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tiff" ContentType="image/tif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1" r:id="rId2"/>
    <p:sldId id="307" r:id="rId3"/>
    <p:sldId id="257" r:id="rId4"/>
    <p:sldId id="258" r:id="rId5"/>
    <p:sldId id="259" r:id="rId6"/>
    <p:sldId id="260" r:id="rId7"/>
    <p:sldId id="264" r:id="rId8"/>
    <p:sldId id="287" r:id="rId9"/>
    <p:sldId id="288" r:id="rId10"/>
    <p:sldId id="289" r:id="rId11"/>
    <p:sldId id="290" r:id="rId12"/>
    <p:sldId id="291" r:id="rId13"/>
    <p:sldId id="308" r:id="rId14"/>
    <p:sldId id="292" r:id="rId15"/>
    <p:sldId id="293" r:id="rId16"/>
    <p:sldId id="302" r:id="rId17"/>
    <p:sldId id="309" r:id="rId18"/>
    <p:sldId id="303" r:id="rId19"/>
    <p:sldId id="304" r:id="rId20"/>
    <p:sldId id="310" r:id="rId21"/>
    <p:sldId id="319" r:id="rId22"/>
    <p:sldId id="320" r:id="rId23"/>
    <p:sldId id="306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30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A790FB1-CA9E-4089-B956-5C0A11887FBD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4E8B1FA-879C-4ECA-B0AE-D5D1AC0EC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B7782-21E3-4EEF-8FC1-6159CE22C02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D610-BFF9-472D-8397-2FC38779F35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D610-BFF9-472D-8397-2FC38779F35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B8D11-ABF5-49CE-80C5-96D757F5DB8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00CC4-47A4-41F5-AAC3-B70FA889C91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B8D11-ABF5-49CE-80C5-96D757F5DB8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00CC4-47A4-41F5-AAC3-B70FA889C91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1E8E0-F2A0-428C-9744-0A505A53FDB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8B1FA-879C-4ECA-B0AE-D5D1AC0EC31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00CC4-47A4-41F5-AAC3-B70FA889C91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00CC4-47A4-41F5-AAC3-B70FA889C91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00CC4-47A4-41F5-AAC3-B70FA889C91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8B1FA-879C-4ECA-B0AE-D5D1AC0EC31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8B1FA-879C-4ECA-B0AE-D5D1AC0EC31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8B1FA-879C-4ECA-B0AE-D5D1AC0EC31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B363C-6AA5-42E2-85E5-83EF34B680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D610-BFF9-472D-8397-2FC38779F35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B363C-6AA5-42E2-85E5-83EF34B680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00CC4-47A4-41F5-AAC3-B70FA889C91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00CC4-47A4-41F5-AAC3-B70FA889C91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00CC4-47A4-41F5-AAC3-B70FA889C91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D610-BFF9-472D-8397-2FC38779F35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1E8E0-F2A0-428C-9744-0A505A53FD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D610-BFF9-472D-8397-2FC38779F35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B363C-6AA5-42E2-85E5-83EF34B6803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00CC4-47A4-41F5-AAC3-B70FA889C91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1E8E0-F2A0-428C-9744-0A505A53FD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061A8-5D1B-4ED6-A401-60B36765810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00CC4-47A4-41F5-AAC3-B70FA889C91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D610-BFF9-472D-8397-2FC38779F35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D610-BFF9-472D-8397-2FC38779F35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D9A3-208F-45D4-B4B7-6F179340007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89EC-3354-4142-AC84-D5196BC0D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D9A3-208F-45D4-B4B7-6F179340007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89EC-3354-4142-AC84-D5196BC0D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D9A3-208F-45D4-B4B7-6F179340007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89EC-3354-4142-AC84-D5196BC0D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D9A3-208F-45D4-B4B7-6F179340007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89EC-3354-4142-AC84-D5196BC0D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D9A3-208F-45D4-B4B7-6F179340007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89EC-3354-4142-AC84-D5196BC0D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D9A3-208F-45D4-B4B7-6F179340007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89EC-3354-4142-AC84-D5196BC0D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D9A3-208F-45D4-B4B7-6F179340007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89EC-3354-4142-AC84-D5196BC0D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D9A3-208F-45D4-B4B7-6F179340007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89EC-3354-4142-AC84-D5196BC0D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D9A3-208F-45D4-B4B7-6F179340007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89EC-3354-4142-AC84-D5196BC0D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D9A3-208F-45D4-B4B7-6F179340007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89EC-3354-4142-AC84-D5196BC0D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D9A3-208F-45D4-B4B7-6F179340007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89EC-3354-4142-AC84-D5196BC0D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3D9A3-208F-45D4-B4B7-6F1793400077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C89EC-3354-4142-AC84-D5196BC0D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58.png"/><Relationship Id="rId10" Type="http://schemas.openxmlformats.org/officeDocument/2006/relationships/image" Target="../media/image66.png"/><Relationship Id="rId4" Type="http://schemas.openxmlformats.org/officeDocument/2006/relationships/image" Target="../media/image48.png"/><Relationship Id="rId9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74.png"/><Relationship Id="rId9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tif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57174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Dissipated work and fluctuation relations in driven tunneling</a:t>
            </a:r>
            <a:r>
              <a:rPr lang="fi-FI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i-FI" sz="3600" dirty="0" smtClean="0">
                <a:latin typeface="Arial" pitchFamily="34" charset="0"/>
                <a:cs typeface="Arial" pitchFamily="34" charset="0"/>
              </a:rPr>
            </a:b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85750" y="1727192"/>
            <a:ext cx="88582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400" b="1" dirty="0">
                <a:latin typeface="Arial" pitchFamily="34" charset="0"/>
                <a:cs typeface="Arial" pitchFamily="34" charset="0"/>
              </a:rPr>
              <a:t>Jukka Pekola, </a:t>
            </a:r>
            <a:r>
              <a:rPr lang="fi-FI" sz="2400" b="1" dirty="0" smtClean="0">
                <a:latin typeface="Arial" pitchFamily="34" charset="0"/>
                <a:cs typeface="Arial" pitchFamily="34" charset="0"/>
              </a:rPr>
              <a:t>Low Temperature Laboratory (OVLL),</a:t>
            </a:r>
            <a:endParaRPr lang="fi-FI" sz="2400" b="1" dirty="0">
              <a:latin typeface="Arial" pitchFamily="34" charset="0"/>
              <a:cs typeface="Arial" pitchFamily="34" charset="0"/>
            </a:endParaRPr>
          </a:p>
          <a:p>
            <a:r>
              <a:rPr lang="fi-FI" sz="2400" b="1" dirty="0" smtClean="0">
                <a:latin typeface="Arial" pitchFamily="34" charset="0"/>
                <a:cs typeface="Arial" pitchFamily="34" charset="0"/>
              </a:rPr>
              <a:t>Aalto University, Helsinki</a:t>
            </a:r>
            <a:endParaRPr lang="fi-FI" sz="2400" b="1" dirty="0">
              <a:latin typeface="Arial" pitchFamily="34" charset="0"/>
              <a:cs typeface="Arial" pitchFamily="34" charset="0"/>
            </a:endParaRPr>
          </a:p>
          <a:p>
            <a:endParaRPr lang="fi-FI" sz="2400" b="1" dirty="0">
              <a:latin typeface="Arial" pitchFamily="34" charset="0"/>
              <a:cs typeface="Arial" pitchFamily="34" charset="0"/>
            </a:endParaRPr>
          </a:p>
          <a:p>
            <a:r>
              <a:rPr lang="fi-FI" sz="2400" b="1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fi-FI" sz="2400" b="1" dirty="0">
                <a:latin typeface="Arial" pitchFamily="34" charset="0"/>
                <a:cs typeface="Arial" pitchFamily="34" charset="0"/>
              </a:rPr>
              <a:t>collaboration with</a:t>
            </a:r>
          </a:p>
          <a:p>
            <a:r>
              <a:rPr lang="fi-FI" sz="2400" b="1" dirty="0" smtClean="0">
                <a:latin typeface="Arial" pitchFamily="34" charset="0"/>
                <a:cs typeface="Arial" pitchFamily="34" charset="0"/>
              </a:rPr>
              <a:t>Dmitri Averin (SUNY),</a:t>
            </a:r>
          </a:p>
          <a:p>
            <a:r>
              <a:rPr lang="fi-FI" sz="2400" b="1" dirty="0" smtClean="0">
                <a:latin typeface="Arial" pitchFamily="34" charset="0"/>
                <a:cs typeface="Arial" pitchFamily="34" charset="0"/>
              </a:rPr>
              <a:t>Olli-Pentti Saira, Youngsoo Yoon,</a:t>
            </a:r>
          </a:p>
          <a:p>
            <a:r>
              <a:rPr lang="fi-FI" sz="2400" b="1" dirty="0" smtClean="0">
                <a:latin typeface="Arial" pitchFamily="34" charset="0"/>
                <a:cs typeface="Arial" pitchFamily="34" charset="0"/>
              </a:rPr>
              <a:t>Tuomo Tanttu, Mikko Möttönen, </a:t>
            </a:r>
          </a:p>
          <a:p>
            <a:r>
              <a:rPr lang="fi-FI" sz="2400" b="1" dirty="0" smtClean="0">
                <a:latin typeface="Arial" pitchFamily="34" charset="0"/>
                <a:cs typeface="Arial" pitchFamily="34" charset="0"/>
              </a:rPr>
              <a:t>Aki Kutvonen, Tapio Ala-Nissila, </a:t>
            </a:r>
          </a:p>
          <a:p>
            <a:r>
              <a:rPr lang="fi-FI" sz="2400" b="1" dirty="0" smtClean="0">
                <a:latin typeface="Arial" pitchFamily="34" charset="0"/>
                <a:cs typeface="Arial" pitchFamily="34" charset="0"/>
              </a:rPr>
              <a:t>Paolo Solinas</a:t>
            </a:r>
            <a:endParaRPr lang="en-US" sz="2400" b="1" dirty="0"/>
          </a:p>
        </p:txBody>
      </p:sp>
      <p:pic>
        <p:nvPicPr>
          <p:cNvPr id="7172" name="Picture 7" descr="Microno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5848372"/>
            <a:ext cx="23764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LTL penguin"/>
          <p:cNvPicPr>
            <a:picLocks noChangeAspect="1" noChangeArrowheads="1"/>
          </p:cNvPicPr>
          <p:nvPr/>
        </p:nvPicPr>
        <p:blipFill>
          <a:blip r:embed="rId4"/>
          <a:srcRect r="60315"/>
          <a:stretch>
            <a:fillRect/>
          </a:stretch>
        </p:blipFill>
        <p:spPr bwMode="auto">
          <a:xfrm>
            <a:off x="3343279" y="5503884"/>
            <a:ext cx="800093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684213" y="5564209"/>
            <a:ext cx="1223962" cy="979488"/>
            <a:chOff x="1882" y="3203"/>
            <a:chExt cx="1162" cy="930"/>
          </a:xfrm>
        </p:grpSpPr>
        <p:sp>
          <p:nvSpPr>
            <p:cNvPr id="7175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882" y="3203"/>
              <a:ext cx="1162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76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82" y="3203"/>
              <a:ext cx="1165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43"/>
          <p:cNvPicPr>
            <a:picLocks noChangeAspect="1" noChangeArrowheads="1"/>
          </p:cNvPicPr>
          <p:nvPr/>
        </p:nvPicPr>
        <p:blipFill>
          <a:blip r:embed="rId6"/>
          <a:srcRect l="54003" t="76117" b="1194"/>
          <a:stretch>
            <a:fillRect/>
          </a:stretch>
        </p:blipFill>
        <p:spPr bwMode="auto">
          <a:xfrm>
            <a:off x="5393567" y="3013076"/>
            <a:ext cx="349135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500694" y="3084514"/>
            <a:ext cx="28575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>
                <a:latin typeface="Arial" pitchFamily="34" charset="0"/>
                <a:cs typeface="Arial" pitchFamily="34" charset="0"/>
              </a:rPr>
              <a:t>Work done by the gate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5429288" cy="100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643051"/>
            <a:ext cx="2928958" cy="8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 r="69923"/>
          <a:stretch>
            <a:fillRect/>
          </a:stretch>
        </p:blipFill>
        <p:spPr bwMode="auto">
          <a:xfrm>
            <a:off x="2000232" y="1833301"/>
            <a:ext cx="1143008" cy="45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1571612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latin typeface="Arial" pitchFamily="34" charset="0"/>
                <a:cs typeface="Arial" pitchFamily="34" charset="0"/>
              </a:rPr>
              <a:t>In general: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199" y="2571744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latin typeface="Arial" pitchFamily="34" charset="0"/>
                <a:cs typeface="Arial" pitchFamily="34" charset="0"/>
              </a:rPr>
              <a:t>For a SEB box: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43570" y="4143380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for the gate sweep 0 -&gt; 1</a:t>
            </a:r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730635"/>
            <a:ext cx="3643338" cy="108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85720" y="4873511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This is to be compared to: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8954" y="1059404"/>
            <a:ext cx="406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J. P. and O.-P. Saira, arXiv:1204.4623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 r="65965"/>
          <a:stretch>
            <a:fillRect/>
          </a:stretch>
        </p:blipFill>
        <p:spPr bwMode="auto">
          <a:xfrm>
            <a:off x="652434" y="5587891"/>
            <a:ext cx="1847864" cy="100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93" y="5834353"/>
            <a:ext cx="4286247" cy="53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1214438"/>
          </a:xfrm>
        </p:spPr>
        <p:txBody>
          <a:bodyPr>
            <a:normAutofit/>
          </a:bodyPr>
          <a:lstStyle/>
          <a:p>
            <a:r>
              <a:rPr lang="fi-FI" sz="4000" dirty="0" smtClean="0">
                <a:latin typeface="Arial" pitchFamily="34" charset="0"/>
                <a:cs typeface="Arial" pitchFamily="34" charset="0"/>
              </a:rPr>
              <a:t>Single-electron box with a gate ramp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425" y="6277861"/>
            <a:ext cx="591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>
                <a:latin typeface="Arial" pitchFamily="34" charset="0"/>
                <a:cs typeface="Arial" pitchFamily="34" charset="0"/>
              </a:rPr>
              <a:t>For an arbitrary (isothermal) trajectory: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3" y="6264114"/>
            <a:ext cx="3185623" cy="52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6824" y="1318897"/>
            <a:ext cx="6640082" cy="483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500166" y="1318896"/>
            <a:ext cx="2565797" cy="2263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/>
          <a:srcRect b="5498"/>
          <a:stretch>
            <a:fillRect/>
          </a:stretch>
        </p:blipFill>
        <p:spPr bwMode="auto">
          <a:xfrm>
            <a:off x="642909" y="4071942"/>
            <a:ext cx="8093979" cy="245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-142900"/>
            <a:ext cx="8785225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Experiment on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a single-electron box</a:t>
            </a:r>
            <a:endParaRPr lang="fi-FI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20" y="714356"/>
            <a:ext cx="371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O.-P. Saira et al., submitted (2012)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4456106"/>
            <a:ext cx="1500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0000FF"/>
                </a:solidFill>
              </a:rPr>
              <a:t>Detector current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b="1" dirty="0" smtClean="0">
              <a:solidFill>
                <a:srgbClr val="FF0000"/>
              </a:solidFill>
            </a:endParaRPr>
          </a:p>
          <a:p>
            <a:r>
              <a:rPr lang="fi-FI" b="1" dirty="0" smtClean="0">
                <a:solidFill>
                  <a:srgbClr val="FF0000"/>
                </a:solidFill>
              </a:rPr>
              <a:t>Gate drive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131191"/>
            <a:ext cx="4929190" cy="308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786182" y="6456370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 smtClean="0">
                <a:latin typeface="Arial" pitchFamily="34" charset="0"/>
                <a:cs typeface="Arial" pitchFamily="34" charset="0"/>
              </a:rPr>
              <a:t>TIME (s)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3738" y="3857628"/>
            <a:ext cx="27340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571612"/>
            <a:ext cx="361694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b="1" dirty="0">
                <a:latin typeface="Arial" pitchFamily="34" charset="0"/>
                <a:cs typeface="Arial" pitchFamily="34" charset="0"/>
              </a:rPr>
              <a:t>C</a:t>
            </a:r>
            <a:r>
              <a:rPr lang="fi-FI" sz="4000" b="1" dirty="0" smtClean="0">
                <a:latin typeface="Arial" pitchFamily="34" charset="0"/>
                <a:cs typeface="Arial" pitchFamily="34" charset="0"/>
              </a:rPr>
              <a:t>alibrations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099" y="1071546"/>
            <a:ext cx="766790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Experimental distributions</a:t>
            </a:r>
            <a:endParaRPr lang="fi-FI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4176712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46082" y="1146156"/>
            <a:ext cx="1226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r>
              <a:rPr lang="en-US" dirty="0"/>
              <a:t> = 214 </a:t>
            </a:r>
            <a:r>
              <a:rPr lang="en-US" dirty="0" err="1"/>
              <a:t>mK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4357694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Measured distributions of </a:t>
            </a:r>
            <a:r>
              <a:rPr lang="fi-FI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 at three different ramp frequencies</a:t>
            </a:r>
          </a:p>
          <a:p>
            <a:endParaRPr lang="fi-FI" dirty="0" smtClean="0">
              <a:latin typeface="Arial" pitchFamily="34" charset="0"/>
              <a:cs typeface="Arial" pitchFamily="34" charset="0"/>
            </a:endParaRP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Taking the finite bandwidth of the detector into account (about 1% correction) yields</a:t>
            </a:r>
          </a:p>
          <a:p>
            <a:endParaRPr lang="fi-FI" dirty="0" smtClean="0"/>
          </a:p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 l="4451"/>
          <a:stretch>
            <a:fillRect/>
          </a:stretch>
        </p:blipFill>
        <p:spPr bwMode="auto">
          <a:xfrm>
            <a:off x="4429124" y="785794"/>
            <a:ext cx="4600574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 rot="-5400000">
            <a:off x="3992049" y="208012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i="1" dirty="0" smtClean="0">
                <a:latin typeface="Arial" pitchFamily="34" charset="0"/>
                <a:cs typeface="Arial" pitchFamily="34" charset="0"/>
              </a:rPr>
              <a:t>P(Q)</a:t>
            </a:r>
            <a:endParaRPr lang="en-US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2388" y="3929066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i="1" dirty="0" smtClean="0">
                <a:latin typeface="Arial" pitchFamily="34" charset="0"/>
                <a:cs typeface="Arial" pitchFamily="34" charset="0"/>
              </a:rPr>
              <a:t>Q/E</a:t>
            </a:r>
            <a:r>
              <a:rPr lang="fi-FI" b="1" i="1" baseline="-25000" dirty="0" smtClean="0">
                <a:latin typeface="Arial" pitchFamily="34" charset="0"/>
                <a:cs typeface="Arial" pitchFamily="34" charset="0"/>
              </a:rPr>
              <a:t>C</a:t>
            </a:r>
            <a:endParaRPr lang="en-US" b="1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5140" y="3500438"/>
            <a:ext cx="500066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74788" y="3478413"/>
            <a:ext cx="89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i="1" dirty="0" smtClean="0">
                <a:latin typeface="Arial" pitchFamily="34" charset="0"/>
                <a:cs typeface="Arial" pitchFamily="34" charset="0"/>
              </a:rPr>
              <a:t>Q/E</a:t>
            </a:r>
            <a:r>
              <a:rPr lang="fi-FI" sz="1200" b="1" i="1" baseline="-25000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1200" b="1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86446" y="2571744"/>
            <a:ext cx="142876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-5400000">
            <a:off x="5388476" y="2672637"/>
            <a:ext cx="93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i="1" dirty="0" smtClean="0">
                <a:latin typeface="Arial" pitchFamily="34" charset="0"/>
                <a:cs typeface="Arial" pitchFamily="34" charset="0"/>
              </a:rPr>
              <a:t>P(Q)/P(-Q)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5643578"/>
            <a:ext cx="5500726" cy="69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i-FI" sz="4000" dirty="0" smtClean="0">
                <a:latin typeface="Arial" pitchFamily="34" charset="0"/>
                <a:cs typeface="Arial" pitchFamily="34" charset="0"/>
              </a:rPr>
              <a:t>Measurements of the heat distributions at various frequencies and temperatures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1590" y="1428736"/>
            <a:ext cx="642244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-5400000">
            <a:off x="2120322" y="326333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i="1" dirty="0" smtClean="0">
                <a:latin typeface="Arial" pitchFamily="34" charset="0"/>
                <a:cs typeface="Arial" pitchFamily="34" charset="0"/>
              </a:rPr>
              <a:t>&lt;Q&gt;/E</a:t>
            </a:r>
            <a:r>
              <a:rPr lang="fi-FI" b="1" i="1" baseline="-25000" dirty="0" smtClean="0">
                <a:latin typeface="Arial" pitchFamily="34" charset="0"/>
                <a:cs typeface="Arial" pitchFamily="34" charset="0"/>
              </a:rPr>
              <a:t>C</a:t>
            </a:r>
            <a:endParaRPr lang="en-US" b="1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1648414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symbols: experiment; full lines: theory; dashed lines: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571744"/>
            <a:ext cx="1785950" cy="38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643570" y="2928934"/>
            <a:ext cx="357190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-5400000">
            <a:off x="5550845" y="3366707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i="1" dirty="0" smtClean="0">
                <a:latin typeface="Symbol" pitchFamily="18" charset="2"/>
                <a:cs typeface="Arial" pitchFamily="34" charset="0"/>
              </a:rPr>
              <a:t>s</a:t>
            </a:r>
            <a:r>
              <a:rPr lang="fi-FI" b="1" i="1" baseline="-25000" dirty="0" smtClean="0">
                <a:latin typeface="Arial" pitchFamily="34" charset="0"/>
                <a:cs typeface="Arial" pitchFamily="34" charset="0"/>
              </a:rPr>
              <a:t>Q </a:t>
            </a:r>
            <a:r>
              <a:rPr lang="fi-FI" b="1" i="1" dirty="0" smtClean="0">
                <a:latin typeface="Arial" pitchFamily="34" charset="0"/>
                <a:cs typeface="Arial" pitchFamily="34" charset="0"/>
              </a:rPr>
              <a:t>/E</a:t>
            </a:r>
            <a:r>
              <a:rPr lang="fi-FI" b="1" i="1" baseline="-25000" dirty="0" smtClean="0">
                <a:latin typeface="Arial" pitchFamily="34" charset="0"/>
                <a:cs typeface="Arial" pitchFamily="34" charset="0"/>
              </a:rPr>
              <a:t>C</a:t>
            </a:r>
            <a:endParaRPr lang="en-US" b="1" i="1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4143380"/>
            <a:ext cx="2731045" cy="202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Quantum FRs 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sz="4000" b="1" dirty="0" smtClean="0">
                <a:latin typeface="Arial" pitchFamily="34" charset="0"/>
                <a:cs typeface="Arial" pitchFamily="34" charset="0"/>
              </a:rPr>
              <a:t>Work in a driven quantum system 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47" y="2505670"/>
            <a:ext cx="647855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447576"/>
            <a:ext cx="3000396" cy="77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4586" y="3544203"/>
            <a:ext cx="5626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Work = Internal energy    +         Heat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500702"/>
            <a:ext cx="83582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latin typeface="Arial" pitchFamily="34" charset="0"/>
                <a:cs typeface="Arial" pitchFamily="34" charset="0"/>
              </a:rPr>
              <a:t>Quantum FRs have been discussed till now essentially only for closed systems</a:t>
            </a:r>
          </a:p>
          <a:p>
            <a:r>
              <a:rPr lang="fi-FI" sz="2000" dirty="0" smtClean="0">
                <a:latin typeface="Arial" pitchFamily="34" charset="0"/>
                <a:cs typeface="Arial" pitchFamily="34" charset="0"/>
              </a:rPr>
              <a:t>(Campisi et al., RMP 2011)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8798" y="1059404"/>
            <a:ext cx="3360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P. Solinas et al., in preparation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643050"/>
            <a:ext cx="2071703" cy="70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14348" y="1857364"/>
            <a:ext cx="6793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>
                <a:latin typeface="Arial" pitchFamily="34" charset="0"/>
                <a:cs typeface="Arial" pitchFamily="34" charset="0"/>
              </a:rPr>
              <a:t>With the help of the power operator                                    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4"/>
          <a:srcRect r="46519"/>
          <a:stretch>
            <a:fillRect/>
          </a:stretch>
        </p:blipFill>
        <p:spPr bwMode="auto">
          <a:xfrm>
            <a:off x="2857488" y="3837966"/>
            <a:ext cx="4286280" cy="97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 l="29390" t="38670" r="28625" b="42727"/>
          <a:stretch>
            <a:fillRect/>
          </a:stretch>
        </p:blipFill>
        <p:spPr bwMode="auto">
          <a:xfrm>
            <a:off x="357158" y="4838098"/>
            <a:ext cx="35719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6"/>
          <a:srcRect r="32000"/>
          <a:stretch>
            <a:fillRect/>
          </a:stretch>
        </p:blipFill>
        <p:spPr bwMode="auto">
          <a:xfrm>
            <a:off x="2643174" y="5838230"/>
            <a:ext cx="6072230" cy="73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2876" y="5695354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>
                <a:latin typeface="Arial" pitchFamily="34" charset="0"/>
                <a:cs typeface="Arial" pitchFamily="34" charset="0"/>
              </a:rPr>
              <a:t>In the charge basis: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3480776"/>
            <a:ext cx="4328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>
                <a:latin typeface="Arial" pitchFamily="34" charset="0"/>
                <a:cs typeface="Arial" pitchFamily="34" charset="0"/>
              </a:rPr>
              <a:t>In the basis of adiabatic eigenstates: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4819650" y="817563"/>
          <a:ext cx="3876675" cy="2960687"/>
        </p:xfrm>
        <a:graphic>
          <a:graphicData uri="http://schemas.openxmlformats.org/presentationml/2006/ole">
            <p:oleObj spid="_x0000_s14338" name="Graph" r:id="rId7" imgW="3876480" imgH="2960640" progId="Origin50.Graph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i-FI" sz="3600" b="1" dirty="0" smtClean="0">
                <a:latin typeface="Arial" pitchFamily="34" charset="0"/>
                <a:cs typeface="Arial" pitchFamily="34" charset="0"/>
              </a:rPr>
              <a:t>A basic quantum two-level  system: Cooper pair box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643702" y="2857496"/>
            <a:ext cx="785818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4838098"/>
            <a:ext cx="135947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1048315"/>
            <a:ext cx="3722355" cy="238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>
                <a:latin typeface="Arial" pitchFamily="34" charset="0"/>
                <a:cs typeface="Arial" pitchFamily="34" charset="0"/>
              </a:rPr>
              <a:t>Quantum ”FDT”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49" y="4857760"/>
            <a:ext cx="566741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85720" y="1285860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>
                <a:latin typeface="Arial" pitchFamily="34" charset="0"/>
                <a:cs typeface="Arial" pitchFamily="34" charset="0"/>
              </a:rPr>
              <a:t>Unitary evolution of a two-level system during the drive</a:t>
            </a:r>
          </a:p>
          <a:p>
            <a:r>
              <a:rPr lang="fi-FI" sz="2400" dirty="0" smtClean="0">
                <a:latin typeface="Symbol" pitchFamily="18" charset="2"/>
                <a:cs typeface="Arial" pitchFamily="34" charset="0"/>
              </a:rPr>
              <a:t>(Gt</a:t>
            </a:r>
            <a:r>
              <a:rPr lang="fi-FI" sz="2400" dirty="0" smtClean="0">
                <a:latin typeface="Arial" pitchFamily="34" charset="0"/>
                <a:cs typeface="Arial" pitchFamily="34" charset="0"/>
              </a:rPr>
              <a:t> &lt;&lt; 1)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/>
          <a:srcRect r="49383"/>
          <a:stretch>
            <a:fillRect/>
          </a:stretch>
        </p:blipFill>
        <p:spPr bwMode="auto">
          <a:xfrm>
            <a:off x="4847862" y="857232"/>
            <a:ext cx="32960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876"/>
            <a:ext cx="4500594" cy="6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639442"/>
            <a:ext cx="2643206" cy="5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6000768"/>
            <a:ext cx="3448569" cy="50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4143372" y="6000768"/>
            <a:ext cx="4068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latin typeface="Arial" pitchFamily="34" charset="0"/>
                <a:cs typeface="Arial" pitchFamily="34" charset="0"/>
              </a:rPr>
              <a:t>in classical regime at finite </a:t>
            </a:r>
            <a:r>
              <a:rPr lang="fi-FI" sz="2400" i="1" dirty="0" smtClean="0">
                <a:latin typeface="Arial" pitchFamily="34" charset="0"/>
                <a:cs typeface="Arial" pitchFamily="34" charset="0"/>
              </a:rPr>
              <a:t>T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5720" y="4857760"/>
            <a:ext cx="2928958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>
                <a:latin typeface="Arial" pitchFamily="34" charset="0"/>
                <a:cs typeface="Arial" pitchFamily="34" charset="0"/>
              </a:rPr>
              <a:t>Contents: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000240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i-FI" sz="2400" b="1" dirty="0" smtClean="0">
                <a:latin typeface="Arial" pitchFamily="34" charset="0"/>
                <a:cs typeface="Arial" pitchFamily="34" charset="0"/>
              </a:rPr>
              <a:t>Fluctuation relations (FRs) in classical systems, examples from experiments on molecules</a:t>
            </a:r>
          </a:p>
          <a:p>
            <a:pPr marL="342900" indent="-342900">
              <a:buAutoNum type="arabicPeriod"/>
            </a:pPr>
            <a:r>
              <a:rPr lang="fi-FI" sz="2400" b="1" dirty="0" smtClean="0">
                <a:latin typeface="Arial" pitchFamily="34" charset="0"/>
                <a:cs typeface="Arial" pitchFamily="34" charset="0"/>
              </a:rPr>
              <a:t>Statistics of dissipated work in single-electron tunneling (SET), FRs in these systems</a:t>
            </a:r>
          </a:p>
          <a:p>
            <a:pPr marL="342900" indent="-342900">
              <a:buAutoNum type="arabicPeriod"/>
            </a:pPr>
            <a:r>
              <a:rPr lang="fi-FI" sz="2400" b="1" dirty="0" smtClean="0">
                <a:latin typeface="Arial" pitchFamily="34" charset="0"/>
                <a:cs typeface="Arial" pitchFamily="34" charset="0"/>
              </a:rPr>
              <a:t>Experiments on Crooks and Jarzynski FRs</a:t>
            </a:r>
          </a:p>
          <a:p>
            <a:pPr marL="342900" indent="-342900">
              <a:buAutoNum type="arabicPeriod"/>
            </a:pPr>
            <a:r>
              <a:rPr lang="fi-FI" sz="2400" b="1" dirty="0" smtClean="0">
                <a:latin typeface="Arial" pitchFamily="34" charset="0"/>
                <a:cs typeface="Arial" pitchFamily="34" charset="0"/>
              </a:rPr>
              <a:t>Quantum FRs? Work in a two-level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571366"/>
            <a:ext cx="3429024" cy="5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629431"/>
            <a:ext cx="4714907" cy="72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346" y="-214338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>
                <a:latin typeface="Arial" pitchFamily="34" charset="0"/>
                <a:cs typeface="Arial" pitchFamily="34" charset="0"/>
              </a:rPr>
              <a:t>Relaxation after driving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5"/>
          <a:srcRect l="49992"/>
          <a:stretch>
            <a:fillRect/>
          </a:stretch>
        </p:blipFill>
        <p:spPr bwMode="auto">
          <a:xfrm>
            <a:off x="5072066" y="1571612"/>
            <a:ext cx="3429024" cy="26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500702"/>
            <a:ext cx="3500430" cy="5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9172" y="4786322"/>
            <a:ext cx="107818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4429132"/>
            <a:ext cx="2214578" cy="33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48" y="4357694"/>
            <a:ext cx="2871598" cy="42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10"/>
          <a:srcRect l="73890" b="9482"/>
          <a:stretch>
            <a:fillRect/>
          </a:stretch>
        </p:blipFill>
        <p:spPr bwMode="auto">
          <a:xfrm>
            <a:off x="6000760" y="5286388"/>
            <a:ext cx="1197349" cy="3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0"/>
          <a:srcRect t="-1724" r="25264"/>
          <a:stretch>
            <a:fillRect/>
          </a:stretch>
        </p:blipFill>
        <p:spPr bwMode="auto">
          <a:xfrm>
            <a:off x="5286380" y="4857760"/>
            <a:ext cx="3357586" cy="34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 r="50146"/>
          <a:stretch>
            <a:fillRect/>
          </a:stretch>
        </p:blipFill>
        <p:spPr bwMode="auto">
          <a:xfrm>
            <a:off x="500034" y="1571612"/>
            <a:ext cx="3418514" cy="26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214414" y="61436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Internal energy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40" y="614364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Heat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158" y="1428736"/>
            <a:ext cx="4071966" cy="52864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57752" y="1428736"/>
            <a:ext cx="4071966" cy="52864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90592" y="71414"/>
            <a:ext cx="20105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Measurement of work distribution of a two-level system (CPB)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19819"/>
            <a:ext cx="3722355" cy="238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49992"/>
          <a:stretch>
            <a:fillRect/>
          </a:stretch>
        </p:blipFill>
        <p:spPr bwMode="auto">
          <a:xfrm>
            <a:off x="0" y="4429132"/>
            <a:ext cx="223289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5502" r="67630" b="46387"/>
          <a:stretch>
            <a:fillRect/>
          </a:stretch>
        </p:blipFill>
        <p:spPr bwMode="auto">
          <a:xfrm>
            <a:off x="2786050" y="5000636"/>
            <a:ext cx="1000132" cy="12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urved Connector 6"/>
          <p:cNvCxnSpPr>
            <a:endCxn id="5" idx="1"/>
          </p:cNvCxnSpPr>
          <p:nvPr/>
        </p:nvCxnSpPr>
        <p:spPr>
          <a:xfrm>
            <a:off x="2214546" y="5429264"/>
            <a:ext cx="571504" cy="209552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107653" y="5738593"/>
            <a:ext cx="107157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43438" y="6274378"/>
            <a:ext cx="235745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43438" y="5988626"/>
            <a:ext cx="714380" cy="158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4964909" y="5595717"/>
            <a:ext cx="785818" cy="158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5354492" y="5221411"/>
            <a:ext cx="1587796" cy="758456"/>
          </a:xfrm>
          <a:custGeom>
            <a:avLst/>
            <a:gdLst>
              <a:gd name="connsiteX0" fmla="*/ 0 w 1587796"/>
              <a:gd name="connsiteY0" fmla="*/ 0 h 758456"/>
              <a:gd name="connsiteX1" fmla="*/ 202019 w 1587796"/>
              <a:gd name="connsiteY1" fmla="*/ 446567 h 758456"/>
              <a:gd name="connsiteX2" fmla="*/ 499731 w 1587796"/>
              <a:gd name="connsiteY2" fmla="*/ 627321 h 758456"/>
              <a:gd name="connsiteX3" fmla="*/ 1073889 w 1587796"/>
              <a:gd name="connsiteY3" fmla="*/ 723014 h 758456"/>
              <a:gd name="connsiteX4" fmla="*/ 1509824 w 1587796"/>
              <a:gd name="connsiteY4" fmla="*/ 754912 h 758456"/>
              <a:gd name="connsiteX5" fmla="*/ 1541721 w 1587796"/>
              <a:gd name="connsiteY5" fmla="*/ 744279 h 75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796" h="758456">
                <a:moveTo>
                  <a:pt x="0" y="0"/>
                </a:moveTo>
                <a:cubicBezTo>
                  <a:pt x="59365" y="171007"/>
                  <a:pt x="118731" y="342014"/>
                  <a:pt x="202019" y="446567"/>
                </a:cubicBezTo>
                <a:cubicBezTo>
                  <a:pt x="285307" y="551120"/>
                  <a:pt x="354419" y="581247"/>
                  <a:pt x="499731" y="627321"/>
                </a:cubicBezTo>
                <a:cubicBezTo>
                  <a:pt x="645043" y="673395"/>
                  <a:pt x="905540" y="701749"/>
                  <a:pt x="1073889" y="723014"/>
                </a:cubicBezTo>
                <a:cubicBezTo>
                  <a:pt x="1242238" y="744279"/>
                  <a:pt x="1431852" y="751368"/>
                  <a:pt x="1509824" y="754912"/>
                </a:cubicBezTo>
                <a:cubicBezTo>
                  <a:pt x="1587796" y="758456"/>
                  <a:pt x="1564758" y="751367"/>
                  <a:pt x="1541721" y="744279"/>
                </a:cubicBezTo>
              </a:path>
            </a:pathLst>
          </a:cu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57818" y="634581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TIME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4810" y="5274246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i-FI" i="1" baseline="-25000" dirty="0" smtClean="0">
                <a:latin typeface="Arial" pitchFamily="34" charset="0"/>
                <a:cs typeface="Arial" pitchFamily="34" charset="0"/>
              </a:rPr>
              <a:t>R</a:t>
            </a:r>
            <a:endParaRPr lang="en-US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7686" y="1571612"/>
            <a:ext cx="44291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i="1" dirty="0" smtClean="0">
                <a:latin typeface="Arial" pitchFamily="34" charset="0"/>
                <a:cs typeface="Arial" pitchFamily="34" charset="0"/>
              </a:rPr>
              <a:t>Calorimetric measurement</a:t>
            </a:r>
            <a:r>
              <a:rPr lang="fi-FI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fi-FI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2400" dirty="0" smtClean="0">
                <a:latin typeface="Arial" pitchFamily="34" charset="0"/>
                <a:cs typeface="Arial" pitchFamily="34" charset="0"/>
              </a:rPr>
              <a:t>Measure temperature of the resistor after relaxation. </a:t>
            </a:r>
          </a:p>
          <a:p>
            <a:endParaRPr lang="fi-FI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2400" dirty="0" smtClean="0">
                <a:latin typeface="Arial" pitchFamily="34" charset="0"/>
                <a:cs typeface="Arial" pitchFamily="34" charset="0"/>
              </a:rPr>
              <a:t>”Typical parameters”: </a:t>
            </a:r>
          </a:p>
          <a:p>
            <a:endParaRPr lang="fi-FI" sz="2400" dirty="0" smtClean="0"/>
          </a:p>
          <a:p>
            <a:r>
              <a:rPr lang="fi-FI" sz="2400" dirty="0" smtClean="0">
                <a:latin typeface="Symbol" pitchFamily="18" charset="2"/>
              </a:rPr>
              <a:t>D</a:t>
            </a:r>
            <a:r>
              <a:rPr lang="fi-FI" sz="24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i-FI" sz="2400" i="1" baseline="-25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fi-FI" sz="2400" dirty="0" smtClean="0"/>
              <a:t> ~ </a:t>
            </a:r>
            <a:r>
              <a:rPr lang="fi-FI" sz="2400" dirty="0" smtClean="0">
                <a:latin typeface="Arial" pitchFamily="34" charset="0"/>
                <a:cs typeface="Arial" pitchFamily="34" charset="0"/>
              </a:rPr>
              <a:t>10 mK over 1 ms time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Dissipation during the gate ramp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81089"/>
            <a:ext cx="8706600" cy="327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5176739"/>
            <a:ext cx="3857652" cy="75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4819549"/>
            <a:ext cx="487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Solid lines: solution of the full master equation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Dashed lines: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6642" y="4443422"/>
            <a:ext cx="1600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71538" y="214311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arious</a:t>
            </a:r>
            <a:r>
              <a:rPr lang="fi-FI" dirty="0" smtClean="0"/>
              <a:t> </a:t>
            </a:r>
            <a:r>
              <a:rPr lang="fi-FI" dirty="0" smtClean="0">
                <a:latin typeface="Symbol" pitchFamily="18" charset="2"/>
              </a:rPr>
              <a:t>e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4164" y="2143116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arious</a:t>
            </a:r>
            <a:r>
              <a:rPr lang="fi-FI" dirty="0" smtClean="0"/>
              <a:t> </a:t>
            </a:r>
            <a:r>
              <a:rPr lang="fi-FI" i="1" dirty="0" smtClean="0">
                <a:latin typeface="Arial" pitchFamily="34" charset="0"/>
                <a:cs typeface="Arial" pitchFamily="34" charset="0"/>
              </a:rPr>
              <a:t>T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latin typeface="Arial" pitchFamily="34" charset="0"/>
                <a:cs typeface="Arial" pitchFamily="34" charset="0"/>
              </a:rPr>
              <a:t>Summary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727192"/>
            <a:ext cx="7715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latin typeface="Arial" pitchFamily="34" charset="0"/>
                <a:cs typeface="Arial" pitchFamily="34" charset="0"/>
              </a:rPr>
              <a:t>Work and heat in driven single-electron transitions analyzed</a:t>
            </a:r>
          </a:p>
          <a:p>
            <a:endParaRPr lang="fi-FI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2400" b="1" dirty="0" smtClean="0">
                <a:latin typeface="Arial" pitchFamily="34" charset="0"/>
                <a:cs typeface="Arial" pitchFamily="34" charset="0"/>
              </a:rPr>
              <a:t>Fluctuation relations tested analytically, numerically and experimentally in a single-electron box</a:t>
            </a:r>
          </a:p>
          <a:p>
            <a:endParaRPr lang="fi-FI" sz="2400" b="1" dirty="0">
              <a:latin typeface="Arial" pitchFamily="34" charset="0"/>
              <a:cs typeface="Arial" pitchFamily="34" charset="0"/>
            </a:endParaRPr>
          </a:p>
          <a:p>
            <a:r>
              <a:rPr lang="fi-FI" sz="2400" b="1" dirty="0" smtClean="0">
                <a:latin typeface="Arial" pitchFamily="34" charset="0"/>
                <a:cs typeface="Arial" pitchFamily="34" charset="0"/>
              </a:rPr>
              <a:t>Work and dissipation in a quantum system: superconducting box analyzed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fi-FI" sz="3600" b="1" dirty="0" smtClean="0">
                <a:latin typeface="Arial" pitchFamily="34" charset="0"/>
                <a:cs typeface="Arial" pitchFamily="34" charset="0"/>
              </a:rPr>
              <a:t>Single-electron box with an overheated island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3" y="5790570"/>
            <a:ext cx="4786347" cy="84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214282" y="1071546"/>
          <a:ext cx="3000396" cy="2477330"/>
        </p:xfrm>
        <a:graphic>
          <a:graphicData uri="http://schemas.openxmlformats.org/presentationml/2006/ole">
            <p:oleObj spid="_x0000_s77826" name="Graph" r:id="rId5" imgW="3624480" imgH="2992320" progId="Origin50.Graph">
              <p:embed/>
            </p:oleObj>
          </a:graphicData>
        </a:graphic>
      </p:graphicFrame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285720" y="3429000"/>
          <a:ext cx="2892886" cy="2357455"/>
        </p:xfrm>
        <a:graphic>
          <a:graphicData uri="http://schemas.openxmlformats.org/presentationml/2006/ole">
            <p:oleObj spid="_x0000_s77827" name="Graph" r:id="rId6" imgW="3533760" imgH="2880000" progId="Origin50.Graph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429388" y="1785926"/>
            <a:ext cx="235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latin typeface="Arial" pitchFamily="34" charset="0"/>
                <a:cs typeface="Arial" pitchFamily="34" charset="0"/>
              </a:rPr>
              <a:t>Linear or harmonic drive across many transitions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3035132" y="1131882"/>
          <a:ext cx="3108504" cy="2439994"/>
        </p:xfrm>
        <a:graphic>
          <a:graphicData uri="http://schemas.openxmlformats.org/presentationml/2006/ole">
            <p:oleObj spid="_x0000_s77828" name="Graph" r:id="rId7" imgW="3669120" imgH="2880000" progId="Origin50.Graph">
              <p:embed/>
            </p:oleObj>
          </a:graphicData>
        </a:graphic>
      </p:graphicFrame>
      <p:sp>
        <p:nvSpPr>
          <p:cNvPr id="22" name="Rectangle 21"/>
          <p:cNvSpPr/>
          <p:nvPr/>
        </p:nvSpPr>
        <p:spPr>
          <a:xfrm>
            <a:off x="5072066" y="3753153"/>
            <a:ext cx="185738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00892" y="3753153"/>
            <a:ext cx="714380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29190" y="3571876"/>
            <a:ext cx="357190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643702" y="3538839"/>
            <a:ext cx="57150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43702" y="3038773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latin typeface="Symbol" pitchFamily="18" charset="2"/>
              </a:rPr>
              <a:t>G</a:t>
            </a:r>
            <a:r>
              <a:rPr lang="fi-FI" sz="2400" b="1" baseline="30000" dirty="0" smtClean="0"/>
              <a:t>+</a:t>
            </a:r>
            <a:endParaRPr lang="en-US" sz="2400" b="1" baseline="30000" dirty="0"/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6643703" y="4323069"/>
            <a:ext cx="57150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15141" y="4324657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latin typeface="Symbol" pitchFamily="18" charset="2"/>
              </a:rPr>
              <a:t>G</a:t>
            </a:r>
            <a:r>
              <a:rPr lang="fi-FI" sz="2400" b="1" baseline="30000" dirty="0" smtClean="0"/>
              <a:t>-</a:t>
            </a:r>
            <a:endParaRPr lang="en-US" sz="2400" b="1" baseline="30000" dirty="0"/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7215207" y="4253219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286644" y="4324657"/>
            <a:ext cx="142876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 flipV="1">
            <a:off x="7143768" y="4396095"/>
            <a:ext cx="285752" cy="1428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143768" y="4538971"/>
            <a:ext cx="285752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V="1">
            <a:off x="7143769" y="4610409"/>
            <a:ext cx="285752" cy="1428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143769" y="4753285"/>
            <a:ext cx="285752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 flipV="1">
            <a:off x="7143769" y="4824723"/>
            <a:ext cx="285752" cy="1428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143769" y="4967599"/>
            <a:ext cx="285752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7216000" y="5252557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7286644" y="5039037"/>
            <a:ext cx="142876" cy="1428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858016" y="5324789"/>
            <a:ext cx="85725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128740" y="532478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i="1" dirty="0" smtClean="0"/>
              <a:t>T</a:t>
            </a:r>
            <a:endParaRPr lang="en-US" sz="2400" b="1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6072198" y="375315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i="1" dirty="0" smtClean="0"/>
              <a:t>T</a:t>
            </a:r>
            <a:endParaRPr lang="en-US" sz="2400" b="1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6979173" y="3720116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i="1" dirty="0" smtClean="0"/>
              <a:t>T</a:t>
            </a:r>
            <a:r>
              <a:rPr lang="fi-FI" sz="2400" b="1" baseline="-25000" dirty="0" smtClean="0"/>
              <a:t>box</a:t>
            </a:r>
            <a:endParaRPr lang="en-US" sz="2400" b="1" i="1" baseline="-25000" dirty="0"/>
          </a:p>
        </p:txBody>
      </p:sp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4719939"/>
            <a:ext cx="2714644" cy="35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5929330"/>
            <a:ext cx="3071834" cy="62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Rectangle 73"/>
          <p:cNvSpPr/>
          <p:nvPr/>
        </p:nvSpPr>
        <p:spPr>
          <a:xfrm>
            <a:off x="214282" y="5857892"/>
            <a:ext cx="3286148" cy="7858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500562" y="1142984"/>
            <a:ext cx="4568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>
                <a:latin typeface="Arial" pitchFamily="34" charset="0"/>
                <a:cs typeface="Arial" pitchFamily="34" charset="0"/>
              </a:rPr>
              <a:t>J. P., A. Kutvonen, and T. Ala-Nissila, arXiv:1205.3951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346" y="-142900"/>
            <a:ext cx="9644130" cy="1143000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latin typeface="Arial" pitchFamily="34" charset="0"/>
                <a:cs typeface="Arial" pitchFamily="34" charset="0"/>
              </a:rPr>
              <a:t>Back-and-forth ramp with dissipative tunneling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-207899" y="2535231"/>
            <a:ext cx="178595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5076" y="3428206"/>
            <a:ext cx="3243982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406" y="2396625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fi-FI" sz="2400" i="1" baseline="-25000" dirty="0" smtClean="0">
                <a:latin typeface="Arial" pitchFamily="34" charset="0"/>
                <a:cs typeface="Arial" pitchFamily="34" charset="0"/>
              </a:rPr>
              <a:t>g</a:t>
            </a:r>
            <a:endParaRPr lang="en-US" sz="2400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596" y="32154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2596" y="1917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1406" y="34176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70166" y="3358356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latin typeface="Symbol" pitchFamily="18" charset="2"/>
                <a:cs typeface="Arial" pitchFamily="34" charset="0"/>
              </a:rPr>
              <a:t>t</a:t>
            </a:r>
            <a:endParaRPr lang="en-US" sz="2400" dirty="0">
              <a:latin typeface="Symbol" pitchFamily="18" charset="2"/>
              <a:cs typeface="Arial" pitchFamily="34" charset="0"/>
            </a:endParaRPr>
          </a:p>
        </p:txBody>
      </p:sp>
      <p:cxnSp>
        <p:nvCxnSpPr>
          <p:cNvPr id="15" name="Straight Connector 14"/>
          <p:cNvCxnSpPr>
            <a:stCxn id="13" idx="0"/>
          </p:cNvCxnSpPr>
          <p:nvPr/>
        </p:nvCxnSpPr>
        <p:spPr>
          <a:xfrm rot="5400000" flipH="1" flipV="1">
            <a:off x="730055" y="2034666"/>
            <a:ext cx="1345180" cy="142079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684282" y="2072472"/>
            <a:ext cx="142876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434381" y="2751133"/>
            <a:ext cx="1357322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2107390" y="2107398"/>
            <a:ext cx="1357322" cy="128588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14678" y="3357562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latin typeface="Symbol" pitchFamily="18" charset="2"/>
                <a:cs typeface="Arial" pitchFamily="34" charset="0"/>
              </a:rPr>
              <a:t>2t</a:t>
            </a:r>
            <a:endParaRPr lang="en-US" sz="2400" dirty="0">
              <a:latin typeface="Symbol" pitchFamily="18" charset="2"/>
              <a:cs typeface="Arial" pitchFamily="34" charset="0"/>
            </a:endParaRPr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5622111"/>
            <a:ext cx="5357850" cy="95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0910" y="3875501"/>
            <a:ext cx="1785950" cy="76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428596" y="928670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>
                <a:latin typeface="Arial" pitchFamily="34" charset="0"/>
                <a:cs typeface="Arial" pitchFamily="34" charset="0"/>
              </a:rPr>
              <a:t>System is initially in thermal equilibrium with the bath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5539472" y="2870096"/>
            <a:ext cx="17145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611704" y="2869302"/>
            <a:ext cx="17145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5610910" y="2441468"/>
            <a:ext cx="785818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6468166" y="2868508"/>
            <a:ext cx="785818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610910" y="2227154"/>
            <a:ext cx="785818" cy="1500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468166" y="2870096"/>
            <a:ext cx="785818" cy="85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968100" y="2370030"/>
            <a:ext cx="142876" cy="1428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682480" y="2370030"/>
            <a:ext cx="142876" cy="1428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182414" y="2441468"/>
            <a:ext cx="42862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96794" y="2441468"/>
            <a:ext cx="78581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896794" y="2868508"/>
            <a:ext cx="78581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7396860" y="229859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7396860" y="301217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25422" y="240843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 smtClean="0">
                <a:latin typeface="Arial" pitchFamily="34" charset="0"/>
                <a:cs typeface="Arial" pitchFamily="34" charset="0"/>
              </a:rPr>
              <a:t>E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V="1">
            <a:off x="31347" y="4739493"/>
            <a:ext cx="1342585" cy="74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85076" y="5425081"/>
            <a:ext cx="3243982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519691" y="492919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 smtClean="0">
                <a:latin typeface="Arial" pitchFamily="34" charset="0"/>
                <a:cs typeface="Arial" pitchFamily="34" charset="0"/>
              </a:rPr>
              <a:t>time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-107189" y="3893347"/>
            <a:ext cx="3357586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1107256" y="3893346"/>
            <a:ext cx="3357586" cy="1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14348" y="4000504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latin typeface="Symbol" pitchFamily="18" charset="2"/>
              </a:rPr>
              <a:t>Db</a:t>
            </a:r>
            <a:endParaRPr lang="en-US" sz="2400" b="1" dirty="0">
              <a:latin typeface="Symbol" pitchFamily="18" charset="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4286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0</a:t>
            </a:r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714348" y="4498982"/>
            <a:ext cx="857256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571604" y="4786322"/>
            <a:ext cx="1214446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786050" y="4999048"/>
            <a:ext cx="714380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1428728" y="4643446"/>
            <a:ext cx="285752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2678893" y="4893479"/>
            <a:ext cx="214314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 rot="16200000">
            <a:off x="1052873" y="3984660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latin typeface="Arial" pitchFamily="34" charset="0"/>
                <a:cs typeface="Arial" pitchFamily="34" charset="0"/>
              </a:rPr>
              <a:t>1st  tunneling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 rot="16200000">
            <a:off x="2215637" y="4026442"/>
            <a:ext cx="1404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latin typeface="Arial" pitchFamily="34" charset="0"/>
                <a:cs typeface="Arial" pitchFamily="34" charset="0"/>
              </a:rPr>
              <a:t>2nd  tunneling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latin typeface="Arial" pitchFamily="34" charset="0"/>
                <a:cs typeface="Arial" pitchFamily="34" charset="0"/>
              </a:rPr>
              <a:t>Integral fluctuation relation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3643306" cy="88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57752" y="1505538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U. Seifert, PRL </a:t>
            </a:r>
            <a:r>
              <a:rPr lang="fi-FI" b="1" dirty="0" smtClean="0">
                <a:latin typeface="Arial" pitchFamily="34" charset="0"/>
                <a:cs typeface="Arial" pitchFamily="34" charset="0"/>
              </a:rPr>
              <a:t>95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, 040602 (2005).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G. Bochkov and Yu. Kuzovlev, Physica A </a:t>
            </a:r>
            <a:r>
              <a:rPr lang="fi-FI" b="1" dirty="0" smtClean="0">
                <a:latin typeface="Arial" pitchFamily="34" charset="0"/>
                <a:cs typeface="Arial" pitchFamily="34" charset="0"/>
              </a:rPr>
              <a:t>106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, 443 (1981).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3214686"/>
            <a:ext cx="548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In single-electron transitions with overheated island: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5143512"/>
            <a:ext cx="4621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Inserting		                      we find that</a:t>
            </a:r>
          </a:p>
          <a:p>
            <a:endParaRPr lang="fi-FI" dirty="0" smtClean="0">
              <a:latin typeface="Arial" pitchFamily="34" charset="0"/>
              <a:cs typeface="Arial" pitchFamily="34" charset="0"/>
            </a:endParaRP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                            is valid in general.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402" y="5643578"/>
            <a:ext cx="1794020" cy="43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00034" y="5572140"/>
            <a:ext cx="3929090" cy="57150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3"/>
          <p:cNvGrpSpPr/>
          <p:nvPr/>
        </p:nvGrpSpPr>
        <p:grpSpPr>
          <a:xfrm>
            <a:off x="6143636" y="3712930"/>
            <a:ext cx="2643206" cy="1930648"/>
            <a:chOff x="6215074" y="2928934"/>
            <a:chExt cx="2643206" cy="1930648"/>
          </a:xfrm>
        </p:grpSpPr>
        <p:pic>
          <p:nvPicPr>
            <p:cNvPr id="254977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15074" y="2928934"/>
              <a:ext cx="2643206" cy="1930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12"/>
            <p:cNvSpPr/>
            <p:nvPr/>
          </p:nvSpPr>
          <p:spPr>
            <a:xfrm>
              <a:off x="8429652" y="4357694"/>
              <a:ext cx="357190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214818"/>
            <a:ext cx="4929190" cy="75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97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2461" y="3571876"/>
            <a:ext cx="2990845" cy="73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5102531"/>
            <a:ext cx="2143140" cy="45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2285992"/>
            <a:ext cx="1813128" cy="57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1736" y="2285992"/>
            <a:ext cx="2049962" cy="62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86380" y="2428868"/>
            <a:ext cx="189077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"/>
            <a:ext cx="9144000" cy="1143000"/>
          </a:xfrm>
        </p:spPr>
        <p:txBody>
          <a:bodyPr>
            <a:noAutofit/>
          </a:bodyPr>
          <a:lstStyle/>
          <a:p>
            <a:r>
              <a:rPr lang="fi-FI" sz="4000" dirty="0" smtClean="0">
                <a:latin typeface="Arial" pitchFamily="34" charset="0"/>
                <a:cs typeface="Arial" pitchFamily="34" charset="0"/>
              </a:rPr>
              <a:t>Preliminary experiments with un-equal temperatures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56"/>
          <p:cNvGrpSpPr/>
          <p:nvPr/>
        </p:nvGrpSpPr>
        <p:grpSpPr>
          <a:xfrm>
            <a:off x="142845" y="1571612"/>
            <a:ext cx="5072097" cy="4298422"/>
            <a:chOff x="3714745" y="1571612"/>
            <a:chExt cx="5072097" cy="4298422"/>
          </a:xfrm>
        </p:grpSpPr>
        <p:pic>
          <p:nvPicPr>
            <p:cNvPr id="119810" name="Picture 2"/>
            <p:cNvPicPr>
              <a:picLocks noChangeAspect="1" noChangeArrowheads="1"/>
            </p:cNvPicPr>
            <p:nvPr/>
          </p:nvPicPr>
          <p:blipFill>
            <a:blip r:embed="rId3"/>
            <a:srcRect l="10479" t="4756" r="7565" b="8055"/>
            <a:stretch>
              <a:fillRect/>
            </a:stretch>
          </p:blipFill>
          <p:spPr bwMode="auto">
            <a:xfrm>
              <a:off x="4143372" y="1571612"/>
              <a:ext cx="4643470" cy="3929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 rot="-5400000">
              <a:off x="3563421" y="3294571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i="1" dirty="0" smtClean="0">
                  <a:latin typeface="Arial" pitchFamily="34" charset="0"/>
                  <a:cs typeface="Arial" pitchFamily="34" charset="0"/>
                </a:rPr>
                <a:t>P(Q)</a:t>
              </a:r>
              <a:endParaRPr lang="en-US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43636" y="5500702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i="1" dirty="0" smtClean="0">
                  <a:latin typeface="Arial" pitchFamily="34" charset="0"/>
                  <a:cs typeface="Arial" pitchFamily="34" charset="0"/>
                </a:rPr>
                <a:t>Q/E</a:t>
              </a:r>
              <a:r>
                <a:rPr lang="fi-FI" b="1" i="1" baseline="-250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6" descr="Full_Picture-1.t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3438" y="1928802"/>
              <a:ext cx="2000263" cy="150019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500694" y="2143116"/>
            <a:ext cx="3000396" cy="357190"/>
          </a:xfrm>
          <a:prstGeom prst="rect">
            <a:avLst/>
          </a:prstGeom>
          <a:solidFill>
            <a:srgbClr val="C00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00694" y="4357694"/>
            <a:ext cx="3000396" cy="357190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43636" y="3143248"/>
            <a:ext cx="714380" cy="64294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72330" y="3143248"/>
            <a:ext cx="714380" cy="64294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7358083" y="3786984"/>
            <a:ext cx="142876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29520" y="3858422"/>
            <a:ext cx="142876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7286645" y="3929066"/>
            <a:ext cx="285752" cy="1428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86645" y="4071942"/>
            <a:ext cx="285752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7358876" y="4356900"/>
            <a:ext cx="142876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7429520" y="4143380"/>
            <a:ext cx="142876" cy="1428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429388" y="3785396"/>
            <a:ext cx="14287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500825" y="3856834"/>
            <a:ext cx="142876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 flipV="1">
            <a:off x="6357950" y="3927478"/>
            <a:ext cx="285752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357950" y="4070354"/>
            <a:ext cx="285752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430181" y="4355312"/>
            <a:ext cx="14287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6500825" y="4141792"/>
            <a:ext cx="142876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7358083" y="2499512"/>
            <a:ext cx="14287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29520" y="2570950"/>
            <a:ext cx="142876" cy="71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 flipV="1">
            <a:off x="7286645" y="2641594"/>
            <a:ext cx="285752" cy="1428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86645" y="2784470"/>
            <a:ext cx="285752" cy="71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7358876" y="3069428"/>
            <a:ext cx="14287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7429520" y="2855908"/>
            <a:ext cx="142876" cy="1428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429388" y="2499512"/>
            <a:ext cx="14287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500825" y="2570950"/>
            <a:ext cx="142876" cy="71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6357950" y="2641594"/>
            <a:ext cx="285752" cy="1428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57950" y="2784470"/>
            <a:ext cx="285752" cy="71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430181" y="3069428"/>
            <a:ext cx="14287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6500825" y="2855908"/>
            <a:ext cx="142876" cy="1428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858016" y="3143248"/>
            <a:ext cx="214314" cy="6429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715140" y="2071678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i-FI" sz="2400" b="1" baseline="-25000" dirty="0" smtClean="0">
                <a:latin typeface="Arial" pitchFamily="34" charset="0"/>
                <a:cs typeface="Arial" pitchFamily="34" charset="0"/>
              </a:rPr>
              <a:t>H</a:t>
            </a:r>
            <a:endParaRPr lang="en-US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86578" y="4286256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i-FI" sz="2400" b="1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15074" y="3214686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i-FI" sz="2400" b="1" baseline="-25000" dirty="0" smtClean="0">
                <a:latin typeface="Arial" pitchFamily="34" charset="0"/>
                <a:cs typeface="Arial" pitchFamily="34" charset="0"/>
              </a:rPr>
              <a:t>N</a:t>
            </a:r>
            <a:endParaRPr lang="en-US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95578" y="3214686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i-FI" sz="2400" b="1" baseline="-25000" dirty="0" smtClean="0">
                <a:latin typeface="Arial" pitchFamily="34" charset="0"/>
                <a:cs typeface="Arial" pitchFamily="34" charset="0"/>
              </a:rPr>
              <a:t>S</a:t>
            </a:r>
            <a:endParaRPr lang="en-US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429256" y="5072074"/>
            <a:ext cx="329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Coupling to two different baths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Maxwell’s demon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Negative heat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-214346" y="2214554"/>
            <a:ext cx="3857652" cy="3071834"/>
            <a:chOff x="2357422" y="1000108"/>
            <a:chExt cx="4935111" cy="3500462"/>
          </a:xfrm>
        </p:grpSpPr>
        <p:graphicFrame>
          <p:nvGraphicFramePr>
            <p:cNvPr id="44034" name="Object 2"/>
            <p:cNvGraphicFramePr>
              <a:graphicFrameLocks noChangeAspect="1"/>
            </p:cNvGraphicFramePr>
            <p:nvPr/>
          </p:nvGraphicFramePr>
          <p:xfrm>
            <a:off x="2357422" y="1000108"/>
            <a:ext cx="4935111" cy="3500462"/>
          </p:xfrm>
          <a:graphic>
            <a:graphicData uri="http://schemas.openxmlformats.org/presentationml/2006/ole">
              <p:oleObj spid="_x0000_s78850" name="Graph" r:id="rId4" imgW="3774240" imgH="2676960" progId="Origin50.Graph">
                <p:embed/>
              </p:oleObj>
            </a:graphicData>
          </a:graphic>
        </p:graphicFrame>
        <p:cxnSp>
          <p:nvCxnSpPr>
            <p:cNvPr id="5" name="Straight Connector 4"/>
            <p:cNvCxnSpPr/>
            <p:nvPr/>
          </p:nvCxnSpPr>
          <p:spPr>
            <a:xfrm rot="5400000">
              <a:off x="3858414" y="2500306"/>
              <a:ext cx="2000264" cy="158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10800000">
              <a:off x="4572000" y="2928934"/>
              <a:ext cx="285752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14282" y="1428736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latin typeface="Arial" pitchFamily="34" charset="0"/>
                <a:cs typeface="Arial" pitchFamily="34" charset="0"/>
              </a:rPr>
              <a:t>Possible to extract heat from the bath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3241189" y="1534427"/>
          <a:ext cx="6045719" cy="4394903"/>
        </p:xfrm>
        <a:graphic>
          <a:graphicData uri="http://schemas.openxmlformats.org/presentationml/2006/ole">
            <p:oleObj spid="_x0000_s78851" name="Graph" r:id="rId5" imgW="3958560" imgH="2878560" progId="Origin50.Graph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500034" y="5786454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Provides means to make Maxwell’s demon using SETs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28" y="-214338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>
                <a:latin typeface="Arial" pitchFamily="34" charset="0"/>
                <a:cs typeface="Arial" pitchFamily="34" charset="0"/>
              </a:rPr>
              <a:t>Fluctuation relations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85860"/>
            <a:ext cx="3214678" cy="99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643183"/>
            <a:ext cx="6302986" cy="113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053297"/>
            <a:ext cx="6629326" cy="187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fi-FI" dirty="0" smtClean="0"/>
              <a:t>Maxwell’s demon in an SET trap</a:t>
            </a:r>
            <a:endParaRPr lang="en-US" dirty="0"/>
          </a:p>
        </p:txBody>
      </p:sp>
      <p:pic>
        <p:nvPicPr>
          <p:cNvPr id="70" name="Picture 69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857232"/>
            <a:ext cx="3803624" cy="2357454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5072065" y="189576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2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285860"/>
            <a:ext cx="176636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TextBox 74"/>
          <p:cNvSpPr txBox="1"/>
          <p:nvPr/>
        </p:nvSpPr>
        <p:spPr>
          <a:xfrm>
            <a:off x="214282" y="5357826"/>
            <a:ext cx="4027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S. Toyabe et al., Nature Physics 2010</a:t>
            </a:r>
          </a:p>
          <a:p>
            <a:endParaRPr lang="fi-FI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3286124"/>
            <a:ext cx="44823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latin typeface="Arial" pitchFamily="34" charset="0"/>
                <a:cs typeface="Arial" pitchFamily="34" charset="0"/>
              </a:rPr>
              <a:t>D. Averin, M. Mottonen, and J. P., PRB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84, 245448 (2011)</a:t>
            </a:r>
            <a:endParaRPr lang="fi-FI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Related work on quantum dots: G. Schaller et al., PRB 84, 085418 (2011)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286973"/>
            <a:ext cx="3071834" cy="242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929058" y="4215535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”watch and move”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21433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>
                <a:latin typeface="Arial" pitchFamily="34" charset="0"/>
                <a:cs typeface="Arial" pitchFamily="34" charset="0"/>
              </a:rPr>
              <a:t>Demon strategy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r="1236"/>
          <a:stretch>
            <a:fillRect/>
          </a:stretch>
        </p:blipFill>
        <p:spPr bwMode="auto">
          <a:xfrm>
            <a:off x="3432394" y="1214422"/>
            <a:ext cx="5711606" cy="457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071546"/>
            <a:ext cx="2947194" cy="1826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3155952"/>
            <a:ext cx="33575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Energy costs for the transitions:</a:t>
            </a:r>
          </a:p>
          <a:p>
            <a:endParaRPr lang="fi-FI" dirty="0" smtClean="0">
              <a:latin typeface="Arial" pitchFamily="34" charset="0"/>
              <a:cs typeface="Arial" pitchFamily="34" charset="0"/>
            </a:endParaRPr>
          </a:p>
          <a:p>
            <a:endParaRPr lang="fi-FI" dirty="0" smtClean="0">
              <a:latin typeface="Arial" pitchFamily="34" charset="0"/>
              <a:cs typeface="Arial" pitchFamily="34" charset="0"/>
            </a:endParaRPr>
          </a:p>
          <a:p>
            <a:endParaRPr lang="fi-FI" dirty="0" smtClean="0">
              <a:latin typeface="Arial" pitchFamily="34" charset="0"/>
              <a:cs typeface="Arial" pitchFamily="34" charset="0"/>
            </a:endParaRP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Rate of return (0,1)-&gt;(0,0) determined by the energy ”cost” –</a:t>
            </a:r>
            <a:r>
              <a:rPr lang="fi-FI" i="1" dirty="0" smtClean="0">
                <a:latin typeface="Arial" pitchFamily="34" charset="0"/>
                <a:cs typeface="Arial" pitchFamily="34" charset="0"/>
              </a:rPr>
              <a:t>eV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/3. If </a:t>
            </a:r>
            <a:r>
              <a:rPr lang="fi-FI" dirty="0" smtClean="0">
                <a:latin typeface="Symbol" pitchFamily="18" charset="2"/>
                <a:cs typeface="Arial" pitchFamily="34" charset="0"/>
              </a:rPr>
              <a:t>G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(-</a:t>
            </a:r>
            <a:r>
              <a:rPr lang="fi-FI" i="1" dirty="0" smtClean="0">
                <a:latin typeface="Arial" pitchFamily="34" charset="0"/>
                <a:cs typeface="Arial" pitchFamily="34" charset="0"/>
              </a:rPr>
              <a:t>eV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/3) &lt;&lt; </a:t>
            </a:r>
            <a:r>
              <a:rPr lang="fi-FI" dirty="0" smtClean="0">
                <a:latin typeface="Symbol" pitchFamily="18" charset="2"/>
                <a:cs typeface="Arial" pitchFamily="34" charset="0"/>
              </a:rPr>
              <a:t>t</a:t>
            </a:r>
            <a:r>
              <a:rPr lang="fi-FI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, the demon is ”successful”. Here </a:t>
            </a:r>
            <a:r>
              <a:rPr lang="fi-FI" dirty="0" smtClean="0">
                <a:latin typeface="Symbol" pitchFamily="18" charset="2"/>
                <a:cs typeface="Arial" pitchFamily="34" charset="0"/>
              </a:rPr>
              <a:t>t</a:t>
            </a:r>
            <a:r>
              <a:rPr lang="fi-FI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 is the bandwidth of the detector. This is easy to satisfy using NIS junctions.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5"/>
          <a:srcRect t="20457"/>
          <a:stretch>
            <a:fillRect/>
          </a:stretch>
        </p:blipFill>
        <p:spPr bwMode="auto">
          <a:xfrm>
            <a:off x="357159" y="3857628"/>
            <a:ext cx="2571768" cy="27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143380"/>
            <a:ext cx="1781172" cy="3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000364" y="2857496"/>
            <a:ext cx="1357322" cy="114300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214546" y="1857364"/>
            <a:ext cx="50959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38186" y="2000240"/>
            <a:ext cx="490542" cy="11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1071538" y="1928802"/>
            <a:ext cx="142876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1071538" y="1928802"/>
            <a:ext cx="142876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295508" y="2000240"/>
            <a:ext cx="490542" cy="1111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2428860" y="1928802"/>
            <a:ext cx="142876" cy="14287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2428860" y="1928802"/>
            <a:ext cx="142876" cy="14287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7158" y="4429132"/>
            <a:ext cx="178595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8596" y="4141792"/>
            <a:ext cx="250033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85918" y="5357826"/>
            <a:ext cx="1428760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14810" y="5643578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Power of the ideal demon: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8380" y="6005538"/>
            <a:ext cx="2369834" cy="3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770758" y="189576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2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4678" y="714356"/>
            <a:ext cx="5731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Adiabatic ”informationless” pumping: </a:t>
            </a:r>
            <a:r>
              <a:rPr lang="fi-FI" i="1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fi-FI" i="1" dirty="0" smtClean="0">
                <a:latin typeface="Arial" pitchFamily="34" charset="0"/>
                <a:cs typeface="Arial" pitchFamily="34" charset="0"/>
              </a:rPr>
              <a:t>eV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 per cycle</a:t>
            </a:r>
          </a:p>
          <a:p>
            <a:r>
              <a:rPr lang="fi-FI" dirty="0" smtClean="0">
                <a:latin typeface="Arial" pitchFamily="34" charset="0"/>
                <a:cs typeface="Arial" pitchFamily="34" charset="0"/>
              </a:rPr>
              <a:t>Ideal demon: </a:t>
            </a:r>
            <a:r>
              <a:rPr lang="fi-FI" i="1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 = 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sz="4000" dirty="0" smtClean="0">
                <a:latin typeface="Arial" pitchFamily="34" charset="0"/>
                <a:cs typeface="Arial" pitchFamily="34" charset="0"/>
              </a:rPr>
              <a:t>FR in a ”steady-state” double-dot circuit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071546"/>
            <a:ext cx="404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B. Kung et al., PRX </a:t>
            </a:r>
            <a:r>
              <a:rPr lang="fi-FI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, 011001 (2012).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2398215" cy="277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93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643050"/>
            <a:ext cx="5019686" cy="238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5072074"/>
            <a:ext cx="3324207" cy="94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9381" name="Picture 5"/>
          <p:cNvPicPr>
            <a:picLocks noChangeAspect="1" noChangeArrowheads="1"/>
          </p:cNvPicPr>
          <p:nvPr/>
        </p:nvPicPr>
        <p:blipFill>
          <a:blip r:embed="rId6"/>
          <a:srcRect b="50967"/>
          <a:stretch>
            <a:fillRect/>
          </a:stretch>
        </p:blipFill>
        <p:spPr bwMode="auto">
          <a:xfrm>
            <a:off x="3571868" y="4071942"/>
            <a:ext cx="266824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 t="51804"/>
          <a:stretch>
            <a:fillRect/>
          </a:stretch>
        </p:blipFill>
        <p:spPr bwMode="auto">
          <a:xfrm>
            <a:off x="6269864" y="4081494"/>
            <a:ext cx="2703970" cy="241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142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Crooks and Jarzynski fluctuation relations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5193898"/>
            <a:ext cx="6715172" cy="131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7" y="3571876"/>
            <a:ext cx="6715172" cy="13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57158" y="1714488"/>
            <a:ext cx="653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Systems driven by control parameter(s), starting at equilibrium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174083" y="1364613"/>
            <a:ext cx="2115879" cy="1935125"/>
          </a:xfrm>
          <a:custGeom>
            <a:avLst/>
            <a:gdLst>
              <a:gd name="connsiteX0" fmla="*/ 0 w 2115879"/>
              <a:gd name="connsiteY0" fmla="*/ 1935125 h 1935125"/>
              <a:gd name="connsiteX1" fmla="*/ 1116419 w 2115879"/>
              <a:gd name="connsiteY1" fmla="*/ 1701209 h 1935125"/>
              <a:gd name="connsiteX2" fmla="*/ 871870 w 2115879"/>
              <a:gd name="connsiteY2" fmla="*/ 754912 h 1935125"/>
              <a:gd name="connsiteX3" fmla="*/ 2115879 w 2115879"/>
              <a:gd name="connsiteY3" fmla="*/ 0 h 1935125"/>
              <a:gd name="connsiteX4" fmla="*/ 2115879 w 2115879"/>
              <a:gd name="connsiteY4" fmla="*/ 0 h 193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5879" h="1935125">
                <a:moveTo>
                  <a:pt x="0" y="1935125"/>
                </a:moveTo>
                <a:cubicBezTo>
                  <a:pt x="485553" y="1916518"/>
                  <a:pt x="971107" y="1897911"/>
                  <a:pt x="1116419" y="1701209"/>
                </a:cubicBezTo>
                <a:cubicBezTo>
                  <a:pt x="1261731" y="1504507"/>
                  <a:pt x="705293" y="1038447"/>
                  <a:pt x="871870" y="754912"/>
                </a:cubicBezTo>
                <a:cubicBezTo>
                  <a:pt x="1038447" y="471377"/>
                  <a:pt x="2115879" y="0"/>
                  <a:pt x="2115879" y="0"/>
                </a:cubicBezTo>
                <a:lnTo>
                  <a:pt x="2115879" y="0"/>
                </a:lnTo>
              </a:path>
            </a:pathLst>
          </a:cu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40203" y="3214686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211905" y="1285860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283211" y="1785926"/>
            <a:ext cx="214314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68765" y="275302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 smtClean="0"/>
              <a:t>F</a:t>
            </a:r>
            <a:r>
              <a:rPr lang="fi-FI" sz="2400" baseline="-25000" dirty="0" smtClean="0"/>
              <a:t>A</a:t>
            </a:r>
            <a:endParaRPr lang="en-US" sz="24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8346374" y="1071546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 smtClean="0"/>
              <a:t>F</a:t>
            </a:r>
            <a:r>
              <a:rPr lang="fi-FI" sz="2400" baseline="-25000" dirty="0" smtClean="0"/>
              <a:t>B</a:t>
            </a:r>
            <a:endParaRPr lang="en-US" sz="2400" baseline="-25000" dirty="0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533698"/>
            <a:ext cx="2500298" cy="38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357554" y="2559602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”dissipated work”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214818"/>
            <a:ext cx="2595558" cy="64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5788611"/>
            <a:ext cx="3429024" cy="42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latin typeface="Arial" pitchFamily="34" charset="0"/>
                <a:cs typeface="Arial" pitchFamily="34" charset="0"/>
              </a:rPr>
              <a:t>Jarzynski equality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357430"/>
            <a:ext cx="55721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latin typeface="Arial" pitchFamily="34" charset="0"/>
                <a:cs typeface="Arial" pitchFamily="34" charset="0"/>
              </a:rPr>
              <a:t>Powerful expression:</a:t>
            </a:r>
          </a:p>
          <a:p>
            <a:r>
              <a:rPr lang="fi-FI" sz="2000" dirty="0" smtClean="0">
                <a:latin typeface="Arial" pitchFamily="34" charset="0"/>
                <a:cs typeface="Arial" pitchFamily="34" charset="0"/>
              </a:rPr>
              <a:t>1. Since  </a:t>
            </a:r>
          </a:p>
          <a:p>
            <a:endParaRPr lang="fi-FI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2000" dirty="0" smtClean="0">
                <a:latin typeface="Arial" pitchFamily="34" charset="0"/>
                <a:cs typeface="Arial" pitchFamily="34" charset="0"/>
              </a:rPr>
              <a:t>The 2nd law of thermodynamics follows from JE</a:t>
            </a:r>
          </a:p>
          <a:p>
            <a:endParaRPr lang="fi-FI" sz="2000" dirty="0" smtClean="0">
              <a:latin typeface="Arial" pitchFamily="34" charset="0"/>
              <a:cs typeface="Arial" pitchFamily="34" charset="0"/>
            </a:endParaRPr>
          </a:p>
          <a:p>
            <a:endParaRPr lang="fi-FI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2000" dirty="0" smtClean="0">
                <a:latin typeface="Arial" pitchFamily="34" charset="0"/>
                <a:cs typeface="Arial" pitchFamily="34" charset="0"/>
              </a:rPr>
              <a:t>2. For slow drive (near-equilibrium fluctuations) one obtains the FDT by expanding JE</a:t>
            </a:r>
          </a:p>
          <a:p>
            <a:endParaRPr lang="fi-FI" sz="2000" dirty="0" smtClean="0">
              <a:latin typeface="Arial" pitchFamily="34" charset="0"/>
              <a:cs typeface="Arial" pitchFamily="34" charset="0"/>
            </a:endParaRPr>
          </a:p>
          <a:p>
            <a:endParaRPr lang="fi-FI" sz="2000" dirty="0" smtClean="0">
              <a:latin typeface="Arial" pitchFamily="34" charset="0"/>
              <a:cs typeface="Arial" pitchFamily="34" charset="0"/>
            </a:endParaRPr>
          </a:p>
          <a:p>
            <a:endParaRPr lang="fi-FI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2000" dirty="0" smtClean="0">
                <a:latin typeface="Arial" pitchFamily="34" charset="0"/>
                <a:cs typeface="Arial" pitchFamily="34" charset="0"/>
              </a:rPr>
              <a:t>where 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786058"/>
            <a:ext cx="1251115" cy="35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3" y="3726564"/>
            <a:ext cx="1638071" cy="41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9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428736"/>
            <a:ext cx="3429024" cy="63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reeform 9"/>
          <p:cNvSpPr/>
          <p:nvPr/>
        </p:nvSpPr>
        <p:spPr>
          <a:xfrm>
            <a:off x="6391830" y="1721803"/>
            <a:ext cx="2115879" cy="1935125"/>
          </a:xfrm>
          <a:custGeom>
            <a:avLst/>
            <a:gdLst>
              <a:gd name="connsiteX0" fmla="*/ 0 w 2115879"/>
              <a:gd name="connsiteY0" fmla="*/ 1935125 h 1935125"/>
              <a:gd name="connsiteX1" fmla="*/ 1116419 w 2115879"/>
              <a:gd name="connsiteY1" fmla="*/ 1701209 h 1935125"/>
              <a:gd name="connsiteX2" fmla="*/ 871870 w 2115879"/>
              <a:gd name="connsiteY2" fmla="*/ 754912 h 1935125"/>
              <a:gd name="connsiteX3" fmla="*/ 2115879 w 2115879"/>
              <a:gd name="connsiteY3" fmla="*/ 0 h 1935125"/>
              <a:gd name="connsiteX4" fmla="*/ 2115879 w 2115879"/>
              <a:gd name="connsiteY4" fmla="*/ 0 h 193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5879" h="1935125">
                <a:moveTo>
                  <a:pt x="0" y="1935125"/>
                </a:moveTo>
                <a:cubicBezTo>
                  <a:pt x="485553" y="1916518"/>
                  <a:pt x="971107" y="1897911"/>
                  <a:pt x="1116419" y="1701209"/>
                </a:cubicBezTo>
                <a:cubicBezTo>
                  <a:pt x="1261731" y="1504507"/>
                  <a:pt x="705293" y="1038447"/>
                  <a:pt x="871870" y="754912"/>
                </a:cubicBezTo>
                <a:cubicBezTo>
                  <a:pt x="1038447" y="471377"/>
                  <a:pt x="2115879" y="0"/>
                  <a:pt x="2115879" y="0"/>
                </a:cubicBezTo>
                <a:lnTo>
                  <a:pt x="2115879" y="0"/>
                </a:lnTo>
              </a:path>
            </a:pathLst>
          </a:cu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57950" y="3571876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29652" y="1643050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500958" y="2143116"/>
            <a:ext cx="214314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86512" y="311021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 smtClean="0"/>
              <a:t>F</a:t>
            </a:r>
            <a:r>
              <a:rPr lang="fi-FI" sz="2400" baseline="-25000" dirty="0" smtClean="0"/>
              <a:t>A</a:t>
            </a:r>
            <a:endParaRPr lang="en-US" sz="24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8564121" y="1428736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 smtClean="0"/>
              <a:t>F</a:t>
            </a:r>
            <a:r>
              <a:rPr lang="fi-FI" sz="2400" baseline="-25000" dirty="0" smtClean="0"/>
              <a:t>B</a:t>
            </a:r>
            <a:endParaRPr lang="en-US" sz="2400" baseline="-250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5000636"/>
            <a:ext cx="3448569" cy="50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5929330"/>
            <a:ext cx="2500298" cy="38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ature04061-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00108"/>
            <a:ext cx="2928958" cy="2620818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Experiments on fluctuation relations: molecules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785926"/>
            <a:ext cx="378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Liphardt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et al., Science 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292,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733 (2002)</a:t>
            </a:r>
          </a:p>
          <a:p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Collin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et al., </a:t>
            </a:r>
            <a:r>
              <a:rPr lang="fi-FI" sz="1600" dirty="0" smtClean="0">
                <a:latin typeface="Arial" pitchFamily="34" charset="0"/>
                <a:cs typeface="Arial" pitchFamily="34" charset="0"/>
              </a:rPr>
              <a:t>Nature </a:t>
            </a:r>
            <a:r>
              <a:rPr lang="fi-FI" sz="1600" b="1" dirty="0" smtClean="0">
                <a:latin typeface="Arial" pitchFamily="34" charset="0"/>
                <a:cs typeface="Arial" pitchFamily="34" charset="0"/>
              </a:rPr>
              <a:t>437</a:t>
            </a:r>
            <a:r>
              <a:rPr lang="fi-FI" sz="1600" dirty="0" smtClean="0">
                <a:latin typeface="Arial" pitchFamily="34" charset="0"/>
                <a:cs typeface="Arial" pitchFamily="34" charset="0"/>
              </a:rPr>
              <a:t>, 231 (2005)</a:t>
            </a:r>
          </a:p>
          <a:p>
            <a:r>
              <a:rPr lang="fi-FI" sz="1600" dirty="0" smtClean="0">
                <a:latin typeface="Arial" pitchFamily="34" charset="0"/>
                <a:cs typeface="Arial" pitchFamily="34" charset="0"/>
              </a:rPr>
              <a:t>Harris et al, PRL </a:t>
            </a:r>
            <a:r>
              <a:rPr lang="fi-FI" sz="1600" b="1" dirty="0" smtClean="0">
                <a:latin typeface="Arial" pitchFamily="34" charset="0"/>
                <a:cs typeface="Arial" pitchFamily="34" charset="0"/>
              </a:rPr>
              <a:t>99</a:t>
            </a:r>
            <a:r>
              <a:rPr lang="fi-FI" sz="1600" dirty="0" smtClean="0">
                <a:latin typeface="Arial" pitchFamily="34" charset="0"/>
                <a:cs typeface="Arial" pitchFamily="34" charset="0"/>
              </a:rPr>
              <a:t>, 068101 (2007)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5666" y="3643314"/>
            <a:ext cx="4249738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28"/>
            <a:ext cx="4031011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084" y="0"/>
            <a:ext cx="8729634" cy="1143000"/>
          </a:xfrm>
        </p:spPr>
        <p:txBody>
          <a:bodyPr>
            <a:noAutofit/>
          </a:bodyPr>
          <a:lstStyle/>
          <a:p>
            <a:r>
              <a:rPr lang="fi-FI" sz="3600" b="1" dirty="0" smtClean="0">
                <a:latin typeface="Arial" pitchFamily="34" charset="0"/>
                <a:cs typeface="Arial" pitchFamily="34" charset="0"/>
              </a:rPr>
              <a:t>Dissipation in driven single-electron transitions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15870" y="2473207"/>
            <a:ext cx="854874" cy="79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42910" y="2043785"/>
            <a:ext cx="357190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85852" y="2043785"/>
            <a:ext cx="57150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00232" y="2043785"/>
            <a:ext cx="500066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393935" y="2150942"/>
            <a:ext cx="213520" cy="79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393935" y="2793884"/>
            <a:ext cx="213520" cy="79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42910" y="2901041"/>
            <a:ext cx="1857388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786712" y="2042991"/>
            <a:ext cx="428628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642248" y="2042991"/>
            <a:ext cx="428628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072332" y="2042991"/>
            <a:ext cx="428628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86580" y="2042991"/>
            <a:ext cx="428628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2910" y="151068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i="1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8794" y="1472281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i-FI" sz="2400" b="1" i="1" baseline="-25000" dirty="0" smtClean="0">
                <a:latin typeface="Arial" pitchFamily="34" charset="0"/>
                <a:cs typeface="Arial" pitchFamily="34" charset="0"/>
              </a:rPr>
              <a:t>g</a:t>
            </a:r>
            <a:endParaRPr lang="en-US" sz="2400" b="1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3700" y="147228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2400" b="1" i="1" dirty="0">
              <a:solidFill>
                <a:srgbClr val="FF0000"/>
              </a:solidFill>
              <a:latin typeface="Symbol" pitchFamily="18" charset="2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929456" y="2042991"/>
            <a:ext cx="428628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00100" y="2258099"/>
            <a:ext cx="285752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00100" y="1829471"/>
            <a:ext cx="285752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285984" y="2258099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85984" y="2258099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fi-FI" b="1" i="1" baseline="-25000" dirty="0" smtClean="0">
                <a:latin typeface="Arial" pitchFamily="34" charset="0"/>
                <a:cs typeface="Arial" pitchFamily="34" charset="0"/>
              </a:rPr>
              <a:t>g</a:t>
            </a:r>
            <a:endParaRPr lang="en-US" b="1" i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3149687" y="2233728"/>
            <a:ext cx="178595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42662" y="3126703"/>
            <a:ext cx="185735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28992" y="2095122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fi-FI" sz="2400" i="1" baseline="-25000" dirty="0" smtClean="0">
                <a:latin typeface="Arial" pitchFamily="34" charset="0"/>
                <a:cs typeface="Arial" pitchFamily="34" charset="0"/>
              </a:rPr>
              <a:t>g</a:t>
            </a:r>
            <a:endParaRPr lang="en-US" sz="2400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48385" y="323276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 smtClean="0">
                <a:latin typeface="Arial" pitchFamily="34" charset="0"/>
                <a:cs typeface="Arial" pitchFamily="34" charset="0"/>
              </a:rPr>
              <a:t>time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40182" y="29139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740182" y="1615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98992" y="31161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27752" y="3056853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latin typeface="Symbol" pitchFamily="18" charset="2"/>
                <a:cs typeface="Arial" pitchFamily="34" charset="0"/>
              </a:rPr>
              <a:t>t</a:t>
            </a:r>
            <a:endParaRPr lang="en-US" sz="2400" dirty="0">
              <a:latin typeface="Symbol" pitchFamily="18" charset="2"/>
              <a:cs typeface="Arial" pitchFamily="34" charset="0"/>
            </a:endParaRPr>
          </a:p>
        </p:txBody>
      </p:sp>
      <p:cxnSp>
        <p:nvCxnSpPr>
          <p:cNvPr id="32" name="Straight Connector 31"/>
          <p:cNvCxnSpPr>
            <a:stCxn id="30" idx="0"/>
          </p:cNvCxnSpPr>
          <p:nvPr/>
        </p:nvCxnSpPr>
        <p:spPr>
          <a:xfrm rot="5400000" flipH="1" flipV="1">
            <a:off x="4087641" y="1733163"/>
            <a:ext cx="1345180" cy="142079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4041868" y="1770969"/>
            <a:ext cx="142876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791967" y="2449630"/>
            <a:ext cx="1357322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1472" y="3043917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Single-electron box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5465007" y="2233728"/>
            <a:ext cx="178595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29322" y="205592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2400" i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63705" y="323276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 smtClean="0">
                <a:latin typeface="Arial" pitchFamily="34" charset="0"/>
                <a:cs typeface="Arial" pitchFamily="34" charset="0"/>
              </a:rPr>
              <a:t>time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5502" y="26867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55502" y="1615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214312" y="31161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643072" y="3056853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latin typeface="Symbol" pitchFamily="18" charset="2"/>
                <a:cs typeface="Arial" pitchFamily="34" charset="0"/>
              </a:rPr>
              <a:t>t</a:t>
            </a:r>
            <a:endParaRPr lang="en-US" sz="2400" dirty="0">
              <a:latin typeface="Symbol" pitchFamily="18" charset="2"/>
              <a:cs typeface="Arial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0800000">
            <a:off x="6357188" y="1627299"/>
            <a:ext cx="1715274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6357950" y="2841745"/>
            <a:ext cx="1714512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357950" y="2840157"/>
            <a:ext cx="107157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357950" y="3127497"/>
            <a:ext cx="185735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000892" y="1627299"/>
            <a:ext cx="107157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6537339" y="2233728"/>
            <a:ext cx="121444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 flipH="1" flipV="1">
            <a:off x="7036611" y="2234522"/>
            <a:ext cx="21431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6395257" y="2233728"/>
            <a:ext cx="121444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6894529" y="2234522"/>
            <a:ext cx="21431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6821503" y="2233728"/>
            <a:ext cx="121444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 flipH="1" flipV="1">
            <a:off x="7320775" y="2234522"/>
            <a:ext cx="21431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-32" y="3556125"/>
          <a:ext cx="3602857" cy="2986087"/>
        </p:xfrm>
        <a:graphic>
          <a:graphicData uri="http://schemas.openxmlformats.org/presentationml/2006/ole">
            <p:oleObj spid="_x0000_s10242" name="Graph" r:id="rId4" imgW="3813120" imgH="3160800" progId="Origin50.Graph">
              <p:embed/>
            </p:oleObj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1010441" y="4893959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 smtClean="0">
                <a:solidFill>
                  <a:srgbClr val="FF0000"/>
                </a:solidFill>
              </a:rPr>
              <a:t>n</a:t>
            </a:r>
            <a:r>
              <a:rPr lang="fi-FI" dirty="0" smtClean="0">
                <a:solidFill>
                  <a:srgbClr val="FF0000"/>
                </a:solidFill>
              </a:rPr>
              <a:t> =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96325" y="4881817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 smtClean="0">
                <a:solidFill>
                  <a:srgbClr val="FF0000"/>
                </a:solidFill>
              </a:rPr>
              <a:t>n</a:t>
            </a:r>
            <a:r>
              <a:rPr lang="fi-FI" dirty="0" smtClean="0">
                <a:solidFill>
                  <a:srgbClr val="FF0000"/>
                </a:solidFill>
              </a:rPr>
              <a:t> = 1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6193057"/>
            <a:ext cx="1714512" cy="36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9" name="Straight Arrow Connector 58"/>
          <p:cNvCxnSpPr/>
          <p:nvPr/>
        </p:nvCxnSpPr>
        <p:spPr>
          <a:xfrm rot="5400000">
            <a:off x="1749405" y="4449100"/>
            <a:ext cx="786612" cy="7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8559" y="3770439"/>
            <a:ext cx="651259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5199199"/>
            <a:ext cx="3643338" cy="108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extBox 66"/>
          <p:cNvSpPr txBox="1"/>
          <p:nvPr/>
        </p:nvSpPr>
        <p:spPr>
          <a:xfrm>
            <a:off x="3929058" y="4627695"/>
            <a:ext cx="4993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The total dissipated heat in a ramp:</a:t>
            </a:r>
            <a:endParaRPr lang="en-US" sz="2400" dirty="0"/>
          </a:p>
        </p:txBody>
      </p:sp>
      <p:sp>
        <p:nvSpPr>
          <p:cNvPr id="61" name="Rectangle 60"/>
          <p:cNvSpPr/>
          <p:nvPr/>
        </p:nvSpPr>
        <p:spPr>
          <a:xfrm>
            <a:off x="3500430" y="6345816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D. Averin and J. P., EPL </a:t>
            </a:r>
            <a:r>
              <a:rPr lang="fi-FI" b="1" dirty="0" smtClean="0">
                <a:latin typeface="Arial" pitchFamily="34" charset="0"/>
                <a:cs typeface="Arial" pitchFamily="34" charset="0"/>
              </a:rPr>
              <a:t>96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, 67004 (2011).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28" y="-14290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>
                <a:latin typeface="Arial" pitchFamily="34" charset="0"/>
                <a:cs typeface="Arial" pitchFamily="34" charset="0"/>
              </a:rPr>
              <a:t>Distribution of heat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214546" y="1500174"/>
          <a:ext cx="7237516" cy="5072098"/>
        </p:xfrm>
        <a:graphic>
          <a:graphicData uri="http://schemas.openxmlformats.org/presentationml/2006/ole">
            <p:oleObj spid="_x0000_s11266" name="Graph" r:id="rId4" imgW="3936960" imgH="2759040" progId="Origin50.Graph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57686" y="6215082"/>
            <a:ext cx="447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latin typeface="Symbol" pitchFamily="18" charset="2"/>
              </a:rPr>
              <a:t>n</a:t>
            </a:r>
            <a:r>
              <a:rPr lang="fi-FI" b="1" dirty="0" smtClean="0"/>
              <a:t> </a:t>
            </a:r>
            <a:r>
              <a:rPr lang="fi-FI" sz="2400" b="1" dirty="0" smtClean="0">
                <a:latin typeface="Arial" pitchFamily="34" charset="0"/>
                <a:cs typeface="Arial" pitchFamily="34" charset="0"/>
              </a:rPr>
              <a:t>= 0.1, 1, 10 (black, blue, red)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-136461" y="3825685"/>
            <a:ext cx="178595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6514" y="4718660"/>
            <a:ext cx="185735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844" y="3687079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fi-FI" sz="2400" i="1" baseline="-25000" dirty="0" smtClean="0">
                <a:latin typeface="Arial" pitchFamily="34" charset="0"/>
                <a:cs typeface="Arial" pitchFamily="34" charset="0"/>
              </a:rPr>
              <a:t>g</a:t>
            </a:r>
            <a:endParaRPr lang="en-US" sz="2400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2237" y="482472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 smtClean="0">
                <a:latin typeface="Arial" pitchFamily="34" charset="0"/>
                <a:cs typeface="Arial" pitchFamily="34" charset="0"/>
              </a:rPr>
              <a:t>time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034" y="4505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4034" y="32079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2844" y="47081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41604" y="4648810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latin typeface="Symbol" pitchFamily="18" charset="2"/>
                <a:cs typeface="Arial" pitchFamily="34" charset="0"/>
              </a:rPr>
              <a:t>t</a:t>
            </a:r>
            <a:endParaRPr lang="en-US" sz="2400" dirty="0">
              <a:latin typeface="Symbol" pitchFamily="18" charset="2"/>
              <a:cs typeface="Arial" pitchFamily="34" charset="0"/>
            </a:endParaRPr>
          </a:p>
        </p:txBody>
      </p:sp>
      <p:cxnSp>
        <p:nvCxnSpPr>
          <p:cNvPr id="17" name="Straight Connector 16"/>
          <p:cNvCxnSpPr>
            <a:stCxn id="14" idx="0"/>
          </p:cNvCxnSpPr>
          <p:nvPr/>
        </p:nvCxnSpPr>
        <p:spPr>
          <a:xfrm rot="5400000" flipH="1" flipV="1">
            <a:off x="801493" y="3325120"/>
            <a:ext cx="1345180" cy="142079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755720" y="3362926"/>
            <a:ext cx="142876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505819" y="4041587"/>
            <a:ext cx="1357322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/>
          <a:srcRect t="-3519"/>
          <a:stretch>
            <a:fillRect/>
          </a:stretch>
        </p:blipFill>
        <p:spPr bwMode="auto">
          <a:xfrm>
            <a:off x="285720" y="1500174"/>
            <a:ext cx="542928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14282" y="1000108"/>
            <a:ext cx="286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Take a normal-metal SEB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282" y="2345288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Arial" pitchFamily="34" charset="0"/>
                <a:cs typeface="Arial" pitchFamily="34" charset="0"/>
              </a:rPr>
              <a:t>with a linear gate ramp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464209"/>
            <a:ext cx="4000528" cy="6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4032</TotalTime>
  <Words>942</Words>
  <Application>Microsoft Office PowerPoint</Application>
  <PresentationFormat>On-screen Show (4:3)</PresentationFormat>
  <Paragraphs>229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Graph</vt:lpstr>
      <vt:lpstr>Dissipated work and fluctuation relations in driven tunneling </vt:lpstr>
      <vt:lpstr>Contents:</vt:lpstr>
      <vt:lpstr>Fluctuation relations</vt:lpstr>
      <vt:lpstr>FR in a ”steady-state” double-dot circuit</vt:lpstr>
      <vt:lpstr>Crooks and Jarzynski fluctuation relations</vt:lpstr>
      <vt:lpstr>Jarzynski equality</vt:lpstr>
      <vt:lpstr>Experiments on fluctuation relations: molecules</vt:lpstr>
      <vt:lpstr>Dissipation in driven single-electron transitions</vt:lpstr>
      <vt:lpstr>Distribution of heat</vt:lpstr>
      <vt:lpstr>Work done by the gate</vt:lpstr>
      <vt:lpstr>Single-electron box with a gate ramp</vt:lpstr>
      <vt:lpstr>Experiment on a single-electron box</vt:lpstr>
      <vt:lpstr>Calibrations</vt:lpstr>
      <vt:lpstr>Experimental distributions</vt:lpstr>
      <vt:lpstr>Measurements of the heat distributions at various frequencies and temperatures</vt:lpstr>
      <vt:lpstr>Quantum FRs ?</vt:lpstr>
      <vt:lpstr>Work in a driven quantum system </vt:lpstr>
      <vt:lpstr>A basic quantum two-level  system: Cooper pair box</vt:lpstr>
      <vt:lpstr>Quantum ”FDT”</vt:lpstr>
      <vt:lpstr>Relaxation after driving</vt:lpstr>
      <vt:lpstr>Measurement of work distribution of a two-level system (CPB)</vt:lpstr>
      <vt:lpstr>Dissipation during the gate ramp</vt:lpstr>
      <vt:lpstr>Summary</vt:lpstr>
      <vt:lpstr>Single-electron box with an overheated island</vt:lpstr>
      <vt:lpstr>Back-and-forth ramp with dissipative tunneling</vt:lpstr>
      <vt:lpstr>Integral fluctuation relation</vt:lpstr>
      <vt:lpstr>Preliminary experiments with un-equal temperatures</vt:lpstr>
      <vt:lpstr>Maxwell’s demon</vt:lpstr>
      <vt:lpstr>Negative heat</vt:lpstr>
      <vt:lpstr>Maxwell’s demon in an SET trap</vt:lpstr>
      <vt:lpstr>Demon strategy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Dissipated work and fluctuation relations in driven tunneling </dc:title>
  <dc:creator>Your User Name</dc:creator>
  <cp:lastModifiedBy>Your User Name</cp:lastModifiedBy>
  <cp:revision>18</cp:revision>
  <dcterms:created xsi:type="dcterms:W3CDTF">2012-05-12T16:43:49Z</dcterms:created>
  <dcterms:modified xsi:type="dcterms:W3CDTF">2012-06-19T03:59:03Z</dcterms:modified>
</cp:coreProperties>
</file>