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tags/tag140.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tags/tag16.xml" ContentType="application/vnd.openxmlformats-officedocument.presentationml.tags+xml"/>
  <Override PartName="/ppt/tags/tag63.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ags/tag109.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tags/tag68.xml" ContentType="application/vnd.openxmlformats-officedocument.presentationml.tags+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tags/tag2.xml" ContentType="application/vnd.openxmlformats-officedocument.presentationml.tags+xml"/>
  <Default Extension="wmf" ContentType="image/x-wmf"/>
  <Override PartName="/ppt/tags/tag87.xml" ContentType="application/vnd.openxmlformats-officedocument.presentationml.tags+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slideLayouts/slideLayout40.xml" ContentType="application/vnd.openxmlformats-officedocument.presentationml.slideLayout+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147.xml" ContentType="application/vnd.openxmlformats-officedocument.presentationml.tags+xml"/>
  <Override PartName="/ppt/slideLayouts/slideLayout89.xml" ContentType="application/vnd.openxmlformats-officedocument.presentationml.slideLayout+xml"/>
  <Override PartName="/ppt/theme/theme12.xml" ContentType="application/vnd.openxmlformats-officedocument.theme+xml"/>
  <Override PartName="/ppt/tags/tag32.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tags/tag59.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108.xml" ContentType="application/vnd.openxmlformats-officedocument.presentationml.tags+xml"/>
  <Override PartName="/ppt/slideLayouts/slideLayout97.xml" ContentType="application/vnd.openxmlformats-officedocument.presentationml.slideLayout+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ags/tag9.xml" ContentType="application/vnd.openxmlformats-officedocument.presentationml.tags+xml"/>
  <Override PartName="/ppt/tags/tag105.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tags/tag53.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slideLayouts/slideLayout88.xml" ContentType="application/vnd.openxmlformats-officedocument.presentationml.slideLayout+xml"/>
  <Override PartName="/ppt/theme/theme11.xml" ContentType="application/vnd.openxmlformats-officedocument.theme+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ags/tag102.xml" ContentType="application/vnd.openxmlformats-officedocument.presentationml.tag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slideLayouts/slideLayout100.xml" ContentType="application/vnd.openxmlformats-officedocument.presentationml.slideLayout+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tags/tag107.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ags/tag5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heme/theme13.xml" ContentType="application/vnd.openxmlformats-officedocument.theme+xml"/>
  <Override PartName="/ppt/tags/tag22.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xml" ContentType="application/vnd.openxmlformats-officedocument.presentationml.tags+xml"/>
  <Override PartName="/ppt/tags/tag115.xml" ContentType="application/vnd.openxmlformats-officedocument.presentationml.tags+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104.xml" ContentType="application/vnd.openxmlformats-officedocument.presentationml.tags+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97" r:id="rId3"/>
    <p:sldMasterId id="2147483757" r:id="rId4"/>
    <p:sldMasterId id="2147483781" r:id="rId5"/>
    <p:sldMasterId id="2147483952" r:id="rId6"/>
    <p:sldMasterId id="2147483964" r:id="rId7"/>
    <p:sldMasterId id="2147483976" r:id="rId8"/>
    <p:sldMasterId id="2147483989" r:id="rId9"/>
    <p:sldMasterId id="2147484001" r:id="rId10"/>
    <p:sldMasterId id="2147484013" r:id="rId11"/>
    <p:sldMasterId id="2147484062" r:id="rId12"/>
  </p:sldMasterIdLst>
  <p:notesMasterIdLst>
    <p:notesMasterId r:id="rId84"/>
  </p:notesMasterIdLst>
  <p:sldIdLst>
    <p:sldId id="308" r:id="rId13"/>
    <p:sldId id="637" r:id="rId14"/>
    <p:sldId id="607" r:id="rId15"/>
    <p:sldId id="553" r:id="rId16"/>
    <p:sldId id="532" r:id="rId17"/>
    <p:sldId id="554" r:id="rId18"/>
    <p:sldId id="555" r:id="rId19"/>
    <p:sldId id="530" r:id="rId20"/>
    <p:sldId id="615" r:id="rId21"/>
    <p:sldId id="556" r:id="rId22"/>
    <p:sldId id="557" r:id="rId23"/>
    <p:sldId id="423" r:id="rId24"/>
    <p:sldId id="424" r:id="rId25"/>
    <p:sldId id="527" r:id="rId26"/>
    <p:sldId id="616" r:id="rId27"/>
    <p:sldId id="558" r:id="rId28"/>
    <p:sldId id="338" r:id="rId29"/>
    <p:sldId id="613" r:id="rId30"/>
    <p:sldId id="458" r:id="rId31"/>
    <p:sldId id="617" r:id="rId32"/>
    <p:sldId id="559" r:id="rId33"/>
    <p:sldId id="560" r:id="rId34"/>
    <p:sldId id="522" r:id="rId35"/>
    <p:sldId id="505" r:id="rId36"/>
    <p:sldId id="597" r:id="rId37"/>
    <p:sldId id="598" r:id="rId38"/>
    <p:sldId id="604" r:id="rId39"/>
    <p:sldId id="603" r:id="rId40"/>
    <p:sldId id="503" r:id="rId41"/>
    <p:sldId id="504" r:id="rId42"/>
    <p:sldId id="506" r:id="rId43"/>
    <p:sldId id="507" r:id="rId44"/>
    <p:sldId id="508" r:id="rId45"/>
    <p:sldId id="509" r:id="rId46"/>
    <p:sldId id="510" r:id="rId47"/>
    <p:sldId id="511" r:id="rId48"/>
    <p:sldId id="512" r:id="rId49"/>
    <p:sldId id="644" r:id="rId50"/>
    <p:sldId id="645" r:id="rId51"/>
    <p:sldId id="639" r:id="rId52"/>
    <p:sldId id="618" r:id="rId53"/>
    <p:sldId id="634" r:id="rId54"/>
    <p:sldId id="628" r:id="rId55"/>
    <p:sldId id="642" r:id="rId56"/>
    <p:sldId id="629" r:id="rId57"/>
    <p:sldId id="630" r:id="rId58"/>
    <p:sldId id="631" r:id="rId59"/>
    <p:sldId id="643" r:id="rId60"/>
    <p:sldId id="619" r:id="rId61"/>
    <p:sldId id="633" r:id="rId62"/>
    <p:sldId id="627" r:id="rId63"/>
    <p:sldId id="620" r:id="rId64"/>
    <p:sldId id="635" r:id="rId65"/>
    <p:sldId id="636" r:id="rId66"/>
    <p:sldId id="614" r:id="rId67"/>
    <p:sldId id="587" r:id="rId68"/>
    <p:sldId id="588" r:id="rId69"/>
    <p:sldId id="589" r:id="rId70"/>
    <p:sldId id="590" r:id="rId71"/>
    <p:sldId id="591" r:id="rId72"/>
    <p:sldId id="592" r:id="rId73"/>
    <p:sldId id="593" r:id="rId74"/>
    <p:sldId id="594" r:id="rId75"/>
    <p:sldId id="595" r:id="rId76"/>
    <p:sldId id="596" r:id="rId77"/>
    <p:sldId id="538" r:id="rId78"/>
    <p:sldId id="539" r:id="rId79"/>
    <p:sldId id="540" r:id="rId80"/>
    <p:sldId id="552" r:id="rId81"/>
    <p:sldId id="541" r:id="rId82"/>
    <p:sldId id="542" r:id="rId83"/>
  </p:sldIdLst>
  <p:sldSz cx="9144000" cy="6858000" type="screen4x3"/>
  <p:notesSz cx="7099300" cy="10234613"/>
  <p:custDataLst>
    <p:tags r:id="rId8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0000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9110" autoAdjust="0"/>
    <p:restoredTop sz="78141" autoAdjust="0"/>
  </p:normalViewPr>
  <p:slideViewPr>
    <p:cSldViewPr>
      <p:cViewPr varScale="1">
        <p:scale>
          <a:sx n="72" d="100"/>
          <a:sy n="72" d="100"/>
        </p:scale>
        <p:origin x="-1157" y="-418"/>
      </p:cViewPr>
      <p:guideLst>
        <p:guide orient="horz" pos="2160"/>
        <p:guide pos="2880"/>
      </p:guideLst>
    </p:cSldViewPr>
  </p:slideViewPr>
  <p:outlineViewPr>
    <p:cViewPr>
      <p:scale>
        <a:sx n="33" d="100"/>
        <a:sy n="33" d="100"/>
      </p:scale>
      <p:origin x="34" y="131386"/>
    </p:cViewPr>
  </p:outlineViewPr>
  <p:notesTextViewPr>
    <p:cViewPr>
      <p:scale>
        <a:sx n="100" d="100"/>
        <a:sy n="100" d="100"/>
      </p:scale>
      <p:origin x="0" y="0"/>
    </p:cViewPr>
  </p:notesTextViewPr>
  <p:sorterViewPr>
    <p:cViewPr>
      <p:scale>
        <a:sx n="66" d="100"/>
        <a:sy n="66" d="100"/>
      </p:scale>
      <p:origin x="0" y="38"/>
    </p:cViewPr>
  </p:sorterViewPr>
  <p:notesViewPr>
    <p:cSldViewPr>
      <p:cViewPr varScale="1">
        <p:scale>
          <a:sx n="57" d="100"/>
          <a:sy n="57" d="100"/>
        </p:scale>
        <p:origin x="-1560" y="-101"/>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3076363" cy="511730"/>
          </a:xfrm>
          <a:prstGeom prst="rect">
            <a:avLst/>
          </a:prstGeom>
        </p:spPr>
        <p:txBody>
          <a:bodyPr vert="horz" lIns="95390" tIns="47695" rIns="95390" bIns="47695" rtlCol="0"/>
          <a:lstStyle>
            <a:lvl1pPr algn="l">
              <a:defRPr sz="1300"/>
            </a:lvl1pPr>
          </a:lstStyle>
          <a:p>
            <a:endParaRPr kumimoji="1" lang="ja-JP" altLang="en-US"/>
          </a:p>
        </p:txBody>
      </p:sp>
      <p:sp>
        <p:nvSpPr>
          <p:cNvPr id="3" name="日付プレースホルダ 2"/>
          <p:cNvSpPr>
            <a:spLocks noGrp="1"/>
          </p:cNvSpPr>
          <p:nvPr>
            <p:ph type="dt" idx="1"/>
          </p:nvPr>
        </p:nvSpPr>
        <p:spPr>
          <a:xfrm>
            <a:off x="4021294" y="1"/>
            <a:ext cx="3076363" cy="511730"/>
          </a:xfrm>
          <a:prstGeom prst="rect">
            <a:avLst/>
          </a:prstGeom>
        </p:spPr>
        <p:txBody>
          <a:bodyPr vert="horz" lIns="95390" tIns="47695" rIns="95390" bIns="47695" rtlCol="0"/>
          <a:lstStyle>
            <a:lvl1pPr algn="r">
              <a:defRPr sz="1300"/>
            </a:lvl1pPr>
          </a:lstStyle>
          <a:p>
            <a:fld id="{9CAD9174-ABF4-473A-A98E-62E6FD988C1F}" type="datetimeFigureOut">
              <a:rPr kumimoji="1" lang="ja-JP" altLang="en-US" smtClean="0"/>
              <a:pPr/>
              <a:t>2012/6/20</a:t>
            </a:fld>
            <a:endParaRPr kumimoji="1" lang="ja-JP" altLang="en-US"/>
          </a:p>
        </p:txBody>
      </p:sp>
      <p:sp>
        <p:nvSpPr>
          <p:cNvPr id="4" name="スライド イメージ プレースホルダ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ja-JP" altLang="en-US"/>
          </a:p>
        </p:txBody>
      </p:sp>
      <p:sp>
        <p:nvSpPr>
          <p:cNvPr id="5" name="ノート プレースホルダ 4"/>
          <p:cNvSpPr>
            <a:spLocks noGrp="1"/>
          </p:cNvSpPr>
          <p:nvPr>
            <p:ph type="body" sz="quarter" idx="3"/>
          </p:nvPr>
        </p:nvSpPr>
        <p:spPr>
          <a:xfrm>
            <a:off x="709931" y="4861441"/>
            <a:ext cx="5679440" cy="4605575"/>
          </a:xfrm>
          <a:prstGeom prst="rect">
            <a:avLst/>
          </a:prstGeom>
        </p:spPr>
        <p:txBody>
          <a:bodyPr vert="horz" lIns="95390" tIns="47695" rIns="95390" bIns="47695"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106"/>
            <a:ext cx="3076363" cy="511730"/>
          </a:xfrm>
          <a:prstGeom prst="rect">
            <a:avLst/>
          </a:prstGeom>
        </p:spPr>
        <p:txBody>
          <a:bodyPr vert="horz" lIns="95390" tIns="47695" rIns="95390" bIns="47695"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1294" y="9721106"/>
            <a:ext cx="3076363" cy="511730"/>
          </a:xfrm>
          <a:prstGeom prst="rect">
            <a:avLst/>
          </a:prstGeom>
        </p:spPr>
        <p:txBody>
          <a:bodyPr vert="horz" lIns="95390" tIns="47695" rIns="95390" bIns="47695" rtlCol="0" anchor="b"/>
          <a:lstStyle>
            <a:lvl1pPr algn="r">
              <a:defRPr sz="1300"/>
            </a:lvl1pPr>
          </a:lstStyle>
          <a:p>
            <a:fld id="{46A0A0E8-4571-4119-B331-B4487C047C1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5</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スライド イメージ プレースホルダ 1"/>
          <p:cNvSpPr>
            <a:spLocks noGrp="1" noRot="1" noChangeAspect="1" noTextEdit="1"/>
          </p:cNvSpPr>
          <p:nvPr>
            <p:ph type="sldImg"/>
          </p:nvPr>
        </p:nvSpPr>
        <p:spPr>
          <a:ln/>
        </p:spPr>
      </p:sp>
      <p:sp>
        <p:nvSpPr>
          <p:cNvPr id="388099"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388100" name="スライド番号プレースホルダ 3"/>
          <p:cNvSpPr>
            <a:spLocks noGrp="1"/>
          </p:cNvSpPr>
          <p:nvPr>
            <p:ph type="sldNum" sz="quarter" idx="5"/>
          </p:nvPr>
        </p:nvSpPr>
        <p:spPr>
          <a:noFill/>
        </p:spPr>
        <p:txBody>
          <a:bodyPr/>
          <a:lstStyle/>
          <a:p>
            <a:fld id="{0FFF34B3-978B-4067-A169-EF7AB9FFEA7F}" type="slidenum">
              <a:rPr lang="en-US" altLang="ja-JP">
                <a:solidFill>
                  <a:srgbClr val="000000"/>
                </a:solidFill>
              </a:rPr>
              <a:pPr/>
              <a:t>42</a:t>
            </a:fld>
            <a:endParaRPr lang="en-US" altLang="ja-JP">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pPr defTabSz="952398"/>
            <a:fld id="{1E2D5C9B-AB2C-4A8C-B9A0-C1303642443C}" type="slidenum">
              <a:rPr lang="en-US" altLang="ja-JP">
                <a:solidFill>
                  <a:srgbClr val="000000"/>
                </a:solidFill>
                <a:latin typeface="Arial" pitchFamily="34" charset="0"/>
              </a:rPr>
              <a:pPr defTabSz="952398"/>
              <a:t>45</a:t>
            </a:fld>
            <a:endParaRPr lang="en-US" altLang="ja-JP" dirty="0">
              <a:solidFill>
                <a:srgbClr val="000000"/>
              </a:solidFill>
              <a:latin typeface="Arial" pitchFamily="34" charset="0"/>
            </a:endParaRPr>
          </a:p>
        </p:txBody>
      </p:sp>
      <p:sp>
        <p:nvSpPr>
          <p:cNvPr id="579587" name="Rectangle 2"/>
          <p:cNvSpPr>
            <a:spLocks noGrp="1" noRot="1" noChangeAspect="1" noChangeArrowheads="1" noTextEdit="1"/>
          </p:cNvSpPr>
          <p:nvPr>
            <p:ph type="sldImg"/>
          </p:nvPr>
        </p:nvSpPr>
        <p:spPr>
          <a:xfrm>
            <a:off x="995363" y="769938"/>
            <a:ext cx="5113337" cy="3835400"/>
          </a:xfrm>
          <a:ln/>
        </p:spPr>
      </p:sp>
      <p:sp>
        <p:nvSpPr>
          <p:cNvPr id="579588" name="Rectangle 3"/>
          <p:cNvSpPr>
            <a:spLocks noGrp="1" noChangeArrowheads="1"/>
          </p:cNvSpPr>
          <p:nvPr>
            <p:ph type="body" idx="1"/>
          </p:nvPr>
        </p:nvSpPr>
        <p:spPr>
          <a:xfrm>
            <a:off x="709614" y="4859339"/>
            <a:ext cx="5680075" cy="4605337"/>
          </a:xfrm>
          <a:noFill/>
          <a:ln/>
        </p:spPr>
        <p:txBody>
          <a:bodyPr/>
          <a:lstStyle/>
          <a:p>
            <a:pPr eaLnBrk="1" hangingPunct="1"/>
            <a:r>
              <a:rPr lang="en-US" altLang="ja-JP" dirty="0" smtClean="0">
                <a:latin typeface="Arial" pitchFamily="34" charset="0"/>
              </a:rPr>
              <a:t>I would like to explain the MARS by considering an elementary scattering process  expected at the interface of </a:t>
            </a:r>
          </a:p>
          <a:p>
            <a:pPr eaLnBrk="1" hangingPunct="1"/>
            <a:r>
              <a:rPr lang="en-US" altLang="ja-JP" dirty="0" smtClean="0">
                <a:latin typeface="Arial" pitchFamily="34" charset="0"/>
              </a:rPr>
              <a:t>Normal metal / unconventional superconductor junctions. </a:t>
            </a:r>
          </a:p>
          <a:p>
            <a:pPr eaLnBrk="1" hangingPunct="1"/>
            <a:r>
              <a:rPr lang="en-US" altLang="ja-JP" dirty="0" smtClean="0">
                <a:latin typeface="Arial" pitchFamily="34" charset="0"/>
              </a:rPr>
              <a:t>Here, we choose d-wave pair potential as an example. </a:t>
            </a:r>
          </a:p>
          <a:p>
            <a:pPr eaLnBrk="1" hangingPunct="1"/>
            <a:endParaRPr lang="en-US" altLang="ja-JP" dirty="0" smtClean="0">
              <a:latin typeface="Arial" pitchFamily="34" charset="0"/>
            </a:endParaRPr>
          </a:p>
          <a:p>
            <a:pPr eaLnBrk="1" hangingPunct="1"/>
            <a:r>
              <a:rPr lang="en-US" altLang="ja-JP" dirty="0" smtClean="0">
                <a:latin typeface="Arial" pitchFamily="34" charset="0"/>
              </a:rPr>
              <a:t>An injected electron from the left side is reflected as an electron by the normal reflection and </a:t>
            </a:r>
          </a:p>
          <a:p>
            <a:pPr eaLnBrk="1" hangingPunct="1"/>
            <a:r>
              <a:rPr lang="en-US" altLang="ja-JP" dirty="0" smtClean="0">
                <a:latin typeface="Arial" pitchFamily="34" charset="0"/>
              </a:rPr>
              <a:t>Transmitted into superconductor as an electron like </a:t>
            </a:r>
            <a:r>
              <a:rPr lang="en-US" altLang="ja-JP" dirty="0" err="1" smtClean="0">
                <a:latin typeface="Arial" pitchFamily="34" charset="0"/>
              </a:rPr>
              <a:t>quasiparticle</a:t>
            </a:r>
            <a:r>
              <a:rPr lang="en-US" altLang="ja-JP" dirty="0" smtClean="0">
                <a:latin typeface="Arial" pitchFamily="34" charset="0"/>
              </a:rPr>
              <a:t>. </a:t>
            </a:r>
          </a:p>
          <a:p>
            <a:pPr eaLnBrk="1" hangingPunct="1"/>
            <a:r>
              <a:rPr lang="en-US" altLang="ja-JP" dirty="0" smtClean="0">
                <a:latin typeface="Arial" pitchFamily="34" charset="0"/>
              </a:rPr>
              <a:t>reflected as an hole by the so called Andreev reflection.  </a:t>
            </a:r>
          </a:p>
          <a:p>
            <a:pPr eaLnBrk="1" hangingPunct="1"/>
            <a:r>
              <a:rPr lang="en-US" altLang="ja-JP" dirty="0" smtClean="0">
                <a:latin typeface="Arial" pitchFamily="34" charset="0"/>
              </a:rPr>
              <a:t>On the other hand an electron is transmitted as an electron like </a:t>
            </a:r>
            <a:r>
              <a:rPr lang="en-US" altLang="ja-JP" dirty="0" err="1" smtClean="0">
                <a:latin typeface="Arial" pitchFamily="34" charset="0"/>
              </a:rPr>
              <a:t>quasiparticle</a:t>
            </a:r>
            <a:r>
              <a:rPr lang="en-US" altLang="ja-JP" dirty="0" smtClean="0">
                <a:latin typeface="Arial" pitchFamily="34" charset="0"/>
              </a:rPr>
              <a:t> and hole like </a:t>
            </a:r>
            <a:r>
              <a:rPr lang="en-US" altLang="ja-JP" dirty="0" err="1" smtClean="0">
                <a:latin typeface="Arial" pitchFamily="34" charset="0"/>
              </a:rPr>
              <a:t>quasiparticle</a:t>
            </a:r>
            <a:r>
              <a:rPr lang="en-US" altLang="ja-JP" dirty="0" smtClean="0">
                <a:latin typeface="Arial" pitchFamily="34" charset="0"/>
              </a:rPr>
              <a:t>. </a:t>
            </a:r>
          </a:p>
          <a:p>
            <a:pPr eaLnBrk="1" hangingPunct="1"/>
            <a:r>
              <a:rPr lang="en-US" altLang="ja-JP" dirty="0" smtClean="0">
                <a:latin typeface="Arial" pitchFamily="34" charset="0"/>
              </a:rPr>
              <a:t>The effective pair potentials felt by electron-like and hole-like </a:t>
            </a:r>
            <a:r>
              <a:rPr lang="en-US" altLang="ja-JP" dirty="0" err="1" smtClean="0">
                <a:latin typeface="Arial" pitchFamily="34" charset="0"/>
              </a:rPr>
              <a:t>quasiparticles</a:t>
            </a:r>
            <a:r>
              <a:rPr lang="en-US" altLang="ja-JP" dirty="0" smtClean="0">
                <a:latin typeface="Arial" pitchFamily="34" charset="0"/>
              </a:rPr>
              <a:t> are </a:t>
            </a:r>
          </a:p>
          <a:p>
            <a:pPr eaLnBrk="1" hangingPunct="1"/>
            <a:r>
              <a:rPr lang="en-US" altLang="ja-JP" dirty="0" smtClean="0">
                <a:latin typeface="Arial" pitchFamily="34" charset="0"/>
              </a:rPr>
              <a:t>denoted as \Delta_{+} and \Delta_{-}. </a:t>
            </a:r>
          </a:p>
          <a:p>
            <a:pPr eaLnBrk="1" hangingPunct="1"/>
            <a:r>
              <a:rPr lang="en-US" altLang="ja-JP" dirty="0" smtClean="0">
                <a:latin typeface="Arial" pitchFamily="34" charset="0"/>
              </a:rPr>
              <a:t>It was established that when the sign of $\Delta_{+}\Delta_{-}$ is negative, </a:t>
            </a:r>
          </a:p>
          <a:p>
            <a:pPr eaLnBrk="1" hangingPunct="1"/>
            <a:r>
              <a:rPr lang="en-US" altLang="ja-JP" dirty="0" smtClean="0">
                <a:latin typeface="Arial" pitchFamily="34" charset="0"/>
              </a:rPr>
              <a:t>we can expect MARS. MARS influences seriously on several charge transport. </a:t>
            </a:r>
          </a:p>
          <a:p>
            <a:pPr eaLnBrk="1" hangingPunct="1"/>
            <a:endParaRPr lang="en-US" altLang="ja-JP" dirty="0" smtClean="0">
              <a:latin typeface="Arial" pitchFamily="34" charset="0"/>
            </a:endParaRPr>
          </a:p>
          <a:p>
            <a:pPr eaLnBrk="1" hangingPunct="1"/>
            <a:endParaRPr lang="en-US" altLang="ja-JP" dirty="0" smtClean="0">
              <a:latin typeface="Arial" pitchFamily="34" charset="0"/>
            </a:endParaRPr>
          </a:p>
          <a:p>
            <a:pPr eaLnBrk="1" hangingPunct="1"/>
            <a:r>
              <a:rPr lang="en-US" altLang="ja-JP" dirty="0" smtClean="0">
                <a:latin typeface="Arial" pitchFamily="34" charset="0"/>
              </a:rPr>
              <a:t> </a:t>
            </a:r>
          </a:p>
          <a:p>
            <a:pPr eaLnBrk="1" hangingPunct="1"/>
            <a:endParaRPr lang="en-US" altLang="ja-JP"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スライド イメージ プレースホルダ 1"/>
          <p:cNvSpPr>
            <a:spLocks noGrp="1" noRot="1" noChangeAspect="1" noTextEdit="1"/>
          </p:cNvSpPr>
          <p:nvPr>
            <p:ph type="sldImg"/>
          </p:nvPr>
        </p:nvSpPr>
        <p:spPr>
          <a:ln/>
        </p:spPr>
      </p:sp>
      <p:sp>
        <p:nvSpPr>
          <p:cNvPr id="320515"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320516" name="スライド番号プレースホルダ 3"/>
          <p:cNvSpPr>
            <a:spLocks noGrp="1"/>
          </p:cNvSpPr>
          <p:nvPr>
            <p:ph type="sldNum" sz="quarter" idx="5"/>
          </p:nvPr>
        </p:nvSpPr>
        <p:spPr>
          <a:noFill/>
        </p:spPr>
        <p:txBody>
          <a:bodyPr/>
          <a:lstStyle/>
          <a:p>
            <a:fld id="{344DC3C2-E89F-4129-952A-AFDA348CA380}" type="slidenum">
              <a:rPr lang="en-US" altLang="ja-JP" smtClean="0">
                <a:solidFill>
                  <a:prstClr val="black"/>
                </a:solidFill>
              </a:rPr>
              <a:pPr/>
              <a:t>47</a:t>
            </a:fld>
            <a:endParaRPr lang="en-US" altLang="ja-JP"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FAD2E-50E7-493B-ABE8-B7B78D90409C}" type="slidenum">
              <a:rPr lang="en-US" altLang="ja-JP">
                <a:solidFill>
                  <a:prstClr val="black"/>
                </a:solidFill>
              </a:rPr>
              <a:pPr/>
              <a:t>50</a:t>
            </a:fld>
            <a:endParaRPr lang="en-US" altLang="ja-JP">
              <a:solidFill>
                <a:prstClr val="black"/>
              </a:solidFill>
            </a:endParaRPr>
          </a:p>
        </p:txBody>
      </p:sp>
      <p:sp>
        <p:nvSpPr>
          <p:cNvPr id="907266" name="Rectangle 2"/>
          <p:cNvSpPr>
            <a:spLocks noGrp="1" noRot="1" noChangeAspect="1" noChangeArrowheads="1" noTextEdit="1"/>
          </p:cNvSpPr>
          <p:nvPr>
            <p:ph type="sldImg"/>
          </p:nvPr>
        </p:nvSpPr>
        <p:spPr>
          <a:xfrm>
            <a:off x="995363" y="769938"/>
            <a:ext cx="5111750" cy="3835400"/>
          </a:xfrm>
          <a:ln/>
        </p:spPr>
      </p:sp>
      <p:sp>
        <p:nvSpPr>
          <p:cNvPr id="907267" name="Rectangle 3"/>
          <p:cNvSpPr>
            <a:spLocks noGrp="1" noChangeArrowheads="1"/>
          </p:cNvSpPr>
          <p:nvPr>
            <p:ph type="body" idx="1"/>
          </p:nvPr>
        </p:nvSpPr>
        <p:spPr>
          <a:xfrm>
            <a:off x="710094" y="4858993"/>
            <a:ext cx="5679113" cy="4605745"/>
          </a:xfrm>
        </p:spPr>
        <p:txBody>
          <a:bodyPr/>
          <a:lstStyle/>
          <a:p>
            <a:r>
              <a:rPr lang="en-US" altLang="ja-JP" dirty="0"/>
              <a:t>The resulting zero voltage resistance is plotted in this view graph. As a reference, we also plot s-wave case as we mentioned before where reentrance due to the proximity effect shows up.  For </a:t>
            </a:r>
            <a:r>
              <a:rPr lang="en-US" altLang="ja-JP" dirty="0" err="1"/>
              <a:t>py</a:t>
            </a:r>
            <a:r>
              <a:rPr lang="en-US" altLang="ja-JP" dirty="0"/>
              <a:t>-wave case, R is a linearly increasing function as Rd since there is no proximity effect. The surprising case is the </a:t>
            </a:r>
            <a:r>
              <a:rPr lang="en-US" altLang="ja-JP" dirty="0" err="1"/>
              <a:t>px</a:t>
            </a:r>
            <a:r>
              <a:rPr lang="en-US" altLang="ja-JP" dirty="0"/>
              <a:t>-wave case, where R is completely independent of Rd and is always half of the </a:t>
            </a:r>
            <a:r>
              <a:rPr lang="en-US" altLang="ja-JP" dirty="0" err="1"/>
              <a:t>Sharvin</a:t>
            </a:r>
            <a:r>
              <a:rPr lang="en-US" altLang="ja-JP" dirty="0"/>
              <a:t> resistance. This drastic reduction of the total resistance R as compared to other cases are due to the  enhanced proximity effect by MARS.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まず、状態密度の結果です</a:t>
            </a:r>
            <a:endParaRPr kumimoji="1" lang="en-US" altLang="ja-JP" dirty="0" smtClean="0"/>
          </a:p>
          <a:p>
            <a:r>
              <a:rPr kumimoji="1" lang="ja-JP" altLang="en-US" dirty="0" smtClean="0"/>
              <a:t>縦軸を状態密度、横軸をギャップの大きさで規格化したエネルギーで表わしています</a:t>
            </a:r>
            <a:endParaRPr kumimoji="1" lang="en-US" altLang="ja-JP" dirty="0" smtClean="0"/>
          </a:p>
          <a:p>
            <a:r>
              <a:rPr kumimoji="1" lang="ja-JP" altLang="en-US" dirty="0" smtClean="0"/>
              <a:t>また、エネルギーはフェルミ面を基準としています</a:t>
            </a:r>
            <a:endParaRPr kumimoji="1" lang="en-US" altLang="ja-JP" dirty="0" smtClean="0"/>
          </a:p>
          <a:p>
            <a:endParaRPr kumimoji="1" lang="en-US" altLang="ja-JP" dirty="0" smtClean="0"/>
          </a:p>
          <a:p>
            <a:r>
              <a:rPr kumimoji="1" lang="ja-JP" altLang="en-US" dirty="0" smtClean="0"/>
              <a:t>分散からわかっていたようにそれぞれ</a:t>
            </a:r>
            <a:r>
              <a:rPr kumimoji="1" lang="en-US" altLang="ja-JP" dirty="0" smtClean="0"/>
              <a:t>full gap</a:t>
            </a:r>
            <a:r>
              <a:rPr kumimoji="1" lang="ja-JP" altLang="en-US" dirty="0" err="1" smtClean="0"/>
              <a:t>、</a:t>
            </a:r>
            <a:r>
              <a:rPr kumimoji="1" lang="en-US" altLang="ja-JP" dirty="0" smtClean="0"/>
              <a:t>point node</a:t>
            </a:r>
            <a:r>
              <a:rPr kumimoji="1" lang="ja-JP" altLang="en-US" dirty="0" smtClean="0"/>
              <a:t>の特徴がみられました</a:t>
            </a:r>
            <a:endParaRPr kumimoji="1" lang="en-US" altLang="ja-JP" dirty="0" smtClean="0"/>
          </a:p>
          <a:p>
            <a:r>
              <a:rPr kumimoji="1" lang="ja-JP" altLang="en-US" dirty="0" smtClean="0"/>
              <a:t>しかし、同じギャップ構造の分類でもそれぞれフェルミエネルギーにおける状態密度が違うことがわかりました。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8DD9D08B-4106-4AA6-8E45-8052EDF20E4F}" type="slidenum">
              <a:rPr kumimoji="1" lang="ja-JP" altLang="en-US" smtClean="0"/>
              <a:pPr/>
              <a:t>57</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61</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62</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H’ </a:t>
            </a:r>
            <a:r>
              <a:rPr kumimoji="1" lang="ja-JP" altLang="en-US" dirty="0" smtClean="0"/>
              <a:t>境界における</a:t>
            </a:r>
            <a:r>
              <a:rPr kumimoji="1" lang="en-US" altLang="ja-JP" dirty="0" err="1" smtClean="0"/>
              <a:t>Hoppinng</a:t>
            </a:r>
            <a:r>
              <a:rPr kumimoji="1" lang="ja-JP" altLang="en-US" dirty="0" smtClean="0"/>
              <a:t>　トンネルハミルトニアン</a:t>
            </a:r>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66</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67</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スピン反転を伴うトンネル効果が存在しないことを示している。（最近接</a:t>
            </a:r>
            <a:r>
              <a:rPr kumimoji="1" lang="en-US" altLang="ja-JP" dirty="0" err="1" smtClean="0"/>
              <a:t>Hoppin</a:t>
            </a:r>
            <a:r>
              <a:rPr kumimoji="1" lang="ja-JP" altLang="en-US" dirty="0" err="1" smtClean="0"/>
              <a:t>ｇ</a:t>
            </a:r>
            <a:r>
              <a:rPr kumimoji="1" lang="ja-JP" altLang="en-US" dirty="0" smtClean="0"/>
              <a:t>のみがあるとき　次近接</a:t>
            </a:r>
            <a:r>
              <a:rPr kumimoji="1" lang="en-US" altLang="ja-JP" dirty="0" err="1" smtClean="0"/>
              <a:t>Hoppinng</a:t>
            </a:r>
            <a:r>
              <a:rPr kumimoji="1" lang="ja-JP" altLang="en-US" dirty="0" smtClean="0"/>
              <a:t>で流れる。）</a:t>
            </a:r>
            <a:endParaRPr kumimoji="1" lang="en-US" altLang="ja-JP" dirty="0" smtClean="0"/>
          </a:p>
          <a:p>
            <a:endParaRPr kumimoji="1" lang="en-US" altLang="ja-JP" dirty="0" smtClean="0"/>
          </a:p>
          <a:p>
            <a:r>
              <a:rPr kumimoji="1" lang="ja-JP" altLang="en-US" dirty="0" smtClean="0"/>
              <a:t>左側の超伝導体は回転対称性とミラー対称性を持つものとする。ふつうのスピン</a:t>
            </a:r>
            <a:r>
              <a:rPr kumimoji="1" lang="en-US" altLang="ja-JP" dirty="0" smtClean="0"/>
              <a:t>1</a:t>
            </a:r>
            <a:r>
              <a:rPr kumimoji="1" lang="ja-JP" altLang="en-US" dirty="0" smtClean="0"/>
              <a:t>重項</a:t>
            </a:r>
            <a:r>
              <a:rPr kumimoji="1" lang="ja-JP" altLang="en-US" dirty="0" err="1" smtClean="0"/>
              <a:t>ｓ</a:t>
            </a:r>
            <a:r>
              <a:rPr kumimoji="1" lang="ja-JP" altLang="en-US" dirty="0" smtClean="0"/>
              <a:t>波ならば満たすであろう。</a:t>
            </a:r>
            <a:endParaRPr kumimoji="1" lang="en-US" altLang="ja-JP" dirty="0" smtClean="0"/>
          </a:p>
          <a:p>
            <a:r>
              <a:rPr kumimoji="1" lang="ja-JP" altLang="en-US" dirty="0" smtClean="0"/>
              <a:t>トンネルハミルトニアン　</a:t>
            </a:r>
            <a:r>
              <a:rPr kumimoji="1" lang="en-US" altLang="ja-JP" dirty="0" smtClean="0"/>
              <a:t>H</a:t>
            </a:r>
            <a:r>
              <a:rPr kumimoji="1" lang="ja-JP" altLang="en-US" dirty="0" smtClean="0"/>
              <a:t>‘についても回転対称性とミラー対称性がなければならない。</a:t>
            </a:r>
            <a:endParaRPr kumimoji="1" lang="en-US" altLang="ja-JP" dirty="0" smtClean="0"/>
          </a:p>
          <a:p>
            <a:endParaRPr kumimoji="1" lang="en-US" altLang="ja-JP" dirty="0" smtClean="0"/>
          </a:p>
          <a:p>
            <a:r>
              <a:rPr kumimoji="1" lang="ja-JP" altLang="en-US" dirty="0" smtClean="0"/>
              <a:t>Ｚ軸周りの回転にたいして</a:t>
            </a:r>
            <a:r>
              <a:rPr kumimoji="1" lang="en-US" altLang="ja-JP" dirty="0" smtClean="0"/>
              <a:t>STI</a:t>
            </a:r>
            <a:r>
              <a:rPr kumimoji="1" lang="ja-JP" altLang="en-US" dirty="0" smtClean="0"/>
              <a:t>のペアポテンシャルは対称。</a:t>
            </a:r>
            <a:endParaRPr kumimoji="1" lang="en-US" altLang="ja-JP" dirty="0" smtClean="0"/>
          </a:p>
          <a:p>
            <a:r>
              <a:rPr kumimoji="1" lang="en-US" altLang="ja-JP" dirty="0" smtClean="0"/>
              <a:t>H’</a:t>
            </a:r>
            <a:r>
              <a:rPr kumimoji="1" lang="ja-JP" altLang="en-US" dirty="0" smtClean="0"/>
              <a:t>の中に</a:t>
            </a:r>
            <a:r>
              <a:rPr kumimoji="1" lang="en-US" altLang="ja-JP" dirty="0" smtClean="0"/>
              <a:t>s_{x}</a:t>
            </a:r>
            <a:r>
              <a:rPr kumimoji="1" lang="ja-JP" altLang="en-US" dirty="0" smtClean="0"/>
              <a:t>　</a:t>
            </a:r>
            <a:r>
              <a:rPr kumimoji="1" lang="en-US" altLang="ja-JP" dirty="0" smtClean="0"/>
              <a:t>s_{y}</a:t>
            </a:r>
            <a:r>
              <a:rPr kumimoji="1" lang="ja-JP" altLang="en-US" dirty="0" smtClean="0"/>
              <a:t>はあると困る。</a:t>
            </a:r>
            <a:endParaRPr kumimoji="1" lang="en-US" altLang="ja-JP" dirty="0" smtClean="0"/>
          </a:p>
          <a:p>
            <a:endParaRPr kumimoji="1" lang="en-US" altLang="ja-JP" dirty="0" smtClean="0"/>
          </a:p>
          <a:p>
            <a:r>
              <a:rPr kumimoji="1" lang="ja-JP" altLang="en-US" dirty="0" smtClean="0"/>
              <a:t>ミラー対称性　</a:t>
            </a:r>
            <a:r>
              <a:rPr kumimoji="1" lang="en-US" altLang="ja-JP" dirty="0" smtClean="0"/>
              <a:t>s_{z}</a:t>
            </a:r>
            <a:r>
              <a:rPr kumimoji="1" lang="ja-JP" altLang="en-US" dirty="0" smtClean="0"/>
              <a:t>はマイナスになるので存在しては困る。</a:t>
            </a:r>
            <a:endParaRPr kumimoji="1" lang="en-US" altLang="ja-JP" dirty="0" smtClean="0"/>
          </a:p>
          <a:p>
            <a:r>
              <a:rPr kumimoji="1" lang="ja-JP" altLang="en-US" dirty="0" smtClean="0"/>
              <a:t>スピン反転をともなうトンネル過程は存在しない。</a:t>
            </a:r>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70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noFill/>
        </p:spPr>
        <p:txBody>
          <a:bodyPr/>
          <a:lstStyle/>
          <a:p>
            <a:pPr defTabSz="989013"/>
            <a:fld id="{EF815BBF-158F-44A8-95D2-FBE09B0B0523}" type="slidenum">
              <a:rPr lang="en-US" altLang="ja-JP">
                <a:solidFill>
                  <a:srgbClr val="000000"/>
                </a:solidFill>
                <a:latin typeface="Arial" charset="0"/>
              </a:rPr>
              <a:pPr defTabSz="989013"/>
              <a:t>8</a:t>
            </a:fld>
            <a:endParaRPr lang="en-US" altLang="ja-JP">
              <a:solidFill>
                <a:srgbClr val="000000"/>
              </a:solidFill>
              <a:latin typeface="Arial" charset="0"/>
            </a:endParaRPr>
          </a:p>
        </p:txBody>
      </p:sp>
      <p:sp>
        <p:nvSpPr>
          <p:cNvPr id="529411" name="Rectangle 2"/>
          <p:cNvSpPr>
            <a:spLocks noGrp="1" noRot="1" noChangeAspect="1" noChangeArrowheads="1" noTextEdit="1"/>
          </p:cNvSpPr>
          <p:nvPr>
            <p:ph type="sldImg"/>
          </p:nvPr>
        </p:nvSpPr>
        <p:spPr>
          <a:xfrm>
            <a:off x="996950" y="769938"/>
            <a:ext cx="5111750" cy="3835400"/>
          </a:xfrm>
          <a:ln/>
        </p:spPr>
      </p:sp>
      <p:sp>
        <p:nvSpPr>
          <p:cNvPr id="529412" name="Rectangle 3"/>
          <p:cNvSpPr>
            <a:spLocks noGrp="1" noChangeArrowheads="1"/>
          </p:cNvSpPr>
          <p:nvPr>
            <p:ph type="body" idx="1"/>
          </p:nvPr>
        </p:nvSpPr>
        <p:spPr>
          <a:xfrm>
            <a:off x="709613" y="4859338"/>
            <a:ext cx="5680075" cy="4605337"/>
          </a:xfrm>
          <a:noFill/>
          <a:ln/>
        </p:spPr>
        <p:txBody>
          <a:bodyPr/>
          <a:lstStyle/>
          <a:p>
            <a:pPr eaLnBrk="1" hangingPunct="1"/>
            <a:r>
              <a:rPr lang="en-US" altLang="ja-JP" dirty="0" smtClean="0">
                <a:latin typeface="Arial" charset="0"/>
                <a:ea typeface="ＭＳ Ｐ明朝" charset="-128"/>
              </a:rPr>
              <a:t>I would like to explain the MARS by considering an elementary scattering process  expected at the interface of </a:t>
            </a:r>
          </a:p>
          <a:p>
            <a:pPr eaLnBrk="1" hangingPunct="1"/>
            <a:r>
              <a:rPr lang="en-US" altLang="ja-JP" dirty="0" smtClean="0">
                <a:latin typeface="Arial" charset="0"/>
                <a:ea typeface="ＭＳ Ｐ明朝" charset="-128"/>
              </a:rPr>
              <a:t>Normal metal / unconventional superconductor junctions. </a:t>
            </a:r>
          </a:p>
          <a:p>
            <a:pPr eaLnBrk="1" hangingPunct="1"/>
            <a:r>
              <a:rPr lang="en-US" altLang="ja-JP" dirty="0" smtClean="0">
                <a:latin typeface="Arial" charset="0"/>
                <a:ea typeface="ＭＳ Ｐ明朝" charset="-128"/>
              </a:rPr>
              <a:t>Here, we choose d-wave pair potential as an example. </a:t>
            </a:r>
          </a:p>
          <a:p>
            <a:pPr eaLnBrk="1" hangingPunct="1"/>
            <a:endParaRPr lang="en-US" altLang="ja-JP" dirty="0" smtClean="0">
              <a:latin typeface="Arial" charset="0"/>
              <a:ea typeface="ＭＳ Ｐ明朝" charset="-128"/>
            </a:endParaRPr>
          </a:p>
          <a:p>
            <a:pPr eaLnBrk="1" hangingPunct="1"/>
            <a:r>
              <a:rPr lang="en-US" altLang="ja-JP" dirty="0" smtClean="0">
                <a:latin typeface="Arial" charset="0"/>
                <a:ea typeface="ＭＳ Ｐ明朝" charset="-128"/>
              </a:rPr>
              <a:t>An injected electron from the left side is reflected as an electron by the normal reflection and </a:t>
            </a:r>
          </a:p>
          <a:p>
            <a:pPr eaLnBrk="1" hangingPunct="1"/>
            <a:r>
              <a:rPr lang="en-US" altLang="ja-JP" dirty="0" smtClean="0">
                <a:latin typeface="Arial" charset="0"/>
                <a:ea typeface="ＭＳ Ｐ明朝" charset="-128"/>
              </a:rPr>
              <a:t>Transmitted into superconductor as an electron like </a:t>
            </a:r>
            <a:r>
              <a:rPr lang="en-US" altLang="ja-JP" dirty="0" err="1" smtClean="0">
                <a:latin typeface="Arial" charset="0"/>
                <a:ea typeface="ＭＳ Ｐ明朝" charset="-128"/>
              </a:rPr>
              <a:t>quasiparticle</a:t>
            </a:r>
            <a:r>
              <a:rPr lang="en-US" altLang="ja-JP" dirty="0" smtClean="0">
                <a:latin typeface="Arial" charset="0"/>
                <a:ea typeface="ＭＳ Ｐ明朝" charset="-128"/>
              </a:rPr>
              <a:t>. </a:t>
            </a:r>
          </a:p>
          <a:p>
            <a:pPr eaLnBrk="1" hangingPunct="1"/>
            <a:r>
              <a:rPr lang="en-US" altLang="ja-JP" dirty="0" smtClean="0">
                <a:latin typeface="Arial" charset="0"/>
                <a:ea typeface="ＭＳ Ｐ明朝" charset="-128"/>
              </a:rPr>
              <a:t>reflected as an hole by the so called Andreev reflection.  </a:t>
            </a:r>
          </a:p>
          <a:p>
            <a:pPr eaLnBrk="1" hangingPunct="1"/>
            <a:r>
              <a:rPr lang="en-US" altLang="ja-JP" dirty="0" smtClean="0">
                <a:latin typeface="Arial" charset="0"/>
                <a:ea typeface="ＭＳ Ｐ明朝" charset="-128"/>
              </a:rPr>
              <a:t>On the other hand an electron is transmitted as an electron like </a:t>
            </a:r>
            <a:r>
              <a:rPr lang="en-US" altLang="ja-JP" dirty="0" err="1" smtClean="0">
                <a:latin typeface="Arial" charset="0"/>
                <a:ea typeface="ＭＳ Ｐ明朝" charset="-128"/>
              </a:rPr>
              <a:t>quasiparticle</a:t>
            </a:r>
            <a:r>
              <a:rPr lang="en-US" altLang="ja-JP" dirty="0" smtClean="0">
                <a:latin typeface="Arial" charset="0"/>
                <a:ea typeface="ＭＳ Ｐ明朝" charset="-128"/>
              </a:rPr>
              <a:t> and hole like </a:t>
            </a:r>
            <a:r>
              <a:rPr lang="en-US" altLang="ja-JP" dirty="0" err="1" smtClean="0">
                <a:latin typeface="Arial" charset="0"/>
                <a:ea typeface="ＭＳ Ｐ明朝" charset="-128"/>
              </a:rPr>
              <a:t>quasiparticle</a:t>
            </a:r>
            <a:r>
              <a:rPr lang="en-US" altLang="ja-JP" dirty="0" smtClean="0">
                <a:latin typeface="Arial" charset="0"/>
                <a:ea typeface="ＭＳ Ｐ明朝" charset="-128"/>
              </a:rPr>
              <a:t>. </a:t>
            </a:r>
          </a:p>
          <a:p>
            <a:pPr eaLnBrk="1" hangingPunct="1"/>
            <a:r>
              <a:rPr lang="en-US" altLang="ja-JP" dirty="0" smtClean="0">
                <a:latin typeface="Arial" charset="0"/>
                <a:ea typeface="ＭＳ Ｐ明朝" charset="-128"/>
              </a:rPr>
              <a:t>The effective pair potentials felt by electron-like and hole-like </a:t>
            </a:r>
            <a:r>
              <a:rPr lang="en-US" altLang="ja-JP" dirty="0" err="1" smtClean="0">
                <a:latin typeface="Arial" charset="0"/>
                <a:ea typeface="ＭＳ Ｐ明朝" charset="-128"/>
              </a:rPr>
              <a:t>quasiparticles</a:t>
            </a:r>
            <a:r>
              <a:rPr lang="en-US" altLang="ja-JP" dirty="0" smtClean="0">
                <a:latin typeface="Arial" charset="0"/>
                <a:ea typeface="ＭＳ Ｐ明朝" charset="-128"/>
              </a:rPr>
              <a:t> are </a:t>
            </a:r>
          </a:p>
          <a:p>
            <a:pPr eaLnBrk="1" hangingPunct="1"/>
            <a:r>
              <a:rPr lang="en-US" altLang="ja-JP" dirty="0" smtClean="0">
                <a:latin typeface="Arial" charset="0"/>
                <a:ea typeface="ＭＳ Ｐ明朝" charset="-128"/>
              </a:rPr>
              <a:t>denoted as \Delta_{+} and \Delta_{-}. </a:t>
            </a:r>
          </a:p>
          <a:p>
            <a:pPr eaLnBrk="1" hangingPunct="1"/>
            <a:r>
              <a:rPr lang="en-US" altLang="ja-JP" dirty="0" smtClean="0">
                <a:latin typeface="Arial" charset="0"/>
                <a:ea typeface="ＭＳ Ｐ明朝" charset="-128"/>
              </a:rPr>
              <a:t>It was established that when the sign of $\Delta_{+}\Delta_{-}$ is negative, </a:t>
            </a:r>
          </a:p>
          <a:p>
            <a:pPr eaLnBrk="1" hangingPunct="1"/>
            <a:r>
              <a:rPr lang="en-US" altLang="ja-JP" dirty="0" smtClean="0">
                <a:latin typeface="Arial" charset="0"/>
                <a:ea typeface="ＭＳ Ｐ明朝" charset="-128"/>
              </a:rPr>
              <a:t>we can expect MARS. MARS influences seriously on several charge transport. </a:t>
            </a:r>
          </a:p>
          <a:p>
            <a:pPr eaLnBrk="1" hangingPunct="1"/>
            <a:endParaRPr lang="en-US" altLang="ja-JP" dirty="0" smtClean="0">
              <a:latin typeface="Arial" charset="0"/>
              <a:ea typeface="ＭＳ Ｐ明朝" charset="-128"/>
            </a:endParaRPr>
          </a:p>
          <a:p>
            <a:pPr eaLnBrk="1" hangingPunct="1"/>
            <a:endParaRPr lang="en-US" altLang="ja-JP" dirty="0" smtClean="0">
              <a:latin typeface="Arial" charset="0"/>
              <a:ea typeface="ＭＳ Ｐ明朝" charset="-128"/>
            </a:endParaRPr>
          </a:p>
          <a:p>
            <a:pPr eaLnBrk="1" hangingPunct="1"/>
            <a:r>
              <a:rPr lang="en-US" altLang="ja-JP" dirty="0" smtClean="0">
                <a:latin typeface="Arial" charset="0"/>
                <a:ea typeface="ＭＳ Ｐ明朝" charset="-128"/>
              </a:rPr>
              <a:t> </a:t>
            </a:r>
          </a:p>
          <a:p>
            <a:pPr eaLnBrk="1" hangingPunct="1"/>
            <a:endParaRPr lang="en-US" altLang="ja-JP" dirty="0" smtClean="0">
              <a:latin typeface="Arial" charset="0"/>
              <a:ea typeface="ＭＳ Ｐ明朝"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71</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p:spPr>
        <p:txBody>
          <a:bodyPr/>
          <a:lstStyle/>
          <a:p>
            <a:pPr defTabSz="988921"/>
            <a:fld id="{A4B2EC25-D769-493B-8320-2404EAAFC4CC}" type="slidenum">
              <a:rPr lang="en-US" altLang="ja-JP" smtClean="0">
                <a:solidFill>
                  <a:srgbClr val="000000"/>
                </a:solidFill>
              </a:rPr>
              <a:pPr defTabSz="988921"/>
              <a:t>14</a:t>
            </a:fld>
            <a:endParaRPr lang="en-US" altLang="ja-JP" dirty="0" smtClean="0">
              <a:solidFill>
                <a:srgbClr val="000000"/>
              </a:solidFill>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p:spPr>
        <p:txBody>
          <a:bodyPr/>
          <a:lstStyle/>
          <a:p>
            <a:pPr eaLnBrk="1" hangingPunct="1"/>
            <a:endParaRPr lang="ja-JP" altLang="ja-JP"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24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また、カッパービスマスの特徴としてユニットセル内に</a:t>
            </a:r>
            <a:r>
              <a:rPr kumimoji="1" lang="en-US" altLang="ja-JP" dirty="0" smtClean="0"/>
              <a:t>2</a:t>
            </a:r>
            <a:r>
              <a:rPr kumimoji="1" lang="ja-JP" altLang="en-US" dirty="0" smtClean="0"/>
              <a:t>つの有効軌道があることが知られて</a:t>
            </a:r>
            <a:endParaRPr kumimoji="1" lang="en-US" altLang="ja-JP" dirty="0" smtClean="0"/>
          </a:p>
          <a:p>
            <a:r>
              <a:rPr kumimoji="1" lang="ja-JP" altLang="en-US" dirty="0" smtClean="0"/>
              <a:t>この二つの軌道に対して、同じ軌道で組むのか、違う軌道で組むのかという自由度も現れてきます</a:t>
            </a:r>
            <a:endParaRPr kumimoji="1" lang="en-US" altLang="ja-JP" dirty="0" smtClean="0"/>
          </a:p>
          <a:p>
            <a:endParaRPr kumimoji="1" lang="en-US" altLang="ja-JP" dirty="0" smtClean="0"/>
          </a:p>
          <a:p>
            <a:endParaRPr kumimoji="1" lang="en-US" altLang="ja-JP" dirty="0" smtClean="0"/>
          </a:p>
          <a:p>
            <a:r>
              <a:rPr kumimoji="1" lang="ja-JP" altLang="en-US" dirty="0" smtClean="0"/>
              <a:t>まず、ペアの組み方ですが</a:t>
            </a:r>
            <a:endParaRPr kumimoji="1" lang="en-US" altLang="ja-JP" dirty="0" smtClean="0"/>
          </a:p>
          <a:p>
            <a:r>
              <a:rPr kumimoji="1" lang="en-US" altLang="ja-JP" dirty="0" smtClean="0"/>
              <a:t>Fu</a:t>
            </a:r>
            <a:r>
              <a:rPr kumimoji="1" lang="ja-JP" altLang="en-US" dirty="0" smtClean="0"/>
              <a:t>と</a:t>
            </a:r>
            <a:r>
              <a:rPr kumimoji="1" lang="en-US" altLang="ja-JP" dirty="0" smtClean="0"/>
              <a:t>Berg</a:t>
            </a:r>
            <a:r>
              <a:rPr kumimoji="1" lang="ja-JP" altLang="en-US" dirty="0" smtClean="0"/>
              <a:t>により</a:t>
            </a:r>
            <a:r>
              <a:rPr kumimoji="1" lang="en-US" altLang="ja-JP" dirty="0" smtClean="0"/>
              <a:t>4</a:t>
            </a:r>
            <a:r>
              <a:rPr kumimoji="1" lang="ja-JP" altLang="en-US" dirty="0" smtClean="0"/>
              <a:t>つのペアが提案されています。結晶の対称性やスピン軌道相互作用を考えた結果</a:t>
            </a:r>
            <a:r>
              <a:rPr kumimoji="1" lang="en-US" altLang="ja-JP" dirty="0" smtClean="0"/>
              <a:t>4</a:t>
            </a:r>
            <a:r>
              <a:rPr kumimoji="1" lang="ja-JP" altLang="en-US" dirty="0" smtClean="0"/>
              <a:t>つになっています</a:t>
            </a:r>
            <a:endParaRPr kumimoji="1" lang="en-US" altLang="ja-JP" dirty="0" smtClean="0"/>
          </a:p>
          <a:p>
            <a:r>
              <a:rPr kumimoji="1" lang="ja-JP" altLang="en-US" dirty="0" smtClean="0"/>
              <a:t>一つ目は従来型</a:t>
            </a:r>
            <a:r>
              <a:rPr kumimoji="1" lang="en-US" altLang="ja-JP" dirty="0" smtClean="0"/>
              <a:t>BCS</a:t>
            </a:r>
            <a:r>
              <a:rPr kumimoji="1" lang="ja-JP" altLang="en-US" dirty="0" smtClean="0"/>
              <a:t>超伝導に多くみられる</a:t>
            </a:r>
            <a:r>
              <a:rPr kumimoji="1" lang="en-US" altLang="ja-JP" dirty="0" smtClean="0"/>
              <a:t>full gap</a:t>
            </a:r>
            <a:r>
              <a:rPr kumimoji="1" lang="ja-JP" altLang="en-US" dirty="0" smtClean="0"/>
              <a:t>で</a:t>
            </a:r>
            <a:r>
              <a:rPr kumimoji="1" lang="en-US" altLang="ja-JP" dirty="0" smtClean="0"/>
              <a:t>singlet</a:t>
            </a:r>
            <a:r>
              <a:rPr kumimoji="1" lang="ja-JP" altLang="en-US" dirty="0" smtClean="0"/>
              <a:t>のペア</a:t>
            </a:r>
            <a:endParaRPr kumimoji="1" lang="en-US" altLang="ja-JP" dirty="0" smtClean="0"/>
          </a:p>
          <a:p>
            <a:r>
              <a:rPr kumimoji="1" lang="ja-JP" altLang="en-US" dirty="0" smtClean="0"/>
              <a:t>２つ目・・・</a:t>
            </a:r>
            <a:endParaRPr kumimoji="1" lang="en-US" altLang="ja-JP" dirty="0" smtClean="0"/>
          </a:p>
          <a:p>
            <a:r>
              <a:rPr kumimoji="1" lang="en-US" altLang="ja-JP" dirty="0" smtClean="0"/>
              <a:t>3</a:t>
            </a:r>
            <a:r>
              <a:rPr kumimoji="1" lang="ja-JP" altLang="en-US" dirty="0" smtClean="0"/>
              <a:t>つ目・・・</a:t>
            </a:r>
            <a:endParaRPr kumimoji="1" lang="en-US" altLang="ja-JP" dirty="0" smtClean="0"/>
          </a:p>
          <a:p>
            <a:r>
              <a:rPr kumimoji="1" lang="en-US" altLang="ja-JP" dirty="0" smtClean="0"/>
              <a:t>4</a:t>
            </a:r>
            <a:r>
              <a:rPr kumimoji="1" lang="ja-JP" altLang="en-US" dirty="0" smtClean="0"/>
              <a:t>つ目・・・</a:t>
            </a:r>
            <a:endParaRPr kumimoji="1" lang="en-US" altLang="ja-JP" dirty="0" smtClean="0"/>
          </a:p>
          <a:p>
            <a:endParaRPr kumimoji="1" lang="en-US" altLang="ja-JP" dirty="0" smtClean="0"/>
          </a:p>
          <a:p>
            <a:r>
              <a:rPr kumimoji="1" lang="ja-JP" altLang="en-US" dirty="0" smtClean="0"/>
              <a:t>また、</a:t>
            </a:r>
            <a:r>
              <a:rPr kumimoji="1" lang="en-US" altLang="ja-JP" dirty="0" smtClean="0"/>
              <a:t>CuBiSe</a:t>
            </a:r>
            <a:r>
              <a:rPr kumimoji="1" lang="ja-JP" altLang="en-US" dirty="0" smtClean="0"/>
              <a:t>の特徴として、フェルミ面近傍に</a:t>
            </a:r>
            <a:r>
              <a:rPr kumimoji="1" lang="en-US" altLang="ja-JP" dirty="0" smtClean="0"/>
              <a:t>2</a:t>
            </a:r>
            <a:r>
              <a:rPr kumimoji="1" lang="ja-JP" altLang="en-US" dirty="0" smtClean="0"/>
              <a:t>つの有効軌道</a:t>
            </a:r>
            <a:r>
              <a:rPr kumimoji="1" lang="en-US" altLang="ja-JP" dirty="0" smtClean="0"/>
              <a:t>(</a:t>
            </a:r>
            <a:r>
              <a:rPr kumimoji="1" lang="ja-JP" altLang="en-US" dirty="0" smtClean="0"/>
              <a:t>ｐ軌道）があります</a:t>
            </a:r>
            <a:endParaRPr kumimoji="1" lang="en-US" altLang="ja-JP" dirty="0" smtClean="0"/>
          </a:p>
          <a:p>
            <a:r>
              <a:rPr kumimoji="1" lang="ja-JP" altLang="en-US" dirty="0" smtClean="0"/>
              <a:t>なので、同じサイト内ですが、同じ軌道内で組んでいるのか、違う軌道間で組んでいるのかという違いも考えられています</a:t>
            </a:r>
            <a:endParaRPr kumimoji="1" lang="en-US" altLang="ja-JP" dirty="0" smtClean="0"/>
          </a:p>
          <a:p>
            <a:endParaRPr kumimoji="1" lang="en-US" altLang="ja-JP" dirty="0" smtClean="0"/>
          </a:p>
          <a:p>
            <a:endParaRPr kumimoji="1" lang="en-US" altLang="ja-JP" dirty="0" smtClean="0"/>
          </a:p>
          <a:p>
            <a:r>
              <a:rPr kumimoji="1" lang="ja-JP" altLang="en-US" dirty="0" smtClean="0"/>
              <a:t>結晶の対称性よりそれぞれシングレットとトリプレットに対応しています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920E4B90-B7E2-476F-B3ED-68423CD4F842}" type="slidenum">
              <a:rPr lang="ja-JP" altLang="en-US" smtClean="0">
                <a:solidFill>
                  <a:prstClr val="black"/>
                </a:solidFill>
              </a:rPr>
              <a:pPr/>
              <a:t>27</a:t>
            </a:fld>
            <a:endParaRPr lang="ja-JP"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Two orbital </a:t>
            </a:r>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29</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バルクにはギャップがある。</a:t>
            </a:r>
            <a:endParaRPr kumimoji="1" lang="en-US" altLang="ja-JP" dirty="0" smtClean="0"/>
          </a:p>
          <a:p>
            <a:r>
              <a:rPr kumimoji="1" lang="ja-JP" altLang="en-US" dirty="0" smtClean="0"/>
              <a:t>表面にはない。</a:t>
            </a:r>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31</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38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A0A0E8-4571-4119-B331-B4487C047C18}" type="slidenum">
              <a:rPr kumimoji="1" lang="ja-JP" altLang="en-US" smtClean="0"/>
              <a:pPr/>
              <a:t>41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F003E8C-5902-4CBF-A763-6CEA7A469DB1}" type="datetime1">
              <a:rPr kumimoji="1" lang="ja-JP" altLang="en-US" smtClean="0"/>
              <a:pPr/>
              <a:t>2012/6/20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CC3A4EB-CAD1-4DF6-9668-F722F065291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F9429DA-FC65-412E-A849-210C8F6D2752}" type="datetime1">
              <a:rPr kumimoji="1" lang="ja-JP" altLang="en-US" smtClean="0"/>
              <a:pPr/>
              <a:t>2012/6/20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CC3A4EB-CAD1-4DF6-9668-F722F0652912}" type="slidenum">
              <a:rPr kumimoji="1" lang="ja-JP" altLang="en-US" smtClean="0"/>
              <a:pPr/>
              <a:t>&lt;#&gt;</a:t>
            </a:fld>
            <a:endParaRPr kumimoji="1"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8143A43-9D52-466E-BDF9-4F9B384B897C}" type="datetime1">
              <a:rPr kumimoji="1" lang="ja-JP" altLang="en-US" smtClean="0"/>
              <a:pPr/>
              <a:t>2012/6/20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CC3A4EB-CAD1-4DF6-9668-F722F0652912}" type="slidenum">
              <a:rPr kumimoji="1" lang="ja-JP" altLang="en-US" smtClean="0"/>
              <a:pPr/>
              <a:t>&lt;#&gt;</a:t>
            </a:fld>
            <a:endParaRPr kumimoji="1"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93763" y="1946275"/>
            <a:ext cx="3602037"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46275"/>
            <a:ext cx="3603625"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r" eaLnBrk="0" hangingPunct="0">
              <a:defRPr kumimoji="0">
                <a:latin typeface="Arial"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a:latin typeface="Arial"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Arial" pitchFamily="34" charset="0"/>
              </a:defRPr>
            </a:lvl1pPr>
          </a:lstStyle>
          <a:p>
            <a:pPr>
              <a:defRPr/>
            </a:pPr>
            <a:fld id="{93BDC3CA-2BCF-464F-828C-3AA69C33760A}" type="slidenum">
              <a:rPr lang="en-US" altLang="ja-JP"/>
              <a:pPr>
                <a:defRPr/>
              </a:pPr>
              <a:t>&lt;#&gt;</a:t>
            </a:fld>
            <a:endParaRPr lang="en-US" altLang="ja-JP"/>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ヒラギノ角ゴ Pro W3" pitchFamily="112" charset="-128"/>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3500" y="179388"/>
            <a:ext cx="1838325" cy="578643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93763" y="179388"/>
            <a:ext cx="5367337" cy="578643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ea typeface="ＭＳ Ｐゴシック" charset="-128"/>
              </a:defRPr>
            </a:lvl1pPr>
          </a:lstStyle>
          <a:p>
            <a:pPr>
              <a:defRPr/>
            </a:pPr>
            <a:fld id="{557C2CF5-AC4D-4594-93D5-0B73AE55BF30}" type="slidenum">
              <a:rPr lang="en-US" altLang="ja-JP"/>
              <a:pPr>
                <a:defRPr/>
              </a:pPr>
              <a:t>&lt;#&gt;</a:t>
            </a:fld>
            <a:endParaRPr lang="en-US" altLang="ja-JP"/>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ea typeface="ＭＳ Ｐゴシック" charset="-128"/>
              </a:defRPr>
            </a:lvl1pPr>
          </a:lstStyle>
          <a:p>
            <a:pPr>
              <a:defRPr/>
            </a:pPr>
            <a:fld id="{F9B75D8D-4A48-4B62-837D-972C8EEAC394}" type="slidenum">
              <a:rPr lang="en-US" altLang="ja-JP"/>
              <a:pPr>
                <a:defRPr/>
              </a:pPr>
              <a:t>&lt;#&gt;</a:t>
            </a:fld>
            <a:endParaRPr lang="en-US" altLang="ja-JP"/>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ea typeface="ＭＳ Ｐゴシック" charset="-128"/>
              </a:defRPr>
            </a:lvl1pPr>
          </a:lstStyle>
          <a:p>
            <a:pPr>
              <a:defRPr/>
            </a:pPr>
            <a:fld id="{CB4FBDDE-0499-4CDD-89AE-3CAEBAB5AA7A}" type="slidenum">
              <a:rPr lang="en-US" altLang="ja-JP"/>
              <a:pPr>
                <a:defRPr/>
              </a:pPr>
              <a:t>&lt;#&gt;</a:t>
            </a:fld>
            <a:endParaRPr lang="en-US" altLang="ja-JP"/>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ea typeface="ＭＳ Ｐゴシック" charset="-128"/>
              </a:defRPr>
            </a:lvl1pPr>
          </a:lstStyle>
          <a:p>
            <a:pPr>
              <a:defRPr/>
            </a:pPr>
            <a:fld id="{D72E927E-84B8-4706-A9BA-911FB6E665B6}" type="slidenum">
              <a:rPr lang="en-US" altLang="ja-JP"/>
              <a:pPr>
                <a:defRPr/>
              </a:pPr>
              <a:t>&lt;#&gt;</a:t>
            </a:fld>
            <a:endParaRPr lang="en-US" altLang="ja-JP"/>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eaLnBrk="0" hangingPunct="0">
              <a:defRPr kumimoji="0" b="1">
                <a:ea typeface="ＭＳ Ｐゴシック" charset="-128"/>
              </a:defRPr>
            </a:lvl1pPr>
          </a:lstStyle>
          <a:p>
            <a:pPr>
              <a:defRPr/>
            </a:pPr>
            <a:fld id="{267AC501-8A25-43BD-B2F1-CFA3A4E136AD}" type="slidenum">
              <a:rPr lang="en-US" altLang="ja-JP"/>
              <a:pPr>
                <a:defRPr/>
              </a:pPr>
              <a:t>&lt;#&gt;</a:t>
            </a:fld>
            <a:endParaRPr lang="en-US" altLang="ja-JP"/>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eaLnBrk="0" hangingPunct="0">
              <a:defRPr kumimoji="0" b="1">
                <a:ea typeface="ＭＳ Ｐゴシック" charset="-128"/>
              </a:defRPr>
            </a:lvl1pPr>
          </a:lstStyle>
          <a:p>
            <a:pPr>
              <a:defRPr/>
            </a:pPr>
            <a:fld id="{50404C43-5882-4B20-A7CF-C333DD5A0C7A}"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defRPr kumimoji="0">
                <a:latin typeface="Arial"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a:latin typeface="Arial"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Arial" pitchFamily="34" charset="0"/>
              </a:defRPr>
            </a:lvl1pPr>
          </a:lstStyle>
          <a:p>
            <a:pPr>
              <a:defRPr/>
            </a:pPr>
            <a:fld id="{6EE0CFD0-0477-418A-9B0E-FCC74DF15EEC}" type="slidenum">
              <a:rPr lang="en-US" altLang="ja-JP"/>
              <a:pPr>
                <a:defRPr/>
              </a:pPr>
              <a:t>&lt;#&gt;</a:t>
            </a:fld>
            <a:endParaRPr lang="en-US" altLang="ja-JP"/>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eaLnBrk="0" hangingPunct="0">
              <a:defRPr kumimoji="0" b="1">
                <a:ea typeface="ＭＳ Ｐゴシック" charset="-128"/>
              </a:defRPr>
            </a:lvl1pPr>
          </a:lstStyle>
          <a:p>
            <a:pPr>
              <a:defRPr/>
            </a:pPr>
            <a:fld id="{24DD6F82-B43C-4D58-879F-D111BE277B3D}" type="slidenum">
              <a:rPr lang="en-US" altLang="ja-JP"/>
              <a:pPr>
                <a:defRPr/>
              </a:pPr>
              <a:t>&lt;#&gt;</a:t>
            </a:fld>
            <a:endParaRPr lang="en-US" altLang="ja-JP"/>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ea typeface="ＭＳ Ｐゴシック" charset="-128"/>
              </a:defRPr>
            </a:lvl1pPr>
          </a:lstStyle>
          <a:p>
            <a:pPr>
              <a:defRPr/>
            </a:pPr>
            <a:fld id="{5B23F9C7-C647-420B-8885-40D4D7225A65}" type="slidenum">
              <a:rPr lang="en-US" altLang="ja-JP"/>
              <a:pPr>
                <a:defRPr/>
              </a:pPr>
              <a:t>&lt;#&gt;</a:t>
            </a:fld>
            <a:endParaRPr lang="en-US" altLang="ja-JP"/>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eaLnBrk="0" hangingPunct="0">
              <a:defRPr kumimoji="0" b="1">
                <a:ea typeface="ＭＳ Ｐゴシック" charset="-128"/>
              </a:defRPr>
            </a:lvl1pPr>
          </a:lstStyle>
          <a:p>
            <a:pPr>
              <a:defRPr/>
            </a:pPr>
            <a:fld id="{52F51C28-8A80-4A6B-997A-F5975E007371}" type="slidenum">
              <a:rPr lang="en-US" altLang="ja-JP"/>
              <a:pPr>
                <a:defRPr/>
              </a:pPr>
              <a:t>&lt;#&gt;</a:t>
            </a:fld>
            <a:endParaRPr lang="en-US" altLang="ja-JP"/>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ea typeface="ＭＳ Ｐゴシック" charset="-128"/>
              </a:defRPr>
            </a:lvl1pPr>
          </a:lstStyle>
          <a:p>
            <a:pPr>
              <a:defRPr/>
            </a:pPr>
            <a:fld id="{74E8A5A8-C36B-4894-8864-056FFE1D871A}" type="slidenum">
              <a:rPr lang="en-US" altLang="ja-JP"/>
              <a:pPr>
                <a:defRPr/>
              </a:pPr>
              <a:t>&lt;#&gt;</a:t>
            </a:fld>
            <a:endParaRPr lang="en-US" altLang="ja-JP"/>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ea typeface="ＭＳ Ｐゴシック" charset="-128"/>
              </a:defRPr>
            </a:lvl1pPr>
          </a:lstStyle>
          <a:p>
            <a:pPr>
              <a:defRPr/>
            </a:pPr>
            <a:fld id="{546617A9-96EE-4DC5-97E9-093C400ACF6F}" type="slidenum">
              <a:rPr lang="en-US" altLang="ja-JP"/>
              <a:pPr>
                <a:defRPr/>
              </a:pPr>
              <a:t>&lt;#&gt;</a:t>
            </a:fld>
            <a:endParaRPr lang="en-US" altLang="ja-JP"/>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日付プレースホルダ 3"/>
          <p:cNvSpPr>
            <a:spLocks noGrp="1"/>
          </p:cNvSpPr>
          <p:nvPr>
            <p:ph type="dt" sz="half" idx="10"/>
          </p:nvPr>
        </p:nvSpPr>
        <p:spPr/>
        <p:txBody>
          <a:bodyPr/>
          <a:lstStyle>
            <a:lvl1pPr algn="r" eaLnBrk="0" hangingPunct="0">
              <a:defRPr kumimoji="0" b="1">
                <a:ea typeface="ＭＳ Ｐゴシック"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eaLnBrk="0" hangingPunct="0">
              <a:defRPr kumimoji="0" b="1">
                <a:ea typeface="ＭＳ Ｐゴシック"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eaLnBrk="0" hangingPunct="0">
              <a:defRPr kumimoji="0" b="1">
                <a:ea typeface="ＭＳ Ｐゴシック" charset="-128"/>
              </a:defRPr>
            </a:lvl1pPr>
          </a:lstStyle>
          <a:p>
            <a:pPr>
              <a:defRPr/>
            </a:pPr>
            <a:fld id="{0F0EBF69-985B-4377-8348-800111CAF2F5}" type="slidenum">
              <a:rPr lang="en-US" altLang="ja-JP"/>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r" eaLnBrk="0" hangingPunct="0">
              <a:defRPr kumimoji="0">
                <a:latin typeface="Arial"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a:latin typeface="Arial"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Arial" pitchFamily="34" charset="0"/>
              </a:defRPr>
            </a:lvl1pPr>
          </a:lstStyle>
          <a:p>
            <a:pPr>
              <a:defRPr/>
            </a:pPr>
            <a:fld id="{AB91894B-F1C0-44E9-830E-2BEB791D916C}" type="slidenum">
              <a:rPr lang="en-US" altLang="ja-JP"/>
              <a:pPr>
                <a:defRPr/>
              </a:pPr>
              <a:t>&lt;#&gt;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r" eaLnBrk="0" hangingPunct="0">
              <a:defRPr kumimoji="0">
                <a:latin typeface="Arial" pitchFamily="34"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a:latin typeface="Arial" pitchFamily="34"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Arial" pitchFamily="34" charset="0"/>
              </a:defRPr>
            </a:lvl1pPr>
          </a:lstStyle>
          <a:p>
            <a:pPr>
              <a:defRPr/>
            </a:pPr>
            <a:fld id="{5E1F5DF0-B9C6-47C8-A99A-0556C3278B22}" type="slidenum">
              <a:rPr lang="en-US" altLang="ja-JP"/>
              <a:pPr>
                <a:defRPr/>
              </a:pPr>
              <a:t>&lt;#&gt;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r" eaLnBrk="0" hangingPunct="0">
              <a:defRPr kumimoji="0">
                <a:latin typeface="Arial" pitchFamily="34"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kumimoji="0">
                <a:latin typeface="Arial" pitchFamily="34"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kumimoji="0">
                <a:latin typeface="Arial" pitchFamily="34" charset="0"/>
              </a:defRPr>
            </a:lvl1pPr>
          </a:lstStyle>
          <a:p>
            <a:pPr>
              <a:defRPr/>
            </a:pPr>
            <a:fld id="{DCB38510-757A-4E34-BF03-F6013D75FEA1}" type="slidenum">
              <a:rPr lang="en-US" altLang="ja-JP"/>
              <a:pPr>
                <a:defRPr/>
              </a:pPr>
              <a:t>&lt;#&gt;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r" eaLnBrk="0" hangingPunct="0">
              <a:defRPr kumimoji="0">
                <a:latin typeface="Arial" pitchFamily="34"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a:latin typeface="Arial" pitchFamily="34"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a:latin typeface="Arial" pitchFamily="34" charset="0"/>
              </a:defRPr>
            </a:lvl1pPr>
          </a:lstStyle>
          <a:p>
            <a:pPr>
              <a:defRPr/>
            </a:pPr>
            <a:fld id="{EAF5E93A-4B7C-45CB-965B-1FCD8440033D}" type="slidenum">
              <a:rPr lang="en-US" altLang="ja-JP"/>
              <a:pPr>
                <a:defRPr/>
              </a:pPr>
              <a:t>&lt;#&gt;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r" eaLnBrk="0" hangingPunct="0">
              <a:defRPr kumimoji="0">
                <a:latin typeface="Arial" pitchFamily="34"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kumimoji="0">
                <a:latin typeface="Arial" pitchFamily="34"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0">
                <a:latin typeface="Arial" pitchFamily="34" charset="0"/>
              </a:defRPr>
            </a:lvl1pPr>
          </a:lstStyle>
          <a:p>
            <a:pPr>
              <a:defRPr/>
            </a:pPr>
            <a:fld id="{F30994C6-E554-4179-840D-0DBCF1724C9D}" type="slidenum">
              <a:rPr lang="en-US" altLang="ja-JP"/>
              <a:pPr>
                <a:defRPr/>
              </a:pPr>
              <a:t>&lt;#&gt;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r" eaLnBrk="0" hangingPunct="0">
              <a:defRPr kumimoji="0">
                <a:latin typeface="Arial" pitchFamily="34"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a:latin typeface="Arial" pitchFamily="34"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Arial" pitchFamily="34" charset="0"/>
              </a:defRPr>
            </a:lvl1pPr>
          </a:lstStyle>
          <a:p>
            <a:pPr>
              <a:defRPr/>
            </a:pPr>
            <a:fld id="{AB1E9A77-1BB3-4739-9BC0-80F9B9C19DA7}"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D0C5135-DAF7-42F5-BD2C-A13847C3318E}" type="datetime1">
              <a:rPr kumimoji="1" lang="ja-JP" altLang="en-US" smtClean="0"/>
              <a:pPr/>
              <a:t>2012/6/20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CC3A4EB-CAD1-4DF6-9668-F722F0652912}"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r" eaLnBrk="0" hangingPunct="0">
              <a:defRPr kumimoji="0">
                <a:latin typeface="Arial" pitchFamily="34"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a:latin typeface="Arial" pitchFamily="34"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atin typeface="Arial" pitchFamily="34" charset="0"/>
              </a:defRPr>
            </a:lvl1pPr>
          </a:lstStyle>
          <a:p>
            <a:pPr>
              <a:defRPr/>
            </a:pPr>
            <a:fld id="{0E639BBD-4AD8-4C98-8FFA-5BB52553A5C0}" type="slidenum">
              <a:rPr lang="en-US" altLang="ja-JP"/>
              <a:pPr>
                <a:defRPr/>
              </a:pPr>
              <a:t>&lt;#&gt;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defRPr kumimoji="0">
                <a:latin typeface="Arial"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a:latin typeface="Arial"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Arial" pitchFamily="34" charset="0"/>
              </a:defRPr>
            </a:lvl1pPr>
          </a:lstStyle>
          <a:p>
            <a:pPr>
              <a:defRPr/>
            </a:pPr>
            <a:fld id="{97FFE37E-83DF-44B6-A519-6E5152390BB8}" type="slidenum">
              <a:rPr lang="en-US" altLang="ja-JP"/>
              <a:pPr>
                <a:defRPr/>
              </a:pPr>
              <a:t>&lt;#&gt;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defRPr kumimoji="0">
                <a:latin typeface="Arial"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a:latin typeface="Arial"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atin typeface="Arial" pitchFamily="34" charset="0"/>
              </a:defRPr>
            </a:lvl1pPr>
          </a:lstStyle>
          <a:p>
            <a:pPr>
              <a:defRPr/>
            </a:pPr>
            <a:fld id="{A07908F6-A334-4D87-B655-0E3494685B50}" type="slidenum">
              <a:rPr lang="en-US" altLang="ja-JP"/>
              <a:pPr>
                <a:defRPr/>
              </a:pPr>
              <a:t>&lt;#&gt;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5050512-0981-4CB7-B9F5-B40430B61270}" type="slidenum">
              <a:rPr lang="en-US" altLang="ja-JP"/>
              <a:pPr>
                <a:defRPr/>
              </a:pPr>
              <a:t>&lt;#&gt;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1E189C3-B17F-4B52-94D2-01E82675521B}" type="slidenum">
              <a:rPr lang="en-US" altLang="ja-JP"/>
              <a:pPr>
                <a:defRPr/>
              </a:pPr>
              <a:t>&lt;#&gt;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CB36C58-A134-4FD7-9A66-444D97091236}" type="slidenum">
              <a:rPr lang="en-US" altLang="ja-JP"/>
              <a:pPr>
                <a:defRPr/>
              </a:pPr>
              <a:t>&lt;#&gt;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09ACC86-BF05-42E5-B0B5-3D1CAFF390C7}" type="slidenum">
              <a:rPr lang="en-US" altLang="ja-JP"/>
              <a:pPr>
                <a:defRPr/>
              </a:pPr>
              <a:t>&lt;#&gt;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23A90F2-C72D-4AB7-8EFC-F49948E097FB}" type="slidenum">
              <a:rPr lang="en-US" altLang="ja-JP"/>
              <a:pPr>
                <a:defRPr/>
              </a:pPr>
              <a:t>&lt;#&gt;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ACA24B2-1ED0-43AE-92F0-1C4E8E15C9F8}" type="slidenum">
              <a:rPr lang="en-US" altLang="ja-JP"/>
              <a:pPr>
                <a:defRPr/>
              </a:pPr>
              <a:t>&lt;#&gt;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B99FAC-336F-4ED2-9A1C-8DD5D417DC07}"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0B9E23E-1E5F-4DFE-B089-0C12E4FC3B83}" type="datetime1">
              <a:rPr kumimoji="1" lang="ja-JP" altLang="en-US" smtClean="0"/>
              <a:pPr/>
              <a:t>2012/6/20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CC3A4EB-CAD1-4DF6-9668-F722F0652912}" type="slidenum">
              <a:rPr kumimoji="1" lang="ja-JP" altLang="en-US" smtClean="0"/>
              <a:pPr/>
              <a:t>&lt;#&gt;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14D93C2-FFD5-465F-8A1F-54FEED853082}" type="slidenum">
              <a:rPr lang="en-US" altLang="ja-JP"/>
              <a:pPr>
                <a:defRPr/>
              </a:pPr>
              <a:t>&lt;#&gt;</a:t>
            </a:fld>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760991C-B9EB-4F0B-9DFA-DE6AECDF9C8E}" type="slidenum">
              <a:rPr lang="en-US" altLang="ja-JP"/>
              <a:pPr>
                <a:defRPr/>
              </a:pPr>
              <a:t>&lt;#&gt;</a:t>
            </a:fld>
            <a:endParaRPr lang="en-US" alt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03002DC-F090-4A6D-AD82-EA1171B961BA}" type="slidenum">
              <a:rPr lang="en-US" altLang="ja-JP"/>
              <a:pPr>
                <a:defRPr/>
              </a:pPr>
              <a:t>&lt;#&gt;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982720B-C4DE-497F-A086-21946D4D27AE}" type="slidenum">
              <a:rPr lang="en-US" altLang="ja-JP"/>
              <a:pPr>
                <a:defRPr/>
              </a:pPr>
              <a:t>&lt;#&gt;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lgn="l" fontAlgn="auto">
              <a:spcBef>
                <a:spcPts val="0"/>
              </a:spcBef>
              <a:spcAft>
                <a:spcPts val="0"/>
              </a:spcAft>
              <a:defRPr/>
            </a:lvl1pPr>
          </a:lstStyle>
          <a:p>
            <a:pPr>
              <a:defRPr/>
            </a:pPr>
            <a:fld id="{054B4F33-D1F8-4CF1-9250-446B5FB1FF94}" type="slidenum">
              <a:rPr lang="en-US" altLang="ja-JP"/>
              <a:pPr>
                <a:defRPr/>
              </a:pPr>
              <a:t>&lt;#&gt;</a:t>
            </a:fld>
            <a:endParaRPr lang="en-US" altLang="ja-JP"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lgn="l" fontAlgn="auto">
              <a:spcBef>
                <a:spcPts val="0"/>
              </a:spcBef>
              <a:spcAft>
                <a:spcPts val="0"/>
              </a:spcAft>
              <a:defRPr/>
            </a:lvl1pPr>
          </a:lstStyle>
          <a:p>
            <a:pPr>
              <a:defRPr/>
            </a:pPr>
            <a:fld id="{EFDCCC9C-85D4-4954-BA0E-079AB119A6E6}" type="slidenum">
              <a:rPr lang="en-US" altLang="ja-JP"/>
              <a:pPr>
                <a:defRPr/>
              </a:pPr>
              <a:t>&lt;#&gt;</a:t>
            </a:fld>
            <a:endParaRPr lang="en-US" altLang="ja-JP"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lgn="l" fontAlgn="auto">
              <a:spcBef>
                <a:spcPts val="0"/>
              </a:spcBef>
              <a:spcAft>
                <a:spcPts val="0"/>
              </a:spcAft>
              <a:defRPr/>
            </a:lvl1pPr>
          </a:lstStyle>
          <a:p>
            <a:pPr>
              <a:defRPr/>
            </a:pPr>
            <a:fld id="{45670572-E1E1-4096-805D-72BB62FF9237}" type="slidenum">
              <a:rPr lang="en-US" altLang="ja-JP"/>
              <a:pPr>
                <a:defRPr/>
              </a:pPr>
              <a:t>&lt;#&gt;</a:t>
            </a:fld>
            <a:endParaRPr lang="en-US" altLang="ja-JP"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lgn="l" fontAlgn="auto">
              <a:spcBef>
                <a:spcPts val="0"/>
              </a:spcBef>
              <a:spcAft>
                <a:spcPts val="0"/>
              </a:spcAft>
              <a:defRPr/>
            </a:lvl1pPr>
          </a:lstStyle>
          <a:p>
            <a:pPr>
              <a:defRPr/>
            </a:pPr>
            <a:fld id="{F9C19834-B227-4151-AF8C-D24E81B04A83}" type="slidenum">
              <a:rPr lang="en-US" altLang="ja-JP"/>
              <a:pPr>
                <a:defRPr/>
              </a:pPr>
              <a:t>&lt;#&gt;</a:t>
            </a:fld>
            <a:endParaRPr lang="en-US" altLang="ja-JP"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lgn="l" fontAlgn="auto">
              <a:spcBef>
                <a:spcPts val="0"/>
              </a:spcBef>
              <a:spcAft>
                <a:spcPts val="0"/>
              </a:spcAft>
              <a:defRPr/>
            </a:lvl1pPr>
          </a:lstStyle>
          <a:p>
            <a:pPr>
              <a:defRPr/>
            </a:pPr>
            <a:fld id="{358AE79E-7F4F-4B52-B8E1-55E513E04E1C}" type="slidenum">
              <a:rPr lang="en-US" altLang="ja-JP"/>
              <a:pPr>
                <a:defRPr/>
              </a:pPr>
              <a:t>&lt;#&gt;</a:t>
            </a:fld>
            <a:endParaRPr lang="en-US" altLang="ja-JP"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lgn="l" fontAlgn="auto">
              <a:spcBef>
                <a:spcPts val="0"/>
              </a:spcBef>
              <a:spcAft>
                <a:spcPts val="0"/>
              </a:spcAft>
              <a:defRPr/>
            </a:lvl1pPr>
          </a:lstStyle>
          <a:p>
            <a:pPr>
              <a:defRPr/>
            </a:pPr>
            <a:fld id="{0A5B1669-43E2-4753-A7F4-4EC811396FEF}" type="slidenum">
              <a:rPr lang="en-US" altLang="ja-JP"/>
              <a:pPr>
                <a:defRPr/>
              </a:pPr>
              <a:t>&lt;#&gt;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CB109BD-21B7-4595-BDF4-5038F764F289}" type="datetime1">
              <a:rPr kumimoji="1" lang="ja-JP" altLang="en-US" smtClean="0"/>
              <a:pPr/>
              <a:t>2012/6/20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CC3A4EB-CAD1-4DF6-9668-F722F0652912}" type="slidenum">
              <a:rPr kumimoji="1" lang="ja-JP" altLang="en-US" smtClean="0"/>
              <a:pPr/>
              <a:t>&lt;#&gt;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lgn="l" fontAlgn="auto">
              <a:spcBef>
                <a:spcPts val="0"/>
              </a:spcBef>
              <a:spcAft>
                <a:spcPts val="0"/>
              </a:spcAft>
              <a:defRPr/>
            </a:lvl1pPr>
          </a:lstStyle>
          <a:p>
            <a:pPr>
              <a:defRPr/>
            </a:pPr>
            <a:fld id="{EB91E120-F9E0-4996-9856-5A30EF35A90B}" type="slidenum">
              <a:rPr lang="en-US" altLang="ja-JP"/>
              <a:pPr>
                <a:defRPr/>
              </a:pPr>
              <a:t>&lt;#&gt;</a:t>
            </a:fld>
            <a:endParaRPr lang="en-US" altLang="ja-JP"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lgn="l" fontAlgn="auto">
              <a:spcBef>
                <a:spcPts val="0"/>
              </a:spcBef>
              <a:spcAft>
                <a:spcPts val="0"/>
              </a:spcAft>
              <a:defRPr/>
            </a:lvl1pPr>
          </a:lstStyle>
          <a:p>
            <a:pPr>
              <a:defRPr/>
            </a:pPr>
            <a:fld id="{FE6DB5A5-3306-4AA0-A8AE-4DBA49846E4C}" type="slidenum">
              <a:rPr lang="en-US" altLang="ja-JP"/>
              <a:pPr>
                <a:defRPr/>
              </a:pPr>
              <a:t>&lt;#&gt;</a:t>
            </a:fld>
            <a:endParaRPr lang="en-US" altLang="ja-JP"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lgn="l" fontAlgn="auto">
              <a:spcBef>
                <a:spcPts val="0"/>
              </a:spcBef>
              <a:spcAft>
                <a:spcPts val="0"/>
              </a:spcAft>
              <a:defRPr/>
            </a:lvl1pPr>
          </a:lstStyle>
          <a:p>
            <a:pPr>
              <a:defRPr/>
            </a:pPr>
            <a:fld id="{CF0A5C0A-FBCF-4457-91D7-2E65C1B16D3F}" type="slidenum">
              <a:rPr lang="en-US" altLang="ja-JP"/>
              <a:pPr>
                <a:defRPr/>
              </a:pPr>
              <a:t>&lt;#&gt;</a:t>
            </a:fld>
            <a:endParaRPr lang="en-US" altLang="ja-JP"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lgn="l" fontAlgn="auto">
              <a:spcBef>
                <a:spcPts val="0"/>
              </a:spcBef>
              <a:spcAft>
                <a:spcPts val="0"/>
              </a:spcAft>
              <a:defRPr/>
            </a:lvl1pPr>
          </a:lstStyle>
          <a:p>
            <a:pPr>
              <a:defRPr/>
            </a:pPr>
            <a:fld id="{E329A1AF-3F28-4031-B21A-60F7BC780DAF}" type="slidenum">
              <a:rPr lang="en-US" altLang="ja-JP"/>
              <a:pPr>
                <a:defRPr/>
              </a:pPr>
              <a:t>&lt;#&gt;</a:t>
            </a:fld>
            <a:endParaRPr lang="en-US" altLang="ja-JP"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lgn="l" fontAlgn="auto">
              <a:spcBef>
                <a:spcPts val="0"/>
              </a:spcBef>
              <a:spcAft>
                <a:spcPts val="0"/>
              </a:spcAft>
              <a:defRPr/>
            </a:lvl1pPr>
          </a:lstStyle>
          <a:p>
            <a:pPr>
              <a:defRPr/>
            </a:pPr>
            <a:fld id="{AF972265-820A-4CAA-A3D1-33D1D2271E39}" type="slidenum">
              <a:rPr lang="en-US" altLang="ja-JP"/>
              <a:pPr>
                <a:defRPr/>
              </a:pPr>
              <a:t>&lt;#&gt;</a:t>
            </a:fld>
            <a:endParaRPr lang="en-US" altLang="ja-JP"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vl1pPr>
          </a:lstStyle>
          <a:p>
            <a:pPr>
              <a:defRPr/>
            </a:pPr>
            <a:fld id="{10C3B106-E827-4E8C-910D-1C7083D4BA34}" type="slidenum">
              <a:rPr lang="en-US" altLang="ja-JP"/>
              <a:pPr>
                <a:defRPr/>
              </a:pPr>
              <a:t>&lt;#&gt;</a:t>
            </a:fld>
            <a:endParaRPr lang="en-US" altLang="ja-JP"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vl1pPr>
          </a:lstStyle>
          <a:p>
            <a:pPr>
              <a:defRPr/>
            </a:pPr>
            <a:fld id="{9F6C139E-CCFE-4582-B736-82944E9E2EEB}" type="slidenum">
              <a:rPr lang="en-US" altLang="ja-JP"/>
              <a:pPr>
                <a:defRPr/>
              </a:pPr>
              <a:t>&lt;#&gt;</a:t>
            </a:fld>
            <a:endParaRPr lang="en-US" altLang="ja-JP"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vl1pPr>
          </a:lstStyle>
          <a:p>
            <a:pPr>
              <a:defRPr/>
            </a:pPr>
            <a:fld id="{E864D235-85AA-41C4-A120-551B8C0B97F4}" type="slidenum">
              <a:rPr lang="en-US" altLang="ja-JP"/>
              <a:pPr>
                <a:defRPr/>
              </a:pPr>
              <a:t>&lt;#&gt;</a:t>
            </a:fld>
            <a:endParaRPr lang="en-US" altLang="ja-JP"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vl1pPr>
          </a:lstStyle>
          <a:p>
            <a:pPr>
              <a:defRPr/>
            </a:pPr>
            <a:fld id="{29588FB2-4CC8-4181-BABC-BB921D414FF1}" type="slidenum">
              <a:rPr lang="en-US" altLang="ja-JP"/>
              <a:pPr>
                <a:defRPr/>
              </a:pPr>
              <a:t>&lt;#&gt;</a:t>
            </a:fld>
            <a:endParaRPr lang="en-US" altLang="ja-JP"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kumimoji="0"/>
            </a:lvl1pPr>
          </a:lstStyle>
          <a:p>
            <a:pPr>
              <a:defRPr/>
            </a:pPr>
            <a:fld id="{809B202D-7D77-4DCC-B605-D5D4AFE32D24}" type="slidenum">
              <a:rPr lang="en-US" altLang="ja-JP"/>
              <a:pPr>
                <a:defRPr/>
              </a:pPr>
              <a:t>&lt;#&gt;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BB7FC98-EFAC-40AE-8A4E-418373B73556}" type="datetime1">
              <a:rPr kumimoji="1" lang="ja-JP" altLang="en-US" smtClean="0"/>
              <a:pPr/>
              <a:t>2012/6/20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CC3A4EB-CAD1-4DF6-9668-F722F0652912}" type="slidenum">
              <a:rPr kumimoji="1" lang="ja-JP" altLang="en-US" smtClean="0"/>
              <a:pPr/>
              <a:t>&lt;#&gt;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0"/>
            </a:lvl1pPr>
          </a:lstStyle>
          <a:p>
            <a:pPr>
              <a:defRPr/>
            </a:pPr>
            <a:fld id="{683BB6A2-5588-43F6-8F3D-6EF77275E841}" type="slidenum">
              <a:rPr lang="en-US" altLang="ja-JP"/>
              <a:pPr>
                <a:defRPr/>
              </a:pPr>
              <a:t>&lt;#&gt;</a:t>
            </a:fld>
            <a:endParaRPr lang="en-US" altLang="ja-JP"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0"/>
            </a:lvl1pPr>
          </a:lstStyle>
          <a:p>
            <a:pPr>
              <a:defRPr/>
            </a:pPr>
            <a:fld id="{86DD1718-4161-4E26-AE45-B08B945ECBB7}" type="slidenum">
              <a:rPr lang="en-US" altLang="ja-JP"/>
              <a:pPr>
                <a:defRPr/>
              </a:pPr>
              <a:t>&lt;#&gt;</a:t>
            </a:fld>
            <a:endParaRPr lang="en-US" altLang="ja-JP"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vl1pPr>
          </a:lstStyle>
          <a:p>
            <a:pPr>
              <a:defRPr/>
            </a:pPr>
            <a:fld id="{B3F1EB51-11B0-4C35-A4FF-96BA80D15A99}" type="slidenum">
              <a:rPr lang="en-US" altLang="ja-JP"/>
              <a:pPr>
                <a:defRPr/>
              </a:pPr>
              <a:t>&lt;#&gt;</a:t>
            </a:fld>
            <a:endParaRPr lang="en-US" altLang="ja-JP"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vl1pPr>
          </a:lstStyle>
          <a:p>
            <a:pPr>
              <a:defRPr/>
            </a:pPr>
            <a:fld id="{9EEECD8D-548E-4016-8C39-5485F0B51883}" type="slidenum">
              <a:rPr lang="en-US" altLang="ja-JP"/>
              <a:pPr>
                <a:defRPr/>
              </a:pPr>
              <a:t>&lt;#&gt;</a:t>
            </a:fld>
            <a:endParaRPr lang="en-US" altLang="ja-JP"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vl1pPr>
          </a:lstStyle>
          <a:p>
            <a:pPr>
              <a:defRPr/>
            </a:pPr>
            <a:fld id="{C7FC8FA1-AD9E-45F8-ADCC-2D4F4CFA830C}" type="slidenum">
              <a:rPr lang="en-US" altLang="ja-JP"/>
              <a:pPr>
                <a:defRPr/>
              </a:pPr>
              <a:t>&lt;#&gt;</a:t>
            </a:fld>
            <a:endParaRPr lang="en-US" altLang="ja-JP"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0"/>
            </a:lvl1pPr>
          </a:lstStyle>
          <a:p>
            <a:pPr>
              <a:defRPr/>
            </a:pPr>
            <a:fld id="{FE6302B5-5109-49E6-BB14-92F212488D1E}" type="slidenum">
              <a:rPr lang="en-US" altLang="ja-JP"/>
              <a:pPr>
                <a:defRPr/>
              </a:pPr>
              <a:t>&lt;#&gt;</a:t>
            </a:fld>
            <a:endParaRPr lang="en-US" altLang="ja-JP"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r" eaLnBrk="0" hangingPunct="0">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kumimoji="0"/>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kumimoji="0"/>
            </a:lvl1pPr>
          </a:lstStyle>
          <a:p>
            <a:pPr>
              <a:defRPr/>
            </a:pPr>
            <a:fld id="{13FBAA7A-FA7B-4901-B192-5F244271795F}" type="slidenum">
              <a:rPr lang="en-US" altLang="ja-JP"/>
              <a:pPr>
                <a:defRPr/>
              </a:pPr>
              <a:t>&lt;#&gt;</a:t>
            </a:fld>
            <a:endParaRPr lang="en-US" altLang="ja-JP"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A412C01-9D12-474E-8549-EB73C9CA86A2}"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E07E3F0-D188-40D7-844E-82CF62AB331A}"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8E6E08C-CAF0-4D75-8684-E202B34E7E1E}"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1BD0365-FB4B-4FAE-B30E-1E687B2BFAA6}" type="datetime1">
              <a:rPr kumimoji="1" lang="ja-JP" altLang="en-US" smtClean="0"/>
              <a:pPr/>
              <a:t>2012/6/20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CC3A4EB-CAD1-4DF6-9668-F722F0652912}" type="slidenum">
              <a:rPr kumimoji="1" lang="ja-JP" altLang="en-US" smtClean="0"/>
              <a:pPr/>
              <a:t>&lt;#&gt;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12C0D06-7871-4B99-AD00-DD1BC62D6185}"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409F08D-784B-4F5E-8BA0-C689D0FE4F6F}"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04FD611-48DB-4A21-8BEE-8F07D9EBD8F1}"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3E5632-719E-41C9-A0F3-BEE632B62CDA}"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6102E43-B67A-4079-A079-AF3C98D5D48F}"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496A3FC-110D-4BCF-8E4F-24C75049A333}"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9EA19AF-3C7E-42CE-9B9D-9246A7EAE5CE}"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DCDCDE-AB58-4CFB-AB4E-B5FD02C2A7E8}"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BF44E55-9809-4634-8083-2E487A0061E7}" type="datetime1">
              <a:rPr kumimoji="1" lang="ja-JP" altLang="en-US" smtClean="0"/>
              <a:pPr/>
              <a:t>2012/6/20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CC3A4EB-CAD1-4DF6-9668-F722F0652912}" type="slidenum">
              <a:rPr kumimoji="1" lang="ja-JP" altLang="en-US" smtClean="0"/>
              <a:pPr/>
              <a:t>&lt;#&gt;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93763" y="1946275"/>
            <a:ext cx="3602037"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46275"/>
            <a:ext cx="3603625"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ヒラギノ角ゴ Pro W3" pitchFamily="112" charset="-128"/>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3500" y="179388"/>
            <a:ext cx="1838325" cy="578643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893763" y="179388"/>
            <a:ext cx="5367337" cy="578643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43B520-BCE8-4500-90DC-96D98D44165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C3D12C0-26BA-4F21-99A2-5800D4D2CAD5}" type="datetime1">
              <a:rPr kumimoji="1" lang="ja-JP" altLang="en-US" smtClean="0"/>
              <a:pPr/>
              <a:t>2012/6/20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CC3A4EB-CAD1-4DF6-9668-F722F0652912}" type="slidenum">
              <a:rPr kumimoji="1" lang="ja-JP" altLang="en-US" smtClean="0"/>
              <a:pPr/>
              <a:t>&lt;#&gt;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66B331-3652-4C6D-9171-67AB1D862D0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5AFCEE-8B63-4438-90A4-C2965775104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7987F9-87E7-4C80-9F24-E308735CE33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CF5055-1DD7-40F1-991A-377AA522861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CEF37E-04C7-4E30-A901-B786D6EFFAA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DC480B7-0517-444D-857E-4FBB4AE6600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88D4D5-C3F2-4A36-A2D3-C807098E3A9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446987-7D71-4CCA-B75D-CAC1E46A2F60}"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715651-2414-46ED-A9EC-715FAB4EC85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259E7-5112-48BC-B96F-1CD78E91302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31B7E95-C27C-408E-979A-2D4E36306267}" type="datetime1">
              <a:rPr kumimoji="1" lang="ja-JP" altLang="en-US" smtClean="0"/>
              <a:pPr/>
              <a:t>2012/6/20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CC3A4EB-CAD1-4DF6-9668-F722F0652912}" type="slidenum">
              <a:rPr kumimoji="1" lang="ja-JP" altLang="en-US" smtClean="0"/>
              <a:pPr/>
              <a:t>&lt;#&gt;</a:t>
            </a:fld>
            <a:endParaRPr kumimoji="1"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8172C6-B44F-4F4A-9BD0-8D1EBB050BC2}"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30E10-AC3F-4C08-AFD0-1263D15073B6}" type="datetime1">
              <a:rPr kumimoji="1" lang="ja-JP" altLang="en-US" smtClean="0"/>
              <a:pPr/>
              <a:t>2012/6/20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3A4EB-CAD1-4DF6-9668-F722F065291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CD67B-0892-4D2B-87A0-F518527DAC3F}"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98C0C-6E20-4D5F-A009-E6F598ED10F1}"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893763" y="179388"/>
            <a:ext cx="7358062" cy="1714500"/>
          </a:xfrm>
          <a:prstGeom prst="rect">
            <a:avLst/>
          </a:prstGeom>
          <a:noFill/>
          <a:ln w="12700">
            <a:noFill/>
            <a:miter lim="800000"/>
            <a:headEnd/>
            <a:tailEnd/>
          </a:ln>
        </p:spPr>
        <p:txBody>
          <a:bodyPr vert="horz" wrap="square" lIns="35715" tIns="35715" rIns="35715" bIns="35715" numCol="1" anchor="ctr" anchorCtr="0" compatLnSpc="1">
            <a:prstTxWarp prst="textNoShape">
              <a:avLst/>
            </a:prstTxWarp>
          </a:bodyPr>
          <a:lstStyle/>
          <a:p>
            <a:pPr lvl="0"/>
            <a:r>
              <a:rPr lang="en-US" altLang="ja-JP" smtClean="0">
                <a:sym typeface="ヒラギノ角ゴ Pro W3" charset="0"/>
              </a:rPr>
              <a:t>Click to edit Master title style</a:t>
            </a:r>
          </a:p>
        </p:txBody>
      </p:sp>
      <p:sp>
        <p:nvSpPr>
          <p:cNvPr id="14339" name="Rectangle 3"/>
          <p:cNvSpPr>
            <a:spLocks noGrp="1" noChangeArrowheads="1"/>
          </p:cNvSpPr>
          <p:nvPr>
            <p:ph type="body" idx="1"/>
          </p:nvPr>
        </p:nvSpPr>
        <p:spPr bwMode="auto">
          <a:xfrm>
            <a:off x="893763" y="1946275"/>
            <a:ext cx="7358062" cy="4019550"/>
          </a:xfrm>
          <a:prstGeom prst="rect">
            <a:avLst/>
          </a:prstGeom>
          <a:noFill/>
          <a:ln w="12700">
            <a:noFill/>
            <a:miter lim="800000"/>
            <a:headEnd/>
            <a:tailEnd/>
          </a:ln>
        </p:spPr>
        <p:txBody>
          <a:bodyPr vert="horz" wrap="square" lIns="35715" tIns="35715" rIns="35715" bIns="35715" numCol="1" anchor="ctr" anchorCtr="0" compatLnSpc="1">
            <a:prstTxWarp prst="textNoShape">
              <a:avLst/>
            </a:prstTxWarp>
          </a:bodyPr>
          <a:lstStyle/>
          <a:p>
            <a:pPr lvl="0"/>
            <a:r>
              <a:rPr lang="en-US" altLang="ja-JP" smtClean="0">
                <a:sym typeface="ヒラギノ角ゴ Pro W3" charset="0"/>
              </a:rPr>
              <a:t>Click to edit Master text styles</a:t>
            </a:r>
          </a:p>
          <a:p>
            <a:pPr lvl="1"/>
            <a:r>
              <a:rPr lang="en-US" altLang="ja-JP" smtClean="0">
                <a:sym typeface="ヒラギノ角ゴ Pro W3" charset="0"/>
              </a:rPr>
              <a:t>Second level</a:t>
            </a:r>
          </a:p>
          <a:p>
            <a:pPr lvl="2"/>
            <a:r>
              <a:rPr lang="en-US" altLang="ja-JP" smtClean="0">
                <a:sym typeface="ヒラギノ角ゴ Pro W3" charset="0"/>
              </a:rPr>
              <a:t>Third level</a:t>
            </a:r>
          </a:p>
          <a:p>
            <a:pPr lvl="3"/>
            <a:r>
              <a:rPr lang="en-US" altLang="ja-JP" smtClean="0">
                <a:sym typeface="ヒラギノ角ゴ Pro W3" charset="0"/>
              </a:rPr>
              <a:t>Fourth level</a:t>
            </a:r>
          </a:p>
          <a:p>
            <a:pPr lvl="4"/>
            <a:r>
              <a:rPr lang="en-US" altLang="ja-JP" smtClean="0">
                <a:sym typeface="ヒラギノ角ゴ Pro W3" charset="0"/>
              </a:rPr>
              <a:t>Fifth level</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ransition/>
  <p:txStyles>
    <p:titleStyle>
      <a:lvl1pPr algn="ctr" defTabSz="642938" rtl="0" eaLnBrk="0" fontAlgn="base" hangingPunct="0">
        <a:spcBef>
          <a:spcPct val="0"/>
        </a:spcBef>
        <a:spcAft>
          <a:spcPct val="0"/>
        </a:spcAft>
        <a:defRPr kumimoji="1" sz="5900">
          <a:solidFill>
            <a:schemeClr val="tx1"/>
          </a:solidFill>
          <a:latin typeface="+mj-lt"/>
          <a:ea typeface="+mj-ea"/>
          <a:cs typeface="+mj-cs"/>
          <a:sym typeface="ヒラギノ角ゴ Pro W3" charset="0"/>
        </a:defRPr>
      </a:lvl1pPr>
      <a:lvl2pPr algn="ctr" defTabSz="642938" rtl="0" eaLnBrk="0" fontAlgn="base" hangingPunct="0">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charset="0"/>
        </a:defRPr>
      </a:lvl2pPr>
      <a:lvl3pPr algn="ctr" defTabSz="642938" rtl="0" eaLnBrk="0" fontAlgn="base" hangingPunct="0">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charset="0"/>
        </a:defRPr>
      </a:lvl3pPr>
      <a:lvl4pPr algn="ctr" defTabSz="642938" rtl="0" eaLnBrk="0" fontAlgn="base" hangingPunct="0">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charset="0"/>
        </a:defRPr>
      </a:lvl4pPr>
      <a:lvl5pPr algn="ctr" defTabSz="642938" rtl="0" eaLnBrk="0" fontAlgn="base" hangingPunct="0">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charset="0"/>
        </a:defRPr>
      </a:lvl5pPr>
      <a:lvl6pPr marL="457200" algn="ctr" defTabSz="642938" rtl="0" fontAlgn="base">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pitchFamily="112" charset="-128"/>
        </a:defRPr>
      </a:lvl6pPr>
      <a:lvl7pPr marL="914400" algn="ctr" defTabSz="642938" rtl="0" fontAlgn="base">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pitchFamily="112" charset="-128"/>
        </a:defRPr>
      </a:lvl7pPr>
      <a:lvl8pPr marL="1371600" algn="ctr" defTabSz="642938" rtl="0" fontAlgn="base">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pitchFamily="112" charset="-128"/>
        </a:defRPr>
      </a:lvl8pPr>
      <a:lvl9pPr marL="1828800" algn="ctr" defTabSz="642938" rtl="0" fontAlgn="base">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pitchFamily="112" charset="-128"/>
        </a:defRPr>
      </a:lvl9pPr>
    </p:titleStyle>
    <p:bodyStyle>
      <a:lvl1pPr marL="588963" indent="-401638" algn="l" defTabSz="642938" rtl="0" eaLnBrk="0" fontAlgn="base" hangingPunct="0">
        <a:spcBef>
          <a:spcPts val="1688"/>
        </a:spcBef>
        <a:spcAft>
          <a:spcPct val="0"/>
        </a:spcAft>
        <a:buSzPct val="171000"/>
        <a:buFont typeface="ヒラギノ角ゴ Pro W3" charset="0"/>
        <a:buChar char="•"/>
        <a:defRPr kumimoji="1" sz="3000">
          <a:solidFill>
            <a:schemeClr val="tx1"/>
          </a:solidFill>
          <a:latin typeface="+mn-lt"/>
          <a:ea typeface="+mn-ea"/>
          <a:cs typeface="+mn-cs"/>
          <a:sym typeface="ヒラギノ角ゴ Pro W3" charset="0"/>
        </a:defRPr>
      </a:lvl1pPr>
      <a:lvl2pPr marL="901700" indent="-401638" algn="l" defTabSz="642938" rtl="0" eaLnBrk="0" fontAlgn="base" hangingPunct="0">
        <a:spcBef>
          <a:spcPts val="1688"/>
        </a:spcBef>
        <a:spcAft>
          <a:spcPct val="0"/>
        </a:spcAft>
        <a:buSzPct val="171000"/>
        <a:buFont typeface="ヒラギノ角ゴ Pro W3" charset="0"/>
        <a:buChar char="•"/>
        <a:defRPr kumimoji="1" sz="3000">
          <a:solidFill>
            <a:schemeClr val="tx1"/>
          </a:solidFill>
          <a:latin typeface="+mn-lt"/>
          <a:ea typeface="+mn-ea"/>
          <a:sym typeface="ヒラギノ角ゴ Pro W3" charset="0"/>
        </a:defRPr>
      </a:lvl2pPr>
      <a:lvl3pPr marL="1214438" indent="-401638" algn="l" defTabSz="642938" rtl="0" eaLnBrk="0" fontAlgn="base" hangingPunct="0">
        <a:spcBef>
          <a:spcPts val="1688"/>
        </a:spcBef>
        <a:spcAft>
          <a:spcPct val="0"/>
        </a:spcAft>
        <a:buSzPct val="171000"/>
        <a:buFont typeface="ヒラギノ角ゴ Pro W3" charset="0"/>
        <a:buChar char="•"/>
        <a:defRPr kumimoji="1" sz="3000">
          <a:solidFill>
            <a:schemeClr val="tx1"/>
          </a:solidFill>
          <a:latin typeface="+mn-lt"/>
          <a:ea typeface="+mn-ea"/>
          <a:sym typeface="ヒラギノ角ゴ Pro W3" charset="0"/>
        </a:defRPr>
      </a:lvl3pPr>
      <a:lvl4pPr marL="1527175" indent="-401638" algn="l" defTabSz="642938" rtl="0" eaLnBrk="0" fontAlgn="base" hangingPunct="0">
        <a:spcBef>
          <a:spcPts val="1688"/>
        </a:spcBef>
        <a:spcAft>
          <a:spcPct val="0"/>
        </a:spcAft>
        <a:buSzPct val="171000"/>
        <a:buFont typeface="ヒラギノ角ゴ Pro W3" charset="0"/>
        <a:buChar char="•"/>
        <a:defRPr kumimoji="1" sz="3000">
          <a:solidFill>
            <a:schemeClr val="tx1"/>
          </a:solidFill>
          <a:latin typeface="+mn-lt"/>
          <a:ea typeface="+mn-ea"/>
          <a:sym typeface="ヒラギノ角ゴ Pro W3" charset="0"/>
        </a:defRPr>
      </a:lvl4pPr>
      <a:lvl5pPr marL="1839913" indent="-401638" algn="l" defTabSz="642938" rtl="0" eaLnBrk="0" fontAlgn="base" hangingPunct="0">
        <a:spcBef>
          <a:spcPts val="1688"/>
        </a:spcBef>
        <a:spcAft>
          <a:spcPct val="0"/>
        </a:spcAft>
        <a:buSzPct val="171000"/>
        <a:buFont typeface="ヒラギノ角ゴ Pro W3" charset="0"/>
        <a:buChar char="•"/>
        <a:defRPr kumimoji="1" sz="3000">
          <a:solidFill>
            <a:schemeClr val="tx1"/>
          </a:solidFill>
          <a:latin typeface="+mn-lt"/>
          <a:ea typeface="+mn-ea"/>
          <a:sym typeface="ヒラギノ角ゴ Pro W3" charset="0"/>
        </a:defRPr>
      </a:lvl5pPr>
      <a:lvl6pPr marL="2297113" indent="-401638" algn="l" defTabSz="642938" rtl="0" fontAlgn="base">
        <a:spcBef>
          <a:spcPts val="1688"/>
        </a:spcBef>
        <a:spcAft>
          <a:spcPct val="0"/>
        </a:spcAft>
        <a:buSzPct val="171000"/>
        <a:buFont typeface="ヒラギノ角ゴ Pro W3" pitchFamily="112" charset="-128"/>
        <a:buChar char="•"/>
        <a:defRPr kumimoji="1" sz="3000">
          <a:solidFill>
            <a:schemeClr val="tx1"/>
          </a:solidFill>
          <a:latin typeface="+mn-lt"/>
          <a:ea typeface="+mn-ea"/>
          <a:sym typeface="ヒラギノ角ゴ Pro W3" pitchFamily="112" charset="-128"/>
        </a:defRPr>
      </a:lvl6pPr>
      <a:lvl7pPr marL="2754313" indent="-401638" algn="l" defTabSz="642938" rtl="0" fontAlgn="base">
        <a:spcBef>
          <a:spcPts val="1688"/>
        </a:spcBef>
        <a:spcAft>
          <a:spcPct val="0"/>
        </a:spcAft>
        <a:buSzPct val="171000"/>
        <a:buFont typeface="ヒラギノ角ゴ Pro W3" pitchFamily="112" charset="-128"/>
        <a:buChar char="•"/>
        <a:defRPr kumimoji="1" sz="3000">
          <a:solidFill>
            <a:schemeClr val="tx1"/>
          </a:solidFill>
          <a:latin typeface="+mn-lt"/>
          <a:ea typeface="+mn-ea"/>
          <a:sym typeface="ヒラギノ角ゴ Pro W3" pitchFamily="112" charset="-128"/>
        </a:defRPr>
      </a:lvl7pPr>
      <a:lvl8pPr marL="3211513" indent="-401638" algn="l" defTabSz="642938" rtl="0" fontAlgn="base">
        <a:spcBef>
          <a:spcPts val="1688"/>
        </a:spcBef>
        <a:spcAft>
          <a:spcPct val="0"/>
        </a:spcAft>
        <a:buSzPct val="171000"/>
        <a:buFont typeface="ヒラギノ角ゴ Pro W3" pitchFamily="112" charset="-128"/>
        <a:buChar char="•"/>
        <a:defRPr kumimoji="1" sz="3000">
          <a:solidFill>
            <a:schemeClr val="tx1"/>
          </a:solidFill>
          <a:latin typeface="+mn-lt"/>
          <a:ea typeface="+mn-ea"/>
          <a:sym typeface="ヒラギノ角ゴ Pro W3" pitchFamily="112" charset="-128"/>
        </a:defRPr>
      </a:lvl8pPr>
      <a:lvl9pPr marL="3668713" indent="-401638" algn="l" defTabSz="642938" rtl="0" fontAlgn="base">
        <a:spcBef>
          <a:spcPts val="1688"/>
        </a:spcBef>
        <a:spcAft>
          <a:spcPct val="0"/>
        </a:spcAft>
        <a:buSzPct val="171000"/>
        <a:buFont typeface="ヒラギノ角ゴ Pro W3" pitchFamily="112" charset="-128"/>
        <a:buChar char="•"/>
        <a:defRPr kumimoji="1" sz="3000">
          <a:solidFill>
            <a:schemeClr val="tx1"/>
          </a:solidFill>
          <a:latin typeface="+mn-lt"/>
          <a:ea typeface="+mn-ea"/>
          <a:sym typeface="ヒラギノ角ゴ Pro W3" pitchFamily="112"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78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400" b="0">
                <a:solidFill>
                  <a:srgbClr val="000000"/>
                </a:solidFill>
                <a:latin typeface="+mn-lt"/>
                <a:ea typeface="ＭＳ Ｐゴシック" pitchFamily="50" charset="-128"/>
              </a:defRPr>
            </a:lvl1pPr>
          </a:lstStyle>
          <a:p>
            <a:pPr fontAlgn="base">
              <a:spcBef>
                <a:spcPct val="0"/>
              </a:spcBef>
              <a:spcAft>
                <a:spcPct val="0"/>
              </a:spcAft>
              <a:defRPr/>
            </a:pPr>
            <a:endParaRPr lang="en-US" altLang="ja-JP"/>
          </a:p>
        </p:txBody>
      </p:sp>
      <p:sp>
        <p:nvSpPr>
          <p:cNvPr id="478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mn-lt"/>
                <a:ea typeface="ＭＳ Ｐゴシック" pitchFamily="50" charset="-128"/>
              </a:defRPr>
            </a:lvl1pPr>
          </a:lstStyle>
          <a:p>
            <a:pPr fontAlgn="base">
              <a:spcBef>
                <a:spcPct val="0"/>
              </a:spcBef>
              <a:spcAft>
                <a:spcPct val="0"/>
              </a:spcAft>
              <a:defRPr/>
            </a:pPr>
            <a:endParaRPr lang="en-US" altLang="ja-JP"/>
          </a:p>
        </p:txBody>
      </p:sp>
      <p:sp>
        <p:nvSpPr>
          <p:cNvPr id="478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mn-lt"/>
                <a:ea typeface="ＭＳ Ｐゴシック" pitchFamily="50" charset="-128"/>
              </a:defRPr>
            </a:lvl1pPr>
          </a:lstStyle>
          <a:p>
            <a:pPr fontAlgn="base">
              <a:spcBef>
                <a:spcPct val="0"/>
              </a:spcBef>
              <a:spcAft>
                <a:spcPct val="0"/>
              </a:spcAft>
              <a:defRPr/>
            </a:pPr>
            <a:fld id="{C8ADE8A1-F6C5-4D34-AD20-C95DE8662C9D}" type="slidenum">
              <a:rPr lang="en-US" altLang="ja-JP"/>
              <a:pPr fontAlgn="base">
                <a:spcBef>
                  <a:spcPct val="0"/>
                </a:spcBef>
                <a:spcAft>
                  <a:spcPct val="0"/>
                </a:spcAft>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290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400" b="0">
                <a:solidFill>
                  <a:srgbClr val="000000"/>
                </a:solidFill>
                <a:latin typeface="Times New Roman" pitchFamily="18" charset="0"/>
                <a:ea typeface="ＭＳ Ｐゴシック" pitchFamily="50" charset="-128"/>
              </a:defRPr>
            </a:lvl1pPr>
          </a:lstStyle>
          <a:p>
            <a:pPr fontAlgn="base">
              <a:spcBef>
                <a:spcPct val="0"/>
              </a:spcBef>
              <a:spcAft>
                <a:spcPct val="0"/>
              </a:spcAft>
              <a:defRPr/>
            </a:pPr>
            <a:endParaRPr lang="en-US" altLang="ja-JP"/>
          </a:p>
        </p:txBody>
      </p:sp>
      <p:sp>
        <p:nvSpPr>
          <p:cNvPr id="4290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Times New Roman" pitchFamily="18" charset="0"/>
                <a:ea typeface="ＭＳ Ｐゴシック" pitchFamily="50" charset="-128"/>
              </a:defRPr>
            </a:lvl1pPr>
          </a:lstStyle>
          <a:p>
            <a:pPr fontAlgn="base">
              <a:spcBef>
                <a:spcPct val="0"/>
              </a:spcBef>
              <a:spcAft>
                <a:spcPct val="0"/>
              </a:spcAft>
              <a:defRPr/>
            </a:pPr>
            <a:endParaRPr lang="en-US" altLang="ja-JP"/>
          </a:p>
        </p:txBody>
      </p:sp>
      <p:sp>
        <p:nvSpPr>
          <p:cNvPr id="4290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Times New Roman" pitchFamily="18" charset="0"/>
                <a:ea typeface="ＭＳ Ｐゴシック" pitchFamily="50" charset="-128"/>
              </a:defRPr>
            </a:lvl1pPr>
          </a:lstStyle>
          <a:p>
            <a:pPr fontAlgn="base">
              <a:spcBef>
                <a:spcPct val="0"/>
              </a:spcBef>
              <a:spcAft>
                <a:spcPct val="0"/>
              </a:spcAft>
              <a:defRPr/>
            </a:pPr>
            <a:fld id="{D454ECCD-C70D-4BB1-8998-838893901DE5}" type="slidenum">
              <a:rPr lang="en-US" altLang="ja-JP"/>
              <a:pPr fontAlgn="base">
                <a:spcBef>
                  <a:spcPct val="0"/>
                </a:spcBef>
                <a:spcAft>
                  <a:spcPct val="0"/>
                </a:spcAft>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40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ea typeface="ＭＳ Ｐゴシック" pitchFamily="50"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ea typeface="ＭＳ Ｐゴシック" pitchFamily="50" charset="-128"/>
              </a:defRPr>
            </a:lvl1pPr>
          </a:lstStyle>
          <a:p>
            <a:pPr algn="ct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a typeface="ＭＳ Ｐゴシック" pitchFamily="50" charset="-128"/>
              </a:defRPr>
            </a:lvl1pPr>
          </a:lstStyle>
          <a:p>
            <a:pPr fontAlgn="base">
              <a:spcBef>
                <a:spcPct val="0"/>
              </a:spcBef>
              <a:spcAft>
                <a:spcPct val="0"/>
              </a:spcAft>
              <a:defRPr/>
            </a:pPr>
            <a:fld id="{2323367C-7346-4F7C-9E33-0EF654D10969}" type="slidenum">
              <a:rPr lang="en-US" altLang="ja-JP"/>
              <a:pPr fontAlgn="base">
                <a:spcBef>
                  <a:spcPct val="0"/>
                </a:spcBef>
                <a:spcAft>
                  <a:spcPct val="0"/>
                </a:spcAft>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42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400">
                <a:solidFill>
                  <a:srgbClr val="000000"/>
                </a:solidFill>
                <a:latin typeface="+mn-lt"/>
                <a:ea typeface="ＭＳ Ｐゴシック" pitchFamily="50" charset="-128"/>
              </a:defRPr>
            </a:lvl1pPr>
          </a:lstStyle>
          <a:p>
            <a:pPr fontAlgn="base">
              <a:spcBef>
                <a:spcPct val="0"/>
              </a:spcBef>
              <a:spcAft>
                <a:spcPct val="0"/>
              </a:spcAft>
              <a:defRPr/>
            </a:pPr>
            <a:endParaRPr lang="en-US" altLang="ja-JP"/>
          </a:p>
        </p:txBody>
      </p:sp>
      <p:sp>
        <p:nvSpPr>
          <p:cNvPr id="242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000000"/>
                </a:solidFill>
                <a:latin typeface="+mn-lt"/>
                <a:ea typeface="ＭＳ Ｐゴシック" pitchFamily="50" charset="-128"/>
              </a:defRPr>
            </a:lvl1pPr>
          </a:lstStyle>
          <a:p>
            <a:pPr fontAlgn="base">
              <a:spcBef>
                <a:spcPct val="0"/>
              </a:spcBef>
              <a:spcAft>
                <a:spcPct val="0"/>
              </a:spcAft>
              <a:defRPr/>
            </a:pPr>
            <a:endParaRPr lang="en-US" altLang="ja-JP"/>
          </a:p>
        </p:txBody>
      </p:sp>
      <p:sp>
        <p:nvSpPr>
          <p:cNvPr id="242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000000"/>
                </a:solidFill>
                <a:latin typeface="+mn-lt"/>
                <a:ea typeface="ＭＳ Ｐゴシック" pitchFamily="50" charset="-128"/>
              </a:defRPr>
            </a:lvl1pPr>
          </a:lstStyle>
          <a:p>
            <a:pPr fontAlgn="base">
              <a:spcBef>
                <a:spcPct val="0"/>
              </a:spcBef>
              <a:spcAft>
                <a:spcPct val="0"/>
              </a:spcAft>
              <a:defRPr/>
            </a:pPr>
            <a:fld id="{CB03AC5B-3758-4B26-9A9B-A4A4C9E6857A}" type="slidenum">
              <a:rPr lang="en-US" altLang="ja-JP"/>
              <a:pPr fontAlgn="base">
                <a:spcBef>
                  <a:spcPct val="0"/>
                </a:spcBef>
                <a:spcAft>
                  <a:spcPct val="0"/>
                </a:spcAft>
                <a:defRPr/>
              </a:pPr>
              <a:t>&lt;#&gt;</a:t>
            </a:fld>
            <a:endParaRPr lang="en-US" altLang="ja-JP" dirty="0"/>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78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400" b="0">
                <a:solidFill>
                  <a:srgbClr val="000000"/>
                </a:solidFill>
                <a:latin typeface="+mn-lt"/>
                <a:ea typeface="ＭＳ Ｐゴシック" pitchFamily="50" charset="-128"/>
              </a:defRPr>
            </a:lvl1pPr>
          </a:lstStyle>
          <a:p>
            <a:pPr fontAlgn="base">
              <a:spcBef>
                <a:spcPct val="0"/>
              </a:spcBef>
              <a:spcAft>
                <a:spcPct val="0"/>
              </a:spcAft>
              <a:defRPr/>
            </a:pPr>
            <a:endParaRPr lang="en-US" altLang="ja-JP"/>
          </a:p>
        </p:txBody>
      </p:sp>
      <p:sp>
        <p:nvSpPr>
          <p:cNvPr id="478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srgbClr val="000000"/>
                </a:solidFill>
                <a:latin typeface="+mn-lt"/>
                <a:ea typeface="ＭＳ Ｐゴシック" pitchFamily="50" charset="-128"/>
              </a:defRPr>
            </a:lvl1pPr>
          </a:lstStyle>
          <a:p>
            <a:pPr fontAlgn="base">
              <a:spcBef>
                <a:spcPct val="0"/>
              </a:spcBef>
              <a:spcAft>
                <a:spcPct val="0"/>
              </a:spcAft>
              <a:defRPr/>
            </a:pPr>
            <a:endParaRPr lang="en-US" altLang="ja-JP"/>
          </a:p>
        </p:txBody>
      </p:sp>
      <p:sp>
        <p:nvSpPr>
          <p:cNvPr id="478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b="0">
                <a:solidFill>
                  <a:srgbClr val="000000"/>
                </a:solidFill>
                <a:latin typeface="+mn-lt"/>
                <a:ea typeface="ＭＳ Ｐゴシック" pitchFamily="50" charset="-128"/>
              </a:defRPr>
            </a:lvl1pPr>
          </a:lstStyle>
          <a:p>
            <a:pPr fontAlgn="base">
              <a:spcBef>
                <a:spcPct val="0"/>
              </a:spcBef>
              <a:spcAft>
                <a:spcPct val="0"/>
              </a:spcAft>
              <a:defRPr/>
            </a:pPr>
            <a:fld id="{6F52EAEA-E4EF-4BE2-BF00-AA1593C930FA}" type="slidenum">
              <a:rPr lang="en-US" altLang="ja-JP"/>
              <a:pPr fontAlgn="base">
                <a:spcBef>
                  <a:spcPct val="0"/>
                </a:spcBef>
                <a:spcAft>
                  <a:spcPct val="0"/>
                </a:spcAft>
                <a:defRPr/>
              </a:pPr>
              <a:t>&lt;#&gt;</a:t>
            </a:fld>
            <a:endParaRPr lang="en-US" altLang="ja-JP" dirty="0"/>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F68A5-AF3F-4ABF-BDF1-A3606CAF875B}" type="datetime1">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1C3F2-221E-42FB-AA0C-AB4D43B50072}"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893763" y="179388"/>
            <a:ext cx="7358062" cy="1714500"/>
          </a:xfrm>
          <a:prstGeom prst="rect">
            <a:avLst/>
          </a:prstGeom>
          <a:noFill/>
          <a:ln w="12700">
            <a:noFill/>
            <a:miter lim="800000"/>
            <a:headEnd/>
            <a:tailEnd/>
          </a:ln>
        </p:spPr>
        <p:txBody>
          <a:bodyPr vert="horz" wrap="square" lIns="35715" tIns="35715" rIns="35715" bIns="35715" numCol="1" anchor="ctr" anchorCtr="0" compatLnSpc="1">
            <a:prstTxWarp prst="textNoShape">
              <a:avLst/>
            </a:prstTxWarp>
          </a:bodyPr>
          <a:lstStyle/>
          <a:p>
            <a:pPr lvl="0"/>
            <a:r>
              <a:rPr lang="en-US" altLang="ja-JP" smtClean="0">
                <a:sym typeface="ヒラギノ角ゴ Pro W3" charset="0"/>
              </a:rPr>
              <a:t>Click to edit Master title style</a:t>
            </a:r>
          </a:p>
        </p:txBody>
      </p:sp>
      <p:sp>
        <p:nvSpPr>
          <p:cNvPr id="14339" name="Rectangle 3"/>
          <p:cNvSpPr>
            <a:spLocks noGrp="1" noChangeArrowheads="1"/>
          </p:cNvSpPr>
          <p:nvPr>
            <p:ph type="body" idx="1"/>
          </p:nvPr>
        </p:nvSpPr>
        <p:spPr bwMode="auto">
          <a:xfrm>
            <a:off x="893763" y="1946275"/>
            <a:ext cx="7358062" cy="4019550"/>
          </a:xfrm>
          <a:prstGeom prst="rect">
            <a:avLst/>
          </a:prstGeom>
          <a:noFill/>
          <a:ln w="12700">
            <a:noFill/>
            <a:miter lim="800000"/>
            <a:headEnd/>
            <a:tailEnd/>
          </a:ln>
        </p:spPr>
        <p:txBody>
          <a:bodyPr vert="horz" wrap="square" lIns="35715" tIns="35715" rIns="35715" bIns="35715" numCol="1" anchor="ctr" anchorCtr="0" compatLnSpc="1">
            <a:prstTxWarp prst="textNoShape">
              <a:avLst/>
            </a:prstTxWarp>
          </a:bodyPr>
          <a:lstStyle/>
          <a:p>
            <a:pPr lvl="0"/>
            <a:r>
              <a:rPr lang="en-US" altLang="ja-JP" smtClean="0">
                <a:sym typeface="ヒラギノ角ゴ Pro W3" charset="0"/>
              </a:rPr>
              <a:t>Click to edit Master text styles</a:t>
            </a:r>
          </a:p>
          <a:p>
            <a:pPr lvl="1"/>
            <a:r>
              <a:rPr lang="en-US" altLang="ja-JP" smtClean="0">
                <a:sym typeface="ヒラギノ角ゴ Pro W3" charset="0"/>
              </a:rPr>
              <a:t>Second level</a:t>
            </a:r>
          </a:p>
          <a:p>
            <a:pPr lvl="2"/>
            <a:r>
              <a:rPr lang="en-US" altLang="ja-JP" smtClean="0">
                <a:sym typeface="ヒラギノ角ゴ Pro W3" charset="0"/>
              </a:rPr>
              <a:t>Third level</a:t>
            </a:r>
          </a:p>
          <a:p>
            <a:pPr lvl="3"/>
            <a:r>
              <a:rPr lang="en-US" altLang="ja-JP" smtClean="0">
                <a:sym typeface="ヒラギノ角ゴ Pro W3" charset="0"/>
              </a:rPr>
              <a:t>Fourth level</a:t>
            </a:r>
          </a:p>
          <a:p>
            <a:pPr lvl="4"/>
            <a:r>
              <a:rPr lang="en-US" altLang="ja-JP" smtClean="0">
                <a:sym typeface="ヒラギノ角ゴ Pro W3" charset="0"/>
              </a:rPr>
              <a:t>Fifth level</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ransition/>
  <p:txStyles>
    <p:titleStyle>
      <a:lvl1pPr algn="ctr" defTabSz="642938" rtl="0" eaLnBrk="0" fontAlgn="base" hangingPunct="0">
        <a:spcBef>
          <a:spcPct val="0"/>
        </a:spcBef>
        <a:spcAft>
          <a:spcPct val="0"/>
        </a:spcAft>
        <a:defRPr kumimoji="1" sz="5900">
          <a:solidFill>
            <a:schemeClr val="tx1"/>
          </a:solidFill>
          <a:latin typeface="+mj-lt"/>
          <a:ea typeface="+mj-ea"/>
          <a:cs typeface="+mj-cs"/>
          <a:sym typeface="ヒラギノ角ゴ Pro W3" charset="0"/>
        </a:defRPr>
      </a:lvl1pPr>
      <a:lvl2pPr algn="ctr" defTabSz="642938" rtl="0" eaLnBrk="0" fontAlgn="base" hangingPunct="0">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charset="0"/>
        </a:defRPr>
      </a:lvl2pPr>
      <a:lvl3pPr algn="ctr" defTabSz="642938" rtl="0" eaLnBrk="0" fontAlgn="base" hangingPunct="0">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charset="0"/>
        </a:defRPr>
      </a:lvl3pPr>
      <a:lvl4pPr algn="ctr" defTabSz="642938" rtl="0" eaLnBrk="0" fontAlgn="base" hangingPunct="0">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charset="0"/>
        </a:defRPr>
      </a:lvl4pPr>
      <a:lvl5pPr algn="ctr" defTabSz="642938" rtl="0" eaLnBrk="0" fontAlgn="base" hangingPunct="0">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charset="0"/>
        </a:defRPr>
      </a:lvl5pPr>
      <a:lvl6pPr marL="457200" algn="ctr" defTabSz="642938" rtl="0" fontAlgn="base">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pitchFamily="112" charset="-128"/>
        </a:defRPr>
      </a:lvl6pPr>
      <a:lvl7pPr marL="914400" algn="ctr" defTabSz="642938" rtl="0" fontAlgn="base">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pitchFamily="112" charset="-128"/>
        </a:defRPr>
      </a:lvl7pPr>
      <a:lvl8pPr marL="1371600" algn="ctr" defTabSz="642938" rtl="0" fontAlgn="base">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pitchFamily="112" charset="-128"/>
        </a:defRPr>
      </a:lvl8pPr>
      <a:lvl9pPr marL="1828800" algn="ctr" defTabSz="642938" rtl="0" fontAlgn="base">
        <a:spcBef>
          <a:spcPct val="0"/>
        </a:spcBef>
        <a:spcAft>
          <a:spcPct val="0"/>
        </a:spcAft>
        <a:defRPr kumimoji="1" sz="5900">
          <a:solidFill>
            <a:schemeClr val="tx1"/>
          </a:solidFill>
          <a:latin typeface="ヒラギノ角ゴ Pro W3" pitchFamily="112" charset="-128"/>
          <a:ea typeface="ＭＳ Ｐゴシック" pitchFamily="50" charset="-128"/>
          <a:sym typeface="ヒラギノ角ゴ Pro W3" pitchFamily="112" charset="-128"/>
        </a:defRPr>
      </a:lvl9pPr>
    </p:titleStyle>
    <p:bodyStyle>
      <a:lvl1pPr marL="588963" indent="-401638" algn="l" defTabSz="642938" rtl="0" eaLnBrk="0" fontAlgn="base" hangingPunct="0">
        <a:spcBef>
          <a:spcPts val="1688"/>
        </a:spcBef>
        <a:spcAft>
          <a:spcPct val="0"/>
        </a:spcAft>
        <a:buSzPct val="171000"/>
        <a:buFont typeface="ヒラギノ角ゴ Pro W3" charset="0"/>
        <a:buChar char="•"/>
        <a:defRPr kumimoji="1" sz="3000">
          <a:solidFill>
            <a:schemeClr val="tx1"/>
          </a:solidFill>
          <a:latin typeface="+mn-lt"/>
          <a:ea typeface="+mn-ea"/>
          <a:cs typeface="+mn-cs"/>
          <a:sym typeface="ヒラギノ角ゴ Pro W3" charset="0"/>
        </a:defRPr>
      </a:lvl1pPr>
      <a:lvl2pPr marL="901700" indent="-401638" algn="l" defTabSz="642938" rtl="0" eaLnBrk="0" fontAlgn="base" hangingPunct="0">
        <a:spcBef>
          <a:spcPts val="1688"/>
        </a:spcBef>
        <a:spcAft>
          <a:spcPct val="0"/>
        </a:spcAft>
        <a:buSzPct val="171000"/>
        <a:buFont typeface="ヒラギノ角ゴ Pro W3" charset="0"/>
        <a:buChar char="•"/>
        <a:defRPr kumimoji="1" sz="3000">
          <a:solidFill>
            <a:schemeClr val="tx1"/>
          </a:solidFill>
          <a:latin typeface="+mn-lt"/>
          <a:ea typeface="+mn-ea"/>
          <a:sym typeface="ヒラギノ角ゴ Pro W3" charset="0"/>
        </a:defRPr>
      </a:lvl2pPr>
      <a:lvl3pPr marL="1214438" indent="-401638" algn="l" defTabSz="642938" rtl="0" eaLnBrk="0" fontAlgn="base" hangingPunct="0">
        <a:spcBef>
          <a:spcPts val="1688"/>
        </a:spcBef>
        <a:spcAft>
          <a:spcPct val="0"/>
        </a:spcAft>
        <a:buSzPct val="171000"/>
        <a:buFont typeface="ヒラギノ角ゴ Pro W3" charset="0"/>
        <a:buChar char="•"/>
        <a:defRPr kumimoji="1" sz="3000">
          <a:solidFill>
            <a:schemeClr val="tx1"/>
          </a:solidFill>
          <a:latin typeface="+mn-lt"/>
          <a:ea typeface="+mn-ea"/>
          <a:sym typeface="ヒラギノ角ゴ Pro W3" charset="0"/>
        </a:defRPr>
      </a:lvl3pPr>
      <a:lvl4pPr marL="1527175" indent="-401638" algn="l" defTabSz="642938" rtl="0" eaLnBrk="0" fontAlgn="base" hangingPunct="0">
        <a:spcBef>
          <a:spcPts val="1688"/>
        </a:spcBef>
        <a:spcAft>
          <a:spcPct val="0"/>
        </a:spcAft>
        <a:buSzPct val="171000"/>
        <a:buFont typeface="ヒラギノ角ゴ Pro W3" charset="0"/>
        <a:buChar char="•"/>
        <a:defRPr kumimoji="1" sz="3000">
          <a:solidFill>
            <a:schemeClr val="tx1"/>
          </a:solidFill>
          <a:latin typeface="+mn-lt"/>
          <a:ea typeface="+mn-ea"/>
          <a:sym typeface="ヒラギノ角ゴ Pro W3" charset="0"/>
        </a:defRPr>
      </a:lvl4pPr>
      <a:lvl5pPr marL="1839913" indent="-401638" algn="l" defTabSz="642938" rtl="0" eaLnBrk="0" fontAlgn="base" hangingPunct="0">
        <a:spcBef>
          <a:spcPts val="1688"/>
        </a:spcBef>
        <a:spcAft>
          <a:spcPct val="0"/>
        </a:spcAft>
        <a:buSzPct val="171000"/>
        <a:buFont typeface="ヒラギノ角ゴ Pro W3" charset="0"/>
        <a:buChar char="•"/>
        <a:defRPr kumimoji="1" sz="3000">
          <a:solidFill>
            <a:schemeClr val="tx1"/>
          </a:solidFill>
          <a:latin typeface="+mn-lt"/>
          <a:ea typeface="+mn-ea"/>
          <a:sym typeface="ヒラギノ角ゴ Pro W3" charset="0"/>
        </a:defRPr>
      </a:lvl5pPr>
      <a:lvl6pPr marL="2297113" indent="-401638" algn="l" defTabSz="642938" rtl="0" fontAlgn="base">
        <a:spcBef>
          <a:spcPts val="1688"/>
        </a:spcBef>
        <a:spcAft>
          <a:spcPct val="0"/>
        </a:spcAft>
        <a:buSzPct val="171000"/>
        <a:buFont typeface="ヒラギノ角ゴ Pro W3" pitchFamily="112" charset="-128"/>
        <a:buChar char="•"/>
        <a:defRPr kumimoji="1" sz="3000">
          <a:solidFill>
            <a:schemeClr val="tx1"/>
          </a:solidFill>
          <a:latin typeface="+mn-lt"/>
          <a:ea typeface="+mn-ea"/>
          <a:sym typeface="ヒラギノ角ゴ Pro W3" pitchFamily="112" charset="-128"/>
        </a:defRPr>
      </a:lvl6pPr>
      <a:lvl7pPr marL="2754313" indent="-401638" algn="l" defTabSz="642938" rtl="0" fontAlgn="base">
        <a:spcBef>
          <a:spcPts val="1688"/>
        </a:spcBef>
        <a:spcAft>
          <a:spcPct val="0"/>
        </a:spcAft>
        <a:buSzPct val="171000"/>
        <a:buFont typeface="ヒラギノ角ゴ Pro W3" pitchFamily="112" charset="-128"/>
        <a:buChar char="•"/>
        <a:defRPr kumimoji="1" sz="3000">
          <a:solidFill>
            <a:schemeClr val="tx1"/>
          </a:solidFill>
          <a:latin typeface="+mn-lt"/>
          <a:ea typeface="+mn-ea"/>
          <a:sym typeface="ヒラギノ角ゴ Pro W3" pitchFamily="112" charset="-128"/>
        </a:defRPr>
      </a:lvl7pPr>
      <a:lvl8pPr marL="3211513" indent="-401638" algn="l" defTabSz="642938" rtl="0" fontAlgn="base">
        <a:spcBef>
          <a:spcPts val="1688"/>
        </a:spcBef>
        <a:spcAft>
          <a:spcPct val="0"/>
        </a:spcAft>
        <a:buSzPct val="171000"/>
        <a:buFont typeface="ヒラギノ角ゴ Pro W3" pitchFamily="112" charset="-128"/>
        <a:buChar char="•"/>
        <a:defRPr kumimoji="1" sz="3000">
          <a:solidFill>
            <a:schemeClr val="tx1"/>
          </a:solidFill>
          <a:latin typeface="+mn-lt"/>
          <a:ea typeface="+mn-ea"/>
          <a:sym typeface="ヒラギノ角ゴ Pro W3" pitchFamily="112" charset="-128"/>
        </a:defRPr>
      </a:lvl8pPr>
      <a:lvl9pPr marL="3668713" indent="-401638" algn="l" defTabSz="642938" rtl="0" fontAlgn="base">
        <a:spcBef>
          <a:spcPts val="1688"/>
        </a:spcBef>
        <a:spcAft>
          <a:spcPct val="0"/>
        </a:spcAft>
        <a:buSzPct val="171000"/>
        <a:buFont typeface="ヒラギノ角ゴ Pro W3" pitchFamily="112" charset="-128"/>
        <a:buChar char="•"/>
        <a:defRPr kumimoji="1" sz="3000">
          <a:solidFill>
            <a:schemeClr val="tx1"/>
          </a:solidFill>
          <a:latin typeface="+mn-lt"/>
          <a:ea typeface="+mn-ea"/>
          <a:sym typeface="ヒラギノ角ゴ Pro W3" pitchFamily="112"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48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348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ea typeface="ＭＳ Ｐゴシック" pitchFamily="50" charset="-128"/>
              </a:defRPr>
            </a:lvl1pPr>
          </a:lstStyle>
          <a:p>
            <a:pPr algn="ctr" fontAlgn="base">
              <a:spcBef>
                <a:spcPct val="0"/>
              </a:spcBef>
              <a:spcAft>
                <a:spcPct val="0"/>
              </a:spcAft>
              <a:defRPr/>
            </a:pPr>
            <a:endParaRPr lang="en-US" altLang="ja-JP">
              <a:solidFill>
                <a:srgbClr val="000000"/>
              </a:solidFill>
            </a:endParaRPr>
          </a:p>
        </p:txBody>
      </p:sp>
      <p:sp>
        <p:nvSpPr>
          <p:cNvPr id="348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ea typeface="ＭＳ Ｐゴシック" pitchFamily="50" charset="-128"/>
              </a:defRPr>
            </a:lvl1pPr>
          </a:lstStyle>
          <a:p>
            <a:pPr fontAlgn="base">
              <a:spcBef>
                <a:spcPct val="0"/>
              </a:spcBef>
              <a:spcAft>
                <a:spcPct val="0"/>
              </a:spcAft>
              <a:defRPr/>
            </a:pPr>
            <a:fld id="{E588B275-A71F-41CE-A7BE-17EE1964C729}" type="slidenum">
              <a:rPr lang="en-US" altLang="ja-JP">
                <a:solidFill>
                  <a:srgbClr val="000000"/>
                </a:solidFill>
              </a:rPr>
              <a:pPr fontAlgn="base">
                <a:spcBef>
                  <a:spcPct val="0"/>
                </a:spcBef>
                <a:spcAft>
                  <a:spcPct val="0"/>
                </a:spcAft>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59FFE-C62F-442E-A91F-E435B8AB59DA}" type="datetimeFigureOut">
              <a:rPr lang="ja-JP" altLang="en-US" smtClean="0">
                <a:solidFill>
                  <a:prstClr val="black">
                    <a:tint val="75000"/>
                  </a:prstClr>
                </a:solidFill>
              </a:rPr>
              <a:pPr/>
              <a:t>2012/6/20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DE346-27F6-4CA1-AC42-C35F6AF46969}"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topological-qp.jp/english/index.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114.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tags" Target="../tags/tag16.xml"/><Relationship Id="rId16" Type="http://schemas.openxmlformats.org/officeDocument/2006/relationships/image" Target="../media/image48.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43.png"/><Relationship Id="rId5" Type="http://schemas.openxmlformats.org/officeDocument/2006/relationships/tags" Target="../tags/tag19.xml"/><Relationship Id="rId15" Type="http://schemas.openxmlformats.org/officeDocument/2006/relationships/image" Target="../media/image47.png"/><Relationship Id="rId10" Type="http://schemas.openxmlformats.org/officeDocument/2006/relationships/slideLayout" Target="../slideLayouts/slideLayout114.xml"/><Relationship Id="rId19" Type="http://schemas.openxmlformats.org/officeDocument/2006/relationships/image" Target="../media/image51.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46.xml"/><Relationship Id="rId1" Type="http://schemas.openxmlformats.org/officeDocument/2006/relationships/vmlDrawing" Target="../drawings/vmlDrawing1.vml"/><Relationship Id="rId5" Type="http://schemas.openxmlformats.org/officeDocument/2006/relationships/image" Target="../media/image54.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6.xml"/><Relationship Id="rId4" Type="http://schemas.openxmlformats.org/officeDocument/2006/relationships/image" Target="../media/image57.jpeg"/></Relationships>
</file>

<file path=ppt/slides/_rels/slide1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image" Target="../media/image61.wmf"/><Relationship Id="rId5" Type="http://schemas.openxmlformats.org/officeDocument/2006/relationships/image" Target="../media/image60.png"/><Relationship Id="rId4" Type="http://schemas.openxmlformats.org/officeDocument/2006/relationships/image" Target="../media/image5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tags" Target="../tags/tag26.xm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58.xml"/><Relationship Id="rId11" Type="http://schemas.openxmlformats.org/officeDocument/2006/relationships/image" Target="../media/image66.png"/><Relationship Id="rId5" Type="http://schemas.openxmlformats.org/officeDocument/2006/relationships/tags" Target="../tags/tag28.xml"/><Relationship Id="rId10" Type="http://schemas.openxmlformats.org/officeDocument/2006/relationships/image" Target="../media/image65.png"/><Relationship Id="rId4" Type="http://schemas.openxmlformats.org/officeDocument/2006/relationships/tags" Target="../tags/tag27.xml"/><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1.xml"/><Relationship Id="rId7" Type="http://schemas.openxmlformats.org/officeDocument/2006/relationships/slideLayout" Target="../slideLayouts/slideLayout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70.png"/><Relationship Id="rId4" Type="http://schemas.openxmlformats.org/officeDocument/2006/relationships/tags" Target="../tags/tag32.xml"/><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2.xml"/><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2.xml"/><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85.pn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84.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83.png"/><Relationship Id="rId5" Type="http://schemas.openxmlformats.org/officeDocument/2006/relationships/tags" Target="../tags/tag39.xml"/><Relationship Id="rId1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tags" Target="../tags/tag38.xml"/><Relationship Id="rId9" Type="http://schemas.openxmlformats.org/officeDocument/2006/relationships/image" Target="../media/image81.png"/><Relationship Id="rId14" Type="http://schemas.openxmlformats.org/officeDocument/2006/relationships/image" Target="../media/image8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44.xml"/><Relationship Id="rId7" Type="http://schemas.openxmlformats.org/officeDocument/2006/relationships/image" Target="../media/image89.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88.png"/><Relationship Id="rId5" Type="http://schemas.openxmlformats.org/officeDocument/2006/relationships/slideLayout" Target="../slideLayouts/slideLayout62.xml"/><Relationship Id="rId4" Type="http://schemas.openxmlformats.org/officeDocument/2006/relationships/tags" Target="../tags/tag45.xml"/><Relationship Id="rId9" Type="http://schemas.openxmlformats.org/officeDocument/2006/relationships/image" Target="../media/image9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2.xml"/><Relationship Id="rId1" Type="http://schemas.openxmlformats.org/officeDocument/2006/relationships/tags" Target="../tags/tag46.xml"/><Relationship Id="rId5" Type="http://schemas.openxmlformats.org/officeDocument/2006/relationships/image" Target="../media/image93.png"/><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62.xml"/><Relationship Id="rId1" Type="http://schemas.openxmlformats.org/officeDocument/2006/relationships/tags" Target="../tags/tag4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7.pn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100.png"/><Relationship Id="rId18" Type="http://schemas.openxmlformats.org/officeDocument/2006/relationships/image" Target="../media/image105.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tags" Target="../tags/tag49.xml"/><Relationship Id="rId16" Type="http://schemas.openxmlformats.org/officeDocument/2006/relationships/image" Target="../media/image103.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98.png"/><Relationship Id="rId5" Type="http://schemas.openxmlformats.org/officeDocument/2006/relationships/tags" Target="../tags/tag52.xml"/><Relationship Id="rId15" Type="http://schemas.openxmlformats.org/officeDocument/2006/relationships/image" Target="../media/image102.png"/><Relationship Id="rId10" Type="http://schemas.openxmlformats.org/officeDocument/2006/relationships/notesSlide" Target="../notesSlides/notesSlide8.xml"/><Relationship Id="rId19" Type="http://schemas.openxmlformats.org/officeDocument/2006/relationships/image" Target="../media/image106.png"/><Relationship Id="rId4" Type="http://schemas.openxmlformats.org/officeDocument/2006/relationships/tags" Target="../tags/tag51.xml"/><Relationship Id="rId9" Type="http://schemas.openxmlformats.org/officeDocument/2006/relationships/slideLayout" Target="../slideLayouts/slideLayout62.xml"/><Relationship Id="rId14" Type="http://schemas.openxmlformats.org/officeDocument/2006/relationships/image" Target="../media/image101.png"/></Relationships>
</file>

<file path=ppt/slides/_rels/slide39.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09.png"/><Relationship Id="rId3" Type="http://schemas.openxmlformats.org/officeDocument/2006/relationships/tags" Target="../tags/tag58.xml"/><Relationship Id="rId7" Type="http://schemas.openxmlformats.org/officeDocument/2006/relationships/image" Target="../media/image107.png"/><Relationship Id="rId12" Type="http://schemas.openxmlformats.org/officeDocument/2006/relationships/image" Target="../media/image101.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62.xml"/><Relationship Id="rId11" Type="http://schemas.openxmlformats.org/officeDocument/2006/relationships/image" Target="../media/image100.png"/><Relationship Id="rId5" Type="http://schemas.openxmlformats.org/officeDocument/2006/relationships/tags" Target="../tags/tag60.xml"/><Relationship Id="rId10" Type="http://schemas.openxmlformats.org/officeDocument/2006/relationships/image" Target="../media/image99.png"/><Relationship Id="rId4" Type="http://schemas.openxmlformats.org/officeDocument/2006/relationships/tags" Target="../tags/tag59.xml"/><Relationship Id="rId9" Type="http://schemas.openxmlformats.org/officeDocument/2006/relationships/image" Target="../media/image105.png"/><Relationship Id="rId14" Type="http://schemas.openxmlformats.org/officeDocument/2006/relationships/image" Target="../media/image1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xml"/><Relationship Id="rId1" Type="http://schemas.openxmlformats.org/officeDocument/2006/relationships/slideLayout" Target="../slideLayouts/slideLayout58.xml"/><Relationship Id="rId5" Type="http://schemas.openxmlformats.org/officeDocument/2006/relationships/image" Target="../media/image113.png"/><Relationship Id="rId4" Type="http://schemas.openxmlformats.org/officeDocument/2006/relationships/image" Target="../media/image11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63.xml"/><Relationship Id="rId7" Type="http://schemas.openxmlformats.org/officeDocument/2006/relationships/image" Target="../media/image35.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34.png"/><Relationship Id="rId5" Type="http://schemas.openxmlformats.org/officeDocument/2006/relationships/notesSlide" Target="../notesSlides/notesSlide11.xml"/><Relationship Id="rId4"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6.xml"/><Relationship Id="rId1" Type="http://schemas.openxmlformats.org/officeDocument/2006/relationships/tags" Target="../tags/tag64.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wmf"/><Relationship Id="rId1" Type="http://schemas.openxmlformats.org/officeDocument/2006/relationships/slideLayout" Target="../slideLayouts/slideLayout35.xml"/><Relationship Id="rId5" Type="http://schemas.openxmlformats.org/officeDocument/2006/relationships/image" Target="../media/image120.png"/><Relationship Id="rId4" Type="http://schemas.openxmlformats.org/officeDocument/2006/relationships/image" Target="../media/image119.png"/></Relationships>
</file>

<file path=ppt/slides/_rels/slide49.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tags" Target="../tags/tag67.xml"/><Relationship Id="rId7" Type="http://schemas.openxmlformats.org/officeDocument/2006/relationships/image" Target="../media/image12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slideLayout" Target="../slideLayouts/slideLayout58.xml"/><Relationship Id="rId9" Type="http://schemas.openxmlformats.org/officeDocument/2006/relationships/image" Target="../media/image12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126.wmf"/><Relationship Id="rId13" Type="http://schemas.openxmlformats.org/officeDocument/2006/relationships/image" Target="../media/image131.png"/><Relationship Id="rId3" Type="http://schemas.openxmlformats.org/officeDocument/2006/relationships/tags" Target="../tags/tag70.xml"/><Relationship Id="rId7" Type="http://schemas.openxmlformats.org/officeDocument/2006/relationships/notesSlide" Target="../notesSlides/notesSlide13.xml"/><Relationship Id="rId12" Type="http://schemas.openxmlformats.org/officeDocument/2006/relationships/image" Target="../media/image130.png"/><Relationship Id="rId2" Type="http://schemas.openxmlformats.org/officeDocument/2006/relationships/tags" Target="../tags/tag69.xml"/><Relationship Id="rId16" Type="http://schemas.openxmlformats.org/officeDocument/2006/relationships/image" Target="../media/image134.png"/><Relationship Id="rId1" Type="http://schemas.openxmlformats.org/officeDocument/2006/relationships/tags" Target="../tags/tag68.xml"/><Relationship Id="rId6" Type="http://schemas.openxmlformats.org/officeDocument/2006/relationships/slideLayout" Target="../slideLayouts/slideLayout51.xml"/><Relationship Id="rId11" Type="http://schemas.openxmlformats.org/officeDocument/2006/relationships/image" Target="../media/image129.png"/><Relationship Id="rId5" Type="http://schemas.openxmlformats.org/officeDocument/2006/relationships/tags" Target="../tags/tag72.xml"/><Relationship Id="rId1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tags" Target="../tags/tag71.xml"/><Relationship Id="rId9" Type="http://schemas.openxmlformats.org/officeDocument/2006/relationships/image" Target="../media/image127.png"/><Relationship Id="rId14" Type="http://schemas.openxmlformats.org/officeDocument/2006/relationships/image" Target="../media/image132.png"/></Relationships>
</file>

<file path=ppt/slides/_rels/slide51.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slideLayout" Target="../slideLayouts/slideLayout58.xml"/><Relationship Id="rId7" Type="http://schemas.openxmlformats.org/officeDocument/2006/relationships/image" Target="../media/image135.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1.png"/></Relationships>
</file>

<file path=ppt/slides/_rels/slide5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42.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8.xml"/><Relationship Id="rId1" Type="http://schemas.openxmlformats.org/officeDocument/2006/relationships/tags" Target="../tags/tag80.xml"/><Relationship Id="rId4" Type="http://schemas.openxmlformats.org/officeDocument/2006/relationships/image" Target="../media/image145.emf"/></Relationships>
</file>

<file path=ppt/slides/_rels/slide58.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88.png"/><Relationship Id="rId3" Type="http://schemas.openxmlformats.org/officeDocument/2006/relationships/tags" Target="../tags/tag83.xml"/><Relationship Id="rId7" Type="http://schemas.openxmlformats.org/officeDocument/2006/relationships/image" Target="../media/image147.png"/><Relationship Id="rId12" Type="http://schemas.openxmlformats.org/officeDocument/2006/relationships/image" Target="../media/image91.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46.png"/><Relationship Id="rId11" Type="http://schemas.openxmlformats.org/officeDocument/2006/relationships/image" Target="../media/image89.png"/><Relationship Id="rId5" Type="http://schemas.openxmlformats.org/officeDocument/2006/relationships/slideLayout" Target="../slideLayouts/slideLayout58.xml"/><Relationship Id="rId10" Type="http://schemas.openxmlformats.org/officeDocument/2006/relationships/image" Target="../media/image90.png"/><Relationship Id="rId4" Type="http://schemas.openxmlformats.org/officeDocument/2006/relationships/tags" Target="../tags/tag84.xml"/><Relationship Id="rId9" Type="http://schemas.openxmlformats.org/officeDocument/2006/relationships/image" Target="../media/image149.png"/></Relationships>
</file>

<file path=ppt/slides/_rels/slide59.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91.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90.png"/><Relationship Id="rId5" Type="http://schemas.openxmlformats.org/officeDocument/2006/relationships/image" Target="../media/image150.png"/><Relationship Id="rId4"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6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60.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88.png"/><Relationship Id="rId3" Type="http://schemas.openxmlformats.org/officeDocument/2006/relationships/tags" Target="../tags/tag90.xml"/><Relationship Id="rId7" Type="http://schemas.openxmlformats.org/officeDocument/2006/relationships/image" Target="../media/image147.png"/><Relationship Id="rId12" Type="http://schemas.openxmlformats.org/officeDocument/2006/relationships/image" Target="../media/image9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46.png"/><Relationship Id="rId11" Type="http://schemas.openxmlformats.org/officeDocument/2006/relationships/image" Target="../media/image89.png"/><Relationship Id="rId5" Type="http://schemas.openxmlformats.org/officeDocument/2006/relationships/slideLayout" Target="../slideLayouts/slideLayout58.xml"/><Relationship Id="rId10" Type="http://schemas.openxmlformats.org/officeDocument/2006/relationships/image" Target="../media/image90.png"/><Relationship Id="rId4" Type="http://schemas.openxmlformats.org/officeDocument/2006/relationships/tags" Target="../tags/tag91.xml"/><Relationship Id="rId9" Type="http://schemas.openxmlformats.org/officeDocument/2006/relationships/image" Target="../media/image149.png"/></Relationships>
</file>

<file path=ppt/slides/_rels/slide61.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slideLayout" Target="../slideLayouts/slideLayout58.xml"/><Relationship Id="rId7" Type="http://schemas.openxmlformats.org/officeDocument/2006/relationships/image" Target="../media/image153.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52.png"/><Relationship Id="rId11" Type="http://schemas.openxmlformats.org/officeDocument/2006/relationships/image" Target="../media/image90.png"/><Relationship Id="rId5" Type="http://schemas.openxmlformats.org/officeDocument/2006/relationships/image" Target="../media/image151.png"/><Relationship Id="rId10" Type="http://schemas.openxmlformats.org/officeDocument/2006/relationships/image" Target="../media/image88.png"/><Relationship Id="rId4" Type="http://schemas.openxmlformats.org/officeDocument/2006/relationships/notesSlide" Target="../notesSlides/notesSlide15.xml"/><Relationship Id="rId9" Type="http://schemas.openxmlformats.org/officeDocument/2006/relationships/image" Target="../media/image155.png"/></Relationships>
</file>

<file path=ppt/slides/_rels/slide62.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90.png"/><Relationship Id="rId3" Type="http://schemas.openxmlformats.org/officeDocument/2006/relationships/slideLayout" Target="../slideLayouts/slideLayout63.xml"/><Relationship Id="rId7" Type="http://schemas.openxmlformats.org/officeDocument/2006/relationships/image" Target="../media/image153.png"/><Relationship Id="rId12" Type="http://schemas.openxmlformats.org/officeDocument/2006/relationships/image" Target="../media/image159.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52.png"/><Relationship Id="rId11" Type="http://schemas.openxmlformats.org/officeDocument/2006/relationships/image" Target="../media/image158.png"/><Relationship Id="rId5" Type="http://schemas.openxmlformats.org/officeDocument/2006/relationships/image" Target="../media/image156.png"/><Relationship Id="rId10" Type="http://schemas.openxmlformats.org/officeDocument/2006/relationships/image" Target="../media/image157.png"/><Relationship Id="rId4" Type="http://schemas.openxmlformats.org/officeDocument/2006/relationships/notesSlide" Target="../notesSlides/notesSlide16.xml"/><Relationship Id="rId9" Type="http://schemas.openxmlformats.org/officeDocument/2006/relationships/image" Target="../media/image155.png"/><Relationship Id="rId14" Type="http://schemas.openxmlformats.org/officeDocument/2006/relationships/image" Target="../media/image89.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160.png"/></Relationships>
</file>

<file path=ppt/slides/_rels/slide6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100.xml"/><Relationship Id="rId7" Type="http://schemas.openxmlformats.org/officeDocument/2006/relationships/image" Target="../media/image161.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63.xml"/><Relationship Id="rId5" Type="http://schemas.openxmlformats.org/officeDocument/2006/relationships/tags" Target="../tags/tag102.xml"/><Relationship Id="rId10" Type="http://schemas.openxmlformats.org/officeDocument/2006/relationships/image" Target="../media/image162.png"/><Relationship Id="rId4" Type="http://schemas.openxmlformats.org/officeDocument/2006/relationships/tags" Target="../tags/tag101.xml"/><Relationship Id="rId9" Type="http://schemas.openxmlformats.org/officeDocument/2006/relationships/image" Target="../media/image90.png"/></Relationships>
</file>

<file path=ppt/slides/_rels/slide65.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3" Type="http://schemas.openxmlformats.org/officeDocument/2006/relationships/tags" Target="../tags/tag105.xml"/><Relationship Id="rId7" Type="http://schemas.openxmlformats.org/officeDocument/2006/relationships/slideLayout" Target="../slideLayouts/slideLayout63.xml"/><Relationship Id="rId12" Type="http://schemas.openxmlformats.org/officeDocument/2006/relationships/image" Target="../media/image167.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166.png"/><Relationship Id="rId5" Type="http://schemas.openxmlformats.org/officeDocument/2006/relationships/tags" Target="../tags/tag107.xml"/><Relationship Id="rId10" Type="http://schemas.openxmlformats.org/officeDocument/2006/relationships/image" Target="../media/image165.png"/><Relationship Id="rId4" Type="http://schemas.openxmlformats.org/officeDocument/2006/relationships/tags" Target="../tags/tag106.xml"/><Relationship Id="rId9" Type="http://schemas.openxmlformats.org/officeDocument/2006/relationships/image" Target="../media/image164.png"/></Relationships>
</file>

<file path=ppt/slides/_rels/slide66.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169.png"/><Relationship Id="rId18" Type="http://schemas.openxmlformats.org/officeDocument/2006/relationships/image" Target="../media/image174.png"/><Relationship Id="rId3" Type="http://schemas.openxmlformats.org/officeDocument/2006/relationships/tags" Target="../tags/tag111.xml"/><Relationship Id="rId21" Type="http://schemas.openxmlformats.org/officeDocument/2006/relationships/image" Target="../media/image177.png"/><Relationship Id="rId7" Type="http://schemas.openxmlformats.org/officeDocument/2006/relationships/tags" Target="../tags/tag115.xml"/><Relationship Id="rId12" Type="http://schemas.openxmlformats.org/officeDocument/2006/relationships/notesSlide" Target="../notesSlides/notesSlide17.xml"/><Relationship Id="rId17" Type="http://schemas.openxmlformats.org/officeDocument/2006/relationships/image" Target="../media/image173.png"/><Relationship Id="rId2" Type="http://schemas.openxmlformats.org/officeDocument/2006/relationships/tags" Target="../tags/tag110.xml"/><Relationship Id="rId16" Type="http://schemas.openxmlformats.org/officeDocument/2006/relationships/image" Target="../media/image172.png"/><Relationship Id="rId20" Type="http://schemas.openxmlformats.org/officeDocument/2006/relationships/image" Target="../media/image176.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slideLayout" Target="../slideLayouts/slideLayout96.xml"/><Relationship Id="rId5" Type="http://schemas.openxmlformats.org/officeDocument/2006/relationships/tags" Target="../tags/tag113.xml"/><Relationship Id="rId15" Type="http://schemas.openxmlformats.org/officeDocument/2006/relationships/image" Target="../media/image171.png"/><Relationship Id="rId10" Type="http://schemas.openxmlformats.org/officeDocument/2006/relationships/tags" Target="../tags/tag118.xml"/><Relationship Id="rId19" Type="http://schemas.openxmlformats.org/officeDocument/2006/relationships/image" Target="../media/image175.png"/><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image" Target="../media/image170.png"/><Relationship Id="rId22" Type="http://schemas.openxmlformats.org/officeDocument/2006/relationships/image" Target="../media/image178.png"/></Relationships>
</file>

<file path=ppt/slides/_rels/slide67.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image" Target="../media/image100.png"/><Relationship Id="rId18" Type="http://schemas.openxmlformats.org/officeDocument/2006/relationships/image" Target="../media/image105.png"/><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tags" Target="../tags/tag120.xml"/><Relationship Id="rId16" Type="http://schemas.openxmlformats.org/officeDocument/2006/relationships/image" Target="../media/image103.png"/><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98.png"/><Relationship Id="rId5" Type="http://schemas.openxmlformats.org/officeDocument/2006/relationships/tags" Target="../tags/tag123.xml"/><Relationship Id="rId15" Type="http://schemas.openxmlformats.org/officeDocument/2006/relationships/image" Target="../media/image102.png"/><Relationship Id="rId10" Type="http://schemas.openxmlformats.org/officeDocument/2006/relationships/notesSlide" Target="../notesSlides/notesSlide18.xml"/><Relationship Id="rId19" Type="http://schemas.openxmlformats.org/officeDocument/2006/relationships/image" Target="../media/image106.png"/><Relationship Id="rId4" Type="http://schemas.openxmlformats.org/officeDocument/2006/relationships/tags" Target="../tags/tag122.xml"/><Relationship Id="rId9" Type="http://schemas.openxmlformats.org/officeDocument/2006/relationships/slideLayout" Target="../slideLayouts/slideLayout96.xml"/><Relationship Id="rId1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09.png"/><Relationship Id="rId3" Type="http://schemas.openxmlformats.org/officeDocument/2006/relationships/tags" Target="../tags/tag129.xml"/><Relationship Id="rId7" Type="http://schemas.openxmlformats.org/officeDocument/2006/relationships/image" Target="../media/image107.png"/><Relationship Id="rId12" Type="http://schemas.openxmlformats.org/officeDocument/2006/relationships/image" Target="../media/image101.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Layout" Target="../slideLayouts/slideLayout96.xml"/><Relationship Id="rId11" Type="http://schemas.openxmlformats.org/officeDocument/2006/relationships/image" Target="../media/image100.png"/><Relationship Id="rId5" Type="http://schemas.openxmlformats.org/officeDocument/2006/relationships/tags" Target="../tags/tag131.xml"/><Relationship Id="rId10" Type="http://schemas.openxmlformats.org/officeDocument/2006/relationships/image" Target="../media/image99.png"/><Relationship Id="rId4" Type="http://schemas.openxmlformats.org/officeDocument/2006/relationships/tags" Target="../tags/tag130.xml"/><Relationship Id="rId9" Type="http://schemas.openxmlformats.org/officeDocument/2006/relationships/image" Target="../media/image105.png"/><Relationship Id="rId14" Type="http://schemas.openxmlformats.org/officeDocument/2006/relationships/image" Target="../media/image110.png"/></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7.png"/><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7.png"/><Relationship Id="rId18" Type="http://schemas.openxmlformats.org/officeDocument/2006/relationships/image" Target="../media/image3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6.png"/><Relationship Id="rId17" Type="http://schemas.openxmlformats.org/officeDocument/2006/relationships/image" Target="../media/image22.png"/><Relationship Id="rId2" Type="http://schemas.openxmlformats.org/officeDocument/2006/relationships/tags" Target="../tags/tag3.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5.png"/><Relationship Id="rId5" Type="http://schemas.openxmlformats.org/officeDocument/2006/relationships/tags" Target="../tags/tag6.xml"/><Relationship Id="rId15" Type="http://schemas.openxmlformats.org/officeDocument/2006/relationships/image" Target="../media/image29.png"/><Relationship Id="rId10" Type="http://schemas.openxmlformats.org/officeDocument/2006/relationships/slideLayout" Target="../slideLayouts/slideLayout69.xml"/><Relationship Id="rId19" Type="http://schemas.openxmlformats.org/officeDocument/2006/relationships/image" Target="../media/image32.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8.png"/></Relationships>
</file>

<file path=ppt/slides/_rels/slide70.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slideLayout" Target="../slideLayouts/slideLayout96.xml"/><Relationship Id="rId18" Type="http://schemas.openxmlformats.org/officeDocument/2006/relationships/image" Target="../media/image101.png"/><Relationship Id="rId3" Type="http://schemas.openxmlformats.org/officeDocument/2006/relationships/tags" Target="../tags/tag134.xml"/><Relationship Id="rId21" Type="http://schemas.openxmlformats.org/officeDocument/2006/relationships/image" Target="../media/image181.png"/><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image" Target="../media/image100.png"/><Relationship Id="rId2" Type="http://schemas.openxmlformats.org/officeDocument/2006/relationships/tags" Target="../tags/tag133.xml"/><Relationship Id="rId16" Type="http://schemas.openxmlformats.org/officeDocument/2006/relationships/image" Target="../media/image99.png"/><Relationship Id="rId20" Type="http://schemas.openxmlformats.org/officeDocument/2006/relationships/image" Target="../media/image180.png"/><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image" Target="../media/image184.png"/><Relationship Id="rId5" Type="http://schemas.openxmlformats.org/officeDocument/2006/relationships/tags" Target="../tags/tag136.xml"/><Relationship Id="rId15" Type="http://schemas.openxmlformats.org/officeDocument/2006/relationships/image" Target="../media/image179.png"/><Relationship Id="rId23" Type="http://schemas.openxmlformats.org/officeDocument/2006/relationships/image" Target="../media/image183.png"/><Relationship Id="rId10" Type="http://schemas.openxmlformats.org/officeDocument/2006/relationships/tags" Target="../tags/tag141.xml"/><Relationship Id="rId19" Type="http://schemas.openxmlformats.org/officeDocument/2006/relationships/image" Target="../media/image170.png"/><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notesSlide" Target="../notesSlides/notesSlide19.xml"/><Relationship Id="rId22" Type="http://schemas.openxmlformats.org/officeDocument/2006/relationships/image" Target="../media/image182.png"/></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20.xml"/><Relationship Id="rId13" Type="http://schemas.openxmlformats.org/officeDocument/2006/relationships/image" Target="../media/image181.png"/><Relationship Id="rId3" Type="http://schemas.openxmlformats.org/officeDocument/2006/relationships/tags" Target="../tags/tag146.xml"/><Relationship Id="rId7" Type="http://schemas.openxmlformats.org/officeDocument/2006/relationships/slideLayout" Target="../slideLayouts/slideLayout96.xml"/><Relationship Id="rId12" Type="http://schemas.openxmlformats.org/officeDocument/2006/relationships/image" Target="../media/image170.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101.png"/><Relationship Id="rId5" Type="http://schemas.openxmlformats.org/officeDocument/2006/relationships/tags" Target="../tags/tag148.xml"/><Relationship Id="rId10" Type="http://schemas.openxmlformats.org/officeDocument/2006/relationships/image" Target="../media/image100.png"/><Relationship Id="rId4" Type="http://schemas.openxmlformats.org/officeDocument/2006/relationships/tags" Target="../tags/tag147.xml"/><Relationship Id="rId9" Type="http://schemas.openxmlformats.org/officeDocument/2006/relationships/image" Target="../media/image99.png"/><Relationship Id="rId14" Type="http://schemas.openxmlformats.org/officeDocument/2006/relationships/image" Target="../media/image182.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3.xml"/><Relationship Id="rId7" Type="http://schemas.openxmlformats.org/officeDocument/2006/relationships/image" Target="../media/image3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2.xml"/><Relationship Id="rId11" Type="http://schemas.openxmlformats.org/officeDocument/2006/relationships/image" Target="../media/image38.png"/><Relationship Id="rId5" Type="http://schemas.openxmlformats.org/officeDocument/2006/relationships/slideLayout" Target="../slideLayouts/slideLayout80.xml"/><Relationship Id="rId10" Type="http://schemas.openxmlformats.org/officeDocument/2006/relationships/image" Target="../media/image37.png"/><Relationship Id="rId4" Type="http://schemas.openxmlformats.org/officeDocument/2006/relationships/tags" Target="../tags/tag14.xml"/><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204864"/>
            <a:ext cx="8496944" cy="1143000"/>
          </a:xfrm>
        </p:spPr>
        <p:txBody>
          <a:bodyPr>
            <a:noAutofit/>
          </a:bodyPr>
          <a:lstStyle/>
          <a:p>
            <a:r>
              <a:rPr lang="en-US" altLang="ja-JP" sz="3600" dirty="0" smtClean="0">
                <a:latin typeface="Times New Roman" pitchFamily="18" charset="0"/>
                <a:cs typeface="Times New Roman" pitchFamily="18" charset="0"/>
              </a:rPr>
              <a:t>Tunneling Conductance and Surface States Transition in Superconducting Topological Insulators</a:t>
            </a:r>
            <a:endParaRPr kumimoji="1" lang="ja-JP" altLang="en-US" sz="3600" b="1" dirty="0">
              <a:latin typeface="Times New Roman" pitchFamily="18" charset="0"/>
              <a:cs typeface="Times New Roman" pitchFamily="18" charset="0"/>
            </a:endParaRPr>
          </a:p>
        </p:txBody>
      </p:sp>
      <p:sp>
        <p:nvSpPr>
          <p:cNvPr id="4" name="コンテンツ プレースホルダ 3"/>
          <p:cNvSpPr>
            <a:spLocks noGrp="1"/>
          </p:cNvSpPr>
          <p:nvPr>
            <p:ph idx="1"/>
          </p:nvPr>
        </p:nvSpPr>
        <p:spPr>
          <a:xfrm>
            <a:off x="827584" y="3429000"/>
            <a:ext cx="8496944" cy="1944216"/>
          </a:xfrm>
        </p:spPr>
        <p:txBody>
          <a:bodyPr>
            <a:noAutofit/>
          </a:bodyPr>
          <a:lstStyle/>
          <a:p>
            <a:pPr>
              <a:buNone/>
            </a:pPr>
            <a:endParaRPr lang="en-US" altLang="ja-JP" dirty="0" smtClean="0">
              <a:latin typeface="ＭＳ Ｐ明朝" pitchFamily="18" charset="-128"/>
              <a:ea typeface="ＭＳ Ｐ明朝" pitchFamily="18" charset="-128"/>
              <a:cs typeface="Times New Roman" pitchFamily="18" charset="0"/>
            </a:endParaRPr>
          </a:p>
          <a:p>
            <a:pPr>
              <a:buNone/>
            </a:pPr>
            <a:r>
              <a:rPr lang="en-US" altLang="ja-JP" dirty="0" smtClean="0">
                <a:latin typeface="Times New Roman" pitchFamily="18" charset="0"/>
                <a:cs typeface="Times New Roman" pitchFamily="18" charset="0"/>
              </a:rPr>
              <a:t>      </a:t>
            </a:r>
            <a:endParaRPr lang="ja-JP" altLang="en-US" dirty="0" smtClean="0">
              <a:latin typeface="Times New Roman" pitchFamily="18" charset="0"/>
              <a:cs typeface="Times New Roman" pitchFamily="18" charset="0"/>
            </a:endParaRPr>
          </a:p>
          <a:p>
            <a:pPr>
              <a:buNone/>
            </a:pPr>
            <a:r>
              <a:rPr lang="en-US" altLang="ja-JP" dirty="0" smtClean="0">
                <a:latin typeface="Times New Roman" pitchFamily="18" charset="0"/>
                <a:cs typeface="Times New Roman" pitchFamily="18" charset="0"/>
              </a:rPr>
              <a:t>Yukio Tanaka (Nagoya University)</a:t>
            </a:r>
            <a:endParaRPr kumimoji="1" lang="en-US" altLang="ja-JP" dirty="0" smtClean="0">
              <a:latin typeface="Times New Roman" pitchFamily="18" charset="0"/>
              <a:cs typeface="Times New Roman" pitchFamily="18" charset="0"/>
            </a:endParaRPr>
          </a:p>
        </p:txBody>
      </p:sp>
      <p:pic>
        <p:nvPicPr>
          <p:cNvPr id="467970" name="Picture 2" descr="Topological Quantum Phenomena in Condensed Matter with Broken Symmetries">
            <a:hlinkClick r:id="rId2"/>
          </p:cNvPr>
          <p:cNvPicPr>
            <a:picLocks noChangeAspect="1" noChangeArrowheads="1"/>
          </p:cNvPicPr>
          <p:nvPr/>
        </p:nvPicPr>
        <p:blipFill>
          <a:blip r:embed="rId3" cstate="print"/>
          <a:srcRect/>
          <a:stretch>
            <a:fillRect/>
          </a:stretch>
        </p:blipFill>
        <p:spPr bwMode="auto">
          <a:xfrm>
            <a:off x="755576" y="44624"/>
            <a:ext cx="7836024" cy="1080120"/>
          </a:xfrm>
          <a:prstGeom prst="rect">
            <a:avLst/>
          </a:prstGeom>
          <a:noFill/>
        </p:spPr>
      </p:pic>
      <p:sp>
        <p:nvSpPr>
          <p:cNvPr id="6" name="正方形/長方形 5"/>
          <p:cNvSpPr/>
          <p:nvPr/>
        </p:nvSpPr>
        <p:spPr>
          <a:xfrm>
            <a:off x="1205880" y="1115452"/>
            <a:ext cx="6606480" cy="369332"/>
          </a:xfrm>
          <a:prstGeom prst="rect">
            <a:avLst/>
          </a:prstGeom>
        </p:spPr>
        <p:txBody>
          <a:bodyPr wrap="square">
            <a:spAutoFit/>
          </a:bodyPr>
          <a:lstStyle/>
          <a:p>
            <a:r>
              <a:rPr lang="en-US" altLang="ja-JP" dirty="0" smtClean="0"/>
              <a:t>http://www.topological-qp.jp/english/index.html</a:t>
            </a:r>
            <a:endParaRPr lang="ja-JP" altLang="en-US" dirty="0"/>
          </a:p>
        </p:txBody>
      </p:sp>
      <p:sp>
        <p:nvSpPr>
          <p:cNvPr id="7" name="テキスト ボックス 6"/>
          <p:cNvSpPr txBox="1"/>
          <p:nvPr/>
        </p:nvSpPr>
        <p:spPr>
          <a:xfrm>
            <a:off x="1475656" y="5949280"/>
            <a:ext cx="6147837" cy="646331"/>
          </a:xfrm>
          <a:prstGeom prst="rect">
            <a:avLst/>
          </a:prstGeom>
          <a:noFill/>
        </p:spPr>
        <p:txBody>
          <a:bodyPr wrap="none" rtlCol="0">
            <a:spAutoFit/>
          </a:bodyPr>
          <a:lstStyle/>
          <a:p>
            <a:r>
              <a:rPr lang="en-US" altLang="ja-JP" sz="3600" dirty="0" err="1" smtClean="0">
                <a:latin typeface="Times New Roman" pitchFamily="18" charset="0"/>
                <a:cs typeface="Times New Roman" pitchFamily="18" charset="0"/>
              </a:rPr>
              <a:t>Chernogolovka</a:t>
            </a:r>
            <a:r>
              <a:rPr lang="en-US" altLang="ja-JP" sz="3600" dirty="0" smtClean="0">
                <a:latin typeface="Times New Roman" pitchFamily="18" charset="0"/>
                <a:cs typeface="Times New Roman" pitchFamily="18" charset="0"/>
              </a:rPr>
              <a:t> </a:t>
            </a:r>
            <a:r>
              <a:rPr kumimoji="1" lang="en-US" altLang="ja-JP" sz="3600" dirty="0" smtClean="0">
                <a:latin typeface="Times New Roman" pitchFamily="18" charset="0"/>
                <a:cs typeface="Times New Roman" pitchFamily="18" charset="0"/>
              </a:rPr>
              <a:t> </a:t>
            </a:r>
            <a:r>
              <a:rPr lang="en-US" altLang="ja-JP" sz="3600" dirty="0" smtClean="0">
                <a:latin typeface="Times New Roman" pitchFamily="18" charset="0"/>
                <a:cs typeface="Times New Roman" pitchFamily="18" charset="0"/>
              </a:rPr>
              <a:t>June </a:t>
            </a:r>
            <a:r>
              <a:rPr kumimoji="1" lang="en-US" altLang="ja-JP" sz="3600" dirty="0" smtClean="0">
                <a:latin typeface="Times New Roman" pitchFamily="18" charset="0"/>
                <a:cs typeface="Times New Roman" pitchFamily="18" charset="0"/>
              </a:rPr>
              <a:t> 17 (2012)</a:t>
            </a:r>
            <a:endParaRPr kumimoji="1" lang="ja-JP" altLang="en-US"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タイトル 1"/>
          <p:cNvSpPr>
            <a:spLocks noGrp="1"/>
          </p:cNvSpPr>
          <p:nvPr>
            <p:ph type="title"/>
          </p:nvPr>
        </p:nvSpPr>
        <p:spPr>
          <a:xfrm>
            <a:off x="755650" y="-26988"/>
            <a:ext cx="8136830" cy="1160463"/>
          </a:xfrm>
        </p:spPr>
        <p:txBody>
          <a:bodyPr/>
          <a:lstStyle/>
          <a:p>
            <a:r>
              <a:rPr lang="en-US" altLang="ja-JP" sz="4000" dirty="0" smtClean="0"/>
              <a:t>Extension to spin-triplet superconductor</a:t>
            </a:r>
            <a:endParaRPr lang="ja-JP" altLang="en-US" sz="4000" dirty="0" smtClean="0"/>
          </a:p>
        </p:txBody>
      </p:sp>
      <p:pic>
        <p:nvPicPr>
          <p:cNvPr id="439299" name="Picture 2"/>
          <p:cNvPicPr>
            <a:picLocks noChangeAspect="1" noChangeArrowheads="1"/>
          </p:cNvPicPr>
          <p:nvPr/>
        </p:nvPicPr>
        <p:blipFill>
          <a:blip r:embed="rId2" cstate="print"/>
          <a:srcRect/>
          <a:stretch>
            <a:fillRect/>
          </a:stretch>
        </p:blipFill>
        <p:spPr bwMode="auto">
          <a:xfrm>
            <a:off x="179388" y="1125538"/>
            <a:ext cx="4868862" cy="4676775"/>
          </a:xfrm>
          <a:prstGeom prst="rect">
            <a:avLst/>
          </a:prstGeom>
          <a:noFill/>
          <a:ln w="9525">
            <a:noFill/>
            <a:miter lim="800000"/>
            <a:headEnd/>
            <a:tailEnd/>
          </a:ln>
        </p:spPr>
      </p:pic>
      <p:sp>
        <p:nvSpPr>
          <p:cNvPr id="439300" name="Text Box 57"/>
          <p:cNvSpPr txBox="1">
            <a:spLocks noChangeArrowheads="1"/>
          </p:cNvSpPr>
          <p:nvPr/>
        </p:nvSpPr>
        <p:spPr bwMode="auto">
          <a:xfrm>
            <a:off x="870149" y="6021288"/>
            <a:ext cx="3125787" cy="338138"/>
          </a:xfrm>
          <a:prstGeom prst="rect">
            <a:avLst/>
          </a:prstGeom>
          <a:noFill/>
          <a:ln w="9525">
            <a:noFill/>
            <a:miter lim="800000"/>
            <a:headEnd/>
            <a:tailEnd/>
          </a:ln>
        </p:spPr>
        <p:txBody>
          <a:bodyPr wrap="none" lIns="91435" tIns="45718" rIns="91435" bIns="45718">
            <a:spAutoFit/>
          </a:bodyPr>
          <a:lstStyle/>
          <a:p>
            <a:pPr fontAlgn="base">
              <a:spcBef>
                <a:spcPct val="0"/>
              </a:spcBef>
              <a:spcAft>
                <a:spcPct val="0"/>
              </a:spcAft>
            </a:pPr>
            <a:r>
              <a:rPr lang="en-US" altLang="ja-JP" sz="1600" b="1" dirty="0" smtClean="0">
                <a:solidFill>
                  <a:srgbClr val="000000"/>
                </a:solidFill>
                <a:latin typeface="Times New Roman" pitchFamily="18" charset="0"/>
              </a:rPr>
              <a:t>J. Phys. Soc. Jpn.  67, 3224 (1998)</a:t>
            </a:r>
          </a:p>
        </p:txBody>
      </p:sp>
      <p:sp>
        <p:nvSpPr>
          <p:cNvPr id="439301" name="Rectangle 58"/>
          <p:cNvSpPr>
            <a:spLocks noChangeArrowheads="1"/>
          </p:cNvSpPr>
          <p:nvPr/>
        </p:nvSpPr>
        <p:spPr bwMode="auto">
          <a:xfrm>
            <a:off x="900113" y="5733256"/>
            <a:ext cx="2684462" cy="336550"/>
          </a:xfrm>
          <a:prstGeom prst="rect">
            <a:avLst/>
          </a:prstGeom>
          <a:noFill/>
          <a:ln w="9525">
            <a:noFill/>
            <a:miter lim="800000"/>
            <a:headEnd/>
            <a:tailEnd/>
          </a:ln>
        </p:spPr>
        <p:txBody>
          <a:bodyPr wrap="none" lIns="91435" tIns="45718" rIns="91435" bIns="45718">
            <a:spAutoFit/>
          </a:bodyPr>
          <a:lstStyle/>
          <a:p>
            <a:pPr fontAlgn="base">
              <a:spcBef>
                <a:spcPct val="0"/>
              </a:spcBef>
              <a:spcAft>
                <a:spcPct val="0"/>
              </a:spcAft>
            </a:pPr>
            <a:r>
              <a:rPr lang="en-US" altLang="ja-JP" sz="1600" b="1" dirty="0" smtClean="0">
                <a:solidFill>
                  <a:srgbClr val="000000"/>
                </a:solidFill>
                <a:latin typeface="Times New Roman" pitchFamily="18" charset="0"/>
              </a:rPr>
              <a:t>Phys. Rev. B. 56, 7847 (1997)</a:t>
            </a:r>
          </a:p>
        </p:txBody>
      </p:sp>
      <p:pic>
        <p:nvPicPr>
          <p:cNvPr id="439302" name="Picture 2"/>
          <p:cNvPicPr>
            <a:picLocks noChangeAspect="1" noChangeArrowheads="1"/>
          </p:cNvPicPr>
          <p:nvPr/>
        </p:nvPicPr>
        <p:blipFill>
          <a:blip r:embed="rId3" cstate="print"/>
          <a:srcRect/>
          <a:stretch>
            <a:fillRect/>
          </a:stretch>
        </p:blipFill>
        <p:spPr bwMode="auto">
          <a:xfrm>
            <a:off x="5508625" y="1770063"/>
            <a:ext cx="3024188" cy="1628775"/>
          </a:xfrm>
          <a:prstGeom prst="rect">
            <a:avLst/>
          </a:prstGeom>
          <a:noFill/>
          <a:ln w="25400" algn="ctr">
            <a:noFill/>
            <a:miter lim="800000"/>
            <a:headEnd/>
            <a:tailEnd/>
          </a:ln>
        </p:spPr>
      </p:pic>
      <p:pic>
        <p:nvPicPr>
          <p:cNvPr id="439303" name="Picture 3"/>
          <p:cNvPicPr>
            <a:picLocks noChangeAspect="1" noChangeArrowheads="1"/>
          </p:cNvPicPr>
          <p:nvPr/>
        </p:nvPicPr>
        <p:blipFill>
          <a:blip r:embed="rId4" cstate="print"/>
          <a:srcRect/>
          <a:stretch>
            <a:fillRect/>
          </a:stretch>
        </p:blipFill>
        <p:spPr bwMode="auto">
          <a:xfrm>
            <a:off x="5435600" y="3429000"/>
            <a:ext cx="3168650" cy="1636713"/>
          </a:xfrm>
          <a:prstGeom prst="rect">
            <a:avLst/>
          </a:prstGeom>
          <a:noFill/>
          <a:ln w="25400" algn="ctr">
            <a:noFill/>
            <a:miter lim="800000"/>
            <a:headEnd/>
            <a:tailEnd/>
          </a:ln>
        </p:spPr>
      </p:pic>
      <p:pic>
        <p:nvPicPr>
          <p:cNvPr id="439304" name="Picture 4"/>
          <p:cNvPicPr>
            <a:picLocks noChangeAspect="1" noChangeArrowheads="1"/>
          </p:cNvPicPr>
          <p:nvPr/>
        </p:nvPicPr>
        <p:blipFill>
          <a:blip r:embed="rId5" cstate="print"/>
          <a:srcRect/>
          <a:stretch>
            <a:fillRect/>
          </a:stretch>
        </p:blipFill>
        <p:spPr bwMode="auto">
          <a:xfrm>
            <a:off x="5445125" y="5013325"/>
            <a:ext cx="3248025" cy="1947863"/>
          </a:xfrm>
          <a:prstGeom prst="rect">
            <a:avLst/>
          </a:prstGeom>
          <a:noFill/>
          <a:ln w="25400" algn="ctr">
            <a:noFill/>
            <a:miter lim="800000"/>
            <a:headEnd/>
            <a:tailEnd/>
          </a:ln>
        </p:spPr>
      </p:pic>
      <p:sp>
        <p:nvSpPr>
          <p:cNvPr id="439305" name="テキスト ボックス 9"/>
          <p:cNvSpPr txBox="1">
            <a:spLocks noChangeArrowheads="1"/>
          </p:cNvSpPr>
          <p:nvPr/>
        </p:nvSpPr>
        <p:spPr bwMode="auto">
          <a:xfrm>
            <a:off x="5180367" y="1341438"/>
            <a:ext cx="1699504"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2000" b="1" dirty="0" smtClean="0">
                <a:solidFill>
                  <a:srgbClr val="000000"/>
                </a:solidFill>
                <a:latin typeface="Times New Roman" pitchFamily="18" charset="0"/>
              </a:rPr>
              <a:t>Normal metal</a:t>
            </a:r>
            <a:endParaRPr lang="ja-JP" altLang="en-US" sz="2000" b="1" dirty="0" smtClean="0">
              <a:solidFill>
                <a:srgbClr val="000000"/>
              </a:solidFill>
              <a:latin typeface="Times New Roman" pitchFamily="18" charset="0"/>
            </a:endParaRPr>
          </a:p>
        </p:txBody>
      </p:sp>
      <p:sp>
        <p:nvSpPr>
          <p:cNvPr id="439306" name="テキスト ボックス 10"/>
          <p:cNvSpPr txBox="1">
            <a:spLocks noChangeArrowheads="1"/>
          </p:cNvSpPr>
          <p:nvPr/>
        </p:nvSpPr>
        <p:spPr bwMode="auto">
          <a:xfrm>
            <a:off x="7110068" y="1323848"/>
            <a:ext cx="1903278" cy="40011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2000" b="1" dirty="0" smtClean="0">
                <a:solidFill>
                  <a:srgbClr val="000000"/>
                </a:solidFill>
                <a:latin typeface="Times New Roman" pitchFamily="18" charset="0"/>
              </a:rPr>
              <a:t>superconductor</a:t>
            </a:r>
            <a:endParaRPr lang="ja-JP" altLang="en-US" sz="2000" b="1" dirty="0" smtClean="0">
              <a:solidFill>
                <a:srgbClr val="000000"/>
              </a:solidFill>
              <a:latin typeface="Times New Roman" pitchFamily="18" charset="0"/>
            </a:endParaRPr>
          </a:p>
        </p:txBody>
      </p:sp>
      <p:sp>
        <p:nvSpPr>
          <p:cNvPr id="11" name="正方形/長方形 10"/>
          <p:cNvSpPr/>
          <p:nvPr/>
        </p:nvSpPr>
        <p:spPr>
          <a:xfrm>
            <a:off x="360040" y="6381328"/>
            <a:ext cx="4572000" cy="492443"/>
          </a:xfrm>
          <a:prstGeom prst="rect">
            <a:avLst/>
          </a:prstGeom>
        </p:spPr>
        <p:txBody>
          <a:bodyPr>
            <a:spAutoFit/>
          </a:bodyPr>
          <a:lstStyle/>
          <a:p>
            <a:pPr marL="28575" lvl="0" algn="r" defTabSz="642938" fontAlgn="base">
              <a:spcBef>
                <a:spcPct val="0"/>
              </a:spcBef>
              <a:spcAft>
                <a:spcPct val="0"/>
              </a:spcAft>
            </a:pPr>
            <a:r>
              <a:rPr kumimoji="0" lang="en-US" altLang="ja-JP" sz="1300" i="1" dirty="0" smtClean="0">
                <a:solidFill>
                  <a:srgbClr val="000000"/>
                </a:solidFill>
                <a:latin typeface="Arial Narrow" pitchFamily="34" charset="0"/>
                <a:sym typeface="Arial Narrow" pitchFamily="34" charset="0"/>
              </a:rPr>
              <a:t>L. Buchholtz &amp; G. </a:t>
            </a:r>
            <a:r>
              <a:rPr kumimoji="0" lang="en-US" altLang="ja-JP" sz="1300" i="1" dirty="0" err="1" smtClean="0">
                <a:solidFill>
                  <a:srgbClr val="000000"/>
                </a:solidFill>
                <a:latin typeface="Arial Narrow" pitchFamily="34" charset="0"/>
                <a:sym typeface="Arial Narrow" pitchFamily="34" charset="0"/>
              </a:rPr>
              <a:t>Zwicknagl</a:t>
            </a:r>
            <a:r>
              <a:rPr kumimoji="0" lang="en-US" altLang="ja-JP" sz="1300" i="1" dirty="0" smtClean="0">
                <a:solidFill>
                  <a:srgbClr val="000000"/>
                </a:solidFill>
                <a:latin typeface="Arial Narrow" pitchFamily="34" charset="0"/>
                <a:sym typeface="Arial Narrow" pitchFamily="34" charset="0"/>
              </a:rPr>
              <a:t> : Phys. Rev. B 23 (1981) 5788.</a:t>
            </a:r>
            <a:endParaRPr kumimoji="0" lang="en-US" altLang="ja-JP" sz="1300" dirty="0" smtClean="0">
              <a:solidFill>
                <a:srgbClr val="000000"/>
              </a:solidFill>
              <a:latin typeface="Arial" charset="0"/>
              <a:cs typeface="Arial" charset="0"/>
              <a:sym typeface="Arial" charset="0"/>
            </a:endParaRPr>
          </a:p>
          <a:p>
            <a:pPr marL="28575" lvl="0" algn="r" defTabSz="642938" fontAlgn="base">
              <a:spcBef>
                <a:spcPct val="0"/>
              </a:spcBef>
              <a:spcAft>
                <a:spcPct val="0"/>
              </a:spcAft>
            </a:pPr>
            <a:r>
              <a:rPr kumimoji="0" lang="en-US" altLang="ja-JP" sz="1300" i="1" dirty="0" smtClean="0">
                <a:solidFill>
                  <a:srgbClr val="000000"/>
                </a:solidFill>
                <a:latin typeface="Arial Narrow" pitchFamily="34" charset="0"/>
                <a:sym typeface="Arial Narrow" pitchFamily="34" charset="0"/>
              </a:rPr>
              <a:t>J. Hara &amp; K. Nagai : </a:t>
            </a:r>
            <a:r>
              <a:rPr kumimoji="0" lang="en-US" altLang="ja-JP" sz="1300" i="1" dirty="0" err="1" smtClean="0">
                <a:solidFill>
                  <a:srgbClr val="000000"/>
                </a:solidFill>
                <a:latin typeface="Arial Narrow" pitchFamily="34" charset="0"/>
                <a:sym typeface="Arial Narrow" pitchFamily="34" charset="0"/>
              </a:rPr>
              <a:t>Prog</a:t>
            </a:r>
            <a:r>
              <a:rPr kumimoji="0" lang="en-US" altLang="ja-JP" sz="1300" i="1" dirty="0" smtClean="0">
                <a:solidFill>
                  <a:srgbClr val="000000"/>
                </a:solidFill>
                <a:latin typeface="Arial Narrow" pitchFamily="34" charset="0"/>
                <a:sym typeface="Arial Narrow" pitchFamily="34" charset="0"/>
              </a:rPr>
              <a:t>. </a:t>
            </a:r>
            <a:r>
              <a:rPr kumimoji="0" lang="en-US" altLang="ja-JP" sz="1300" i="1" dirty="0" err="1" smtClean="0">
                <a:solidFill>
                  <a:srgbClr val="000000"/>
                </a:solidFill>
                <a:latin typeface="Arial Narrow" pitchFamily="34" charset="0"/>
                <a:sym typeface="Arial Narrow" pitchFamily="34" charset="0"/>
              </a:rPr>
              <a:t>Theor</a:t>
            </a:r>
            <a:r>
              <a:rPr kumimoji="0" lang="en-US" altLang="ja-JP" sz="1300" i="1" dirty="0" smtClean="0">
                <a:solidFill>
                  <a:srgbClr val="000000"/>
                </a:solidFill>
                <a:latin typeface="Arial Narrow" pitchFamily="34" charset="0"/>
                <a:sym typeface="Arial Narrow" pitchFamily="34" charset="0"/>
              </a:rPr>
              <a:t>. Phys. 74 (1986) 1237</a:t>
            </a:r>
            <a:endParaRPr lang="ja-JP" alt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571500" y="280988"/>
            <a:ext cx="7989888" cy="771525"/>
          </a:xfrm>
        </p:spPr>
        <p:txBody>
          <a:bodyPr/>
          <a:lstStyle/>
          <a:p>
            <a:pPr eaLnBrk="1" hangingPunct="1"/>
            <a:r>
              <a:rPr lang="en-US" altLang="ja-JP" sz="4000" dirty="0" smtClean="0">
                <a:latin typeface="Times New Roman" pitchFamily="18" charset="0"/>
                <a:cs typeface="Times New Roman" pitchFamily="18" charset="0"/>
              </a:rPr>
              <a:t>Condition for ABS</a:t>
            </a:r>
          </a:p>
        </p:txBody>
      </p:sp>
      <p:sp>
        <p:nvSpPr>
          <p:cNvPr id="90121" name="Text Box 22"/>
          <p:cNvSpPr txBox="1">
            <a:spLocks noChangeArrowheads="1"/>
          </p:cNvSpPr>
          <p:nvPr/>
        </p:nvSpPr>
        <p:spPr bwMode="auto">
          <a:xfrm>
            <a:off x="5076825" y="4406900"/>
            <a:ext cx="1798638" cy="461963"/>
          </a:xfrm>
          <a:prstGeom prst="rect">
            <a:avLst/>
          </a:prstGeom>
          <a:noFill/>
          <a:ln w="9525">
            <a:noFill/>
            <a:miter lim="800000"/>
            <a:headEnd/>
            <a:tailEnd/>
          </a:ln>
        </p:spPr>
        <p:txBody>
          <a:bodyPr>
            <a:spAutoFit/>
          </a:bodyPr>
          <a:lstStyle/>
          <a:p>
            <a:pPr algn="r" eaLnBrk="0" fontAlgn="base" hangingPunct="0">
              <a:spcBef>
                <a:spcPct val="0"/>
              </a:spcBef>
              <a:spcAft>
                <a:spcPct val="0"/>
              </a:spcAft>
              <a:defRPr/>
            </a:pPr>
            <a:r>
              <a:rPr lang="en-US" altLang="ja-JP" sz="2400" dirty="0" smtClean="0">
                <a:solidFill>
                  <a:schemeClr val="accent2"/>
                </a:solidFill>
                <a:latin typeface="Times New Roman" pitchFamily="18" charset="0"/>
                <a:cs typeface="Times New Roman" pitchFamily="18" charset="0"/>
              </a:rPr>
              <a:t>chiral </a:t>
            </a:r>
            <a:r>
              <a:rPr lang="en-US" altLang="ja-JP" sz="2400" i="1" dirty="0" smtClean="0">
                <a:solidFill>
                  <a:schemeClr val="accent2"/>
                </a:solidFill>
                <a:latin typeface="Times New Roman" pitchFamily="18" charset="0"/>
                <a:cs typeface="Times New Roman" pitchFamily="18" charset="0"/>
              </a:rPr>
              <a:t>p</a:t>
            </a:r>
            <a:r>
              <a:rPr lang="en-US" altLang="ja-JP" sz="2400" dirty="0" smtClean="0">
                <a:solidFill>
                  <a:srgbClr val="000000"/>
                </a:solidFill>
                <a:latin typeface="Arial" pitchFamily="34" charset="0"/>
              </a:rPr>
              <a:t> </a:t>
            </a:r>
            <a:endParaRPr lang="en-US" altLang="ja-JP" sz="2400" dirty="0">
              <a:solidFill>
                <a:srgbClr val="000000"/>
              </a:solidFill>
              <a:latin typeface="Arial" pitchFamily="34" charset="0"/>
            </a:endParaRPr>
          </a:p>
        </p:txBody>
      </p:sp>
      <p:sp>
        <p:nvSpPr>
          <p:cNvPr id="29" name="Text Box 22"/>
          <p:cNvSpPr txBox="1">
            <a:spLocks noChangeArrowheads="1"/>
          </p:cNvSpPr>
          <p:nvPr/>
        </p:nvSpPr>
        <p:spPr bwMode="auto">
          <a:xfrm>
            <a:off x="5960249" y="1700213"/>
            <a:ext cx="543739" cy="461665"/>
          </a:xfrm>
          <a:prstGeom prst="rect">
            <a:avLst/>
          </a:prstGeom>
          <a:noFill/>
          <a:ln w="9525">
            <a:noFill/>
            <a:miter lim="800000"/>
            <a:headEnd/>
            <a:tailEnd/>
          </a:ln>
        </p:spPr>
        <p:txBody>
          <a:bodyPr wrap="none">
            <a:spAutoFit/>
          </a:bodyPr>
          <a:lstStyle/>
          <a:p>
            <a:pPr algn="r" eaLnBrk="0" fontAlgn="base" hangingPunct="0">
              <a:spcBef>
                <a:spcPct val="0"/>
              </a:spcBef>
              <a:spcAft>
                <a:spcPct val="0"/>
              </a:spcAft>
              <a:defRPr/>
            </a:pPr>
            <a:r>
              <a:rPr lang="en-US" altLang="ja-JP" sz="2400" i="1" dirty="0" err="1">
                <a:solidFill>
                  <a:srgbClr val="000000"/>
                </a:solidFill>
              </a:rPr>
              <a:t>p</a:t>
            </a:r>
            <a:r>
              <a:rPr lang="en-US" altLang="ja-JP" sz="2400" baseline="-25000" dirty="0" err="1">
                <a:solidFill>
                  <a:srgbClr val="000000"/>
                </a:solidFill>
              </a:rPr>
              <a:t>x</a:t>
            </a:r>
            <a:r>
              <a:rPr lang="en-US" altLang="ja-JP" sz="2400" dirty="0">
                <a:solidFill>
                  <a:srgbClr val="000000"/>
                </a:solidFill>
                <a:latin typeface="Arial" pitchFamily="34" charset="0"/>
              </a:rPr>
              <a:t> </a:t>
            </a:r>
          </a:p>
        </p:txBody>
      </p:sp>
      <p:cxnSp>
        <p:nvCxnSpPr>
          <p:cNvPr id="39" name="直線コネクタ 38"/>
          <p:cNvCxnSpPr/>
          <p:nvPr/>
        </p:nvCxnSpPr>
        <p:spPr>
          <a:xfrm>
            <a:off x="6178550" y="2378075"/>
            <a:ext cx="0" cy="1008063"/>
          </a:xfrm>
          <a:prstGeom prst="line">
            <a:avLst/>
          </a:prstGeom>
          <a:ln w="25400"/>
        </p:spPr>
        <p:style>
          <a:lnRef idx="1">
            <a:schemeClr val="dk1"/>
          </a:lnRef>
          <a:fillRef idx="0">
            <a:schemeClr val="dk1"/>
          </a:fillRef>
          <a:effectRef idx="0">
            <a:schemeClr val="dk1"/>
          </a:effectRef>
          <a:fontRef idx="minor">
            <a:schemeClr val="tx1"/>
          </a:fontRef>
        </p:style>
      </p:cxnSp>
      <p:sp>
        <p:nvSpPr>
          <p:cNvPr id="440326" name="テキスト ボックス 40"/>
          <p:cNvSpPr txBox="1">
            <a:spLocks noChangeArrowheads="1"/>
          </p:cNvSpPr>
          <p:nvPr/>
        </p:nvSpPr>
        <p:spPr bwMode="auto">
          <a:xfrm>
            <a:off x="5827538" y="3314700"/>
            <a:ext cx="824265" cy="33855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600" b="1" dirty="0" smtClean="0">
                <a:solidFill>
                  <a:srgbClr val="000000"/>
                </a:solidFill>
                <a:latin typeface="Times New Roman" pitchFamily="18" charset="0"/>
              </a:rPr>
              <a:t>surface</a:t>
            </a:r>
            <a:endParaRPr lang="ja-JP" altLang="en-US" sz="1600" b="1" dirty="0" smtClean="0">
              <a:solidFill>
                <a:srgbClr val="000000"/>
              </a:solidFill>
              <a:latin typeface="Times New Roman" pitchFamily="18" charset="0"/>
            </a:endParaRPr>
          </a:p>
        </p:txBody>
      </p:sp>
      <p:grpSp>
        <p:nvGrpSpPr>
          <p:cNvPr id="2" name="Group 36"/>
          <p:cNvGrpSpPr>
            <a:grpSpLocks/>
          </p:cNvGrpSpPr>
          <p:nvPr/>
        </p:nvGrpSpPr>
        <p:grpSpPr bwMode="auto">
          <a:xfrm rot="21420000" flipH="1">
            <a:off x="6445250" y="2559050"/>
            <a:ext cx="1223963" cy="392113"/>
            <a:chOff x="1332" y="2766"/>
            <a:chExt cx="670" cy="187"/>
          </a:xfrm>
        </p:grpSpPr>
        <p:sp>
          <p:nvSpPr>
            <p:cNvPr id="440350" name="Oval 37"/>
            <p:cNvSpPr>
              <a:spLocks noChangeArrowheads="1"/>
            </p:cNvSpPr>
            <p:nvPr/>
          </p:nvSpPr>
          <p:spPr bwMode="auto">
            <a:xfrm>
              <a:off x="1332" y="2793"/>
              <a:ext cx="339" cy="160"/>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440351" name="Oval 38"/>
            <p:cNvSpPr>
              <a:spLocks noChangeArrowheads="1"/>
            </p:cNvSpPr>
            <p:nvPr/>
          </p:nvSpPr>
          <p:spPr bwMode="auto">
            <a:xfrm rot="10761230">
              <a:off x="1655" y="2766"/>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grpSp>
      <p:cxnSp>
        <p:nvCxnSpPr>
          <p:cNvPr id="45" name="直線コネクタ 44"/>
          <p:cNvCxnSpPr/>
          <p:nvPr/>
        </p:nvCxnSpPr>
        <p:spPr>
          <a:xfrm>
            <a:off x="6227763" y="5084763"/>
            <a:ext cx="0" cy="1008062"/>
          </a:xfrm>
          <a:prstGeom prst="line">
            <a:avLst/>
          </a:prstGeom>
          <a:ln w="25400"/>
        </p:spPr>
        <p:style>
          <a:lnRef idx="1">
            <a:schemeClr val="dk1"/>
          </a:lnRef>
          <a:fillRef idx="0">
            <a:schemeClr val="dk1"/>
          </a:fillRef>
          <a:effectRef idx="0">
            <a:schemeClr val="dk1"/>
          </a:effectRef>
          <a:fontRef idx="minor">
            <a:schemeClr val="tx1"/>
          </a:fontRef>
        </p:style>
      </p:cxnSp>
      <p:sp>
        <p:nvSpPr>
          <p:cNvPr id="440329" name="テキスト ボックス 45"/>
          <p:cNvSpPr txBox="1">
            <a:spLocks noChangeArrowheads="1"/>
          </p:cNvSpPr>
          <p:nvPr/>
        </p:nvSpPr>
        <p:spPr bwMode="auto">
          <a:xfrm>
            <a:off x="5876750" y="6021388"/>
            <a:ext cx="824265" cy="33855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600" b="1" dirty="0" smtClean="0">
                <a:solidFill>
                  <a:srgbClr val="000000"/>
                </a:solidFill>
                <a:latin typeface="Times New Roman" pitchFamily="18" charset="0"/>
              </a:rPr>
              <a:t>surface</a:t>
            </a:r>
            <a:endParaRPr lang="ja-JP" altLang="en-US" sz="1600" b="1" dirty="0" smtClean="0">
              <a:solidFill>
                <a:srgbClr val="000000"/>
              </a:solidFill>
              <a:latin typeface="Times New Roman" pitchFamily="18" charset="0"/>
            </a:endParaRPr>
          </a:p>
        </p:txBody>
      </p:sp>
      <p:sp>
        <p:nvSpPr>
          <p:cNvPr id="440330" name="Rectangle 2"/>
          <p:cNvSpPr>
            <a:spLocks noChangeArrowheads="1"/>
          </p:cNvSpPr>
          <p:nvPr/>
        </p:nvSpPr>
        <p:spPr bwMode="auto">
          <a:xfrm>
            <a:off x="7043738" y="5195888"/>
            <a:ext cx="165100" cy="303212"/>
          </a:xfrm>
          <a:prstGeom prst="rect">
            <a:avLst/>
          </a:prstGeom>
          <a:solidFill>
            <a:schemeClr val="bg1"/>
          </a:solidFill>
          <a:ln w="9525">
            <a:noFill/>
            <a:miter lim="800000"/>
            <a:headEnd/>
            <a:tailEnd/>
          </a:ln>
        </p:spPr>
        <p:txBody>
          <a:bodyPr wrap="none" anchor="ct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40331" name="Oval 8"/>
          <p:cNvSpPr>
            <a:spLocks noChangeArrowheads="1"/>
          </p:cNvSpPr>
          <p:nvPr/>
        </p:nvSpPr>
        <p:spPr bwMode="auto">
          <a:xfrm>
            <a:off x="7148513" y="5445125"/>
            <a:ext cx="663575" cy="296863"/>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40332" name="Oval 9"/>
          <p:cNvSpPr>
            <a:spLocks noChangeArrowheads="1"/>
          </p:cNvSpPr>
          <p:nvPr/>
        </p:nvSpPr>
        <p:spPr bwMode="auto">
          <a:xfrm rot="10761230">
            <a:off x="6481763" y="5430838"/>
            <a:ext cx="677862" cy="339725"/>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40333" name="Oval 13"/>
          <p:cNvSpPr>
            <a:spLocks noChangeArrowheads="1"/>
          </p:cNvSpPr>
          <p:nvPr/>
        </p:nvSpPr>
        <p:spPr bwMode="auto">
          <a:xfrm rot="-5400000">
            <a:off x="6838156" y="5180807"/>
            <a:ext cx="663575" cy="296862"/>
          </a:xfrm>
          <a:prstGeom prst="ellipse">
            <a:avLst/>
          </a:prstGeom>
          <a:gradFill rotWithShape="1">
            <a:gsLst>
              <a:gs pos="0">
                <a:schemeClr val="bg1"/>
              </a:gs>
              <a:gs pos="100000">
                <a:srgbClr val="66FF33"/>
              </a:gs>
            </a:gsLst>
            <a:path path="shape">
              <a:fillToRect l="50000" t="50000" r="50000" b="50000"/>
            </a:path>
          </a:gradFill>
          <a:ln w="28575">
            <a:noFill/>
            <a:round/>
            <a:headEnd/>
            <a:tailEnd/>
          </a:ln>
        </p:spPr>
        <p:txBody>
          <a:bodyPr wrap="none" anchor="ct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40334" name="Oval 14"/>
          <p:cNvSpPr>
            <a:spLocks noChangeArrowheads="1"/>
          </p:cNvSpPr>
          <p:nvPr/>
        </p:nvSpPr>
        <p:spPr bwMode="auto">
          <a:xfrm rot="-5400000">
            <a:off x="6838156" y="5828507"/>
            <a:ext cx="663575" cy="296862"/>
          </a:xfrm>
          <a:prstGeom prst="ellipse">
            <a:avLst/>
          </a:prstGeom>
          <a:gradFill rotWithShape="1">
            <a:gsLst>
              <a:gs pos="0">
                <a:schemeClr val="bg1"/>
              </a:gs>
              <a:gs pos="100000">
                <a:srgbClr val="FF9966"/>
              </a:gs>
            </a:gsLst>
            <a:path path="shape">
              <a:fillToRect l="50000" t="50000" r="50000" b="50000"/>
            </a:path>
          </a:gradFill>
          <a:ln w="28575">
            <a:noFill/>
            <a:round/>
            <a:headEnd/>
            <a:tailEnd/>
          </a:ln>
        </p:spPr>
        <p:txBody>
          <a:bodyPr wrap="none" anchor="ct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cxnSp>
        <p:nvCxnSpPr>
          <p:cNvPr id="53" name="直線コネクタ 52"/>
          <p:cNvCxnSpPr/>
          <p:nvPr/>
        </p:nvCxnSpPr>
        <p:spPr>
          <a:xfrm>
            <a:off x="8027988" y="2997200"/>
            <a:ext cx="865187"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8027988" y="2565400"/>
            <a:ext cx="647700" cy="431800"/>
          </a:xfrm>
          <a:prstGeom prst="line">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40337" name="図 55" descr="txp_fig.png"/>
          <p:cNvPicPr>
            <a:picLocks noChangeAspect="1"/>
          </p:cNvPicPr>
          <p:nvPr>
            <p:custDataLst>
              <p:tags r:id="rId1"/>
            </p:custDataLst>
          </p:nvPr>
        </p:nvPicPr>
        <p:blipFill>
          <a:blip r:embed="rId11" cstate="print"/>
          <a:srcRect/>
          <a:stretch>
            <a:fillRect/>
          </a:stretch>
        </p:blipFill>
        <p:spPr bwMode="auto">
          <a:xfrm>
            <a:off x="8316913" y="2803525"/>
            <a:ext cx="109537" cy="184150"/>
          </a:xfrm>
          <a:prstGeom prst="rect">
            <a:avLst/>
          </a:prstGeom>
          <a:noFill/>
          <a:ln w="9525">
            <a:noFill/>
            <a:miter lim="800000"/>
            <a:headEnd/>
            <a:tailEnd/>
          </a:ln>
        </p:spPr>
      </p:pic>
      <p:cxnSp>
        <p:nvCxnSpPr>
          <p:cNvPr id="57" name="直線コネクタ 56"/>
          <p:cNvCxnSpPr/>
          <p:nvPr/>
        </p:nvCxnSpPr>
        <p:spPr>
          <a:xfrm>
            <a:off x="7956550" y="6453188"/>
            <a:ext cx="8636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7956550" y="6021388"/>
            <a:ext cx="647700" cy="431800"/>
          </a:xfrm>
          <a:prstGeom prst="line">
            <a:avLst/>
          </a:prstGeom>
          <a:ln w="158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40340" name="図 58" descr="txp_fig.png"/>
          <p:cNvPicPr>
            <a:picLocks noChangeAspect="1"/>
          </p:cNvPicPr>
          <p:nvPr>
            <p:custDataLst>
              <p:tags r:id="rId2"/>
            </p:custDataLst>
          </p:nvPr>
        </p:nvPicPr>
        <p:blipFill>
          <a:blip r:embed="rId12" cstate="print"/>
          <a:srcRect/>
          <a:stretch>
            <a:fillRect/>
          </a:stretch>
        </p:blipFill>
        <p:spPr bwMode="auto">
          <a:xfrm>
            <a:off x="8243888" y="6261100"/>
            <a:ext cx="111125" cy="182563"/>
          </a:xfrm>
          <a:prstGeom prst="rect">
            <a:avLst/>
          </a:prstGeom>
          <a:noFill/>
          <a:ln w="9525">
            <a:noFill/>
            <a:miter lim="800000"/>
            <a:headEnd/>
            <a:tailEnd/>
          </a:ln>
        </p:spPr>
      </p:pic>
      <p:pic>
        <p:nvPicPr>
          <p:cNvPr id="440341" name="図 59" descr="txp_fig.png"/>
          <p:cNvPicPr>
            <a:picLocks noChangeAspect="1"/>
          </p:cNvPicPr>
          <p:nvPr>
            <p:custDataLst>
              <p:tags r:id="rId3"/>
            </p:custDataLst>
          </p:nvPr>
        </p:nvPicPr>
        <p:blipFill>
          <a:blip r:embed="rId13" cstate="print"/>
          <a:srcRect/>
          <a:stretch>
            <a:fillRect/>
          </a:stretch>
        </p:blipFill>
        <p:spPr bwMode="auto">
          <a:xfrm>
            <a:off x="6969125" y="1844675"/>
            <a:ext cx="1924050" cy="276225"/>
          </a:xfrm>
          <a:prstGeom prst="rect">
            <a:avLst/>
          </a:prstGeom>
          <a:noFill/>
          <a:ln w="9525">
            <a:noFill/>
            <a:miter lim="800000"/>
            <a:headEnd/>
            <a:tailEnd/>
          </a:ln>
        </p:spPr>
      </p:pic>
      <p:pic>
        <p:nvPicPr>
          <p:cNvPr id="440342" name="図 61" descr="txp_fig.png"/>
          <p:cNvPicPr>
            <a:picLocks noChangeAspect="1"/>
          </p:cNvPicPr>
          <p:nvPr>
            <p:custDataLst>
              <p:tags r:id="rId4"/>
            </p:custDataLst>
          </p:nvPr>
        </p:nvPicPr>
        <p:blipFill>
          <a:blip r:embed="rId14" cstate="print"/>
          <a:srcRect/>
          <a:stretch>
            <a:fillRect/>
          </a:stretch>
        </p:blipFill>
        <p:spPr bwMode="auto">
          <a:xfrm>
            <a:off x="6764338" y="4154488"/>
            <a:ext cx="2273300" cy="292100"/>
          </a:xfrm>
          <a:prstGeom prst="rect">
            <a:avLst/>
          </a:prstGeom>
          <a:noFill/>
          <a:ln w="9525">
            <a:noFill/>
            <a:miter lim="800000"/>
            <a:headEnd/>
            <a:tailEnd/>
          </a:ln>
        </p:spPr>
      </p:pic>
      <p:sp>
        <p:nvSpPr>
          <p:cNvPr id="64" name="右矢印 63"/>
          <p:cNvSpPr/>
          <p:nvPr/>
        </p:nvSpPr>
        <p:spPr>
          <a:xfrm>
            <a:off x="3132138" y="2708275"/>
            <a:ext cx="431800" cy="2159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400" b="1" dirty="0">
              <a:solidFill>
                <a:srgbClr val="000000"/>
              </a:solidFill>
            </a:endParaRPr>
          </a:p>
        </p:txBody>
      </p:sp>
      <p:pic>
        <p:nvPicPr>
          <p:cNvPr id="440344" name="図 64" descr="txp_fig.png"/>
          <p:cNvPicPr>
            <a:picLocks noChangeAspect="1"/>
          </p:cNvPicPr>
          <p:nvPr>
            <p:custDataLst>
              <p:tags r:id="rId5"/>
            </p:custDataLst>
          </p:nvPr>
        </p:nvPicPr>
        <p:blipFill>
          <a:blip r:embed="rId15" cstate="print"/>
          <a:srcRect/>
          <a:stretch>
            <a:fillRect/>
          </a:stretch>
        </p:blipFill>
        <p:spPr bwMode="auto">
          <a:xfrm>
            <a:off x="3923928" y="2348880"/>
            <a:ext cx="1106487" cy="280988"/>
          </a:xfrm>
          <a:prstGeom prst="rect">
            <a:avLst/>
          </a:prstGeom>
          <a:noFill/>
          <a:ln w="9525">
            <a:noFill/>
            <a:miter lim="800000"/>
            <a:headEnd/>
            <a:tailEnd/>
          </a:ln>
        </p:spPr>
      </p:pic>
      <p:pic>
        <p:nvPicPr>
          <p:cNvPr id="440345" name="図 66" descr="txp_fig.png"/>
          <p:cNvPicPr>
            <a:picLocks noChangeAspect="1"/>
          </p:cNvPicPr>
          <p:nvPr>
            <p:custDataLst>
              <p:tags r:id="rId6"/>
            </p:custDataLst>
          </p:nvPr>
        </p:nvPicPr>
        <p:blipFill>
          <a:blip r:embed="rId16" cstate="print"/>
          <a:srcRect/>
          <a:stretch>
            <a:fillRect/>
          </a:stretch>
        </p:blipFill>
        <p:spPr bwMode="auto">
          <a:xfrm>
            <a:off x="355600" y="4365104"/>
            <a:ext cx="3352800" cy="819150"/>
          </a:xfrm>
          <a:prstGeom prst="rect">
            <a:avLst/>
          </a:prstGeom>
          <a:noFill/>
          <a:ln w="9525">
            <a:noFill/>
            <a:miter lim="800000"/>
            <a:headEnd/>
            <a:tailEnd/>
          </a:ln>
        </p:spPr>
      </p:pic>
      <p:sp>
        <p:nvSpPr>
          <p:cNvPr id="68" name="右矢印 67"/>
          <p:cNvSpPr/>
          <p:nvPr/>
        </p:nvSpPr>
        <p:spPr>
          <a:xfrm>
            <a:off x="1259632" y="5589240"/>
            <a:ext cx="431800" cy="2159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2400" b="1" dirty="0">
              <a:solidFill>
                <a:srgbClr val="000000"/>
              </a:solidFill>
            </a:endParaRPr>
          </a:p>
        </p:txBody>
      </p:sp>
      <p:pic>
        <p:nvPicPr>
          <p:cNvPr id="440347" name="図 69" descr="txp_fig.png"/>
          <p:cNvPicPr>
            <a:picLocks noChangeAspect="1"/>
          </p:cNvPicPr>
          <p:nvPr>
            <p:custDataLst>
              <p:tags r:id="rId7"/>
            </p:custDataLst>
          </p:nvPr>
        </p:nvPicPr>
        <p:blipFill>
          <a:blip r:embed="rId17" cstate="print"/>
          <a:srcRect/>
          <a:stretch>
            <a:fillRect/>
          </a:stretch>
        </p:blipFill>
        <p:spPr bwMode="auto">
          <a:xfrm>
            <a:off x="2195736" y="5498876"/>
            <a:ext cx="1990725" cy="306388"/>
          </a:xfrm>
          <a:prstGeom prst="rect">
            <a:avLst/>
          </a:prstGeom>
          <a:noFill/>
          <a:ln w="9525">
            <a:noFill/>
            <a:miter lim="800000"/>
            <a:headEnd/>
            <a:tailEnd/>
          </a:ln>
        </p:spPr>
      </p:pic>
      <p:pic>
        <p:nvPicPr>
          <p:cNvPr id="440348" name="図 31" descr="txp_fig.png"/>
          <p:cNvPicPr>
            <a:picLocks noChangeAspect="1"/>
          </p:cNvPicPr>
          <p:nvPr>
            <p:custDataLst>
              <p:tags r:id="rId8"/>
            </p:custDataLst>
          </p:nvPr>
        </p:nvPicPr>
        <p:blipFill>
          <a:blip r:embed="rId18" cstate="print"/>
          <a:srcRect/>
          <a:stretch>
            <a:fillRect/>
          </a:stretch>
        </p:blipFill>
        <p:spPr bwMode="auto">
          <a:xfrm>
            <a:off x="357188" y="2414588"/>
            <a:ext cx="2706687" cy="819150"/>
          </a:xfrm>
          <a:prstGeom prst="rect">
            <a:avLst/>
          </a:prstGeom>
          <a:noFill/>
          <a:ln w="9525">
            <a:noFill/>
            <a:miter lim="800000"/>
            <a:headEnd/>
            <a:tailEnd/>
          </a:ln>
        </p:spPr>
      </p:pic>
      <p:pic>
        <p:nvPicPr>
          <p:cNvPr id="440349" name="図 30" descr="txp_fig.png"/>
          <p:cNvPicPr>
            <a:picLocks noChangeAspect="1"/>
          </p:cNvPicPr>
          <p:nvPr>
            <p:custDataLst>
              <p:tags r:id="rId9"/>
            </p:custDataLst>
          </p:nvPr>
        </p:nvPicPr>
        <p:blipFill>
          <a:blip r:embed="rId19" cstate="print"/>
          <a:srcRect/>
          <a:stretch>
            <a:fillRect/>
          </a:stretch>
        </p:blipFill>
        <p:spPr bwMode="auto">
          <a:xfrm>
            <a:off x="4282107" y="5445224"/>
            <a:ext cx="1370013" cy="390525"/>
          </a:xfrm>
          <a:prstGeom prst="rect">
            <a:avLst/>
          </a:prstGeom>
          <a:noFill/>
          <a:ln w="9525">
            <a:noFill/>
            <a:miter lim="800000"/>
            <a:headEnd/>
            <a:tailEnd/>
          </a:ln>
        </p:spPr>
      </p:pic>
      <p:sp>
        <p:nvSpPr>
          <p:cNvPr id="32" name="テキスト ボックス 31"/>
          <p:cNvSpPr txBox="1"/>
          <p:nvPr/>
        </p:nvSpPr>
        <p:spPr>
          <a:xfrm>
            <a:off x="3779912" y="2915652"/>
            <a:ext cx="1588897" cy="369332"/>
          </a:xfrm>
          <a:prstGeom prst="rect">
            <a:avLst/>
          </a:prstGeom>
          <a:noFill/>
        </p:spPr>
        <p:txBody>
          <a:bodyPr wrap="none" rtlCol="0">
            <a:spAutoFit/>
          </a:bodyPr>
          <a:lstStyle/>
          <a:p>
            <a:r>
              <a:rPr lang="en-US" altLang="ja-JP" b="1" dirty="0" smtClean="0">
                <a:latin typeface="Times New Roman" pitchFamily="18" charset="0"/>
                <a:cs typeface="Times New Roman" pitchFamily="18" charset="0"/>
              </a:rPr>
              <a:t>f</a:t>
            </a:r>
            <a:r>
              <a:rPr kumimoji="1" lang="en-US" altLang="ja-JP" b="1" dirty="0" smtClean="0">
                <a:latin typeface="Times New Roman" pitchFamily="18" charset="0"/>
                <a:cs typeface="Times New Roman" pitchFamily="18" charset="0"/>
              </a:rPr>
              <a:t>lat dispersion</a:t>
            </a:r>
            <a:endParaRPr kumimoji="1" lang="ja-JP" altLang="en-US" b="1" dirty="0">
              <a:latin typeface="Times New Roman" pitchFamily="18" charset="0"/>
              <a:cs typeface="Times New Roman" pitchFamily="18" charset="0"/>
            </a:endParaRPr>
          </a:p>
        </p:txBody>
      </p:sp>
      <p:sp>
        <p:nvSpPr>
          <p:cNvPr id="33" name="テキスト ボックス 32"/>
          <p:cNvSpPr txBox="1"/>
          <p:nvPr/>
        </p:nvSpPr>
        <p:spPr>
          <a:xfrm>
            <a:off x="3720944" y="6165304"/>
            <a:ext cx="1828386" cy="369332"/>
          </a:xfrm>
          <a:prstGeom prst="rect">
            <a:avLst/>
          </a:prstGeom>
          <a:noFill/>
        </p:spPr>
        <p:txBody>
          <a:bodyPr wrap="none" rtlCol="0">
            <a:spAutoFit/>
          </a:bodyPr>
          <a:lstStyle/>
          <a:p>
            <a:r>
              <a:rPr lang="en-US" altLang="ja-JP" b="1" dirty="0" smtClean="0">
                <a:latin typeface="Times New Roman" pitchFamily="18" charset="0"/>
                <a:cs typeface="Times New Roman" pitchFamily="18" charset="0"/>
              </a:rPr>
              <a:t>linear</a:t>
            </a:r>
            <a:r>
              <a:rPr kumimoji="1" lang="en-US" altLang="ja-JP" b="1" dirty="0" smtClean="0">
                <a:latin typeface="Times New Roman" pitchFamily="18" charset="0"/>
                <a:cs typeface="Times New Roman" pitchFamily="18" charset="0"/>
              </a:rPr>
              <a:t> dispersion</a:t>
            </a:r>
            <a:endParaRPr kumimoji="1" lang="ja-JP" alt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15950" y="0"/>
            <a:ext cx="7772400" cy="836613"/>
          </a:xfrm>
        </p:spPr>
        <p:txBody>
          <a:bodyPr/>
          <a:lstStyle/>
          <a:p>
            <a:pPr eaLnBrk="1" hangingPunct="1">
              <a:defRPr/>
            </a:pPr>
            <a:r>
              <a:rPr lang="en-US" altLang="ja-JP" sz="3600" dirty="0" smtClean="0">
                <a:latin typeface="Times New Roman" pitchFamily="18" charset="0"/>
                <a:cs typeface="Times New Roman" pitchFamily="18" charset="0"/>
              </a:rPr>
              <a:t>Chiral superconductor Sr</a:t>
            </a:r>
            <a:r>
              <a:rPr lang="en-US" altLang="ja-JP" sz="3600" baseline="-25000" dirty="0" smtClean="0">
                <a:latin typeface="Times New Roman" pitchFamily="18" charset="0"/>
                <a:cs typeface="Times New Roman" pitchFamily="18" charset="0"/>
              </a:rPr>
              <a:t>2</a:t>
            </a:r>
            <a:r>
              <a:rPr lang="en-US" altLang="ja-JP" sz="3600" dirty="0" smtClean="0">
                <a:latin typeface="Times New Roman" pitchFamily="18" charset="0"/>
                <a:cs typeface="Times New Roman" pitchFamily="18" charset="0"/>
              </a:rPr>
              <a:t>RuO</a:t>
            </a:r>
            <a:r>
              <a:rPr lang="en-US" altLang="ja-JP" sz="3600" baseline="-25000" dirty="0" smtClean="0">
                <a:latin typeface="Times New Roman" pitchFamily="18" charset="0"/>
                <a:cs typeface="Times New Roman" pitchFamily="18" charset="0"/>
              </a:rPr>
              <a:t>4 </a:t>
            </a:r>
          </a:p>
        </p:txBody>
      </p:sp>
      <p:sp>
        <p:nvSpPr>
          <p:cNvPr id="1028" name="Text Box 7"/>
          <p:cNvSpPr txBox="1">
            <a:spLocks noChangeArrowheads="1"/>
          </p:cNvSpPr>
          <p:nvPr/>
        </p:nvSpPr>
        <p:spPr bwMode="auto">
          <a:xfrm>
            <a:off x="5940425" y="6321425"/>
            <a:ext cx="2160588" cy="708025"/>
          </a:xfrm>
          <a:prstGeom prst="rect">
            <a:avLst/>
          </a:prstGeom>
          <a:noFill/>
          <a:ln w="9525">
            <a:noFill/>
            <a:miter lim="800000"/>
            <a:headEnd/>
            <a:tailEnd/>
          </a:ln>
        </p:spPr>
        <p:txBody>
          <a:bodyPr>
            <a:spAutoFit/>
          </a:bodyPr>
          <a:lstStyle/>
          <a:p>
            <a:pPr algn="l"/>
            <a:r>
              <a:rPr lang="en-US" altLang="ja-JP" sz="2000" b="0" dirty="0">
                <a:solidFill>
                  <a:srgbClr val="0000FF"/>
                </a:solidFill>
                <a:latin typeface="Comic Sans MS" pitchFamily="66" charset="0"/>
              </a:rPr>
              <a:t>Maeno (1994) </a:t>
            </a:r>
          </a:p>
          <a:p>
            <a:pPr algn="l"/>
            <a:endParaRPr lang="en-US" altLang="ja-JP" sz="2000" b="0" dirty="0">
              <a:solidFill>
                <a:srgbClr val="0000FF"/>
              </a:solidFill>
              <a:latin typeface="Comic Sans MS" pitchFamily="66" charset="0"/>
            </a:endParaRPr>
          </a:p>
        </p:txBody>
      </p:sp>
      <p:pic>
        <p:nvPicPr>
          <p:cNvPr id="1029" name="Picture 4" descr="http://www.ss.scphys.kyoto-u.ac.jp/contents/research/res-sub/contents/sr2ruo4/Crystal-SRO.jpg"/>
          <p:cNvPicPr>
            <a:picLocks noChangeAspect="1" noChangeArrowheads="1"/>
          </p:cNvPicPr>
          <p:nvPr/>
        </p:nvPicPr>
        <p:blipFill>
          <a:blip r:embed="rId3" cstate="print"/>
          <a:srcRect/>
          <a:stretch>
            <a:fillRect/>
          </a:stretch>
        </p:blipFill>
        <p:spPr bwMode="auto">
          <a:xfrm>
            <a:off x="5724525" y="836613"/>
            <a:ext cx="2087563" cy="2808287"/>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141538" y="5178425"/>
          <a:ext cx="1165225" cy="554038"/>
        </p:xfrm>
        <a:graphic>
          <a:graphicData uri="http://schemas.openxmlformats.org/presentationml/2006/ole">
            <p:oleObj spid="_x0000_s708610" name="数式" r:id="rId4" imgW="507960" imgH="241200" progId="Equation.3">
              <p:embed/>
            </p:oleObj>
          </a:graphicData>
        </a:graphic>
      </p:graphicFrame>
      <p:sp>
        <p:nvSpPr>
          <p:cNvPr id="27" name="円/楕円 26"/>
          <p:cNvSpPr>
            <a:spLocks noChangeAspect="1"/>
          </p:cNvSpPr>
          <p:nvPr/>
        </p:nvSpPr>
        <p:spPr>
          <a:xfrm rot="5400000">
            <a:off x="1427163" y="5178425"/>
            <a:ext cx="546100" cy="546100"/>
          </a:xfrm>
          <a:prstGeom prst="ellipse">
            <a:avLst/>
          </a:prstGeom>
          <a:gradFill flip="none" rotWithShape="1">
            <a:gsLst>
              <a:gs pos="0">
                <a:srgbClr val="0070C0"/>
              </a:gs>
              <a:gs pos="39999">
                <a:srgbClr val="85C2FF"/>
              </a:gs>
              <a:gs pos="70000">
                <a:srgbClr val="C4D6EB"/>
              </a:gs>
              <a:gs pos="100000">
                <a:srgbClr val="FFEBFA"/>
              </a:gs>
            </a:gsLst>
            <a:lin ang="5400000" scaled="0"/>
            <a:tileRect/>
          </a:gradFill>
          <a:ln w="25400" cap="flat" cmpd="sng" algn="ctr">
            <a:noFill/>
            <a:prstDash val="solid"/>
          </a:ln>
          <a:effectLst/>
        </p:spPr>
        <p:txBody>
          <a:bodyPr anchor="ctr"/>
          <a:lstStyle/>
          <a:p>
            <a:pPr fontAlgn="auto">
              <a:spcBef>
                <a:spcPts val="0"/>
              </a:spcBef>
              <a:spcAft>
                <a:spcPts val="0"/>
              </a:spcAft>
              <a:defRPr/>
            </a:pPr>
            <a:endParaRPr kumimoji="0" lang="ja-JP" altLang="en-US" sz="1800" b="0" kern="0" dirty="0">
              <a:solidFill>
                <a:prstClr val="white"/>
              </a:solidFill>
              <a:latin typeface="Calibri"/>
              <a:ea typeface="ＭＳ Ｐゴシック"/>
            </a:endParaRPr>
          </a:p>
        </p:txBody>
      </p:sp>
      <p:sp>
        <p:nvSpPr>
          <p:cNvPr id="1031" name="テキスト ボックス 27"/>
          <p:cNvSpPr txBox="1">
            <a:spLocks noChangeArrowheads="1"/>
          </p:cNvSpPr>
          <p:nvPr/>
        </p:nvSpPr>
        <p:spPr bwMode="auto">
          <a:xfrm>
            <a:off x="5724525" y="3500438"/>
            <a:ext cx="2638864" cy="338554"/>
          </a:xfrm>
          <a:prstGeom prst="rect">
            <a:avLst/>
          </a:prstGeom>
          <a:noFill/>
          <a:ln w="9525">
            <a:noFill/>
            <a:miter lim="800000"/>
            <a:headEnd/>
            <a:tailEnd/>
          </a:ln>
        </p:spPr>
        <p:txBody>
          <a:bodyPr wrap="none">
            <a:spAutoFit/>
          </a:bodyPr>
          <a:lstStyle/>
          <a:p>
            <a:r>
              <a:rPr lang="en-US" altLang="ja-JP" sz="1600" dirty="0" smtClean="0"/>
              <a:t>Similar structure to cuprate</a:t>
            </a:r>
            <a:endParaRPr lang="ja-JP" altLang="en-US" sz="1600" dirty="0"/>
          </a:p>
        </p:txBody>
      </p:sp>
      <p:sp>
        <p:nvSpPr>
          <p:cNvPr id="1032" name="テキスト ボックス 28"/>
          <p:cNvSpPr txBox="1">
            <a:spLocks noChangeArrowheads="1"/>
          </p:cNvSpPr>
          <p:nvPr/>
        </p:nvSpPr>
        <p:spPr bwMode="auto">
          <a:xfrm>
            <a:off x="877888" y="1196975"/>
            <a:ext cx="2095445" cy="369332"/>
          </a:xfrm>
          <a:prstGeom prst="rect">
            <a:avLst/>
          </a:prstGeom>
          <a:noFill/>
          <a:ln w="9525">
            <a:noFill/>
            <a:miter lim="800000"/>
            <a:headEnd/>
            <a:tailEnd/>
          </a:ln>
        </p:spPr>
        <p:txBody>
          <a:bodyPr wrap="none">
            <a:spAutoFit/>
          </a:bodyPr>
          <a:lstStyle/>
          <a:p>
            <a:r>
              <a:rPr lang="en-US" altLang="ja-JP" dirty="0" smtClean="0">
                <a:latin typeface="Times New Roman" pitchFamily="18" charset="0"/>
                <a:cs typeface="Times New Roman" pitchFamily="18" charset="0"/>
              </a:rPr>
              <a:t>Edge surface current</a:t>
            </a:r>
            <a:endParaRPr lang="ja-JP" altLang="en-US" dirty="0">
              <a:latin typeface="Times New Roman" pitchFamily="18" charset="0"/>
              <a:cs typeface="Times New Roman" pitchFamily="18" charset="0"/>
            </a:endParaRPr>
          </a:p>
        </p:txBody>
      </p:sp>
      <p:pic>
        <p:nvPicPr>
          <p:cNvPr id="1033" name="Picture 1"/>
          <p:cNvPicPr>
            <a:picLocks noChangeAspect="1" noChangeArrowheads="1"/>
          </p:cNvPicPr>
          <p:nvPr/>
        </p:nvPicPr>
        <p:blipFill>
          <a:blip r:embed="rId5" cstate="print"/>
          <a:srcRect l="75610" t="40909"/>
          <a:stretch>
            <a:fillRect/>
          </a:stretch>
        </p:blipFill>
        <p:spPr bwMode="auto">
          <a:xfrm>
            <a:off x="6227763" y="4724400"/>
            <a:ext cx="1493837" cy="1574800"/>
          </a:xfrm>
          <a:prstGeom prst="rect">
            <a:avLst/>
          </a:prstGeom>
          <a:noFill/>
          <a:ln w="9525">
            <a:noFill/>
            <a:miter lim="800000"/>
            <a:headEnd/>
            <a:tailEnd/>
          </a:ln>
        </p:spPr>
      </p:pic>
      <p:sp>
        <p:nvSpPr>
          <p:cNvPr id="20" name="正方形/長方形 19"/>
          <p:cNvSpPr/>
          <p:nvPr/>
        </p:nvSpPr>
        <p:spPr>
          <a:xfrm>
            <a:off x="458093" y="1865344"/>
            <a:ext cx="3470965" cy="2571768"/>
          </a:xfrm>
          <a:prstGeom prst="rect">
            <a:avLst/>
          </a:prstGeom>
          <a:gradFill flip="none" rotWithShape="1">
            <a:gsLst>
              <a:gs pos="0">
                <a:sysClr val="window" lastClr="FFFFFF">
                  <a:lumMod val="50000"/>
                  <a:tint val="66000"/>
                  <a:satMod val="160000"/>
                </a:sysClr>
              </a:gs>
              <a:gs pos="50000">
                <a:sysClr val="window" lastClr="FFFFFF">
                  <a:lumMod val="50000"/>
                  <a:tint val="44500"/>
                  <a:satMod val="160000"/>
                </a:sysClr>
              </a:gs>
              <a:gs pos="100000">
                <a:sysClr val="window" lastClr="FFFFFF">
                  <a:lumMod val="50000"/>
                  <a:tint val="23500"/>
                  <a:satMod val="160000"/>
                </a:sysClr>
              </a:gs>
            </a:gsLst>
            <a:path path="circle">
              <a:fillToRect r="100000" b="100000"/>
            </a:path>
            <a:tileRect l="-100000" t="-100000"/>
          </a:gradFill>
          <a:ln w="15875" cap="flat" cmpd="sng" algn="ctr">
            <a:noFill/>
            <a:prstDash val="solid"/>
          </a:ln>
          <a:effectLst>
            <a:outerShdw blurRad="50800" dist="38100" dir="2700000" algn="tl" rotWithShape="0">
              <a:prstClr val="black">
                <a:alpha val="40000"/>
              </a:prstClr>
            </a:outerShdw>
          </a:effectLst>
        </p:spPr>
        <p:txBody>
          <a:bodyPr anchor="ctr"/>
          <a:lstStyle/>
          <a:p>
            <a:pPr fontAlgn="auto">
              <a:spcBef>
                <a:spcPts val="0"/>
              </a:spcBef>
              <a:spcAft>
                <a:spcPts val="0"/>
              </a:spcAft>
              <a:defRPr/>
            </a:pPr>
            <a:endParaRPr kumimoji="0" lang="ja-JP" altLang="en-US" sz="1800" b="0" kern="0" dirty="0">
              <a:solidFill>
                <a:prstClr val="white"/>
              </a:solidFill>
              <a:latin typeface="Calibri"/>
              <a:ea typeface="ＭＳ Ｐゴシック"/>
            </a:endParaRPr>
          </a:p>
        </p:txBody>
      </p:sp>
      <p:sp>
        <p:nvSpPr>
          <p:cNvPr id="21" name="円/楕円 20"/>
          <p:cNvSpPr>
            <a:spLocks noChangeAspect="1"/>
          </p:cNvSpPr>
          <p:nvPr/>
        </p:nvSpPr>
        <p:spPr>
          <a:xfrm rot="5400000">
            <a:off x="473075" y="1865313"/>
            <a:ext cx="546100" cy="546100"/>
          </a:xfrm>
          <a:prstGeom prst="ellipse">
            <a:avLst/>
          </a:prstGeom>
          <a:gradFill flip="none" rotWithShape="1">
            <a:gsLst>
              <a:gs pos="0">
                <a:srgbClr val="0070C0"/>
              </a:gs>
              <a:gs pos="39999">
                <a:srgbClr val="85C2FF"/>
              </a:gs>
              <a:gs pos="70000">
                <a:srgbClr val="C4D6EB"/>
              </a:gs>
              <a:gs pos="100000">
                <a:srgbClr val="FFEBFA"/>
              </a:gs>
            </a:gsLst>
            <a:lin ang="5400000" scaled="0"/>
            <a:tileRect/>
          </a:gradFill>
          <a:ln w="15875" cap="flat" cmpd="sng" algn="ctr">
            <a:noFill/>
            <a:prstDash val="solid"/>
          </a:ln>
          <a:effectLst/>
        </p:spPr>
        <p:txBody>
          <a:bodyPr anchor="ctr"/>
          <a:lstStyle/>
          <a:p>
            <a:pPr fontAlgn="auto">
              <a:spcBef>
                <a:spcPts val="0"/>
              </a:spcBef>
              <a:spcAft>
                <a:spcPts val="0"/>
              </a:spcAft>
              <a:defRPr/>
            </a:pPr>
            <a:endParaRPr kumimoji="0" lang="ja-JP" altLang="en-US" sz="1800" b="0" kern="0" dirty="0">
              <a:solidFill>
                <a:prstClr val="white"/>
              </a:solidFill>
              <a:latin typeface="Calibri"/>
              <a:ea typeface="ＭＳ Ｐゴシック"/>
            </a:endParaRPr>
          </a:p>
        </p:txBody>
      </p:sp>
      <p:sp>
        <p:nvSpPr>
          <p:cNvPr id="22" name="円/楕円 21"/>
          <p:cNvSpPr>
            <a:spLocks noChangeAspect="1"/>
          </p:cNvSpPr>
          <p:nvPr/>
        </p:nvSpPr>
        <p:spPr>
          <a:xfrm rot="5400000">
            <a:off x="3429000" y="3890963"/>
            <a:ext cx="546100" cy="546100"/>
          </a:xfrm>
          <a:prstGeom prst="ellipse">
            <a:avLst/>
          </a:prstGeom>
          <a:gradFill flip="none" rotWithShape="1">
            <a:gsLst>
              <a:gs pos="0">
                <a:srgbClr val="0070C0"/>
              </a:gs>
              <a:gs pos="39999">
                <a:srgbClr val="85C2FF"/>
              </a:gs>
              <a:gs pos="70000">
                <a:srgbClr val="C4D6EB"/>
              </a:gs>
              <a:gs pos="100000">
                <a:srgbClr val="FFEBFA"/>
              </a:gs>
            </a:gsLst>
            <a:lin ang="5400000" scaled="0"/>
            <a:tileRect/>
          </a:gradFill>
          <a:ln w="15875" cap="flat" cmpd="sng" algn="ctr">
            <a:noFill/>
            <a:prstDash val="solid"/>
          </a:ln>
          <a:effectLst/>
        </p:spPr>
        <p:txBody>
          <a:bodyPr anchor="ctr"/>
          <a:lstStyle/>
          <a:p>
            <a:pPr fontAlgn="auto">
              <a:spcBef>
                <a:spcPts val="0"/>
              </a:spcBef>
              <a:spcAft>
                <a:spcPts val="0"/>
              </a:spcAft>
              <a:defRPr/>
            </a:pPr>
            <a:endParaRPr kumimoji="0" lang="ja-JP" altLang="en-US" sz="1800" b="0" kern="0" dirty="0">
              <a:solidFill>
                <a:prstClr val="white"/>
              </a:solidFill>
              <a:latin typeface="Calibri"/>
              <a:ea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27"/>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21"/>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22"/>
                                        </p:tgtEl>
                                        <p:attrNameLst>
                                          <p:attrName>r</p:attrName>
                                        </p:attrNameLst>
                                      </p:cBhvr>
                                    </p:animRot>
                                  </p:childTnLst>
                                </p:cTn>
                              </p:par>
                              <p:par>
                                <p:cTn id="11" presetID="7" presetClass="path" presetSubtype="0" repeatCount="indefinite" fill="hold" grpId="1" nodeType="withEffect">
                                  <p:stCondLst>
                                    <p:cond delay="0"/>
                                  </p:stCondLst>
                                  <p:childTnLst>
                                    <p:animMotion origin="layout" path="M 2.77778E-6 1.85185E-6 L 0.33177 1.85185E-6 L 0.33177 0.33333 L 2.77778E-6 0.33333 L 2.77778E-6 1.85185E-6 Z " pathEditMode="relative" rAng="0" ptsTypes="FFFFF">
                                      <p:cBhvr>
                                        <p:cTn id="12" dur="5000" fill="hold"/>
                                        <p:tgtEl>
                                          <p:spTgt spid="21"/>
                                        </p:tgtEl>
                                        <p:attrNameLst>
                                          <p:attrName>ppt_x</p:attrName>
                                          <p:attrName>ppt_y</p:attrName>
                                        </p:attrNameLst>
                                      </p:cBhvr>
                                      <p:rCtr x="166" y="167"/>
                                    </p:animMotion>
                                  </p:childTnLst>
                                </p:cTn>
                              </p:par>
                              <p:par>
                                <p:cTn id="13" presetID="7" presetClass="path" presetSubtype="0" repeatCount="indefinite" fill="hold" grpId="1" nodeType="withEffect">
                                  <p:stCondLst>
                                    <p:cond delay="0"/>
                                  </p:stCondLst>
                                  <p:endCondLst>
                                    <p:cond evt="onNext" delay="0">
                                      <p:tgtEl>
                                        <p:sldTgt/>
                                      </p:tgtEl>
                                    </p:cond>
                                  </p:endCondLst>
                                  <p:childTnLst>
                                    <p:animMotion origin="layout" path="M -1.38889E-6 0.00417 L -0.33281 0.00417 L -0.33281 -0.32685 L -1.38889E-6 -0.32685 L -1.38889E-6 0.00417 Z " pathEditMode="relative" rAng="0" ptsTypes="FFFFF">
                                      <p:cBhvr>
                                        <p:cTn id="14" dur="5000" fill="hold"/>
                                        <p:tgtEl>
                                          <p:spTgt spid="22"/>
                                        </p:tgtEl>
                                        <p:attrNameLst>
                                          <p:attrName>ppt_x</p:attrName>
                                          <p:attrName>ppt_y</p:attrName>
                                        </p:attrNameLst>
                                      </p:cBhvr>
                                      <p:rCtr x="-166" y="-1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21" grpId="1" animBg="1"/>
      <p:bldP spid="22" grpId="0" animBg="1"/>
      <p:bldP spid="2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15950" y="0"/>
            <a:ext cx="7772400" cy="836613"/>
          </a:xfrm>
        </p:spPr>
        <p:txBody>
          <a:bodyPr/>
          <a:lstStyle/>
          <a:p>
            <a:pPr eaLnBrk="1" hangingPunct="1">
              <a:defRPr/>
            </a:pPr>
            <a:r>
              <a:rPr lang="en-US" altLang="ja-JP" sz="3600" dirty="0" smtClean="0">
                <a:latin typeface="Times New Roman" pitchFamily="18" charset="0"/>
                <a:cs typeface="Times New Roman" pitchFamily="18" charset="0"/>
              </a:rPr>
              <a:t>Recent experiment of Sr</a:t>
            </a:r>
            <a:r>
              <a:rPr lang="en-US" altLang="ja-JP" sz="3600" baseline="-25000" dirty="0" smtClean="0">
                <a:latin typeface="Times New Roman" pitchFamily="18" charset="0"/>
                <a:cs typeface="Times New Roman" pitchFamily="18" charset="0"/>
              </a:rPr>
              <a:t>2</a:t>
            </a:r>
            <a:r>
              <a:rPr lang="en-US" altLang="ja-JP" sz="3600" dirty="0" smtClean="0">
                <a:latin typeface="Times New Roman" pitchFamily="18" charset="0"/>
                <a:cs typeface="Times New Roman" pitchFamily="18" charset="0"/>
              </a:rPr>
              <a:t>RuO</a:t>
            </a:r>
            <a:r>
              <a:rPr lang="en-US" altLang="ja-JP" sz="3600" baseline="-25000" dirty="0" smtClean="0">
                <a:latin typeface="Times New Roman" pitchFamily="18" charset="0"/>
                <a:cs typeface="Times New Roman" pitchFamily="18" charset="0"/>
              </a:rPr>
              <a:t>4</a:t>
            </a:r>
            <a:endParaRPr lang="en-US" altLang="ja-JP" sz="3600" dirty="0" smtClean="0">
              <a:latin typeface="Times New Roman" pitchFamily="18" charset="0"/>
              <a:cs typeface="Times New Roman" pitchFamily="18" charset="0"/>
            </a:endParaRPr>
          </a:p>
        </p:txBody>
      </p:sp>
      <p:sp>
        <p:nvSpPr>
          <p:cNvPr id="442371" name="テキスト ボックス 13"/>
          <p:cNvSpPr txBox="1">
            <a:spLocks noChangeArrowheads="1"/>
          </p:cNvSpPr>
          <p:nvPr/>
        </p:nvSpPr>
        <p:spPr bwMode="auto">
          <a:xfrm>
            <a:off x="6011863" y="1239615"/>
            <a:ext cx="1351652" cy="369332"/>
          </a:xfrm>
          <a:prstGeom prst="rect">
            <a:avLst/>
          </a:prstGeom>
          <a:noFill/>
          <a:ln w="9525">
            <a:noFill/>
            <a:miter lim="800000"/>
            <a:headEnd/>
            <a:tailEnd/>
          </a:ln>
        </p:spPr>
        <p:txBody>
          <a:bodyPr wrap="none">
            <a:spAutoFit/>
          </a:bodyPr>
          <a:lstStyle/>
          <a:p>
            <a:r>
              <a:rPr lang="en-US" altLang="ja-JP" dirty="0" smtClean="0"/>
              <a:t>Experiment</a:t>
            </a:r>
            <a:endParaRPr lang="en-US" altLang="ja-JP" dirty="0"/>
          </a:p>
        </p:txBody>
      </p:sp>
      <p:sp>
        <p:nvSpPr>
          <p:cNvPr id="442372" name="正方形/長方形 4"/>
          <p:cNvSpPr>
            <a:spLocks noChangeArrowheads="1"/>
          </p:cNvSpPr>
          <p:nvPr/>
        </p:nvSpPr>
        <p:spPr bwMode="auto">
          <a:xfrm>
            <a:off x="976313" y="1614265"/>
            <a:ext cx="1439862" cy="409575"/>
          </a:xfrm>
          <a:prstGeom prst="rect">
            <a:avLst/>
          </a:prstGeom>
          <a:solidFill>
            <a:srgbClr val="99CCFF"/>
          </a:solidFill>
          <a:ln w="25400" algn="ctr">
            <a:noFill/>
            <a:miter lim="800000"/>
            <a:headEnd/>
            <a:tailEnd/>
          </a:ln>
        </p:spPr>
        <p:txBody>
          <a:bodyPr anchor="ctr"/>
          <a:lstStyle/>
          <a:p>
            <a:endParaRPr lang="ja-JP" altLang="en-US" sz="1800" b="0" dirty="0">
              <a:solidFill>
                <a:srgbClr val="FFFFFF"/>
              </a:solidFill>
              <a:latin typeface="Arial" pitchFamily="34" charset="0"/>
            </a:endParaRPr>
          </a:p>
        </p:txBody>
      </p:sp>
      <p:sp>
        <p:nvSpPr>
          <p:cNvPr id="442373" name="直角三角形 5"/>
          <p:cNvSpPr>
            <a:spLocks noChangeArrowheads="1"/>
          </p:cNvSpPr>
          <p:nvPr/>
        </p:nvSpPr>
        <p:spPr bwMode="auto">
          <a:xfrm rot="10800000">
            <a:off x="1939925" y="1496790"/>
            <a:ext cx="558800" cy="484187"/>
          </a:xfrm>
          <a:prstGeom prst="rtTriangle">
            <a:avLst/>
          </a:prstGeom>
          <a:solidFill>
            <a:schemeClr val="bg1"/>
          </a:solidFill>
          <a:ln w="25400" algn="ctr">
            <a:noFill/>
            <a:miter lim="800000"/>
            <a:headEnd/>
            <a:tailEnd/>
          </a:ln>
        </p:spPr>
        <p:txBody>
          <a:bodyPr rot="10800000" anchor="ctr"/>
          <a:lstStyle/>
          <a:p>
            <a:endParaRPr lang="ja-JP" altLang="en-US" sz="1800" b="0" dirty="0">
              <a:solidFill>
                <a:srgbClr val="FFFFFF"/>
              </a:solidFill>
              <a:latin typeface="Arial" pitchFamily="34" charset="0"/>
            </a:endParaRPr>
          </a:p>
        </p:txBody>
      </p:sp>
      <p:sp>
        <p:nvSpPr>
          <p:cNvPr id="442374" name="正方形/長方形 6"/>
          <p:cNvSpPr>
            <a:spLocks noChangeArrowheads="1"/>
          </p:cNvSpPr>
          <p:nvPr/>
        </p:nvSpPr>
        <p:spPr bwMode="auto">
          <a:xfrm>
            <a:off x="2444750" y="1842865"/>
            <a:ext cx="881063" cy="185737"/>
          </a:xfrm>
          <a:prstGeom prst="rect">
            <a:avLst/>
          </a:prstGeom>
          <a:solidFill>
            <a:srgbClr val="FFFF99"/>
          </a:solidFill>
          <a:ln w="25400" algn="ctr">
            <a:noFill/>
            <a:miter lim="800000"/>
            <a:headEnd/>
            <a:tailEnd/>
          </a:ln>
        </p:spPr>
        <p:txBody>
          <a:bodyPr anchor="ctr"/>
          <a:lstStyle/>
          <a:p>
            <a:endParaRPr lang="ja-JP" altLang="en-US" sz="1800" b="0" dirty="0">
              <a:solidFill>
                <a:srgbClr val="FFFFFF"/>
              </a:solidFill>
              <a:latin typeface="Arial" pitchFamily="34" charset="0"/>
            </a:endParaRPr>
          </a:p>
        </p:txBody>
      </p:sp>
      <p:sp>
        <p:nvSpPr>
          <p:cNvPr id="442375" name="正方形/長方形 33"/>
          <p:cNvSpPr>
            <a:spLocks noChangeArrowheads="1"/>
          </p:cNvSpPr>
          <p:nvPr/>
        </p:nvSpPr>
        <p:spPr bwMode="auto">
          <a:xfrm>
            <a:off x="957263" y="1655540"/>
            <a:ext cx="989012" cy="338137"/>
          </a:xfrm>
          <a:prstGeom prst="rect">
            <a:avLst/>
          </a:prstGeom>
          <a:noFill/>
          <a:ln w="9525">
            <a:noFill/>
            <a:miter lim="800000"/>
            <a:headEnd/>
            <a:tailEnd/>
          </a:ln>
        </p:spPr>
        <p:txBody>
          <a:bodyPr wrap="none">
            <a:spAutoFit/>
          </a:bodyPr>
          <a:lstStyle/>
          <a:p>
            <a:pPr algn="l"/>
            <a:r>
              <a:rPr lang="en-US" altLang="ja-JP" sz="1600" b="0" dirty="0">
                <a:solidFill>
                  <a:srgbClr val="000000"/>
                </a:solidFill>
                <a:latin typeface="Century" pitchFamily="18" charset="0"/>
                <a:cs typeface="Times New Roman" pitchFamily="18" charset="0"/>
              </a:rPr>
              <a:t>Sr</a:t>
            </a:r>
            <a:r>
              <a:rPr lang="en-US" altLang="ja-JP" sz="1600" b="0" baseline="-25000" dirty="0">
                <a:solidFill>
                  <a:srgbClr val="000000"/>
                </a:solidFill>
                <a:latin typeface="Century" pitchFamily="18" charset="0"/>
                <a:cs typeface="Times New Roman" pitchFamily="18" charset="0"/>
              </a:rPr>
              <a:t>2</a:t>
            </a:r>
            <a:r>
              <a:rPr lang="en-US" altLang="ja-JP" sz="1600" b="0" dirty="0">
                <a:solidFill>
                  <a:srgbClr val="000000"/>
                </a:solidFill>
                <a:latin typeface="Century" pitchFamily="18" charset="0"/>
                <a:cs typeface="Times New Roman" pitchFamily="18" charset="0"/>
              </a:rPr>
              <a:t>RuO</a:t>
            </a:r>
            <a:r>
              <a:rPr lang="en-US" altLang="ja-JP" sz="1600" b="0" baseline="-25000" dirty="0">
                <a:solidFill>
                  <a:srgbClr val="000000"/>
                </a:solidFill>
                <a:latin typeface="Century" pitchFamily="18" charset="0"/>
                <a:cs typeface="Times New Roman" pitchFamily="18" charset="0"/>
              </a:rPr>
              <a:t>4</a:t>
            </a:r>
            <a:endParaRPr lang="en-US" altLang="ja-JP" sz="1600" b="0" dirty="0">
              <a:solidFill>
                <a:srgbClr val="000000"/>
              </a:solidFill>
              <a:latin typeface="Century" pitchFamily="18" charset="0"/>
            </a:endParaRPr>
          </a:p>
        </p:txBody>
      </p:sp>
      <p:sp>
        <p:nvSpPr>
          <p:cNvPr id="442376" name="直角三角形 8"/>
          <p:cNvSpPr>
            <a:spLocks noChangeArrowheads="1"/>
          </p:cNvSpPr>
          <p:nvPr/>
        </p:nvSpPr>
        <p:spPr bwMode="auto">
          <a:xfrm flipH="1" flipV="1">
            <a:off x="1947863" y="1614265"/>
            <a:ext cx="496887" cy="469900"/>
          </a:xfrm>
          <a:prstGeom prst="rtTriangle">
            <a:avLst/>
          </a:prstGeom>
          <a:solidFill>
            <a:srgbClr val="FFFF99"/>
          </a:solidFill>
          <a:ln w="15875" algn="ctr">
            <a:noFill/>
            <a:miter lim="800000"/>
            <a:headEnd/>
            <a:tailEnd/>
          </a:ln>
        </p:spPr>
        <p:txBody>
          <a:bodyPr rot="10800000" anchor="ctr"/>
          <a:lstStyle/>
          <a:p>
            <a:endParaRPr lang="ja-JP" altLang="en-US" sz="1800" b="0" dirty="0">
              <a:solidFill>
                <a:srgbClr val="000000"/>
              </a:solidFill>
              <a:latin typeface="Arial" pitchFamily="34" charset="0"/>
            </a:endParaRPr>
          </a:p>
        </p:txBody>
      </p:sp>
      <p:sp>
        <p:nvSpPr>
          <p:cNvPr id="442377" name="直角三角形 35"/>
          <p:cNvSpPr>
            <a:spLocks noChangeArrowheads="1"/>
          </p:cNvSpPr>
          <p:nvPr/>
        </p:nvSpPr>
        <p:spPr bwMode="auto">
          <a:xfrm rot="10800000">
            <a:off x="2079625" y="1488852"/>
            <a:ext cx="373063" cy="354013"/>
          </a:xfrm>
          <a:prstGeom prst="rtTriangle">
            <a:avLst/>
          </a:prstGeom>
          <a:solidFill>
            <a:schemeClr val="bg1"/>
          </a:solidFill>
          <a:ln w="9525" algn="ctr">
            <a:noFill/>
            <a:round/>
            <a:headEnd/>
            <a:tailEnd/>
          </a:ln>
        </p:spPr>
        <p:txBody>
          <a:bodyPr rot="10800000"/>
          <a:lstStyle/>
          <a:p>
            <a:pPr algn="l"/>
            <a:endParaRPr lang="ja-JP" altLang="ja-JP" sz="1800" b="0" dirty="0">
              <a:solidFill>
                <a:srgbClr val="000000"/>
              </a:solidFill>
            </a:endParaRPr>
          </a:p>
        </p:txBody>
      </p:sp>
      <p:sp>
        <p:nvSpPr>
          <p:cNvPr id="442378" name="平行四辺形 10"/>
          <p:cNvSpPr>
            <a:spLocks noChangeArrowheads="1"/>
          </p:cNvSpPr>
          <p:nvPr/>
        </p:nvSpPr>
        <p:spPr bwMode="auto">
          <a:xfrm flipH="1">
            <a:off x="1827213" y="1614265"/>
            <a:ext cx="558800" cy="411162"/>
          </a:xfrm>
          <a:prstGeom prst="parallelogram">
            <a:avLst>
              <a:gd name="adj" fmla="val 98923"/>
            </a:avLst>
          </a:prstGeom>
          <a:solidFill>
            <a:srgbClr val="333333"/>
          </a:solidFill>
          <a:ln w="9525" algn="ctr">
            <a:noFill/>
            <a:round/>
            <a:headEnd/>
            <a:tailEnd/>
          </a:ln>
        </p:spPr>
        <p:txBody>
          <a:bodyPr/>
          <a:lstStyle/>
          <a:p>
            <a:pPr algn="l"/>
            <a:endParaRPr lang="ja-JP" altLang="en-US" sz="1800" b="0" dirty="0">
              <a:solidFill>
                <a:srgbClr val="000000"/>
              </a:solidFill>
            </a:endParaRPr>
          </a:p>
        </p:txBody>
      </p:sp>
      <p:sp>
        <p:nvSpPr>
          <p:cNvPr id="442379" name="正方形/長方形 33"/>
          <p:cNvSpPr>
            <a:spLocks noChangeArrowheads="1"/>
          </p:cNvSpPr>
          <p:nvPr/>
        </p:nvSpPr>
        <p:spPr bwMode="auto">
          <a:xfrm>
            <a:off x="2570163" y="1750790"/>
            <a:ext cx="463550" cy="366712"/>
          </a:xfrm>
          <a:prstGeom prst="rect">
            <a:avLst/>
          </a:prstGeom>
          <a:noFill/>
          <a:ln w="9525">
            <a:noFill/>
            <a:miter lim="800000"/>
            <a:headEnd/>
            <a:tailEnd/>
          </a:ln>
        </p:spPr>
        <p:txBody>
          <a:bodyPr wrap="none">
            <a:spAutoFit/>
          </a:bodyPr>
          <a:lstStyle/>
          <a:p>
            <a:pPr algn="l"/>
            <a:r>
              <a:rPr lang="en-US" altLang="ja-JP" sz="1800" b="0" dirty="0">
                <a:solidFill>
                  <a:srgbClr val="000000"/>
                </a:solidFill>
                <a:cs typeface="Times New Roman" pitchFamily="18" charset="0"/>
              </a:rPr>
              <a:t>Au</a:t>
            </a:r>
            <a:endParaRPr lang="en-US" altLang="ja-JP" sz="1800" b="0" dirty="0">
              <a:solidFill>
                <a:srgbClr val="000000"/>
              </a:solidFill>
            </a:endParaRPr>
          </a:p>
        </p:txBody>
      </p:sp>
      <p:sp>
        <p:nvSpPr>
          <p:cNvPr id="442380" name="正方形/長方形 12"/>
          <p:cNvSpPr>
            <a:spLocks noChangeArrowheads="1"/>
          </p:cNvSpPr>
          <p:nvPr/>
        </p:nvSpPr>
        <p:spPr bwMode="auto">
          <a:xfrm>
            <a:off x="704850" y="2020665"/>
            <a:ext cx="2859088" cy="119062"/>
          </a:xfrm>
          <a:prstGeom prst="rect">
            <a:avLst/>
          </a:prstGeom>
          <a:solidFill>
            <a:srgbClr val="6699FF"/>
          </a:solidFill>
          <a:ln w="9525" algn="ctr">
            <a:solidFill>
              <a:schemeClr val="tx1"/>
            </a:solidFill>
            <a:round/>
            <a:headEnd/>
            <a:tailEnd/>
          </a:ln>
        </p:spPr>
        <p:txBody>
          <a:bodyPr/>
          <a:lstStyle/>
          <a:p>
            <a:pPr algn="l"/>
            <a:endParaRPr lang="ja-JP" altLang="en-US" sz="1800" b="0" dirty="0">
              <a:solidFill>
                <a:srgbClr val="000000"/>
              </a:solidFill>
            </a:endParaRPr>
          </a:p>
        </p:txBody>
      </p:sp>
      <p:sp>
        <p:nvSpPr>
          <p:cNvPr id="442381" name="Text Box 130"/>
          <p:cNvSpPr txBox="1">
            <a:spLocks noChangeArrowheads="1"/>
          </p:cNvSpPr>
          <p:nvPr/>
        </p:nvSpPr>
        <p:spPr bwMode="auto">
          <a:xfrm>
            <a:off x="1409700" y="1196752"/>
            <a:ext cx="844550" cy="457200"/>
          </a:xfrm>
          <a:prstGeom prst="rect">
            <a:avLst/>
          </a:prstGeom>
          <a:noFill/>
          <a:ln w="9525">
            <a:noFill/>
            <a:miter lim="800000"/>
            <a:headEnd/>
            <a:tailEnd/>
          </a:ln>
        </p:spPr>
        <p:txBody>
          <a:bodyPr wrap="none">
            <a:spAutoFit/>
          </a:bodyPr>
          <a:lstStyle/>
          <a:p>
            <a:pPr algn="l"/>
            <a:r>
              <a:rPr lang="en-US" altLang="ja-JP" b="0" dirty="0">
                <a:solidFill>
                  <a:srgbClr val="000000"/>
                </a:solidFill>
              </a:rPr>
              <a:t>S/I/N</a:t>
            </a:r>
          </a:p>
        </p:txBody>
      </p:sp>
      <p:sp>
        <p:nvSpPr>
          <p:cNvPr id="442382" name="Text Box 131"/>
          <p:cNvSpPr txBox="1">
            <a:spLocks noChangeArrowheads="1"/>
          </p:cNvSpPr>
          <p:nvPr/>
        </p:nvSpPr>
        <p:spPr bwMode="auto">
          <a:xfrm>
            <a:off x="1546225" y="2071465"/>
            <a:ext cx="509588" cy="274637"/>
          </a:xfrm>
          <a:prstGeom prst="rect">
            <a:avLst/>
          </a:prstGeom>
          <a:noFill/>
          <a:ln w="9525">
            <a:noFill/>
            <a:miter lim="800000"/>
            <a:headEnd/>
            <a:tailEnd/>
          </a:ln>
        </p:spPr>
        <p:txBody>
          <a:bodyPr wrap="none">
            <a:spAutoFit/>
          </a:bodyPr>
          <a:lstStyle/>
          <a:p>
            <a:pPr algn="l"/>
            <a:r>
              <a:rPr lang="en-US" altLang="ja-JP" sz="1200" b="0" dirty="0">
                <a:solidFill>
                  <a:srgbClr val="000000"/>
                </a:solidFill>
              </a:rPr>
              <a:t>SiO</a:t>
            </a:r>
            <a:r>
              <a:rPr lang="en-US" altLang="ja-JP" sz="1200" b="0" baseline="-25000" dirty="0">
                <a:solidFill>
                  <a:srgbClr val="000000"/>
                </a:solidFill>
              </a:rPr>
              <a:t>2</a:t>
            </a:r>
            <a:r>
              <a:rPr lang="en-US" altLang="ja-JP" sz="1200" b="0" dirty="0">
                <a:solidFill>
                  <a:srgbClr val="000000"/>
                </a:solidFill>
              </a:rPr>
              <a:t> </a:t>
            </a:r>
          </a:p>
        </p:txBody>
      </p:sp>
      <p:sp>
        <p:nvSpPr>
          <p:cNvPr id="442383" name="Oval 1141"/>
          <p:cNvSpPr>
            <a:spLocks noChangeArrowheads="1"/>
          </p:cNvSpPr>
          <p:nvPr/>
        </p:nvSpPr>
        <p:spPr bwMode="auto">
          <a:xfrm rot="3140215">
            <a:off x="2000251" y="1734914"/>
            <a:ext cx="114300" cy="180975"/>
          </a:xfrm>
          <a:prstGeom prst="ellipse">
            <a:avLst/>
          </a:prstGeom>
          <a:solidFill>
            <a:srgbClr val="99CCFF"/>
          </a:solidFill>
          <a:ln w="9525">
            <a:noFill/>
            <a:round/>
            <a:headEnd/>
            <a:tailEnd/>
          </a:ln>
        </p:spPr>
        <p:txBody>
          <a:bodyPr wrap="none" anchor="ctr"/>
          <a:lstStyle/>
          <a:p>
            <a:pPr algn="l"/>
            <a:endParaRPr lang="ja-JP" altLang="en-US" b="0" dirty="0">
              <a:solidFill>
                <a:srgbClr val="000000"/>
              </a:solidFill>
              <a:latin typeface="Comic Sans MS" pitchFamily="66" charset="0"/>
            </a:endParaRPr>
          </a:p>
        </p:txBody>
      </p:sp>
      <p:sp>
        <p:nvSpPr>
          <p:cNvPr id="442384" name="テキスト ボックス 29"/>
          <p:cNvSpPr txBox="1">
            <a:spLocks noChangeArrowheads="1"/>
          </p:cNvSpPr>
          <p:nvPr/>
        </p:nvSpPr>
        <p:spPr bwMode="auto">
          <a:xfrm>
            <a:off x="179512" y="5301208"/>
            <a:ext cx="9433048" cy="369332"/>
          </a:xfrm>
          <a:prstGeom prst="rect">
            <a:avLst/>
          </a:prstGeom>
          <a:noFill/>
          <a:ln w="9525">
            <a:noFill/>
            <a:miter lim="800000"/>
            <a:headEnd/>
            <a:tailEnd/>
          </a:ln>
        </p:spPr>
        <p:txBody>
          <a:bodyPr wrap="square">
            <a:spAutoFit/>
          </a:bodyPr>
          <a:lstStyle/>
          <a:p>
            <a:r>
              <a:rPr lang="en-US" altLang="ja-JP" dirty="0" smtClean="0">
                <a:latin typeface="Times New Roman" pitchFamily="18" charset="0"/>
                <a:cs typeface="Times New Roman" pitchFamily="18" charset="0"/>
              </a:rPr>
              <a:t>It is possible to fit experimental data taking into account of anisotropy of pair potential. </a:t>
            </a:r>
            <a:endParaRPr lang="ja-JP" altLang="en-US" dirty="0">
              <a:latin typeface="Times New Roman" pitchFamily="18" charset="0"/>
              <a:cs typeface="Times New Roman" pitchFamily="18" charset="0"/>
            </a:endParaRPr>
          </a:p>
        </p:txBody>
      </p:sp>
      <p:pic>
        <p:nvPicPr>
          <p:cNvPr id="442386" name="Picture 2"/>
          <p:cNvPicPr>
            <a:picLocks noChangeAspect="1" noChangeArrowheads="1"/>
          </p:cNvPicPr>
          <p:nvPr/>
        </p:nvPicPr>
        <p:blipFill>
          <a:blip r:embed="rId2" cstate="print"/>
          <a:srcRect/>
          <a:stretch>
            <a:fillRect/>
          </a:stretch>
        </p:blipFill>
        <p:spPr bwMode="auto">
          <a:xfrm>
            <a:off x="847725" y="2703290"/>
            <a:ext cx="2428875" cy="2381250"/>
          </a:xfrm>
          <a:prstGeom prst="rect">
            <a:avLst/>
          </a:prstGeom>
          <a:noFill/>
          <a:ln w="9525">
            <a:noFill/>
            <a:miter lim="800000"/>
            <a:headEnd/>
            <a:tailEnd/>
          </a:ln>
        </p:spPr>
      </p:pic>
      <p:pic>
        <p:nvPicPr>
          <p:cNvPr id="442387" name="Picture 21"/>
          <p:cNvPicPr>
            <a:picLocks noChangeAspect="1" noChangeArrowheads="1"/>
          </p:cNvPicPr>
          <p:nvPr/>
        </p:nvPicPr>
        <p:blipFill>
          <a:blip r:embed="rId3" cstate="print"/>
          <a:srcRect/>
          <a:stretch>
            <a:fillRect/>
          </a:stretch>
        </p:blipFill>
        <p:spPr bwMode="auto">
          <a:xfrm>
            <a:off x="4643438" y="1773015"/>
            <a:ext cx="3457575" cy="3095625"/>
          </a:xfrm>
          <a:prstGeom prst="rect">
            <a:avLst/>
          </a:prstGeom>
          <a:noFill/>
          <a:ln w="25400" algn="ctr">
            <a:noFill/>
            <a:miter lim="800000"/>
            <a:headEnd/>
            <a:tailEnd/>
          </a:ln>
        </p:spPr>
      </p:pic>
      <p:sp>
        <p:nvSpPr>
          <p:cNvPr id="20" name="正方形/長方形 19"/>
          <p:cNvSpPr/>
          <p:nvPr/>
        </p:nvSpPr>
        <p:spPr>
          <a:xfrm>
            <a:off x="4212976" y="5992713"/>
            <a:ext cx="3527376" cy="369332"/>
          </a:xfrm>
          <a:prstGeom prst="rect">
            <a:avLst/>
          </a:prstGeom>
        </p:spPr>
        <p:txBody>
          <a:bodyPr wrap="none">
            <a:spAutoFit/>
          </a:bodyPr>
          <a:lstStyle/>
          <a:p>
            <a:r>
              <a:rPr lang="en-US" altLang="ja-JP" dirty="0" smtClean="0">
                <a:latin typeface="Times New Roman" pitchFamily="18" charset="0"/>
                <a:cs typeface="Times New Roman" pitchFamily="18" charset="0"/>
              </a:rPr>
              <a:t>Phys. Rev. Lett. </a:t>
            </a:r>
            <a:r>
              <a:rPr lang="en-US" altLang="ja-JP" b="1" dirty="0" smtClean="0">
                <a:latin typeface="Times New Roman" pitchFamily="18" charset="0"/>
                <a:cs typeface="Times New Roman" pitchFamily="18" charset="0"/>
              </a:rPr>
              <a:t>107</a:t>
            </a:r>
            <a:r>
              <a:rPr lang="en-US" altLang="ja-JP" dirty="0" smtClean="0">
                <a:latin typeface="Times New Roman" pitchFamily="18" charset="0"/>
                <a:cs typeface="Times New Roman" pitchFamily="18" charset="0"/>
              </a:rPr>
              <a:t>, 077003 (2011)</a:t>
            </a:r>
            <a:endParaRPr lang="ja-JP" altLang="en-US" dirty="0">
              <a:latin typeface="Times New Roman" pitchFamily="18" charset="0"/>
              <a:cs typeface="Times New Roman" pitchFamily="18" charset="0"/>
            </a:endParaRPr>
          </a:p>
        </p:txBody>
      </p:sp>
      <p:sp>
        <p:nvSpPr>
          <p:cNvPr id="21" name="正方形/長方形 20"/>
          <p:cNvSpPr/>
          <p:nvPr/>
        </p:nvSpPr>
        <p:spPr>
          <a:xfrm>
            <a:off x="2123728" y="6011996"/>
            <a:ext cx="2114681" cy="369332"/>
          </a:xfrm>
          <a:prstGeom prst="rect">
            <a:avLst/>
          </a:prstGeom>
        </p:spPr>
        <p:txBody>
          <a:bodyPr wrap="none">
            <a:spAutoFit/>
          </a:bodyPr>
          <a:lstStyle/>
          <a:p>
            <a:r>
              <a:rPr lang="en-US" altLang="ja-JP" dirty="0" smtClean="0">
                <a:latin typeface="Times New Roman" pitchFamily="18" charset="0"/>
                <a:cs typeface="Times New Roman" pitchFamily="18" charset="0"/>
              </a:rPr>
              <a:t>S. Kashiwaya</a:t>
            </a:r>
            <a:r>
              <a:rPr lang="en-US" altLang="ja-JP" dirty="0" smtClean="0"/>
              <a:t>, </a:t>
            </a:r>
            <a:r>
              <a:rPr lang="en-US" altLang="ja-JP" i="1" dirty="0" smtClean="0">
                <a:latin typeface="Times New Roman" pitchFamily="18" charset="0"/>
                <a:cs typeface="Times New Roman" pitchFamily="18" charset="0"/>
              </a:rPr>
              <a:t>et al</a:t>
            </a:r>
            <a:r>
              <a:rPr lang="en-US" altLang="ja-JP" dirty="0" smtClean="0"/>
              <a:t>, </a:t>
            </a:r>
            <a:endParaRPr lang="ja-JP" altLang="en-US" dirty="0"/>
          </a:p>
        </p:txBody>
      </p:sp>
      <p:pic>
        <p:nvPicPr>
          <p:cNvPr id="950274" name="Picture 2" descr="柏谷聡（Satoshi Kashiwaya)"/>
          <p:cNvPicPr>
            <a:picLocks noChangeAspect="1" noChangeArrowheads="1"/>
          </p:cNvPicPr>
          <p:nvPr/>
        </p:nvPicPr>
        <p:blipFill>
          <a:blip r:embed="rId4" cstate="print"/>
          <a:srcRect/>
          <a:stretch>
            <a:fillRect/>
          </a:stretch>
        </p:blipFill>
        <p:spPr bwMode="auto">
          <a:xfrm>
            <a:off x="827584" y="5733256"/>
            <a:ext cx="792088" cy="9408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idx="4294967295"/>
          </p:nvPr>
        </p:nvSpPr>
        <p:spPr>
          <a:xfrm>
            <a:off x="0" y="188640"/>
            <a:ext cx="8460432" cy="909638"/>
          </a:xfrm>
        </p:spPr>
        <p:txBody>
          <a:bodyPr>
            <a:noAutofit/>
          </a:bodyPr>
          <a:lstStyle/>
          <a:p>
            <a:pPr eaLnBrk="1" hangingPunct="1"/>
            <a:r>
              <a:rPr lang="en-US" altLang="ja-JP" sz="3200" dirty="0" smtClean="0">
                <a:cs typeface="Times New Roman" pitchFamily="18" charset="0"/>
              </a:rPr>
              <a:t>Tunneling spectrum in two-dimensional topological superconductors</a:t>
            </a:r>
          </a:p>
        </p:txBody>
      </p:sp>
      <p:pic>
        <p:nvPicPr>
          <p:cNvPr id="443395" name="Picture 2"/>
          <p:cNvPicPr>
            <a:picLocks noChangeAspect="1" noChangeArrowheads="1"/>
          </p:cNvPicPr>
          <p:nvPr/>
        </p:nvPicPr>
        <p:blipFill>
          <a:blip r:embed="rId3" cstate="print"/>
          <a:srcRect/>
          <a:stretch>
            <a:fillRect/>
          </a:stretch>
        </p:blipFill>
        <p:spPr bwMode="auto">
          <a:xfrm>
            <a:off x="6248400" y="4267200"/>
            <a:ext cx="2163763" cy="2209800"/>
          </a:xfrm>
          <a:prstGeom prst="rect">
            <a:avLst/>
          </a:prstGeom>
          <a:noFill/>
          <a:ln w="9525">
            <a:noFill/>
            <a:miter lim="800000"/>
            <a:headEnd/>
            <a:tailEnd/>
          </a:ln>
        </p:spPr>
      </p:pic>
      <p:pic>
        <p:nvPicPr>
          <p:cNvPr id="443396" name="Picture 6"/>
          <p:cNvPicPr>
            <a:picLocks noChangeAspect="1" noChangeArrowheads="1"/>
          </p:cNvPicPr>
          <p:nvPr/>
        </p:nvPicPr>
        <p:blipFill>
          <a:blip r:embed="rId4" cstate="print"/>
          <a:srcRect/>
          <a:stretch>
            <a:fillRect/>
          </a:stretch>
        </p:blipFill>
        <p:spPr bwMode="auto">
          <a:xfrm>
            <a:off x="6172200" y="1295400"/>
            <a:ext cx="2163763" cy="2209800"/>
          </a:xfrm>
          <a:prstGeom prst="rect">
            <a:avLst/>
          </a:prstGeom>
          <a:noFill/>
          <a:ln w="9525">
            <a:noFill/>
            <a:miter lim="800000"/>
            <a:headEnd/>
            <a:tailEnd/>
          </a:ln>
        </p:spPr>
      </p:pic>
      <p:pic>
        <p:nvPicPr>
          <p:cNvPr id="443397" name="Picture 5"/>
          <p:cNvPicPr>
            <a:picLocks noChangeAspect="1" noChangeArrowheads="1"/>
          </p:cNvPicPr>
          <p:nvPr/>
        </p:nvPicPr>
        <p:blipFill>
          <a:blip r:embed="rId5" cstate="print"/>
          <a:srcRect/>
          <a:stretch>
            <a:fillRect/>
          </a:stretch>
        </p:blipFill>
        <p:spPr bwMode="auto">
          <a:xfrm>
            <a:off x="0" y="1295400"/>
            <a:ext cx="3200400" cy="2438400"/>
          </a:xfrm>
          <a:prstGeom prst="rect">
            <a:avLst/>
          </a:prstGeom>
          <a:noFill/>
          <a:ln w="9525">
            <a:noFill/>
            <a:miter lim="800000"/>
            <a:headEnd/>
            <a:tailEnd/>
          </a:ln>
        </p:spPr>
      </p:pic>
      <p:sp>
        <p:nvSpPr>
          <p:cNvPr id="443398" name="Text Box 7"/>
          <p:cNvSpPr txBox="1">
            <a:spLocks noChangeArrowheads="1"/>
          </p:cNvSpPr>
          <p:nvPr/>
        </p:nvSpPr>
        <p:spPr bwMode="auto">
          <a:xfrm>
            <a:off x="3131840" y="1916832"/>
            <a:ext cx="1552028" cy="707886"/>
          </a:xfrm>
          <a:prstGeom prst="rect">
            <a:avLst/>
          </a:prstGeom>
          <a:noFill/>
          <a:ln w="9525">
            <a:noFill/>
            <a:miter lim="800000"/>
            <a:headEnd/>
            <a:tailEnd/>
          </a:ln>
        </p:spPr>
        <p:txBody>
          <a:bodyPr wrap="none">
            <a:spAutoFit/>
          </a:bodyPr>
          <a:lstStyle/>
          <a:p>
            <a:r>
              <a:rPr lang="en-US" altLang="ja-JP" sz="2000" i="1" dirty="0" smtClean="0">
                <a:solidFill>
                  <a:srgbClr val="000000"/>
                </a:solidFill>
                <a:cs typeface="Times New Roman" pitchFamily="18" charset="0"/>
              </a:rPr>
              <a:t>d</a:t>
            </a:r>
            <a:r>
              <a:rPr lang="en-US" altLang="ja-JP" sz="2000" baseline="-25000" dirty="0" smtClean="0">
                <a:solidFill>
                  <a:srgbClr val="000000"/>
                </a:solidFill>
              </a:rPr>
              <a:t>x2-y2</a:t>
            </a:r>
            <a:r>
              <a:rPr lang="en-US" altLang="ja-JP" sz="2000" dirty="0" smtClean="0">
                <a:solidFill>
                  <a:srgbClr val="000000"/>
                </a:solidFill>
              </a:rPr>
              <a:t>-</a:t>
            </a:r>
            <a:r>
              <a:rPr lang="en-US" altLang="ja-JP" sz="2000" dirty="0" smtClean="0">
                <a:solidFill>
                  <a:srgbClr val="000000"/>
                </a:solidFill>
                <a:cs typeface="Times New Roman" pitchFamily="18" charset="0"/>
              </a:rPr>
              <a:t>wave</a:t>
            </a:r>
          </a:p>
          <a:p>
            <a:r>
              <a:rPr lang="en-US" altLang="ja-JP" sz="2000" dirty="0" smtClean="0">
                <a:solidFill>
                  <a:srgbClr val="4F81BD"/>
                </a:solidFill>
                <a:cs typeface="Times New Roman" pitchFamily="18" charset="0"/>
              </a:rPr>
              <a:t>nodal gap</a:t>
            </a:r>
            <a:endParaRPr lang="en-US" altLang="ja-JP" sz="2000" dirty="0">
              <a:solidFill>
                <a:srgbClr val="4F81BD"/>
              </a:solidFill>
              <a:cs typeface="Times New Roman" pitchFamily="18" charset="0"/>
            </a:endParaRPr>
          </a:p>
        </p:txBody>
      </p:sp>
      <p:sp>
        <p:nvSpPr>
          <p:cNvPr id="443399" name="Text Box 8"/>
          <p:cNvSpPr txBox="1">
            <a:spLocks noChangeArrowheads="1"/>
          </p:cNvSpPr>
          <p:nvPr/>
        </p:nvSpPr>
        <p:spPr bwMode="auto">
          <a:xfrm>
            <a:off x="2699792" y="4221088"/>
            <a:ext cx="3087705" cy="1938992"/>
          </a:xfrm>
          <a:prstGeom prst="rect">
            <a:avLst/>
          </a:prstGeom>
          <a:noFill/>
          <a:ln w="9525">
            <a:noFill/>
            <a:miter lim="800000"/>
            <a:headEnd/>
            <a:tailEnd/>
          </a:ln>
        </p:spPr>
        <p:txBody>
          <a:bodyPr wrap="none">
            <a:spAutoFit/>
          </a:bodyPr>
          <a:lstStyle/>
          <a:p>
            <a:r>
              <a:rPr lang="en-US" altLang="ja-JP" sz="2000" dirty="0" smtClean="0">
                <a:solidFill>
                  <a:srgbClr val="000000"/>
                </a:solidFill>
                <a:cs typeface="Times New Roman" pitchFamily="18" charset="0"/>
              </a:rPr>
              <a:t>chiral p-wave</a:t>
            </a:r>
            <a:endParaRPr lang="en-US" altLang="ja-JP" sz="2000" dirty="0">
              <a:solidFill>
                <a:srgbClr val="000000"/>
              </a:solidFill>
              <a:cs typeface="Times New Roman" pitchFamily="18" charset="0"/>
            </a:endParaRPr>
          </a:p>
          <a:p>
            <a:r>
              <a:rPr lang="en-US" altLang="ja-JP" sz="2000" dirty="0" smtClean="0">
                <a:solidFill>
                  <a:srgbClr val="000000"/>
                </a:solidFill>
              </a:rPr>
              <a:t>full gap</a:t>
            </a:r>
            <a:endParaRPr lang="en-US" altLang="ja-JP" sz="2000" dirty="0">
              <a:solidFill>
                <a:srgbClr val="000000"/>
              </a:solidFill>
            </a:endParaRPr>
          </a:p>
          <a:p>
            <a:r>
              <a:rPr lang="en-US" altLang="ja-JP" sz="2000" dirty="0" smtClean="0">
                <a:solidFill>
                  <a:srgbClr val="7030A0"/>
                </a:solidFill>
                <a:cs typeface="Times New Roman" pitchFamily="18" charset="0"/>
              </a:rPr>
              <a:t>chiral edge state</a:t>
            </a:r>
            <a:endParaRPr lang="en-US" altLang="ja-JP" sz="2000" dirty="0">
              <a:solidFill>
                <a:srgbClr val="7030A0"/>
              </a:solidFill>
              <a:cs typeface="Times New Roman" pitchFamily="18" charset="0"/>
            </a:endParaRPr>
          </a:p>
          <a:p>
            <a:endParaRPr lang="en-US" altLang="ja-JP" sz="2000" dirty="0">
              <a:solidFill>
                <a:srgbClr val="000000"/>
              </a:solidFill>
            </a:endParaRPr>
          </a:p>
          <a:p>
            <a:r>
              <a:rPr lang="en-US" altLang="ja-JP" sz="2000" dirty="0" smtClean="0">
                <a:solidFill>
                  <a:srgbClr val="7030A0"/>
                </a:solidFill>
                <a:cs typeface="Times New Roman" pitchFamily="18" charset="0"/>
              </a:rPr>
              <a:t>broad zero-bias peak </a:t>
            </a:r>
          </a:p>
          <a:p>
            <a:r>
              <a:rPr lang="en-US" altLang="ja-JP" sz="2000" dirty="0" smtClean="0">
                <a:solidFill>
                  <a:srgbClr val="7030A0"/>
                </a:solidFill>
                <a:cs typeface="Times New Roman" pitchFamily="18" charset="0"/>
              </a:rPr>
              <a:t>due to linear dispersion </a:t>
            </a:r>
            <a:endParaRPr lang="en-US" altLang="ja-JP" sz="2000" dirty="0">
              <a:solidFill>
                <a:srgbClr val="7030A0"/>
              </a:solidFill>
              <a:cs typeface="Times New Roman" pitchFamily="18" charset="0"/>
            </a:endParaRPr>
          </a:p>
        </p:txBody>
      </p:sp>
      <p:sp>
        <p:nvSpPr>
          <p:cNvPr id="443400" name="Line 9"/>
          <p:cNvSpPr>
            <a:spLocks noChangeShapeType="1"/>
          </p:cNvSpPr>
          <p:nvPr/>
        </p:nvSpPr>
        <p:spPr bwMode="auto">
          <a:xfrm>
            <a:off x="1752600" y="2895600"/>
            <a:ext cx="0" cy="533400"/>
          </a:xfrm>
          <a:prstGeom prst="line">
            <a:avLst/>
          </a:prstGeom>
          <a:noFill/>
          <a:ln w="25400">
            <a:solidFill>
              <a:srgbClr val="FF0000"/>
            </a:solidFill>
            <a:round/>
            <a:headEnd type="triangle" w="med" len="med"/>
            <a:tailEnd/>
          </a:ln>
        </p:spPr>
        <p:txBody>
          <a:bodyPr/>
          <a:lstStyle/>
          <a:p>
            <a:endParaRPr lang="ja-JP" altLang="en-US" dirty="0">
              <a:solidFill>
                <a:prstClr val="black"/>
              </a:solidFill>
            </a:endParaRPr>
          </a:p>
        </p:txBody>
      </p:sp>
      <p:sp>
        <p:nvSpPr>
          <p:cNvPr id="443401" name="Text Box 10"/>
          <p:cNvSpPr txBox="1">
            <a:spLocks noChangeArrowheads="1"/>
          </p:cNvSpPr>
          <p:nvPr/>
        </p:nvSpPr>
        <p:spPr bwMode="auto">
          <a:xfrm>
            <a:off x="1676400" y="3124200"/>
            <a:ext cx="369888" cy="457200"/>
          </a:xfrm>
          <a:prstGeom prst="rect">
            <a:avLst/>
          </a:prstGeom>
          <a:noFill/>
          <a:ln w="9525">
            <a:noFill/>
            <a:miter lim="800000"/>
            <a:headEnd/>
            <a:tailEnd/>
          </a:ln>
        </p:spPr>
        <p:txBody>
          <a:bodyPr wrap="none">
            <a:spAutoFit/>
          </a:bodyPr>
          <a:lstStyle/>
          <a:p>
            <a:r>
              <a:rPr lang="en-US" altLang="ja-JP" dirty="0">
                <a:solidFill>
                  <a:srgbClr val="FF3300"/>
                </a:solidFill>
                <a:latin typeface="Symbol" pitchFamily="18" charset="2"/>
              </a:rPr>
              <a:t>D</a:t>
            </a:r>
          </a:p>
        </p:txBody>
      </p:sp>
      <p:sp>
        <p:nvSpPr>
          <p:cNvPr id="443402" name="Line 11"/>
          <p:cNvSpPr>
            <a:spLocks noChangeShapeType="1"/>
          </p:cNvSpPr>
          <p:nvPr/>
        </p:nvSpPr>
        <p:spPr bwMode="auto">
          <a:xfrm>
            <a:off x="1676400" y="6096000"/>
            <a:ext cx="0" cy="533400"/>
          </a:xfrm>
          <a:prstGeom prst="line">
            <a:avLst/>
          </a:prstGeom>
          <a:noFill/>
          <a:ln w="25400">
            <a:solidFill>
              <a:srgbClr val="FF0000"/>
            </a:solidFill>
            <a:round/>
            <a:headEnd type="triangle" w="med" len="med"/>
            <a:tailEnd/>
          </a:ln>
        </p:spPr>
        <p:txBody>
          <a:bodyPr/>
          <a:lstStyle/>
          <a:p>
            <a:endParaRPr lang="ja-JP" altLang="en-US" dirty="0">
              <a:solidFill>
                <a:prstClr val="black"/>
              </a:solidFill>
            </a:endParaRPr>
          </a:p>
        </p:txBody>
      </p:sp>
      <p:sp>
        <p:nvSpPr>
          <p:cNvPr id="443403" name="Text Box 12"/>
          <p:cNvSpPr txBox="1">
            <a:spLocks noChangeArrowheads="1"/>
          </p:cNvSpPr>
          <p:nvPr/>
        </p:nvSpPr>
        <p:spPr bwMode="auto">
          <a:xfrm>
            <a:off x="1600200" y="6324600"/>
            <a:ext cx="369888" cy="457200"/>
          </a:xfrm>
          <a:prstGeom prst="rect">
            <a:avLst/>
          </a:prstGeom>
          <a:noFill/>
          <a:ln w="9525">
            <a:noFill/>
            <a:miter lim="800000"/>
            <a:headEnd/>
            <a:tailEnd/>
          </a:ln>
        </p:spPr>
        <p:txBody>
          <a:bodyPr wrap="none">
            <a:spAutoFit/>
          </a:bodyPr>
          <a:lstStyle/>
          <a:p>
            <a:r>
              <a:rPr lang="en-US" altLang="ja-JP" dirty="0">
                <a:solidFill>
                  <a:srgbClr val="FF3300"/>
                </a:solidFill>
                <a:latin typeface="Symbol" pitchFamily="18" charset="2"/>
              </a:rPr>
              <a:t>D</a:t>
            </a:r>
          </a:p>
        </p:txBody>
      </p:sp>
      <p:pic>
        <p:nvPicPr>
          <p:cNvPr id="443404" name="Picture 14"/>
          <p:cNvPicPr>
            <a:picLocks noChangeAspect="1" noChangeArrowheads="1"/>
          </p:cNvPicPr>
          <p:nvPr/>
        </p:nvPicPr>
        <p:blipFill>
          <a:blip r:embed="rId6" cstate="print"/>
          <a:srcRect/>
          <a:stretch>
            <a:fillRect/>
          </a:stretch>
        </p:blipFill>
        <p:spPr bwMode="auto">
          <a:xfrm>
            <a:off x="304800" y="3581400"/>
            <a:ext cx="2486025" cy="2819400"/>
          </a:xfrm>
          <a:prstGeom prst="rect">
            <a:avLst/>
          </a:prstGeom>
          <a:noFill/>
          <a:ln w="9525">
            <a:noFill/>
            <a:miter lim="800000"/>
            <a:headEnd/>
            <a:tailEnd/>
          </a:ln>
        </p:spPr>
      </p:pic>
      <p:sp>
        <p:nvSpPr>
          <p:cNvPr id="443405" name="テキスト ボックス 44"/>
          <p:cNvSpPr txBox="1">
            <a:spLocks noChangeArrowheads="1"/>
          </p:cNvSpPr>
          <p:nvPr/>
        </p:nvSpPr>
        <p:spPr bwMode="auto">
          <a:xfrm>
            <a:off x="8153400" y="3352800"/>
            <a:ext cx="529312" cy="400110"/>
          </a:xfrm>
          <a:prstGeom prst="rect">
            <a:avLst/>
          </a:prstGeom>
          <a:noFill/>
          <a:ln w="9525">
            <a:noFill/>
            <a:miter lim="800000"/>
            <a:headEnd/>
            <a:tailEnd/>
          </a:ln>
        </p:spPr>
        <p:txBody>
          <a:bodyPr wrap="none">
            <a:spAutoFit/>
          </a:bodyPr>
          <a:lstStyle/>
          <a:p>
            <a:r>
              <a:rPr lang="en-US" altLang="ja-JP" sz="2000" i="1" dirty="0" smtClean="0">
                <a:solidFill>
                  <a:srgbClr val="000000"/>
                </a:solidFill>
                <a:latin typeface="Symbol" pitchFamily="18" charset="2"/>
              </a:rPr>
              <a:t>q/p</a:t>
            </a:r>
            <a:endParaRPr lang="en-US" altLang="ja-JP" sz="2000" i="1" dirty="0">
              <a:solidFill>
                <a:srgbClr val="000000"/>
              </a:solidFill>
              <a:latin typeface="Symbol" pitchFamily="18" charset="2"/>
            </a:endParaRPr>
          </a:p>
        </p:txBody>
      </p:sp>
      <p:sp>
        <p:nvSpPr>
          <p:cNvPr id="443406" name="Text Box 16"/>
          <p:cNvSpPr txBox="1">
            <a:spLocks noChangeArrowheads="1"/>
          </p:cNvSpPr>
          <p:nvPr/>
        </p:nvSpPr>
        <p:spPr bwMode="auto">
          <a:xfrm>
            <a:off x="5715000" y="1195388"/>
            <a:ext cx="539750" cy="366712"/>
          </a:xfrm>
          <a:prstGeom prst="rect">
            <a:avLst/>
          </a:prstGeom>
          <a:noFill/>
          <a:ln w="9525">
            <a:noFill/>
            <a:miter lim="800000"/>
            <a:headEnd/>
            <a:tailEnd/>
          </a:ln>
        </p:spPr>
        <p:txBody>
          <a:bodyPr wrap="none">
            <a:spAutoFit/>
          </a:bodyPr>
          <a:lstStyle/>
          <a:p>
            <a:r>
              <a:rPr lang="en-US" altLang="ja-JP" dirty="0">
                <a:solidFill>
                  <a:srgbClr val="000000"/>
                </a:solidFill>
              </a:rPr>
              <a:t>E/</a:t>
            </a:r>
            <a:r>
              <a:rPr lang="en-US" altLang="ja-JP" dirty="0">
                <a:solidFill>
                  <a:srgbClr val="000000"/>
                </a:solidFill>
                <a:latin typeface="Symbol" pitchFamily="18" charset="2"/>
              </a:rPr>
              <a:t>D</a:t>
            </a:r>
          </a:p>
        </p:txBody>
      </p:sp>
      <p:sp>
        <p:nvSpPr>
          <p:cNvPr id="443407" name="Line 17"/>
          <p:cNvSpPr>
            <a:spLocks noChangeShapeType="1"/>
          </p:cNvSpPr>
          <p:nvPr/>
        </p:nvSpPr>
        <p:spPr bwMode="auto">
          <a:xfrm>
            <a:off x="5638800" y="1828800"/>
            <a:ext cx="457200" cy="0"/>
          </a:xfrm>
          <a:prstGeom prst="line">
            <a:avLst/>
          </a:prstGeom>
          <a:noFill/>
          <a:ln w="25400">
            <a:solidFill>
              <a:srgbClr val="FF0000"/>
            </a:solidFill>
            <a:round/>
            <a:headEnd/>
            <a:tailEnd type="triangle" w="med" len="med"/>
          </a:ln>
        </p:spPr>
        <p:txBody>
          <a:bodyPr/>
          <a:lstStyle/>
          <a:p>
            <a:endParaRPr lang="ja-JP" altLang="en-US" dirty="0">
              <a:solidFill>
                <a:prstClr val="black"/>
              </a:solidFill>
            </a:endParaRPr>
          </a:p>
        </p:txBody>
      </p:sp>
      <p:sp>
        <p:nvSpPr>
          <p:cNvPr id="443408" name="Text Box 18"/>
          <p:cNvSpPr txBox="1">
            <a:spLocks noChangeArrowheads="1"/>
          </p:cNvSpPr>
          <p:nvPr/>
        </p:nvSpPr>
        <p:spPr bwMode="auto">
          <a:xfrm>
            <a:off x="5562600" y="1752600"/>
            <a:ext cx="369888" cy="457200"/>
          </a:xfrm>
          <a:prstGeom prst="rect">
            <a:avLst/>
          </a:prstGeom>
          <a:noFill/>
          <a:ln w="9525">
            <a:noFill/>
            <a:miter lim="800000"/>
            <a:headEnd/>
            <a:tailEnd/>
          </a:ln>
        </p:spPr>
        <p:txBody>
          <a:bodyPr wrap="none">
            <a:spAutoFit/>
          </a:bodyPr>
          <a:lstStyle/>
          <a:p>
            <a:r>
              <a:rPr lang="en-US" altLang="ja-JP" dirty="0">
                <a:solidFill>
                  <a:srgbClr val="FF3300"/>
                </a:solidFill>
                <a:latin typeface="Symbol" pitchFamily="18" charset="2"/>
              </a:rPr>
              <a:t>D</a:t>
            </a:r>
          </a:p>
        </p:txBody>
      </p:sp>
      <p:sp>
        <p:nvSpPr>
          <p:cNvPr id="443409" name="テキスト ボックス 44"/>
          <p:cNvSpPr txBox="1">
            <a:spLocks noChangeArrowheads="1"/>
          </p:cNvSpPr>
          <p:nvPr/>
        </p:nvSpPr>
        <p:spPr bwMode="auto">
          <a:xfrm>
            <a:off x="8305800" y="6324600"/>
            <a:ext cx="529312" cy="400110"/>
          </a:xfrm>
          <a:prstGeom prst="rect">
            <a:avLst/>
          </a:prstGeom>
          <a:noFill/>
          <a:ln w="9525">
            <a:noFill/>
            <a:miter lim="800000"/>
            <a:headEnd/>
            <a:tailEnd/>
          </a:ln>
        </p:spPr>
        <p:txBody>
          <a:bodyPr wrap="none">
            <a:spAutoFit/>
          </a:bodyPr>
          <a:lstStyle/>
          <a:p>
            <a:r>
              <a:rPr lang="en-US" altLang="ja-JP" sz="2000" i="1" dirty="0" smtClean="0">
                <a:solidFill>
                  <a:srgbClr val="000000"/>
                </a:solidFill>
                <a:latin typeface="Symbol" pitchFamily="18" charset="2"/>
              </a:rPr>
              <a:t>q/p</a:t>
            </a:r>
            <a:endParaRPr lang="en-US" altLang="ja-JP" sz="2000" i="1" dirty="0">
              <a:solidFill>
                <a:srgbClr val="000000"/>
              </a:solidFill>
              <a:latin typeface="Symbol" pitchFamily="18" charset="2"/>
            </a:endParaRPr>
          </a:p>
        </p:txBody>
      </p:sp>
      <p:sp>
        <p:nvSpPr>
          <p:cNvPr id="443410" name="Text Box 20"/>
          <p:cNvSpPr txBox="1">
            <a:spLocks noChangeArrowheads="1"/>
          </p:cNvSpPr>
          <p:nvPr/>
        </p:nvSpPr>
        <p:spPr bwMode="auto">
          <a:xfrm>
            <a:off x="5867400" y="4167188"/>
            <a:ext cx="539750" cy="366712"/>
          </a:xfrm>
          <a:prstGeom prst="rect">
            <a:avLst/>
          </a:prstGeom>
          <a:noFill/>
          <a:ln w="9525">
            <a:noFill/>
            <a:miter lim="800000"/>
            <a:headEnd/>
            <a:tailEnd/>
          </a:ln>
        </p:spPr>
        <p:txBody>
          <a:bodyPr wrap="none">
            <a:spAutoFit/>
          </a:bodyPr>
          <a:lstStyle/>
          <a:p>
            <a:r>
              <a:rPr lang="en-US" altLang="ja-JP" dirty="0">
                <a:solidFill>
                  <a:srgbClr val="000000"/>
                </a:solidFill>
              </a:rPr>
              <a:t>E/</a:t>
            </a:r>
            <a:r>
              <a:rPr lang="en-US" altLang="ja-JP" dirty="0">
                <a:solidFill>
                  <a:srgbClr val="000000"/>
                </a:solidFill>
                <a:latin typeface="Symbol" pitchFamily="18" charset="2"/>
              </a:rPr>
              <a:t>D</a:t>
            </a:r>
          </a:p>
        </p:txBody>
      </p:sp>
      <p:sp>
        <p:nvSpPr>
          <p:cNvPr id="443411" name="Line 21"/>
          <p:cNvSpPr>
            <a:spLocks noChangeShapeType="1"/>
          </p:cNvSpPr>
          <p:nvPr/>
        </p:nvSpPr>
        <p:spPr bwMode="auto">
          <a:xfrm>
            <a:off x="5791200" y="4800600"/>
            <a:ext cx="457200" cy="0"/>
          </a:xfrm>
          <a:prstGeom prst="line">
            <a:avLst/>
          </a:prstGeom>
          <a:noFill/>
          <a:ln w="25400">
            <a:solidFill>
              <a:srgbClr val="FF0000"/>
            </a:solidFill>
            <a:round/>
            <a:headEnd/>
            <a:tailEnd type="triangle" w="med" len="med"/>
          </a:ln>
        </p:spPr>
        <p:txBody>
          <a:bodyPr/>
          <a:lstStyle/>
          <a:p>
            <a:endParaRPr lang="ja-JP" altLang="en-US" dirty="0">
              <a:solidFill>
                <a:prstClr val="black"/>
              </a:solidFill>
            </a:endParaRPr>
          </a:p>
        </p:txBody>
      </p:sp>
      <p:sp>
        <p:nvSpPr>
          <p:cNvPr id="443412" name="Text Box 22"/>
          <p:cNvSpPr txBox="1">
            <a:spLocks noChangeArrowheads="1"/>
          </p:cNvSpPr>
          <p:nvPr/>
        </p:nvSpPr>
        <p:spPr bwMode="auto">
          <a:xfrm>
            <a:off x="5638800" y="4724400"/>
            <a:ext cx="369888" cy="457200"/>
          </a:xfrm>
          <a:prstGeom prst="rect">
            <a:avLst/>
          </a:prstGeom>
          <a:noFill/>
          <a:ln w="9525">
            <a:noFill/>
            <a:miter lim="800000"/>
            <a:headEnd/>
            <a:tailEnd/>
          </a:ln>
        </p:spPr>
        <p:txBody>
          <a:bodyPr wrap="none">
            <a:spAutoFit/>
          </a:bodyPr>
          <a:lstStyle/>
          <a:p>
            <a:r>
              <a:rPr lang="en-US" altLang="ja-JP" dirty="0">
                <a:solidFill>
                  <a:srgbClr val="FF3300"/>
                </a:solidFill>
                <a:latin typeface="Symbol" pitchFamily="18" charset="2"/>
              </a:rPr>
              <a:t>D</a:t>
            </a:r>
          </a:p>
        </p:txBody>
      </p:sp>
      <p:sp>
        <p:nvSpPr>
          <p:cNvPr id="443413" name="Text Box 23"/>
          <p:cNvSpPr txBox="1">
            <a:spLocks noChangeArrowheads="1"/>
          </p:cNvSpPr>
          <p:nvPr/>
        </p:nvSpPr>
        <p:spPr bwMode="auto">
          <a:xfrm>
            <a:off x="990600" y="4572000"/>
            <a:ext cx="819150" cy="336550"/>
          </a:xfrm>
          <a:prstGeom prst="rect">
            <a:avLst/>
          </a:prstGeom>
          <a:noFill/>
          <a:ln w="9525">
            <a:noFill/>
            <a:miter lim="800000"/>
            <a:headEnd/>
            <a:tailEnd/>
          </a:ln>
        </p:spPr>
        <p:txBody>
          <a:bodyPr wrap="none">
            <a:spAutoFit/>
          </a:bodyPr>
          <a:lstStyle/>
          <a:p>
            <a:r>
              <a:rPr lang="en-US" altLang="ja-JP" sz="1600" dirty="0">
                <a:solidFill>
                  <a:srgbClr val="FF0066"/>
                </a:solidFill>
                <a:latin typeface="Comic Sans MS" pitchFamily="66" charset="0"/>
              </a:rPr>
              <a:t>theory</a:t>
            </a:r>
          </a:p>
        </p:txBody>
      </p:sp>
      <p:sp>
        <p:nvSpPr>
          <p:cNvPr id="443414" name="Text Box 24"/>
          <p:cNvSpPr txBox="1">
            <a:spLocks noChangeArrowheads="1"/>
          </p:cNvSpPr>
          <p:nvPr/>
        </p:nvSpPr>
        <p:spPr bwMode="auto">
          <a:xfrm>
            <a:off x="1447800" y="5029200"/>
            <a:ext cx="731838" cy="366713"/>
          </a:xfrm>
          <a:prstGeom prst="rect">
            <a:avLst/>
          </a:prstGeom>
          <a:noFill/>
          <a:ln w="9525">
            <a:noFill/>
            <a:miter lim="800000"/>
            <a:headEnd/>
            <a:tailEnd/>
          </a:ln>
        </p:spPr>
        <p:txBody>
          <a:bodyPr wrap="none">
            <a:spAutoFit/>
          </a:bodyPr>
          <a:lstStyle/>
          <a:p>
            <a:r>
              <a:rPr lang="en-US" altLang="ja-JP" dirty="0">
                <a:solidFill>
                  <a:srgbClr val="0000FF"/>
                </a:solidFill>
                <a:latin typeface="Comic Sans MS" pitchFamily="66" charset="0"/>
              </a:rPr>
              <a:t>expt.</a:t>
            </a:r>
          </a:p>
        </p:txBody>
      </p:sp>
      <p:sp>
        <p:nvSpPr>
          <p:cNvPr id="443415" name="Text Box 25"/>
          <p:cNvSpPr txBox="1">
            <a:spLocks noChangeArrowheads="1"/>
          </p:cNvSpPr>
          <p:nvPr/>
        </p:nvSpPr>
        <p:spPr bwMode="auto">
          <a:xfrm>
            <a:off x="1600200" y="1219200"/>
            <a:ext cx="1482725" cy="274638"/>
          </a:xfrm>
          <a:prstGeom prst="rect">
            <a:avLst/>
          </a:prstGeom>
          <a:noFill/>
          <a:ln w="9525">
            <a:noFill/>
            <a:miter lim="800000"/>
            <a:headEnd/>
            <a:tailEnd/>
          </a:ln>
        </p:spPr>
        <p:txBody>
          <a:bodyPr wrap="none">
            <a:spAutoFit/>
          </a:bodyPr>
          <a:lstStyle/>
          <a:p>
            <a:r>
              <a:rPr lang="en-US" altLang="ja-JP" sz="1200" dirty="0">
                <a:solidFill>
                  <a:srgbClr val="000000"/>
                </a:solidFill>
                <a:latin typeface="Comic Sans MS" pitchFamily="66" charset="0"/>
              </a:rPr>
              <a:t>S.Kashiwaya, 1995</a:t>
            </a:r>
          </a:p>
        </p:txBody>
      </p:sp>
      <p:sp>
        <p:nvSpPr>
          <p:cNvPr id="443416" name="Line 26"/>
          <p:cNvSpPr>
            <a:spLocks noChangeShapeType="1"/>
          </p:cNvSpPr>
          <p:nvPr/>
        </p:nvSpPr>
        <p:spPr bwMode="auto">
          <a:xfrm>
            <a:off x="5638800" y="2819400"/>
            <a:ext cx="457200" cy="0"/>
          </a:xfrm>
          <a:prstGeom prst="line">
            <a:avLst/>
          </a:prstGeom>
          <a:noFill/>
          <a:ln w="25400">
            <a:solidFill>
              <a:srgbClr val="FF0000"/>
            </a:solidFill>
            <a:round/>
            <a:headEnd/>
            <a:tailEnd type="triangle" w="med" len="med"/>
          </a:ln>
        </p:spPr>
        <p:txBody>
          <a:bodyPr/>
          <a:lstStyle/>
          <a:p>
            <a:endParaRPr lang="ja-JP" altLang="en-US" dirty="0">
              <a:solidFill>
                <a:prstClr val="black"/>
              </a:solidFill>
            </a:endParaRPr>
          </a:p>
        </p:txBody>
      </p:sp>
      <p:sp>
        <p:nvSpPr>
          <p:cNvPr id="443417" name="Text Box 27"/>
          <p:cNvSpPr txBox="1">
            <a:spLocks noChangeArrowheads="1"/>
          </p:cNvSpPr>
          <p:nvPr/>
        </p:nvSpPr>
        <p:spPr bwMode="auto">
          <a:xfrm>
            <a:off x="5486400" y="2438400"/>
            <a:ext cx="538163" cy="457200"/>
          </a:xfrm>
          <a:prstGeom prst="rect">
            <a:avLst/>
          </a:prstGeom>
          <a:noFill/>
          <a:ln w="9525">
            <a:noFill/>
            <a:miter lim="800000"/>
            <a:headEnd/>
            <a:tailEnd/>
          </a:ln>
        </p:spPr>
        <p:txBody>
          <a:bodyPr wrap="none">
            <a:spAutoFit/>
          </a:bodyPr>
          <a:lstStyle/>
          <a:p>
            <a:r>
              <a:rPr lang="en-US" altLang="ja-JP" dirty="0">
                <a:solidFill>
                  <a:srgbClr val="FF3300"/>
                </a:solidFill>
                <a:latin typeface="Symbol" pitchFamily="18" charset="2"/>
              </a:rPr>
              <a:t>-D</a:t>
            </a:r>
          </a:p>
        </p:txBody>
      </p:sp>
      <p:sp>
        <p:nvSpPr>
          <p:cNvPr id="443418" name="Line 28"/>
          <p:cNvSpPr>
            <a:spLocks noChangeShapeType="1"/>
          </p:cNvSpPr>
          <p:nvPr/>
        </p:nvSpPr>
        <p:spPr bwMode="auto">
          <a:xfrm>
            <a:off x="5764213" y="5830888"/>
            <a:ext cx="457200" cy="0"/>
          </a:xfrm>
          <a:prstGeom prst="line">
            <a:avLst/>
          </a:prstGeom>
          <a:noFill/>
          <a:ln w="25400">
            <a:solidFill>
              <a:srgbClr val="FF0000"/>
            </a:solidFill>
            <a:round/>
            <a:headEnd/>
            <a:tailEnd type="triangle" w="med" len="med"/>
          </a:ln>
        </p:spPr>
        <p:txBody>
          <a:bodyPr/>
          <a:lstStyle/>
          <a:p>
            <a:endParaRPr lang="ja-JP" altLang="en-US" dirty="0">
              <a:solidFill>
                <a:prstClr val="black"/>
              </a:solidFill>
            </a:endParaRPr>
          </a:p>
        </p:txBody>
      </p:sp>
      <p:sp>
        <p:nvSpPr>
          <p:cNvPr id="443419" name="Text Box 29"/>
          <p:cNvSpPr txBox="1">
            <a:spLocks noChangeArrowheads="1"/>
          </p:cNvSpPr>
          <p:nvPr/>
        </p:nvSpPr>
        <p:spPr bwMode="auto">
          <a:xfrm>
            <a:off x="5611813" y="5449888"/>
            <a:ext cx="538162" cy="457200"/>
          </a:xfrm>
          <a:prstGeom prst="rect">
            <a:avLst/>
          </a:prstGeom>
          <a:noFill/>
          <a:ln w="9525">
            <a:noFill/>
            <a:miter lim="800000"/>
            <a:headEnd/>
            <a:tailEnd/>
          </a:ln>
        </p:spPr>
        <p:txBody>
          <a:bodyPr wrap="none">
            <a:spAutoFit/>
          </a:bodyPr>
          <a:lstStyle/>
          <a:p>
            <a:r>
              <a:rPr lang="en-US" altLang="ja-JP" dirty="0">
                <a:solidFill>
                  <a:srgbClr val="FF3300"/>
                </a:solidFill>
                <a:latin typeface="Symbol" pitchFamily="18" charset="2"/>
              </a:rPr>
              <a:t>-D</a:t>
            </a:r>
          </a:p>
        </p:txBody>
      </p:sp>
      <p:sp>
        <p:nvSpPr>
          <p:cNvPr id="443420" name="Line 30"/>
          <p:cNvSpPr>
            <a:spLocks noChangeShapeType="1"/>
          </p:cNvSpPr>
          <p:nvPr/>
        </p:nvSpPr>
        <p:spPr bwMode="auto">
          <a:xfrm>
            <a:off x="152400" y="3886200"/>
            <a:ext cx="8458200" cy="0"/>
          </a:xfrm>
          <a:prstGeom prst="line">
            <a:avLst/>
          </a:prstGeom>
          <a:noFill/>
          <a:ln w="57150" cmpd="thinThick">
            <a:solidFill>
              <a:srgbClr val="FF00FF"/>
            </a:solidFill>
            <a:prstDash val="sysDot"/>
            <a:round/>
            <a:headEnd/>
            <a:tailEnd/>
          </a:ln>
        </p:spPr>
        <p:txBody>
          <a:bodyPr/>
          <a:lstStyle/>
          <a:p>
            <a:endParaRPr lang="ja-JP" altLang="en-US" dirty="0">
              <a:solidFill>
                <a:prstClr val="black"/>
              </a:solidFill>
            </a:endParaRPr>
          </a:p>
        </p:txBody>
      </p:sp>
      <p:sp>
        <p:nvSpPr>
          <p:cNvPr id="443421" name="テキスト ボックス 28"/>
          <p:cNvSpPr txBox="1">
            <a:spLocks noChangeArrowheads="1"/>
          </p:cNvSpPr>
          <p:nvPr/>
        </p:nvSpPr>
        <p:spPr bwMode="auto">
          <a:xfrm>
            <a:off x="6516216" y="3522494"/>
            <a:ext cx="1460656" cy="338554"/>
          </a:xfrm>
          <a:prstGeom prst="rect">
            <a:avLst/>
          </a:prstGeom>
          <a:noFill/>
          <a:ln w="9525">
            <a:noFill/>
            <a:miter lim="800000"/>
            <a:headEnd/>
            <a:tailEnd/>
          </a:ln>
        </p:spPr>
        <p:txBody>
          <a:bodyPr wrap="none">
            <a:spAutoFit/>
          </a:bodyPr>
          <a:lstStyle/>
          <a:p>
            <a:r>
              <a:rPr lang="en-US" altLang="ja-JP" sz="1600" dirty="0" smtClean="0">
                <a:solidFill>
                  <a:prstClr val="black"/>
                </a:solidFill>
              </a:rPr>
              <a:t>Injected angle</a:t>
            </a:r>
            <a:endParaRPr lang="ja-JP" altLang="en-US" sz="1600" dirty="0">
              <a:solidFill>
                <a:prstClr val="black"/>
              </a:solidFill>
            </a:endParaRPr>
          </a:p>
        </p:txBody>
      </p:sp>
      <p:sp>
        <p:nvSpPr>
          <p:cNvPr id="443423" name="テキスト ボックス 31"/>
          <p:cNvSpPr txBox="1">
            <a:spLocks noChangeArrowheads="1"/>
          </p:cNvSpPr>
          <p:nvPr/>
        </p:nvSpPr>
        <p:spPr bwMode="auto">
          <a:xfrm>
            <a:off x="6516216" y="1268760"/>
            <a:ext cx="1596912" cy="584775"/>
          </a:xfrm>
          <a:prstGeom prst="rect">
            <a:avLst/>
          </a:prstGeom>
          <a:solidFill>
            <a:schemeClr val="bg1"/>
          </a:solidFill>
          <a:ln w="9525">
            <a:noFill/>
            <a:miter lim="800000"/>
            <a:headEnd/>
            <a:tailEnd/>
          </a:ln>
        </p:spPr>
        <p:txBody>
          <a:bodyPr wrap="none">
            <a:spAutoFit/>
          </a:bodyPr>
          <a:lstStyle/>
          <a:p>
            <a:r>
              <a:rPr lang="en-US" altLang="ja-JP" sz="1600" dirty="0" smtClean="0">
                <a:solidFill>
                  <a:prstClr val="black"/>
                </a:solidFill>
              </a:rPr>
              <a:t>Angle resolved </a:t>
            </a:r>
          </a:p>
          <a:p>
            <a:r>
              <a:rPr lang="en-US" altLang="ja-JP" sz="1600" dirty="0" smtClean="0">
                <a:solidFill>
                  <a:prstClr val="black"/>
                </a:solidFill>
              </a:rPr>
              <a:t>conductance</a:t>
            </a:r>
            <a:endParaRPr lang="en-US" altLang="ja-JP" sz="1600" dirty="0">
              <a:solidFill>
                <a:prstClr val="black"/>
              </a:solidFill>
            </a:endParaRPr>
          </a:p>
        </p:txBody>
      </p:sp>
      <p:sp>
        <p:nvSpPr>
          <p:cNvPr id="32" name="テキスト ボックス 28"/>
          <p:cNvSpPr txBox="1">
            <a:spLocks noChangeArrowheads="1"/>
          </p:cNvSpPr>
          <p:nvPr/>
        </p:nvSpPr>
        <p:spPr bwMode="auto">
          <a:xfrm>
            <a:off x="6668616" y="6474822"/>
            <a:ext cx="1460656" cy="338554"/>
          </a:xfrm>
          <a:prstGeom prst="rect">
            <a:avLst/>
          </a:prstGeom>
          <a:noFill/>
          <a:ln w="9525">
            <a:noFill/>
            <a:miter lim="800000"/>
            <a:headEnd/>
            <a:tailEnd/>
          </a:ln>
        </p:spPr>
        <p:txBody>
          <a:bodyPr wrap="none">
            <a:spAutoFit/>
          </a:bodyPr>
          <a:lstStyle/>
          <a:p>
            <a:r>
              <a:rPr lang="en-US" altLang="ja-JP" sz="1600" dirty="0" smtClean="0">
                <a:solidFill>
                  <a:prstClr val="black"/>
                </a:solidFill>
              </a:rPr>
              <a:t>Injected angle</a:t>
            </a:r>
            <a:endParaRPr lang="ja-JP" altLang="en-US" sz="1600" dirty="0">
              <a:solidFill>
                <a:prstClr val="black"/>
              </a:solidFill>
            </a:endParaRPr>
          </a:p>
        </p:txBody>
      </p:sp>
      <p:sp>
        <p:nvSpPr>
          <p:cNvPr id="33" name="正方形/長方形 32"/>
          <p:cNvSpPr/>
          <p:nvPr/>
        </p:nvSpPr>
        <p:spPr>
          <a:xfrm>
            <a:off x="2339752" y="6525344"/>
            <a:ext cx="4023153" cy="307777"/>
          </a:xfrm>
          <a:prstGeom prst="rect">
            <a:avLst/>
          </a:prstGeom>
        </p:spPr>
        <p:txBody>
          <a:bodyPr wrap="none">
            <a:spAutoFit/>
          </a:bodyPr>
          <a:lstStyle/>
          <a:p>
            <a:r>
              <a:rPr lang="en-US" altLang="ja-JP" sz="1400" dirty="0" smtClean="0">
                <a:solidFill>
                  <a:prstClr val="black"/>
                </a:solidFill>
                <a:latin typeface="Times New Roman" pitchFamily="18" charset="0"/>
                <a:cs typeface="Times New Roman" pitchFamily="18" charset="0"/>
              </a:rPr>
              <a:t>Kashiwaya </a:t>
            </a:r>
            <a:r>
              <a:rPr lang="en-US" altLang="ja-JP" sz="1400" i="1" dirty="0" smtClean="0">
                <a:solidFill>
                  <a:prstClr val="black"/>
                </a:solidFill>
                <a:latin typeface="Times New Roman" pitchFamily="18" charset="0"/>
                <a:cs typeface="Times New Roman" pitchFamily="18" charset="0"/>
              </a:rPr>
              <a:t>et al</a:t>
            </a:r>
            <a:r>
              <a:rPr lang="en-US" altLang="ja-JP" sz="1400" dirty="0" smtClean="0">
                <a:solidFill>
                  <a:prstClr val="black"/>
                </a:solidFill>
                <a:latin typeface="Times New Roman" pitchFamily="18" charset="0"/>
                <a:cs typeface="Times New Roman" pitchFamily="18" charset="0"/>
              </a:rPr>
              <a:t>, Phys. Rev. Lett. </a:t>
            </a:r>
            <a:r>
              <a:rPr lang="en-US" altLang="ja-JP" sz="1400" b="1" dirty="0" smtClean="0">
                <a:solidFill>
                  <a:prstClr val="black"/>
                </a:solidFill>
                <a:latin typeface="Times New Roman" pitchFamily="18" charset="0"/>
                <a:cs typeface="Times New Roman" pitchFamily="18" charset="0"/>
              </a:rPr>
              <a:t>107</a:t>
            </a:r>
            <a:r>
              <a:rPr lang="en-US" altLang="ja-JP" sz="1400" dirty="0" smtClean="0">
                <a:solidFill>
                  <a:prstClr val="black"/>
                </a:solidFill>
                <a:latin typeface="Times New Roman" pitchFamily="18" charset="0"/>
                <a:cs typeface="Times New Roman" pitchFamily="18" charset="0"/>
              </a:rPr>
              <a:t>, 077003 (2011)</a:t>
            </a:r>
            <a:endParaRPr lang="ja-JP" altLang="en-US" sz="1400" dirty="0">
              <a:solidFill>
                <a:prstClr val="black"/>
              </a:solidFill>
              <a:latin typeface="Times New Roman" pitchFamily="18" charset="0"/>
              <a:cs typeface="Times New Roman" pitchFamily="18" charset="0"/>
            </a:endParaRPr>
          </a:p>
        </p:txBody>
      </p:sp>
      <p:sp>
        <p:nvSpPr>
          <p:cNvPr id="34" name="正方形/長方形 33"/>
          <p:cNvSpPr/>
          <p:nvPr/>
        </p:nvSpPr>
        <p:spPr>
          <a:xfrm>
            <a:off x="1115616" y="2204864"/>
            <a:ext cx="1460656" cy="369332"/>
          </a:xfrm>
          <a:prstGeom prst="rect">
            <a:avLst/>
          </a:prstGeom>
        </p:spPr>
        <p:txBody>
          <a:bodyPr wrap="none">
            <a:spAutoFit/>
          </a:bodyPr>
          <a:lstStyle/>
          <a:p>
            <a:r>
              <a:rPr lang="en-US" altLang="ja-JP" dirty="0" smtClean="0">
                <a:solidFill>
                  <a:srgbClr val="000000"/>
                </a:solidFill>
              </a:rPr>
              <a:t>YBCO(110)</a:t>
            </a:r>
            <a:endParaRPr lang="en-US" altLang="ja-JP" dirty="0">
              <a:solidFill>
                <a:srgbClr val="000000"/>
              </a:solidFill>
            </a:endParaRPr>
          </a:p>
        </p:txBody>
      </p:sp>
      <p:sp>
        <p:nvSpPr>
          <p:cNvPr id="35" name="正方形/長方形 34"/>
          <p:cNvSpPr/>
          <p:nvPr/>
        </p:nvSpPr>
        <p:spPr>
          <a:xfrm>
            <a:off x="2915816" y="2924944"/>
            <a:ext cx="2808312" cy="707886"/>
          </a:xfrm>
          <a:prstGeom prst="rect">
            <a:avLst/>
          </a:prstGeom>
        </p:spPr>
        <p:txBody>
          <a:bodyPr wrap="square">
            <a:spAutoFit/>
          </a:bodyPr>
          <a:lstStyle/>
          <a:p>
            <a:r>
              <a:rPr lang="en-US" altLang="ja-JP" sz="2000" dirty="0" smtClean="0">
                <a:solidFill>
                  <a:srgbClr val="FF0000"/>
                </a:solidFill>
                <a:cs typeface="Times New Roman" pitchFamily="18" charset="0"/>
              </a:rPr>
              <a:t>zero energy flat band </a:t>
            </a:r>
          </a:p>
          <a:p>
            <a:r>
              <a:rPr lang="en-US" altLang="ja-JP" sz="2000" dirty="0" smtClean="0">
                <a:solidFill>
                  <a:srgbClr val="FF0000"/>
                </a:solidFill>
                <a:cs typeface="Times New Roman" pitchFamily="18" charset="0"/>
              </a:rPr>
              <a:t>of surface states</a:t>
            </a:r>
            <a:endParaRPr lang="en-US" altLang="ja-JP" sz="2000" dirty="0">
              <a:solidFill>
                <a:srgbClr val="FF0000"/>
              </a:solidFill>
              <a:cs typeface="Times New Roman" pitchFamily="18" charset="0"/>
            </a:endParaRPr>
          </a:p>
        </p:txBody>
      </p:sp>
      <p:sp>
        <p:nvSpPr>
          <p:cNvPr id="36" name="正方形/長方形 35"/>
          <p:cNvSpPr/>
          <p:nvPr/>
        </p:nvSpPr>
        <p:spPr>
          <a:xfrm>
            <a:off x="1475656" y="4293096"/>
            <a:ext cx="1063112" cy="369332"/>
          </a:xfrm>
          <a:prstGeom prst="rect">
            <a:avLst/>
          </a:prstGeom>
        </p:spPr>
        <p:txBody>
          <a:bodyPr wrap="none">
            <a:spAutoFit/>
          </a:bodyPr>
          <a:lstStyle/>
          <a:p>
            <a:r>
              <a:rPr lang="en-US" altLang="ja-JP" dirty="0" smtClean="0">
                <a:solidFill>
                  <a:srgbClr val="000000"/>
                </a:solidFill>
                <a:cs typeface="Times New Roman" pitchFamily="18" charset="0"/>
              </a:rPr>
              <a:t>Sr</a:t>
            </a:r>
            <a:r>
              <a:rPr lang="en-US" altLang="ja-JP" baseline="-25000" dirty="0" smtClean="0">
                <a:solidFill>
                  <a:srgbClr val="000000"/>
                </a:solidFill>
                <a:cs typeface="Times New Roman" pitchFamily="18" charset="0"/>
              </a:rPr>
              <a:t>2</a:t>
            </a:r>
            <a:r>
              <a:rPr lang="en-US" altLang="ja-JP" dirty="0" smtClean="0">
                <a:solidFill>
                  <a:srgbClr val="000000"/>
                </a:solidFill>
                <a:cs typeface="Times New Roman" pitchFamily="18" charset="0"/>
              </a:rPr>
              <a:t>RuO</a:t>
            </a:r>
            <a:r>
              <a:rPr lang="en-US" altLang="ja-JP" baseline="-25000" dirty="0" smtClean="0">
                <a:solidFill>
                  <a:srgbClr val="000000"/>
                </a:solidFill>
                <a:cs typeface="Times New Roman" pitchFamily="18" charset="0"/>
              </a:rPr>
              <a:t>4</a:t>
            </a:r>
            <a:endParaRPr lang="en-US" altLang="ja-JP" baseline="-25000" dirty="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116632"/>
            <a:ext cx="9036496" cy="1143000"/>
          </a:xfrm>
        </p:spPr>
        <p:txBody>
          <a:bodyPr/>
          <a:lstStyle/>
          <a:p>
            <a:r>
              <a:rPr kumimoji="1" lang="en-US" altLang="ja-JP" dirty="0" smtClean="0">
                <a:solidFill>
                  <a:schemeClr val="tx1"/>
                </a:solidFill>
              </a:rPr>
              <a:t>Surface Andreev boun</a:t>
            </a:r>
            <a:r>
              <a:rPr lang="en-US" altLang="ja-JP" dirty="0" smtClean="0">
                <a:solidFill>
                  <a:schemeClr val="tx1"/>
                </a:solidFill>
              </a:rPr>
              <a:t>d state (ABS) up to now</a:t>
            </a:r>
            <a:endParaRPr kumimoji="1" lang="ja-JP" altLang="en-US" dirty="0">
              <a:solidFill>
                <a:schemeClr val="tx1"/>
              </a:solidFill>
            </a:endParaRPr>
          </a:p>
        </p:txBody>
      </p:sp>
      <p:sp>
        <p:nvSpPr>
          <p:cNvPr id="3" name="コンテンツ プレースホルダ 2"/>
          <p:cNvSpPr>
            <a:spLocks noGrp="1"/>
          </p:cNvSpPr>
          <p:nvPr>
            <p:ph idx="1"/>
          </p:nvPr>
        </p:nvSpPr>
        <p:spPr>
          <a:xfrm>
            <a:off x="685800" y="1981200"/>
            <a:ext cx="7772400" cy="3248000"/>
          </a:xfrm>
        </p:spPr>
        <p:txBody>
          <a:bodyPr/>
          <a:lstStyle/>
          <a:p>
            <a:pPr>
              <a:buNone/>
            </a:pPr>
            <a:r>
              <a:rPr kumimoji="1" lang="en-US" altLang="ja-JP" sz="3600" dirty="0" smtClean="0"/>
              <a:t>(1)</a:t>
            </a:r>
            <a:r>
              <a:rPr kumimoji="1" lang="en-US" altLang="ja-JP" sz="3600" i="1" dirty="0" smtClean="0"/>
              <a:t>d</a:t>
            </a:r>
            <a:r>
              <a:rPr kumimoji="1" lang="en-US" altLang="ja-JP" sz="3600" dirty="0" smtClean="0"/>
              <a:t>-wave (</a:t>
            </a:r>
            <a:r>
              <a:rPr lang="en-US" altLang="ja-JP" sz="3600" dirty="0" smtClean="0"/>
              <a:t>c</a:t>
            </a:r>
            <a:r>
              <a:rPr kumimoji="1" lang="en-US" altLang="ja-JP" sz="3600" dirty="0" smtClean="0"/>
              <a:t>uprate)</a:t>
            </a:r>
          </a:p>
          <a:p>
            <a:pPr>
              <a:buNone/>
            </a:pPr>
            <a:r>
              <a:rPr lang="en-US" altLang="ja-JP" sz="3600" dirty="0" smtClean="0"/>
              <a:t>(2)chiral </a:t>
            </a:r>
            <a:r>
              <a:rPr lang="en-US" altLang="ja-JP" sz="3600" i="1" dirty="0" smtClean="0"/>
              <a:t>p</a:t>
            </a:r>
            <a:r>
              <a:rPr lang="en-US" altLang="ja-JP" sz="3600" dirty="0" smtClean="0"/>
              <a:t>-wave (Sr</a:t>
            </a:r>
            <a:r>
              <a:rPr lang="en-US" altLang="ja-JP" sz="3600" baseline="-25000" dirty="0" smtClean="0"/>
              <a:t>2</a:t>
            </a:r>
            <a:r>
              <a:rPr lang="en-US" altLang="ja-JP" sz="3600" dirty="0" smtClean="0"/>
              <a:t>RuO</a:t>
            </a:r>
            <a:r>
              <a:rPr lang="en-US" altLang="ja-JP" sz="3600" baseline="-25000" dirty="0" smtClean="0"/>
              <a:t>4</a:t>
            </a:r>
            <a:r>
              <a:rPr lang="en-US" altLang="ja-JP" sz="3600" dirty="0" smtClean="0"/>
              <a:t>) </a:t>
            </a:r>
          </a:p>
          <a:p>
            <a:pPr>
              <a:buNone/>
            </a:pPr>
            <a:r>
              <a:rPr kumimoji="1" lang="en-US" altLang="ja-JP" sz="3600" dirty="0" smtClean="0">
                <a:solidFill>
                  <a:srgbClr val="FF0000"/>
                </a:solidFill>
              </a:rPr>
              <a:t>(3)helical (NCS superconductor) </a:t>
            </a:r>
          </a:p>
          <a:p>
            <a:pPr>
              <a:buNone/>
            </a:pPr>
            <a:r>
              <a:rPr lang="en-US" altLang="ja-JP" sz="3600" dirty="0" smtClean="0"/>
              <a:t>(4)3d superconductor (superfluid </a:t>
            </a:r>
            <a:r>
              <a:rPr lang="en-US" altLang="ja-JP" sz="3600" baseline="30000" dirty="0" smtClean="0"/>
              <a:t>3</a:t>
            </a:r>
            <a:r>
              <a:rPr lang="en-US" altLang="ja-JP" sz="3600" dirty="0" smtClean="0"/>
              <a:t>He)</a:t>
            </a:r>
            <a:endParaRPr kumimoji="1" lang="ja-JP" altLang="en-US" sz="3600" dirty="0"/>
          </a:p>
        </p:txBody>
      </p:sp>
      <p:sp>
        <p:nvSpPr>
          <p:cNvPr id="4" name="テキスト ボックス 3"/>
          <p:cNvSpPr txBox="1"/>
          <p:nvPr/>
        </p:nvSpPr>
        <p:spPr>
          <a:xfrm>
            <a:off x="35496" y="5271591"/>
            <a:ext cx="9122882" cy="461665"/>
          </a:xfrm>
          <a:prstGeom prst="rect">
            <a:avLst/>
          </a:prstGeom>
          <a:noFill/>
        </p:spPr>
        <p:txBody>
          <a:bodyPr wrap="none" rtlCol="0">
            <a:spAutoFit/>
          </a:bodyPr>
          <a:lstStyle/>
          <a:p>
            <a:r>
              <a:rPr kumimoji="1" lang="en-US" altLang="ja-JP" sz="2400" b="1" dirty="0" smtClean="0"/>
              <a:t>The presence of ABS is supported by the bulk topological invariant. </a:t>
            </a:r>
            <a:endParaRPr kumimoji="1" lang="ja-JP" altLang="en-US" sz="2400" b="1" dirty="0"/>
          </a:p>
        </p:txBody>
      </p:sp>
      <p:sp>
        <p:nvSpPr>
          <p:cNvPr id="5" name="テキスト ボックス 4"/>
          <p:cNvSpPr txBox="1"/>
          <p:nvPr/>
        </p:nvSpPr>
        <p:spPr>
          <a:xfrm>
            <a:off x="1059231" y="6228020"/>
            <a:ext cx="6897145" cy="369332"/>
          </a:xfrm>
          <a:prstGeom prst="rect">
            <a:avLst/>
          </a:prstGeom>
          <a:noFill/>
        </p:spPr>
        <p:txBody>
          <a:bodyPr wrap="none" rtlCol="0">
            <a:spAutoFit/>
          </a:bodyPr>
          <a:lstStyle/>
          <a:p>
            <a:r>
              <a:rPr kumimoji="1" lang="en-US" altLang="ja-JP" dirty="0" smtClean="0"/>
              <a:t>Y. Tanaka, M. Sato and N. Nagaosa, J. Phys. Soc. Jpn. 81 011013 (2012)</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正方形/長方形 67"/>
          <p:cNvSpPr>
            <a:spLocks noChangeArrowheads="1"/>
          </p:cNvSpPr>
          <p:nvPr/>
        </p:nvSpPr>
        <p:spPr bwMode="auto">
          <a:xfrm>
            <a:off x="539750" y="1628998"/>
            <a:ext cx="8496300" cy="1728788"/>
          </a:xfrm>
          <a:prstGeom prst="rect">
            <a:avLst/>
          </a:prstGeom>
          <a:solidFill>
            <a:schemeClr val="bg1"/>
          </a:solidFill>
          <a:ln w="9525" algn="ctr">
            <a:solidFill>
              <a:schemeClr val="tx1"/>
            </a:solidFill>
            <a:round/>
            <a:headEnd/>
            <a:tailEnd/>
          </a:ln>
        </p:spPr>
        <p:txBody>
          <a:bodyPr/>
          <a:lstStyle/>
          <a:p>
            <a:pPr algn="r" eaLnBrk="0" fontAlgn="base" hangingPunct="0">
              <a:spcBef>
                <a:spcPct val="0"/>
              </a:spcBef>
              <a:spcAft>
                <a:spcPct val="0"/>
              </a:spcAft>
            </a:pPr>
            <a:endParaRPr kumimoji="0" lang="ja-JP" altLang="en-US" dirty="0" smtClean="0">
              <a:solidFill>
                <a:srgbClr val="FFFFFF"/>
              </a:solidFill>
              <a:latin typeface="Arial" pitchFamily="34" charset="0"/>
            </a:endParaRPr>
          </a:p>
        </p:txBody>
      </p:sp>
      <p:sp>
        <p:nvSpPr>
          <p:cNvPr id="522243" name="Rectangle 2"/>
          <p:cNvSpPr>
            <a:spLocks noGrp="1" noChangeArrowheads="1"/>
          </p:cNvSpPr>
          <p:nvPr>
            <p:ph type="title"/>
          </p:nvPr>
        </p:nvSpPr>
        <p:spPr>
          <a:xfrm>
            <a:off x="-107950" y="136525"/>
            <a:ext cx="9323388" cy="771525"/>
          </a:xfrm>
        </p:spPr>
        <p:txBody>
          <a:bodyPr>
            <a:normAutofit fontScale="90000"/>
          </a:bodyPr>
          <a:lstStyle/>
          <a:p>
            <a:pPr eaLnBrk="1" hangingPunct="1"/>
            <a:r>
              <a:rPr lang="en-US" altLang="ja-JP" sz="3600" dirty="0" smtClean="0"/>
              <a:t>Andreev bound state in the presence of </a:t>
            </a:r>
            <a:br>
              <a:rPr lang="en-US" altLang="ja-JP" sz="3600" dirty="0" smtClean="0"/>
            </a:br>
            <a:r>
              <a:rPr lang="en-US" altLang="ja-JP" sz="3600" dirty="0" smtClean="0"/>
              <a:t>spin-orbit coupling</a:t>
            </a:r>
          </a:p>
        </p:txBody>
      </p:sp>
      <p:sp>
        <p:nvSpPr>
          <p:cNvPr id="522244" name="テキスト ボックス 35"/>
          <p:cNvSpPr txBox="1">
            <a:spLocks noChangeArrowheads="1"/>
          </p:cNvSpPr>
          <p:nvPr/>
        </p:nvSpPr>
        <p:spPr bwMode="auto">
          <a:xfrm>
            <a:off x="5903913" y="6308725"/>
            <a:ext cx="3708400" cy="46196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ltLang="ja-JP" sz="1200" b="1" dirty="0" smtClean="0">
                <a:solidFill>
                  <a:srgbClr val="000000"/>
                </a:solidFill>
                <a:latin typeface="Arial" pitchFamily="34" charset="0"/>
              </a:rPr>
              <a:t>Iniotakis, Tanaka</a:t>
            </a:r>
            <a:r>
              <a:rPr lang="ja-JP" altLang="en-US" sz="1200" b="1" dirty="0" smtClean="0">
                <a:solidFill>
                  <a:srgbClr val="000000"/>
                </a:solidFill>
                <a:latin typeface="Arial" pitchFamily="34" charset="0"/>
              </a:rPr>
              <a:t>　</a:t>
            </a:r>
            <a:r>
              <a:rPr lang="en-US" altLang="ja-JP" sz="1200" b="1" dirty="0" smtClean="0">
                <a:solidFill>
                  <a:srgbClr val="000000"/>
                </a:solidFill>
                <a:latin typeface="Arial" pitchFamily="34" charset="0"/>
              </a:rPr>
              <a:t>et al, </a:t>
            </a:r>
          </a:p>
          <a:p>
            <a:pPr eaLnBrk="0" fontAlgn="base" hangingPunct="0">
              <a:spcBef>
                <a:spcPct val="0"/>
              </a:spcBef>
              <a:spcAft>
                <a:spcPct val="0"/>
              </a:spcAft>
            </a:pPr>
            <a:r>
              <a:rPr lang="en-US" altLang="ja-JP" sz="1200" b="1" dirty="0" smtClean="0">
                <a:solidFill>
                  <a:srgbClr val="000000"/>
                </a:solidFill>
                <a:latin typeface="Arial" pitchFamily="34" charset="0"/>
              </a:rPr>
              <a:t>Phys. Rev. B 76,  012501 (2007) </a:t>
            </a:r>
            <a:endParaRPr lang="ja-JP" altLang="en-US" sz="1200" b="1" dirty="0" smtClean="0">
              <a:solidFill>
                <a:srgbClr val="000000"/>
              </a:solidFill>
              <a:latin typeface="Arial" pitchFamily="34" charset="0"/>
            </a:endParaRPr>
          </a:p>
        </p:txBody>
      </p:sp>
      <p:sp>
        <p:nvSpPr>
          <p:cNvPr id="522245" name="テキスト ボックス 27"/>
          <p:cNvSpPr txBox="1">
            <a:spLocks noChangeArrowheads="1"/>
          </p:cNvSpPr>
          <p:nvPr/>
        </p:nvSpPr>
        <p:spPr bwMode="auto">
          <a:xfrm>
            <a:off x="323850" y="1052736"/>
            <a:ext cx="8351838" cy="461962"/>
          </a:xfrm>
          <a:prstGeom prst="rect">
            <a:avLst/>
          </a:prstGeom>
          <a:noFill/>
          <a:ln w="9525">
            <a:noFill/>
            <a:miter lim="800000"/>
            <a:headEnd/>
            <a:tailEnd/>
          </a:ln>
        </p:spPr>
        <p:txBody>
          <a:bodyPr>
            <a:spAutoFit/>
          </a:bodyPr>
          <a:lstStyle/>
          <a:p>
            <a:pPr fontAlgn="base">
              <a:spcBef>
                <a:spcPct val="0"/>
              </a:spcBef>
              <a:spcAft>
                <a:spcPct val="0"/>
              </a:spcAft>
            </a:pPr>
            <a:r>
              <a:rPr lang="en-US" altLang="ja-JP" sz="2400" dirty="0" smtClean="0">
                <a:solidFill>
                  <a:srgbClr val="000000"/>
                </a:solidFill>
                <a:latin typeface="ＭＳ Ｐゴシック" pitchFamily="50" charset="-128"/>
              </a:rPr>
              <a:t>Spin-singlet</a:t>
            </a:r>
            <a:r>
              <a:rPr lang="ja-JP" altLang="en-US" sz="2400" dirty="0" smtClean="0">
                <a:solidFill>
                  <a:srgbClr val="000000"/>
                </a:solidFill>
                <a:latin typeface="ＭＳ Ｐゴシック" pitchFamily="50" charset="-128"/>
              </a:rPr>
              <a:t>（</a:t>
            </a:r>
            <a:r>
              <a:rPr lang="en-US" altLang="ja-JP" sz="2400" dirty="0" smtClean="0">
                <a:solidFill>
                  <a:srgbClr val="000000"/>
                </a:solidFill>
                <a:latin typeface="ＭＳ Ｐゴシック" pitchFamily="50" charset="-128"/>
              </a:rPr>
              <a:t>s-wave</a:t>
            </a:r>
            <a:r>
              <a:rPr lang="ja-JP" altLang="en-US" sz="2400" dirty="0" smtClean="0">
                <a:solidFill>
                  <a:srgbClr val="000000"/>
                </a:solidFill>
                <a:latin typeface="ＭＳ Ｐゴシック" pitchFamily="50" charset="-128"/>
              </a:rPr>
              <a:t>）</a:t>
            </a:r>
            <a:r>
              <a:rPr lang="en-US" altLang="ja-JP" sz="2400" dirty="0" smtClean="0">
                <a:solidFill>
                  <a:srgbClr val="000000"/>
                </a:solidFill>
                <a:latin typeface="Symbol" pitchFamily="18" charset="2"/>
              </a:rPr>
              <a:t>D</a:t>
            </a:r>
            <a:r>
              <a:rPr lang="en-US" altLang="ja-JP" sz="2400" baseline="-25000" dirty="0" smtClean="0">
                <a:solidFill>
                  <a:srgbClr val="000000"/>
                </a:solidFill>
                <a:latin typeface="ＭＳ Ｐゴシック" pitchFamily="50" charset="-128"/>
              </a:rPr>
              <a:t>s</a:t>
            </a:r>
            <a:r>
              <a:rPr lang="ja-JP" altLang="en-US" sz="2400" dirty="0" smtClean="0">
                <a:solidFill>
                  <a:srgbClr val="000000"/>
                </a:solidFill>
                <a:latin typeface="ＭＳ Ｐゴシック" pitchFamily="50" charset="-128"/>
              </a:rPr>
              <a:t> </a:t>
            </a:r>
            <a:r>
              <a:rPr lang="en-US" altLang="ja-JP" sz="2400" dirty="0" smtClean="0">
                <a:solidFill>
                  <a:srgbClr val="000000"/>
                </a:solidFill>
                <a:latin typeface="ＭＳ Ｐゴシック" pitchFamily="50" charset="-128"/>
              </a:rPr>
              <a:t>spin-triplet(p-wave</a:t>
            </a:r>
            <a:r>
              <a:rPr lang="ja-JP" altLang="en-US" sz="2400" dirty="0" smtClean="0">
                <a:solidFill>
                  <a:srgbClr val="000000"/>
                </a:solidFill>
                <a:latin typeface="ＭＳ Ｐゴシック" pitchFamily="50" charset="-128"/>
              </a:rPr>
              <a:t>）</a:t>
            </a:r>
            <a:r>
              <a:rPr lang="en-US" altLang="ja-JP" sz="2400" dirty="0" smtClean="0">
                <a:solidFill>
                  <a:srgbClr val="000000"/>
                </a:solidFill>
                <a:latin typeface="Symbol" pitchFamily="18" charset="2"/>
              </a:rPr>
              <a:t>D</a:t>
            </a:r>
            <a:r>
              <a:rPr lang="en-US" altLang="ja-JP" sz="2400" baseline="-25000" dirty="0" smtClean="0">
                <a:solidFill>
                  <a:srgbClr val="000000"/>
                </a:solidFill>
                <a:latin typeface="ＭＳ Ｐゴシック" pitchFamily="50" charset="-128"/>
              </a:rPr>
              <a:t>p</a:t>
            </a:r>
            <a:endParaRPr lang="ja-JP" altLang="en-US" sz="2400" dirty="0" smtClean="0">
              <a:solidFill>
                <a:srgbClr val="000000"/>
              </a:solidFill>
              <a:latin typeface="ＭＳ Ｐゴシック" pitchFamily="50" charset="-128"/>
            </a:endParaRPr>
          </a:p>
        </p:txBody>
      </p:sp>
      <p:pic>
        <p:nvPicPr>
          <p:cNvPr id="522247" name="Picture 2"/>
          <p:cNvPicPr>
            <a:picLocks noChangeAspect="1" noChangeArrowheads="1"/>
          </p:cNvPicPr>
          <p:nvPr/>
        </p:nvPicPr>
        <p:blipFill>
          <a:blip r:embed="rId7" cstate="print"/>
          <a:srcRect/>
          <a:stretch>
            <a:fillRect/>
          </a:stretch>
        </p:blipFill>
        <p:spPr bwMode="auto">
          <a:xfrm>
            <a:off x="1979614" y="3789040"/>
            <a:ext cx="3501002" cy="2953073"/>
          </a:xfrm>
          <a:prstGeom prst="rect">
            <a:avLst/>
          </a:prstGeom>
          <a:noFill/>
          <a:ln w="9525">
            <a:noFill/>
            <a:miter lim="800000"/>
            <a:headEnd/>
            <a:tailEnd/>
          </a:ln>
        </p:spPr>
      </p:pic>
      <p:pic>
        <p:nvPicPr>
          <p:cNvPr id="522248" name="Picture 50"/>
          <p:cNvPicPr>
            <a:picLocks noChangeAspect="1" noChangeArrowheads="1"/>
          </p:cNvPicPr>
          <p:nvPr/>
        </p:nvPicPr>
        <p:blipFill>
          <a:blip r:embed="rId8" cstate="print"/>
          <a:srcRect/>
          <a:stretch>
            <a:fillRect/>
          </a:stretch>
        </p:blipFill>
        <p:spPr bwMode="auto">
          <a:xfrm>
            <a:off x="107950" y="4365625"/>
            <a:ext cx="1946275" cy="2232025"/>
          </a:xfrm>
          <a:prstGeom prst="rect">
            <a:avLst/>
          </a:prstGeom>
          <a:noFill/>
          <a:ln w="9525">
            <a:noFill/>
            <a:miter lim="800000"/>
            <a:headEnd/>
            <a:tailEnd/>
          </a:ln>
        </p:spPr>
      </p:pic>
      <p:pic>
        <p:nvPicPr>
          <p:cNvPr id="522249" name="Picture 3" descr="txp_fig"/>
          <p:cNvPicPr>
            <a:picLocks noChangeAspect="1" noChangeArrowheads="1"/>
          </p:cNvPicPr>
          <p:nvPr>
            <p:custDataLst>
              <p:tags r:id="rId1"/>
            </p:custDataLst>
          </p:nvPr>
        </p:nvPicPr>
        <p:blipFill>
          <a:blip r:embed="rId9" cstate="print"/>
          <a:srcRect/>
          <a:stretch>
            <a:fillRect/>
          </a:stretch>
        </p:blipFill>
        <p:spPr bwMode="auto">
          <a:xfrm>
            <a:off x="684213" y="1824261"/>
            <a:ext cx="1511300" cy="350837"/>
          </a:xfrm>
          <a:prstGeom prst="rect">
            <a:avLst/>
          </a:prstGeom>
          <a:noFill/>
          <a:ln w="9525">
            <a:noFill/>
            <a:miter lim="800000"/>
            <a:headEnd/>
            <a:tailEnd/>
          </a:ln>
        </p:spPr>
      </p:pic>
      <p:sp>
        <p:nvSpPr>
          <p:cNvPr id="522250" name="テキスト ボックス 49"/>
          <p:cNvSpPr txBox="1">
            <a:spLocks noChangeArrowheads="1"/>
          </p:cNvSpPr>
          <p:nvPr/>
        </p:nvSpPr>
        <p:spPr bwMode="auto">
          <a:xfrm>
            <a:off x="2484438" y="1733773"/>
            <a:ext cx="2459519" cy="40011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b="1" dirty="0" smtClean="0">
                <a:solidFill>
                  <a:srgbClr val="FF0000"/>
                </a:solidFill>
              </a:rPr>
              <a:t>Andreev bound state</a:t>
            </a:r>
          </a:p>
        </p:txBody>
      </p:sp>
      <p:pic>
        <p:nvPicPr>
          <p:cNvPr id="522251" name="図 53" descr="txp_fig.png"/>
          <p:cNvPicPr>
            <a:picLocks noChangeAspect="1"/>
          </p:cNvPicPr>
          <p:nvPr>
            <p:custDataLst>
              <p:tags r:id="rId2"/>
            </p:custDataLst>
          </p:nvPr>
        </p:nvPicPr>
        <p:blipFill>
          <a:blip r:embed="rId10" cstate="print"/>
          <a:srcRect/>
          <a:stretch>
            <a:fillRect/>
          </a:stretch>
        </p:blipFill>
        <p:spPr bwMode="auto">
          <a:xfrm>
            <a:off x="5435600" y="3933825"/>
            <a:ext cx="1970088" cy="392113"/>
          </a:xfrm>
          <a:prstGeom prst="rect">
            <a:avLst/>
          </a:prstGeom>
          <a:noFill/>
          <a:ln w="9525">
            <a:noFill/>
            <a:miter lim="800000"/>
            <a:headEnd/>
            <a:tailEnd/>
          </a:ln>
        </p:spPr>
      </p:pic>
      <p:pic>
        <p:nvPicPr>
          <p:cNvPr id="522252" name="図 60" descr="txp_fig.png"/>
          <p:cNvPicPr>
            <a:picLocks noChangeAspect="1"/>
          </p:cNvPicPr>
          <p:nvPr>
            <p:custDataLst>
              <p:tags r:id="rId3"/>
            </p:custDataLst>
          </p:nvPr>
        </p:nvPicPr>
        <p:blipFill>
          <a:blip r:embed="rId11" cstate="print"/>
          <a:srcRect/>
          <a:stretch>
            <a:fillRect/>
          </a:stretch>
        </p:blipFill>
        <p:spPr bwMode="auto">
          <a:xfrm>
            <a:off x="5364088" y="4581128"/>
            <a:ext cx="773113" cy="304800"/>
          </a:xfrm>
          <a:prstGeom prst="rect">
            <a:avLst/>
          </a:prstGeom>
          <a:noFill/>
          <a:ln w="9525">
            <a:noFill/>
            <a:miter lim="800000"/>
            <a:headEnd/>
            <a:tailEnd/>
          </a:ln>
        </p:spPr>
      </p:pic>
      <p:sp>
        <p:nvSpPr>
          <p:cNvPr id="522253" name="テキスト ボックス 61"/>
          <p:cNvSpPr txBox="1">
            <a:spLocks noChangeArrowheads="1"/>
          </p:cNvSpPr>
          <p:nvPr/>
        </p:nvSpPr>
        <p:spPr bwMode="auto">
          <a:xfrm>
            <a:off x="539750" y="3924300"/>
            <a:ext cx="903288" cy="3683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dirty="0" smtClean="0">
                <a:solidFill>
                  <a:srgbClr val="000000"/>
                </a:solidFill>
              </a:rPr>
              <a:t>CePt</a:t>
            </a:r>
            <a:r>
              <a:rPr lang="en-US" altLang="ja-JP" baseline="-25000" dirty="0" smtClean="0">
                <a:solidFill>
                  <a:srgbClr val="000000"/>
                </a:solidFill>
              </a:rPr>
              <a:t>3</a:t>
            </a:r>
            <a:r>
              <a:rPr lang="en-US" altLang="ja-JP" dirty="0" smtClean="0">
                <a:solidFill>
                  <a:srgbClr val="000000"/>
                </a:solidFill>
              </a:rPr>
              <a:t>Si</a:t>
            </a:r>
            <a:endParaRPr lang="ja-JP" altLang="en-US" dirty="0" smtClean="0">
              <a:solidFill>
                <a:srgbClr val="000000"/>
              </a:solidFill>
            </a:endParaRPr>
          </a:p>
        </p:txBody>
      </p:sp>
      <p:sp>
        <p:nvSpPr>
          <p:cNvPr id="522254" name="テキスト ボックス 62"/>
          <p:cNvSpPr txBox="1">
            <a:spLocks noChangeArrowheads="1"/>
          </p:cNvSpPr>
          <p:nvPr/>
        </p:nvSpPr>
        <p:spPr bwMode="auto">
          <a:xfrm>
            <a:off x="5508625" y="5519738"/>
            <a:ext cx="3635375" cy="646331"/>
          </a:xfrm>
          <a:prstGeom prst="rect">
            <a:avLst/>
          </a:prstGeom>
          <a:solidFill>
            <a:srgbClr val="FFFF00"/>
          </a:solidFill>
          <a:ln w="9525">
            <a:noFill/>
            <a:miter lim="800000"/>
            <a:headEnd/>
            <a:tailEnd/>
          </a:ln>
        </p:spPr>
        <p:txBody>
          <a:bodyPr wrap="square">
            <a:spAutoFit/>
          </a:bodyPr>
          <a:lstStyle/>
          <a:p>
            <a:pPr fontAlgn="base">
              <a:spcBef>
                <a:spcPct val="0"/>
              </a:spcBef>
              <a:spcAft>
                <a:spcPct val="0"/>
              </a:spcAft>
            </a:pPr>
            <a:r>
              <a:rPr lang="en-US" altLang="ja-JP" dirty="0" smtClean="0">
                <a:solidFill>
                  <a:srgbClr val="000000"/>
                </a:solidFill>
              </a:rPr>
              <a:t>Zero bias conductance peak by Andreev bound state </a:t>
            </a:r>
          </a:p>
        </p:txBody>
      </p:sp>
      <p:cxnSp>
        <p:nvCxnSpPr>
          <p:cNvPr id="522255" name="直線矢印コネクタ 64"/>
          <p:cNvCxnSpPr>
            <a:cxnSpLocks noChangeShapeType="1"/>
          </p:cNvCxnSpPr>
          <p:nvPr/>
        </p:nvCxnSpPr>
        <p:spPr bwMode="auto">
          <a:xfrm rot="5400000">
            <a:off x="4825206" y="4904582"/>
            <a:ext cx="936625" cy="1588"/>
          </a:xfrm>
          <a:prstGeom prst="straightConnector1">
            <a:avLst/>
          </a:prstGeom>
          <a:noFill/>
          <a:ln w="12700" algn="ctr">
            <a:solidFill>
              <a:srgbClr val="00B050"/>
            </a:solidFill>
            <a:prstDash val="sysDash"/>
            <a:round/>
            <a:headEnd type="arrow" w="med" len="med"/>
            <a:tailEnd type="arrow" w="med" len="med"/>
          </a:ln>
        </p:spPr>
      </p:cxnSp>
      <p:cxnSp>
        <p:nvCxnSpPr>
          <p:cNvPr id="522256" name="直線コネクタ 69"/>
          <p:cNvCxnSpPr>
            <a:cxnSpLocks noChangeShapeType="1"/>
          </p:cNvCxnSpPr>
          <p:nvPr/>
        </p:nvCxnSpPr>
        <p:spPr bwMode="auto">
          <a:xfrm rot="5400000">
            <a:off x="1547019" y="2493392"/>
            <a:ext cx="1728788" cy="0"/>
          </a:xfrm>
          <a:prstGeom prst="line">
            <a:avLst/>
          </a:prstGeom>
          <a:noFill/>
          <a:ln w="9525" algn="ctr">
            <a:solidFill>
              <a:schemeClr val="tx1"/>
            </a:solidFill>
            <a:round/>
            <a:headEnd/>
            <a:tailEnd/>
          </a:ln>
        </p:spPr>
      </p:cxnSp>
      <p:cxnSp>
        <p:nvCxnSpPr>
          <p:cNvPr id="522257" name="直線コネクタ 70"/>
          <p:cNvCxnSpPr>
            <a:cxnSpLocks noChangeShapeType="1"/>
          </p:cNvCxnSpPr>
          <p:nvPr/>
        </p:nvCxnSpPr>
        <p:spPr bwMode="auto">
          <a:xfrm rot="5400000">
            <a:off x="5293519" y="2504505"/>
            <a:ext cx="1728787" cy="0"/>
          </a:xfrm>
          <a:prstGeom prst="line">
            <a:avLst/>
          </a:prstGeom>
          <a:noFill/>
          <a:ln w="9525" algn="ctr">
            <a:solidFill>
              <a:schemeClr val="tx1"/>
            </a:solidFill>
            <a:round/>
            <a:headEnd/>
            <a:tailEnd/>
          </a:ln>
        </p:spPr>
      </p:cxnSp>
      <p:cxnSp>
        <p:nvCxnSpPr>
          <p:cNvPr id="522258" name="直線コネクタ 72"/>
          <p:cNvCxnSpPr>
            <a:cxnSpLocks noChangeShapeType="1"/>
          </p:cNvCxnSpPr>
          <p:nvPr/>
        </p:nvCxnSpPr>
        <p:spPr bwMode="auto">
          <a:xfrm>
            <a:off x="539750" y="2276698"/>
            <a:ext cx="8496300" cy="0"/>
          </a:xfrm>
          <a:prstGeom prst="line">
            <a:avLst/>
          </a:prstGeom>
          <a:noFill/>
          <a:ln w="9525" algn="ctr">
            <a:solidFill>
              <a:schemeClr val="tx1"/>
            </a:solidFill>
            <a:round/>
            <a:headEnd/>
            <a:tailEnd/>
          </a:ln>
        </p:spPr>
      </p:cxnSp>
      <p:cxnSp>
        <p:nvCxnSpPr>
          <p:cNvPr id="522259" name="直線コネクタ 74"/>
          <p:cNvCxnSpPr>
            <a:cxnSpLocks noChangeShapeType="1"/>
          </p:cNvCxnSpPr>
          <p:nvPr/>
        </p:nvCxnSpPr>
        <p:spPr bwMode="auto">
          <a:xfrm>
            <a:off x="549275" y="2852961"/>
            <a:ext cx="8497888" cy="0"/>
          </a:xfrm>
          <a:prstGeom prst="line">
            <a:avLst/>
          </a:prstGeom>
          <a:noFill/>
          <a:ln w="9525" algn="ctr">
            <a:solidFill>
              <a:schemeClr val="tx1"/>
            </a:solidFill>
            <a:round/>
            <a:headEnd/>
            <a:tailEnd/>
          </a:ln>
        </p:spPr>
      </p:cxnSp>
      <p:sp>
        <p:nvSpPr>
          <p:cNvPr id="522260" name="テキスト ボックス 75"/>
          <p:cNvSpPr txBox="1">
            <a:spLocks noChangeArrowheads="1"/>
          </p:cNvSpPr>
          <p:nvPr/>
        </p:nvSpPr>
        <p:spPr bwMode="auto">
          <a:xfrm>
            <a:off x="2484438" y="2349723"/>
            <a:ext cx="2823658" cy="40011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b="1" dirty="0" smtClean="0">
                <a:solidFill>
                  <a:srgbClr val="000000"/>
                </a:solidFill>
              </a:rPr>
              <a:t>No Andreev bound state</a:t>
            </a:r>
          </a:p>
        </p:txBody>
      </p:sp>
      <p:pic>
        <p:nvPicPr>
          <p:cNvPr id="522262" name="Picture 6" descr="txp_fig"/>
          <p:cNvPicPr>
            <a:picLocks noChangeAspect="1" noChangeArrowheads="1"/>
          </p:cNvPicPr>
          <p:nvPr>
            <p:custDataLst>
              <p:tags r:id="rId4"/>
            </p:custDataLst>
          </p:nvPr>
        </p:nvPicPr>
        <p:blipFill>
          <a:blip r:embed="rId12" cstate="print"/>
          <a:srcRect/>
          <a:stretch>
            <a:fillRect/>
          </a:stretch>
        </p:blipFill>
        <p:spPr bwMode="auto">
          <a:xfrm>
            <a:off x="687388" y="2370361"/>
            <a:ext cx="1508125" cy="338137"/>
          </a:xfrm>
          <a:prstGeom prst="rect">
            <a:avLst/>
          </a:prstGeom>
          <a:noFill/>
          <a:ln w="9525">
            <a:noFill/>
            <a:miter lim="800000"/>
            <a:headEnd/>
            <a:tailEnd/>
          </a:ln>
        </p:spPr>
      </p:pic>
      <p:sp>
        <p:nvSpPr>
          <p:cNvPr id="522263" name="テキスト ボックス 78"/>
          <p:cNvSpPr txBox="1">
            <a:spLocks noChangeArrowheads="1"/>
          </p:cNvSpPr>
          <p:nvPr/>
        </p:nvSpPr>
        <p:spPr bwMode="auto">
          <a:xfrm>
            <a:off x="6251575" y="1773461"/>
            <a:ext cx="1980029" cy="40011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b="1" dirty="0" smtClean="0">
                <a:solidFill>
                  <a:srgbClr val="3333CC"/>
                </a:solidFill>
              </a:rPr>
              <a:t>Bulk energy gap</a:t>
            </a:r>
          </a:p>
        </p:txBody>
      </p:sp>
      <p:sp>
        <p:nvSpPr>
          <p:cNvPr id="522264" name="テキスト ボックス 79"/>
          <p:cNvSpPr txBox="1">
            <a:spLocks noChangeArrowheads="1"/>
          </p:cNvSpPr>
          <p:nvPr/>
        </p:nvSpPr>
        <p:spPr bwMode="auto">
          <a:xfrm>
            <a:off x="6264379" y="2925986"/>
            <a:ext cx="1980029" cy="40011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b="1" dirty="0" smtClean="0">
                <a:solidFill>
                  <a:srgbClr val="3333CC"/>
                </a:solidFill>
              </a:rPr>
              <a:t>Bulk energy gap</a:t>
            </a:r>
          </a:p>
        </p:txBody>
      </p:sp>
      <p:pic>
        <p:nvPicPr>
          <p:cNvPr id="522265" name="図 82" descr="txp_fig.png"/>
          <p:cNvPicPr>
            <a:picLocks noChangeAspect="1"/>
          </p:cNvPicPr>
          <p:nvPr>
            <p:custDataLst>
              <p:tags r:id="rId5"/>
            </p:custDataLst>
          </p:nvPr>
        </p:nvPicPr>
        <p:blipFill>
          <a:blip r:embed="rId13" cstate="print"/>
          <a:srcRect/>
          <a:stretch>
            <a:fillRect/>
          </a:stretch>
        </p:blipFill>
        <p:spPr bwMode="auto">
          <a:xfrm>
            <a:off x="668338" y="2935511"/>
            <a:ext cx="1528762" cy="350837"/>
          </a:xfrm>
          <a:prstGeom prst="rect">
            <a:avLst/>
          </a:prstGeom>
          <a:noFill/>
          <a:ln w="9525">
            <a:noFill/>
            <a:miter lim="800000"/>
            <a:headEnd/>
            <a:tailEnd/>
          </a:ln>
        </p:spPr>
      </p:pic>
      <p:sp>
        <p:nvSpPr>
          <p:cNvPr id="522266" name="テキスト ボックス 84"/>
          <p:cNvSpPr txBox="1">
            <a:spLocks noChangeArrowheads="1"/>
          </p:cNvSpPr>
          <p:nvPr/>
        </p:nvSpPr>
        <p:spPr bwMode="auto">
          <a:xfrm>
            <a:off x="6156176" y="4508500"/>
            <a:ext cx="3044423"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dirty="0" smtClean="0">
                <a:solidFill>
                  <a:srgbClr val="F50B21"/>
                </a:solidFill>
                <a:latin typeface="Times New Roman" pitchFamily="18" charset="0"/>
                <a:cs typeface="Times New Roman" pitchFamily="18" charset="0"/>
              </a:rPr>
              <a:t>Helical superconductor</a:t>
            </a:r>
            <a:endParaRPr lang="ja-JP" altLang="en-US" sz="2400" dirty="0" smtClean="0">
              <a:solidFill>
                <a:srgbClr val="F50B21"/>
              </a:solidFill>
              <a:latin typeface="Times New Roman" pitchFamily="18" charset="0"/>
              <a:cs typeface="Times New Roman" pitchFamily="18" charset="0"/>
            </a:endParaRPr>
          </a:p>
        </p:txBody>
      </p:sp>
      <p:sp>
        <p:nvSpPr>
          <p:cNvPr id="522267" name="テキスト ボックス 78"/>
          <p:cNvSpPr txBox="1">
            <a:spLocks noChangeArrowheads="1"/>
          </p:cNvSpPr>
          <p:nvPr/>
        </p:nvSpPr>
        <p:spPr bwMode="auto">
          <a:xfrm>
            <a:off x="6252698" y="2381473"/>
            <a:ext cx="1343638" cy="40011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b="1" dirty="0" smtClean="0">
                <a:solidFill>
                  <a:srgbClr val="00B050"/>
                </a:solidFill>
              </a:rPr>
              <a:t>Gap closes</a:t>
            </a:r>
          </a:p>
        </p:txBody>
      </p:sp>
      <p:sp>
        <p:nvSpPr>
          <p:cNvPr id="522268" name="下矢印 28"/>
          <p:cNvSpPr>
            <a:spLocks noChangeArrowheads="1"/>
          </p:cNvSpPr>
          <p:nvPr/>
        </p:nvSpPr>
        <p:spPr bwMode="auto">
          <a:xfrm>
            <a:off x="6156325" y="5157788"/>
            <a:ext cx="144463" cy="287337"/>
          </a:xfrm>
          <a:prstGeom prst="downArrow">
            <a:avLst>
              <a:gd name="adj1" fmla="val 50000"/>
              <a:gd name="adj2" fmla="val 49725"/>
            </a:avLst>
          </a:prstGeom>
          <a:solidFill>
            <a:schemeClr val="accent1"/>
          </a:solidFill>
          <a:ln w="9525" algn="ctr">
            <a:solidFill>
              <a:schemeClr val="tx1"/>
            </a:solidFill>
            <a:round/>
            <a:headEnd/>
            <a:tailEnd/>
          </a:ln>
        </p:spPr>
        <p:txBody>
          <a:bodyPr/>
          <a:lstStyle/>
          <a:p>
            <a:pPr algn="r" eaLnBrk="0" fontAlgn="base" hangingPunct="0">
              <a:spcBef>
                <a:spcPct val="0"/>
              </a:spcBef>
              <a:spcAft>
                <a:spcPct val="0"/>
              </a:spcAft>
            </a:pPr>
            <a:endParaRPr kumimoji="0" lang="ja-JP" altLang="en-US" dirty="0" smtClean="0">
              <a:solidFill>
                <a:srgbClr val="000000"/>
              </a:solidFill>
              <a:latin typeface="Arial" pitchFamily="34" charset="0"/>
            </a:endParaRPr>
          </a:p>
        </p:txBody>
      </p:sp>
      <p:sp>
        <p:nvSpPr>
          <p:cNvPr id="29" name="テキスト ボックス 75"/>
          <p:cNvSpPr txBox="1">
            <a:spLocks noChangeArrowheads="1"/>
          </p:cNvSpPr>
          <p:nvPr/>
        </p:nvSpPr>
        <p:spPr bwMode="auto">
          <a:xfrm>
            <a:off x="2483768" y="2885221"/>
            <a:ext cx="2887778" cy="40011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b="1" dirty="0" smtClean="0">
                <a:solidFill>
                  <a:srgbClr val="000000"/>
                </a:solidFill>
              </a:rPr>
              <a:t>No Andreev bound state </a:t>
            </a:r>
          </a:p>
        </p:txBody>
      </p:sp>
      <p:sp>
        <p:nvSpPr>
          <p:cNvPr id="28" name="テキスト ボックス 27"/>
          <p:cNvSpPr txBox="1"/>
          <p:nvPr/>
        </p:nvSpPr>
        <p:spPr>
          <a:xfrm>
            <a:off x="2699792" y="3594502"/>
            <a:ext cx="2143536" cy="338554"/>
          </a:xfrm>
          <a:prstGeom prst="rect">
            <a:avLst/>
          </a:prstGeom>
          <a:noFill/>
        </p:spPr>
        <p:txBody>
          <a:bodyPr wrap="none" rtlCol="0">
            <a:spAutoFit/>
          </a:bodyPr>
          <a:lstStyle/>
          <a:p>
            <a:r>
              <a:rPr kumimoji="1" lang="en-US" altLang="ja-JP" sz="1600" dirty="0" smtClean="0">
                <a:solidFill>
                  <a:srgbClr val="0000FF"/>
                </a:solidFill>
                <a:latin typeface="Times New Roman" pitchFamily="18" charset="0"/>
                <a:cs typeface="Times New Roman" pitchFamily="18" charset="0"/>
              </a:rPr>
              <a:t>Calculated conductance</a:t>
            </a:r>
            <a:endParaRPr kumimoji="1" lang="ja-JP" altLang="en-US" sz="16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8"/>
          <p:cNvSpPr>
            <a:spLocks noChangeArrowheads="1"/>
          </p:cNvSpPr>
          <p:nvPr/>
        </p:nvSpPr>
        <p:spPr bwMode="auto">
          <a:xfrm>
            <a:off x="790575" y="3365500"/>
            <a:ext cx="2016125" cy="1584325"/>
          </a:xfrm>
          <a:prstGeom prst="rect">
            <a:avLst/>
          </a:prstGeom>
          <a:solidFill>
            <a:srgbClr val="99CC00"/>
          </a:solidFill>
          <a:ln w="9525">
            <a:solidFill>
              <a:schemeClr val="bg1"/>
            </a:solidFill>
            <a:miter lim="800000"/>
            <a:headEnd/>
            <a:tailEnd/>
          </a:ln>
        </p:spPr>
        <p:txBody>
          <a:bodyPr wrap="none" anchor="ctr"/>
          <a:lstStyle/>
          <a:p>
            <a:pPr algn="r" eaLnBrk="0" fontAlgn="base" hangingPunct="0">
              <a:spcBef>
                <a:spcPct val="0"/>
              </a:spcBef>
              <a:spcAft>
                <a:spcPct val="0"/>
              </a:spcAft>
            </a:pPr>
            <a:endParaRPr lang="ja-JP" altLang="en-US" dirty="0" smtClean="0">
              <a:solidFill>
                <a:srgbClr val="92D050"/>
              </a:solidFill>
              <a:latin typeface="Arial" pitchFamily="34" charset="0"/>
            </a:endParaRPr>
          </a:p>
        </p:txBody>
      </p:sp>
      <p:sp>
        <p:nvSpPr>
          <p:cNvPr id="154627" name="Rectangle 14"/>
          <p:cNvSpPr>
            <a:spLocks noChangeArrowheads="1"/>
          </p:cNvSpPr>
          <p:nvPr/>
        </p:nvSpPr>
        <p:spPr bwMode="auto">
          <a:xfrm>
            <a:off x="719138" y="1730375"/>
            <a:ext cx="2016125" cy="1657350"/>
          </a:xfrm>
          <a:prstGeom prst="rect">
            <a:avLst/>
          </a:prstGeom>
          <a:solidFill>
            <a:srgbClr val="FFFF00"/>
          </a:solidFill>
          <a:ln w="9525">
            <a:solidFill>
              <a:srgbClr val="FFFF00"/>
            </a:solidFill>
            <a:miter lim="800000"/>
            <a:headEnd/>
            <a:tailEnd/>
          </a:ln>
        </p:spPr>
        <p:txBody>
          <a:bodyPr wrap="none" anchor="ctr"/>
          <a:lstStyle/>
          <a:p>
            <a:pPr algn="r" eaLnBrk="0" fontAlgn="base" hangingPunct="0">
              <a:spcBef>
                <a:spcPct val="0"/>
              </a:spcBef>
              <a:spcAft>
                <a:spcPct val="0"/>
              </a:spcAft>
            </a:pPr>
            <a:endParaRPr lang="ja-JP" altLang="en-US" dirty="0" smtClean="0">
              <a:solidFill>
                <a:srgbClr val="000000"/>
              </a:solidFill>
              <a:latin typeface="Arial" pitchFamily="34" charset="0"/>
            </a:endParaRPr>
          </a:p>
        </p:txBody>
      </p:sp>
      <p:sp>
        <p:nvSpPr>
          <p:cNvPr id="154628" name="Rectangle 2"/>
          <p:cNvSpPr>
            <a:spLocks noGrp="1" noChangeArrowheads="1"/>
          </p:cNvSpPr>
          <p:nvPr>
            <p:ph type="title"/>
          </p:nvPr>
        </p:nvSpPr>
        <p:spPr>
          <a:xfrm>
            <a:off x="571500" y="0"/>
            <a:ext cx="7989888" cy="771525"/>
          </a:xfrm>
        </p:spPr>
        <p:txBody>
          <a:bodyPr/>
          <a:lstStyle/>
          <a:p>
            <a:pPr eaLnBrk="1" hangingPunct="1"/>
            <a:r>
              <a:rPr lang="en-US" altLang="ja-JP" sz="4000" dirty="0" smtClean="0"/>
              <a:t>Feature of the Andreev bound states</a:t>
            </a:r>
          </a:p>
        </p:txBody>
      </p:sp>
      <p:sp>
        <p:nvSpPr>
          <p:cNvPr id="154629" name="Rectangle 15"/>
          <p:cNvSpPr>
            <a:spLocks noChangeArrowheads="1"/>
          </p:cNvSpPr>
          <p:nvPr/>
        </p:nvSpPr>
        <p:spPr bwMode="auto">
          <a:xfrm>
            <a:off x="3563938" y="1700213"/>
            <a:ext cx="2016125" cy="936625"/>
          </a:xfrm>
          <a:prstGeom prst="rect">
            <a:avLst/>
          </a:prstGeom>
          <a:solidFill>
            <a:srgbClr val="FFFF00"/>
          </a:solidFill>
          <a:ln w="9525">
            <a:solidFill>
              <a:srgbClr val="FFFF00"/>
            </a:solidFill>
            <a:miter lim="800000"/>
            <a:headEnd/>
            <a:tailEnd/>
          </a:ln>
        </p:spPr>
        <p:txBody>
          <a:bodyPr wrap="none" anchor="ctr"/>
          <a:lstStyle/>
          <a:p>
            <a:pPr algn="r" eaLnBrk="0" fontAlgn="base" hangingPunct="0">
              <a:spcBef>
                <a:spcPct val="0"/>
              </a:spcBef>
              <a:spcAft>
                <a:spcPct val="0"/>
              </a:spcAft>
            </a:pPr>
            <a:endParaRPr lang="ja-JP" altLang="en-US" dirty="0" smtClean="0">
              <a:solidFill>
                <a:srgbClr val="000000"/>
              </a:solidFill>
              <a:latin typeface="Arial" pitchFamily="34" charset="0"/>
            </a:endParaRPr>
          </a:p>
        </p:txBody>
      </p:sp>
      <p:sp>
        <p:nvSpPr>
          <p:cNvPr id="154630" name="Rectangle 16"/>
          <p:cNvSpPr>
            <a:spLocks noChangeArrowheads="1"/>
          </p:cNvSpPr>
          <p:nvPr/>
        </p:nvSpPr>
        <p:spPr bwMode="auto">
          <a:xfrm>
            <a:off x="6300788" y="1700213"/>
            <a:ext cx="2016125" cy="936625"/>
          </a:xfrm>
          <a:prstGeom prst="rect">
            <a:avLst/>
          </a:prstGeom>
          <a:solidFill>
            <a:srgbClr val="FFFF00"/>
          </a:solidFill>
          <a:ln w="9525">
            <a:solidFill>
              <a:srgbClr val="FFFF00"/>
            </a:solidFill>
            <a:miter lim="800000"/>
            <a:headEnd/>
            <a:tailEnd/>
          </a:ln>
        </p:spPr>
        <p:txBody>
          <a:bodyPr wrap="none" anchor="ctr"/>
          <a:lstStyle/>
          <a:p>
            <a:pPr algn="r" eaLnBrk="0" fontAlgn="base" hangingPunct="0">
              <a:spcBef>
                <a:spcPct val="0"/>
              </a:spcBef>
              <a:spcAft>
                <a:spcPct val="0"/>
              </a:spcAft>
            </a:pPr>
            <a:endParaRPr lang="ja-JP" altLang="en-US" dirty="0" smtClean="0">
              <a:solidFill>
                <a:srgbClr val="000000"/>
              </a:solidFill>
              <a:latin typeface="Arial" pitchFamily="34" charset="0"/>
            </a:endParaRPr>
          </a:p>
        </p:txBody>
      </p:sp>
      <p:sp>
        <p:nvSpPr>
          <p:cNvPr id="154631" name="Text Box 17"/>
          <p:cNvSpPr txBox="1">
            <a:spLocks noChangeArrowheads="1"/>
          </p:cNvSpPr>
          <p:nvPr/>
        </p:nvSpPr>
        <p:spPr bwMode="auto">
          <a:xfrm>
            <a:off x="1188892" y="1054100"/>
            <a:ext cx="1295546" cy="461665"/>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altLang="ja-JP" sz="2400" i="1" dirty="0" smtClean="0">
                <a:solidFill>
                  <a:srgbClr val="000000"/>
                </a:solidFill>
              </a:rPr>
              <a:t>d</a:t>
            </a:r>
            <a:r>
              <a:rPr lang="en-US" altLang="ja-JP" sz="2400" baseline="-25000" dirty="0" smtClean="0">
                <a:solidFill>
                  <a:srgbClr val="000000"/>
                </a:solidFill>
              </a:rPr>
              <a:t>xy</a:t>
            </a:r>
            <a:r>
              <a:rPr lang="en-US" altLang="ja-JP" sz="2400" dirty="0" smtClean="0">
                <a:solidFill>
                  <a:srgbClr val="000000"/>
                </a:solidFill>
              </a:rPr>
              <a:t>-wave</a:t>
            </a:r>
          </a:p>
        </p:txBody>
      </p:sp>
      <p:sp>
        <p:nvSpPr>
          <p:cNvPr id="154632" name="Line 19"/>
          <p:cNvSpPr>
            <a:spLocks noChangeShapeType="1"/>
          </p:cNvSpPr>
          <p:nvPr/>
        </p:nvSpPr>
        <p:spPr bwMode="auto">
          <a:xfrm>
            <a:off x="754063" y="3357563"/>
            <a:ext cx="208915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ja-JP" altLang="en-US" dirty="0" smtClean="0">
              <a:solidFill>
                <a:srgbClr val="000000"/>
              </a:solidFill>
              <a:latin typeface="Arial" pitchFamily="34" charset="0"/>
            </a:endParaRPr>
          </a:p>
        </p:txBody>
      </p:sp>
      <p:sp>
        <p:nvSpPr>
          <p:cNvPr id="154633" name="Line 20"/>
          <p:cNvSpPr>
            <a:spLocks noChangeShapeType="1"/>
          </p:cNvSpPr>
          <p:nvPr/>
        </p:nvSpPr>
        <p:spPr bwMode="auto">
          <a:xfrm flipV="1">
            <a:off x="3613150" y="3357563"/>
            <a:ext cx="2038350" cy="15875"/>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ja-JP" altLang="en-US" dirty="0" smtClean="0">
              <a:solidFill>
                <a:srgbClr val="000000"/>
              </a:solidFill>
              <a:latin typeface="Arial" pitchFamily="34" charset="0"/>
            </a:endParaRPr>
          </a:p>
        </p:txBody>
      </p:sp>
      <p:sp>
        <p:nvSpPr>
          <p:cNvPr id="154634" name="Line 21"/>
          <p:cNvSpPr>
            <a:spLocks noChangeShapeType="1"/>
          </p:cNvSpPr>
          <p:nvPr/>
        </p:nvSpPr>
        <p:spPr bwMode="auto">
          <a:xfrm flipV="1">
            <a:off x="6354763" y="3325813"/>
            <a:ext cx="2038350" cy="15875"/>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ja-JP" altLang="en-US" dirty="0" smtClean="0">
              <a:solidFill>
                <a:srgbClr val="000000"/>
              </a:solidFill>
              <a:latin typeface="Arial" pitchFamily="34" charset="0"/>
            </a:endParaRPr>
          </a:p>
        </p:txBody>
      </p:sp>
      <p:sp>
        <p:nvSpPr>
          <p:cNvPr id="154635" name="Text Box 22"/>
          <p:cNvSpPr txBox="1">
            <a:spLocks noChangeArrowheads="1"/>
          </p:cNvSpPr>
          <p:nvPr/>
        </p:nvSpPr>
        <p:spPr bwMode="auto">
          <a:xfrm>
            <a:off x="3635375" y="1117600"/>
            <a:ext cx="1581150" cy="366713"/>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altLang="ja-JP" dirty="0" smtClean="0">
                <a:solidFill>
                  <a:srgbClr val="000000"/>
                </a:solidFill>
                <a:latin typeface="Arial" pitchFamily="34" charset="0"/>
              </a:rPr>
              <a:t>Chiral p-wave</a:t>
            </a:r>
          </a:p>
        </p:txBody>
      </p:sp>
      <p:sp>
        <p:nvSpPr>
          <p:cNvPr id="154636" name="Text Box 23"/>
          <p:cNvSpPr txBox="1">
            <a:spLocks noChangeArrowheads="1"/>
          </p:cNvSpPr>
          <p:nvPr/>
        </p:nvSpPr>
        <p:spPr bwMode="auto">
          <a:xfrm>
            <a:off x="6588125" y="1125538"/>
            <a:ext cx="1568450" cy="366712"/>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altLang="ja-JP" dirty="0" smtClean="0">
                <a:solidFill>
                  <a:srgbClr val="000000"/>
                </a:solidFill>
                <a:latin typeface="Arial" pitchFamily="34" charset="0"/>
              </a:rPr>
              <a:t>NCS (Helical)</a:t>
            </a:r>
          </a:p>
        </p:txBody>
      </p:sp>
      <p:sp>
        <p:nvSpPr>
          <p:cNvPr id="154637" name="Rectangle 24"/>
          <p:cNvSpPr>
            <a:spLocks noChangeArrowheads="1"/>
          </p:cNvSpPr>
          <p:nvPr/>
        </p:nvSpPr>
        <p:spPr bwMode="auto">
          <a:xfrm>
            <a:off x="3635375" y="4005263"/>
            <a:ext cx="2016125" cy="936625"/>
          </a:xfrm>
          <a:prstGeom prst="rect">
            <a:avLst/>
          </a:prstGeom>
          <a:solidFill>
            <a:srgbClr val="99CC00"/>
          </a:solidFill>
          <a:ln w="9525">
            <a:solidFill>
              <a:srgbClr val="339966"/>
            </a:solidFill>
            <a:miter lim="800000"/>
            <a:headEnd/>
            <a:tailEnd/>
          </a:ln>
        </p:spPr>
        <p:txBody>
          <a:bodyPr wrap="none" anchor="ctr"/>
          <a:lstStyle/>
          <a:p>
            <a:pPr algn="r" eaLnBrk="0" fontAlgn="base" hangingPunct="0">
              <a:spcBef>
                <a:spcPct val="0"/>
              </a:spcBef>
              <a:spcAft>
                <a:spcPct val="0"/>
              </a:spcAft>
            </a:pPr>
            <a:endParaRPr lang="ja-JP" altLang="en-US" dirty="0" smtClean="0">
              <a:solidFill>
                <a:srgbClr val="000000"/>
              </a:solidFill>
              <a:latin typeface="Arial" pitchFamily="34" charset="0"/>
            </a:endParaRPr>
          </a:p>
        </p:txBody>
      </p:sp>
      <p:sp>
        <p:nvSpPr>
          <p:cNvPr id="154638" name="Rectangle 25"/>
          <p:cNvSpPr>
            <a:spLocks noChangeArrowheads="1"/>
          </p:cNvSpPr>
          <p:nvPr/>
        </p:nvSpPr>
        <p:spPr bwMode="auto">
          <a:xfrm>
            <a:off x="6384925" y="4010025"/>
            <a:ext cx="2016125" cy="936625"/>
          </a:xfrm>
          <a:prstGeom prst="rect">
            <a:avLst/>
          </a:prstGeom>
          <a:solidFill>
            <a:srgbClr val="99CC00"/>
          </a:solidFill>
          <a:ln w="9525">
            <a:solidFill>
              <a:srgbClr val="339966"/>
            </a:solidFill>
            <a:miter lim="800000"/>
            <a:headEnd/>
            <a:tailEnd/>
          </a:ln>
        </p:spPr>
        <p:txBody>
          <a:bodyPr wrap="none" anchor="ctr"/>
          <a:lstStyle/>
          <a:p>
            <a:pPr algn="r" eaLnBrk="0" fontAlgn="base" hangingPunct="0">
              <a:spcBef>
                <a:spcPct val="0"/>
              </a:spcBef>
              <a:spcAft>
                <a:spcPct val="0"/>
              </a:spcAft>
            </a:pPr>
            <a:endParaRPr lang="ja-JP" altLang="en-US" dirty="0" smtClean="0">
              <a:solidFill>
                <a:srgbClr val="000000"/>
              </a:solidFill>
              <a:latin typeface="Arial" pitchFamily="34" charset="0"/>
            </a:endParaRPr>
          </a:p>
        </p:txBody>
      </p:sp>
      <p:pic>
        <p:nvPicPr>
          <p:cNvPr id="154639" name="Picture 27" descr="txp_fig"/>
          <p:cNvPicPr>
            <a:picLocks noChangeAspect="1" noChangeArrowheads="1"/>
          </p:cNvPicPr>
          <p:nvPr>
            <p:custDataLst>
              <p:tags r:id="rId1"/>
            </p:custDataLst>
          </p:nvPr>
        </p:nvPicPr>
        <p:blipFill>
          <a:blip r:embed="rId8" cstate="print"/>
          <a:srcRect/>
          <a:stretch>
            <a:fillRect/>
          </a:stretch>
        </p:blipFill>
        <p:spPr bwMode="auto">
          <a:xfrm>
            <a:off x="107950" y="3284538"/>
            <a:ext cx="576263" cy="146050"/>
          </a:xfrm>
          <a:prstGeom prst="rect">
            <a:avLst/>
          </a:prstGeom>
          <a:noFill/>
          <a:ln w="9525">
            <a:noFill/>
            <a:miter lim="800000"/>
            <a:headEnd/>
            <a:tailEnd/>
          </a:ln>
        </p:spPr>
      </p:pic>
      <p:pic>
        <p:nvPicPr>
          <p:cNvPr id="154640" name="Picture 28" descr="txp_fig"/>
          <p:cNvPicPr>
            <a:picLocks noChangeAspect="1" noChangeArrowheads="1"/>
          </p:cNvPicPr>
          <p:nvPr>
            <p:custDataLst>
              <p:tags r:id="rId2"/>
            </p:custDataLst>
          </p:nvPr>
        </p:nvPicPr>
        <p:blipFill>
          <a:blip r:embed="rId8" cstate="print"/>
          <a:srcRect/>
          <a:stretch>
            <a:fillRect/>
          </a:stretch>
        </p:blipFill>
        <p:spPr bwMode="auto">
          <a:xfrm>
            <a:off x="3059113" y="3284538"/>
            <a:ext cx="576262" cy="146050"/>
          </a:xfrm>
          <a:prstGeom prst="rect">
            <a:avLst/>
          </a:prstGeom>
          <a:noFill/>
          <a:ln w="9525">
            <a:noFill/>
            <a:miter lim="800000"/>
            <a:headEnd/>
            <a:tailEnd/>
          </a:ln>
        </p:spPr>
      </p:pic>
      <p:pic>
        <p:nvPicPr>
          <p:cNvPr id="154641" name="Picture 29" descr="txp_fig"/>
          <p:cNvPicPr>
            <a:picLocks noChangeAspect="1" noChangeArrowheads="1"/>
          </p:cNvPicPr>
          <p:nvPr>
            <p:custDataLst>
              <p:tags r:id="rId3"/>
            </p:custDataLst>
          </p:nvPr>
        </p:nvPicPr>
        <p:blipFill>
          <a:blip r:embed="rId8" cstate="print"/>
          <a:srcRect/>
          <a:stretch>
            <a:fillRect/>
          </a:stretch>
        </p:blipFill>
        <p:spPr bwMode="auto">
          <a:xfrm>
            <a:off x="5795963" y="3284538"/>
            <a:ext cx="576262" cy="146050"/>
          </a:xfrm>
          <a:prstGeom prst="rect">
            <a:avLst/>
          </a:prstGeom>
          <a:noFill/>
          <a:ln w="9525">
            <a:noFill/>
            <a:miter lim="800000"/>
            <a:headEnd/>
            <a:tailEnd/>
          </a:ln>
        </p:spPr>
      </p:pic>
      <p:sp>
        <p:nvSpPr>
          <p:cNvPr id="154642" name="Line 30"/>
          <p:cNvSpPr>
            <a:spLocks noChangeShapeType="1"/>
          </p:cNvSpPr>
          <p:nvPr/>
        </p:nvSpPr>
        <p:spPr bwMode="auto">
          <a:xfrm flipH="1">
            <a:off x="3863975" y="2636838"/>
            <a:ext cx="1585913" cy="1358900"/>
          </a:xfrm>
          <a:prstGeom prst="line">
            <a:avLst/>
          </a:prstGeom>
          <a:noFill/>
          <a:ln w="25400">
            <a:solidFill>
              <a:srgbClr val="FF0000"/>
            </a:solidFill>
            <a:round/>
            <a:headEnd/>
            <a:tailEnd/>
          </a:ln>
        </p:spPr>
        <p:txBody>
          <a:bodyPr/>
          <a:lstStyle/>
          <a:p>
            <a:pPr fontAlgn="base">
              <a:spcBef>
                <a:spcPct val="0"/>
              </a:spcBef>
              <a:spcAft>
                <a:spcPct val="0"/>
              </a:spcAft>
            </a:pPr>
            <a:endParaRPr lang="ja-JP" altLang="en-US" dirty="0" smtClean="0">
              <a:solidFill>
                <a:srgbClr val="000000"/>
              </a:solidFill>
              <a:latin typeface="Arial" pitchFamily="34" charset="0"/>
            </a:endParaRPr>
          </a:p>
        </p:txBody>
      </p:sp>
      <p:sp>
        <p:nvSpPr>
          <p:cNvPr id="154643" name="Text Box 31"/>
          <p:cNvSpPr txBox="1">
            <a:spLocks noChangeArrowheads="1"/>
          </p:cNvSpPr>
          <p:nvPr/>
        </p:nvSpPr>
        <p:spPr bwMode="auto">
          <a:xfrm>
            <a:off x="912813" y="5135563"/>
            <a:ext cx="725487" cy="3048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altLang="ja-JP" sz="1400" dirty="0" smtClean="0">
                <a:solidFill>
                  <a:srgbClr val="000000"/>
                </a:solidFill>
                <a:latin typeface="Arial" pitchFamily="34" charset="0"/>
              </a:rPr>
              <a:t>Hu(94)</a:t>
            </a:r>
          </a:p>
        </p:txBody>
      </p:sp>
      <p:sp>
        <p:nvSpPr>
          <p:cNvPr id="154644" name="Text Box 32"/>
          <p:cNvSpPr txBox="1">
            <a:spLocks noChangeArrowheads="1"/>
          </p:cNvSpPr>
          <p:nvPr/>
        </p:nvSpPr>
        <p:spPr bwMode="auto">
          <a:xfrm>
            <a:off x="900113" y="5443538"/>
            <a:ext cx="2046287" cy="3048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altLang="ja-JP" sz="1400" dirty="0" smtClean="0">
                <a:solidFill>
                  <a:srgbClr val="000000"/>
                </a:solidFill>
                <a:latin typeface="Arial" pitchFamily="34" charset="0"/>
              </a:rPr>
              <a:t>Tanaka Kashiwaya (95)</a:t>
            </a:r>
          </a:p>
        </p:txBody>
      </p:sp>
      <p:pic>
        <p:nvPicPr>
          <p:cNvPr id="154645" name="Picture 33" descr="txp_fig"/>
          <p:cNvPicPr>
            <a:picLocks noChangeAspect="1" noChangeArrowheads="1"/>
          </p:cNvPicPr>
          <p:nvPr>
            <p:custDataLst>
              <p:tags r:id="rId4"/>
            </p:custDataLst>
          </p:nvPr>
        </p:nvPicPr>
        <p:blipFill>
          <a:blip r:embed="rId9" cstate="print"/>
          <a:srcRect/>
          <a:stretch>
            <a:fillRect/>
          </a:stretch>
        </p:blipFill>
        <p:spPr bwMode="auto">
          <a:xfrm>
            <a:off x="4139952" y="3122613"/>
            <a:ext cx="508000" cy="161925"/>
          </a:xfrm>
          <a:prstGeom prst="rect">
            <a:avLst/>
          </a:prstGeom>
          <a:noFill/>
          <a:ln w="9525">
            <a:noFill/>
            <a:miter lim="800000"/>
            <a:headEnd/>
            <a:tailEnd/>
          </a:ln>
        </p:spPr>
      </p:pic>
      <p:sp>
        <p:nvSpPr>
          <p:cNvPr id="154646" name="Line 34"/>
          <p:cNvSpPr>
            <a:spLocks noChangeShapeType="1"/>
          </p:cNvSpPr>
          <p:nvPr/>
        </p:nvSpPr>
        <p:spPr bwMode="auto">
          <a:xfrm flipH="1">
            <a:off x="6619875" y="2646363"/>
            <a:ext cx="1585913" cy="1358900"/>
          </a:xfrm>
          <a:prstGeom prst="line">
            <a:avLst/>
          </a:prstGeom>
          <a:noFill/>
          <a:ln w="25400">
            <a:solidFill>
              <a:srgbClr val="FF0000"/>
            </a:solidFill>
            <a:round/>
            <a:headEnd/>
            <a:tailEnd/>
          </a:ln>
        </p:spPr>
        <p:txBody>
          <a:bodyPr/>
          <a:lstStyle/>
          <a:p>
            <a:pPr fontAlgn="base">
              <a:spcBef>
                <a:spcPct val="0"/>
              </a:spcBef>
              <a:spcAft>
                <a:spcPct val="0"/>
              </a:spcAft>
            </a:pPr>
            <a:endParaRPr lang="ja-JP" altLang="en-US" dirty="0" smtClean="0">
              <a:solidFill>
                <a:srgbClr val="000000"/>
              </a:solidFill>
              <a:latin typeface="Arial" pitchFamily="34" charset="0"/>
            </a:endParaRPr>
          </a:p>
        </p:txBody>
      </p:sp>
      <p:sp>
        <p:nvSpPr>
          <p:cNvPr id="154647" name="Line 35"/>
          <p:cNvSpPr>
            <a:spLocks noChangeShapeType="1"/>
          </p:cNvSpPr>
          <p:nvPr/>
        </p:nvSpPr>
        <p:spPr bwMode="auto">
          <a:xfrm>
            <a:off x="6634163" y="2649538"/>
            <a:ext cx="1585912" cy="1358900"/>
          </a:xfrm>
          <a:prstGeom prst="line">
            <a:avLst/>
          </a:prstGeom>
          <a:noFill/>
          <a:ln w="25400">
            <a:solidFill>
              <a:srgbClr val="FF0000"/>
            </a:solidFill>
            <a:round/>
            <a:headEnd/>
            <a:tailEnd/>
          </a:ln>
        </p:spPr>
        <p:txBody>
          <a:bodyPr/>
          <a:lstStyle/>
          <a:p>
            <a:pPr fontAlgn="base">
              <a:spcBef>
                <a:spcPct val="0"/>
              </a:spcBef>
              <a:spcAft>
                <a:spcPct val="0"/>
              </a:spcAft>
            </a:pPr>
            <a:endParaRPr lang="ja-JP" altLang="en-US" dirty="0" smtClean="0">
              <a:solidFill>
                <a:srgbClr val="000000"/>
              </a:solidFill>
              <a:latin typeface="Arial" pitchFamily="34" charset="0"/>
            </a:endParaRPr>
          </a:p>
        </p:txBody>
      </p:sp>
      <p:pic>
        <p:nvPicPr>
          <p:cNvPr id="154648" name="Picture 36" descr="txp_fig"/>
          <p:cNvPicPr>
            <a:picLocks noChangeAspect="1" noChangeArrowheads="1"/>
          </p:cNvPicPr>
          <p:nvPr>
            <p:custDataLst>
              <p:tags r:id="rId5"/>
            </p:custDataLst>
          </p:nvPr>
        </p:nvPicPr>
        <p:blipFill>
          <a:blip r:embed="rId9" cstate="print"/>
          <a:srcRect/>
          <a:stretch>
            <a:fillRect/>
          </a:stretch>
        </p:blipFill>
        <p:spPr bwMode="auto">
          <a:xfrm>
            <a:off x="7664400" y="3357563"/>
            <a:ext cx="508000" cy="161925"/>
          </a:xfrm>
          <a:prstGeom prst="rect">
            <a:avLst/>
          </a:prstGeom>
          <a:noFill/>
          <a:ln w="9525">
            <a:noFill/>
            <a:miter lim="800000"/>
            <a:headEnd/>
            <a:tailEnd/>
          </a:ln>
        </p:spPr>
      </p:pic>
      <p:sp>
        <p:nvSpPr>
          <p:cNvPr id="154649" name="Line 37"/>
          <p:cNvSpPr>
            <a:spLocks noChangeShapeType="1"/>
          </p:cNvSpPr>
          <p:nvPr/>
        </p:nvSpPr>
        <p:spPr bwMode="auto">
          <a:xfrm>
            <a:off x="6948488" y="3644900"/>
            <a:ext cx="0" cy="2159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ja-JP" altLang="en-US" dirty="0" smtClean="0">
              <a:solidFill>
                <a:srgbClr val="000000"/>
              </a:solidFill>
              <a:latin typeface="Arial" pitchFamily="34" charset="0"/>
            </a:endParaRPr>
          </a:p>
        </p:txBody>
      </p:sp>
      <p:sp>
        <p:nvSpPr>
          <p:cNvPr id="154650" name="Line 38"/>
          <p:cNvSpPr>
            <a:spLocks noChangeShapeType="1"/>
          </p:cNvSpPr>
          <p:nvPr/>
        </p:nvSpPr>
        <p:spPr bwMode="auto">
          <a:xfrm flipH="1" flipV="1">
            <a:off x="8027988" y="3716338"/>
            <a:ext cx="0" cy="2174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ja-JP" altLang="en-US" dirty="0" smtClean="0">
              <a:solidFill>
                <a:srgbClr val="000000"/>
              </a:solidFill>
              <a:latin typeface="Arial" pitchFamily="34" charset="0"/>
            </a:endParaRPr>
          </a:p>
        </p:txBody>
      </p:sp>
      <p:pic>
        <p:nvPicPr>
          <p:cNvPr id="154651" name="Picture 39" descr="txp_fig"/>
          <p:cNvPicPr>
            <a:picLocks noChangeAspect="1" noChangeArrowheads="1"/>
          </p:cNvPicPr>
          <p:nvPr>
            <p:custDataLst>
              <p:tags r:id="rId6"/>
            </p:custDataLst>
          </p:nvPr>
        </p:nvPicPr>
        <p:blipFill>
          <a:blip r:embed="rId10" cstate="print"/>
          <a:srcRect/>
          <a:stretch>
            <a:fillRect/>
          </a:stretch>
        </p:blipFill>
        <p:spPr bwMode="auto">
          <a:xfrm>
            <a:off x="3729038" y="1484313"/>
            <a:ext cx="842962" cy="215900"/>
          </a:xfrm>
          <a:prstGeom prst="rect">
            <a:avLst/>
          </a:prstGeom>
          <a:noFill/>
          <a:ln w="9525">
            <a:noFill/>
            <a:miter lim="800000"/>
            <a:headEnd/>
            <a:tailEnd/>
          </a:ln>
        </p:spPr>
      </p:pic>
      <p:sp>
        <p:nvSpPr>
          <p:cNvPr id="154652" name="Text Box 41"/>
          <p:cNvSpPr txBox="1">
            <a:spLocks noChangeArrowheads="1"/>
          </p:cNvSpPr>
          <p:nvPr/>
        </p:nvSpPr>
        <p:spPr bwMode="auto">
          <a:xfrm>
            <a:off x="3678238" y="5157788"/>
            <a:ext cx="2046287" cy="3048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altLang="ja-JP" sz="1400" dirty="0" smtClean="0">
                <a:solidFill>
                  <a:srgbClr val="000000"/>
                </a:solidFill>
                <a:latin typeface="Arial" pitchFamily="34" charset="0"/>
              </a:rPr>
              <a:t>Tanaka Kashiwaya (97)</a:t>
            </a:r>
          </a:p>
        </p:txBody>
      </p:sp>
      <p:sp>
        <p:nvSpPr>
          <p:cNvPr id="154653" name="Text Box 42"/>
          <p:cNvSpPr txBox="1">
            <a:spLocks noChangeArrowheads="1"/>
          </p:cNvSpPr>
          <p:nvPr/>
        </p:nvSpPr>
        <p:spPr bwMode="auto">
          <a:xfrm>
            <a:off x="3708400" y="5429250"/>
            <a:ext cx="2006600" cy="3048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altLang="ja-JP" sz="1400" dirty="0" smtClean="0">
                <a:solidFill>
                  <a:srgbClr val="000000"/>
                </a:solidFill>
                <a:latin typeface="Arial" pitchFamily="34" charset="0"/>
              </a:rPr>
              <a:t>Sigrist Honerkamp (98)</a:t>
            </a:r>
          </a:p>
        </p:txBody>
      </p:sp>
      <p:sp>
        <p:nvSpPr>
          <p:cNvPr id="154656" name="テキスト ボックス 33"/>
          <p:cNvSpPr txBox="1">
            <a:spLocks noChangeArrowheads="1"/>
          </p:cNvSpPr>
          <p:nvPr/>
        </p:nvSpPr>
        <p:spPr bwMode="auto">
          <a:xfrm>
            <a:off x="5292725" y="692150"/>
            <a:ext cx="3779838" cy="369888"/>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ja-JP" altLang="en-US" dirty="0" smtClean="0">
                <a:solidFill>
                  <a:srgbClr val="000000"/>
                </a:solidFill>
                <a:latin typeface="Arial" pitchFamily="34" charset="0"/>
              </a:rPr>
              <a:t> </a:t>
            </a:r>
            <a:r>
              <a:rPr lang="en-US" altLang="ja-JP" sz="1400" dirty="0" smtClean="0">
                <a:solidFill>
                  <a:srgbClr val="000000"/>
                </a:solidFill>
                <a:latin typeface="Arial" pitchFamily="34" charset="0"/>
              </a:rPr>
              <a:t>Non-centrosymmetric superconductor (NCS)</a:t>
            </a:r>
            <a:endParaRPr lang="ja-JP" altLang="en-US" sz="1400" dirty="0" smtClean="0">
              <a:solidFill>
                <a:srgbClr val="000000"/>
              </a:solidFill>
              <a:latin typeface="Arial" pitchFamily="34" charset="0"/>
            </a:endParaRPr>
          </a:p>
        </p:txBody>
      </p:sp>
      <p:sp>
        <p:nvSpPr>
          <p:cNvPr id="154657" name="テキスト ボックス 35"/>
          <p:cNvSpPr txBox="1">
            <a:spLocks noChangeArrowheads="1"/>
          </p:cNvSpPr>
          <p:nvPr/>
        </p:nvSpPr>
        <p:spPr bwMode="auto">
          <a:xfrm>
            <a:off x="6786563" y="5143500"/>
            <a:ext cx="1285875" cy="738188"/>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en-US" altLang="ja-JP" sz="1400" dirty="0" smtClean="0">
                <a:solidFill>
                  <a:srgbClr val="000000"/>
                </a:solidFill>
                <a:latin typeface="Arial" pitchFamily="34" charset="0"/>
              </a:rPr>
              <a:t>Iniotakis (07)</a:t>
            </a:r>
          </a:p>
          <a:p>
            <a:pPr algn="r" eaLnBrk="0" fontAlgn="base" hangingPunct="0">
              <a:spcBef>
                <a:spcPct val="0"/>
              </a:spcBef>
              <a:spcAft>
                <a:spcPct val="0"/>
              </a:spcAft>
            </a:pPr>
            <a:r>
              <a:rPr lang="en-US" altLang="ja-JP" sz="1400" dirty="0" smtClean="0">
                <a:solidFill>
                  <a:srgbClr val="000000"/>
                </a:solidFill>
                <a:latin typeface="Arial" pitchFamily="34" charset="0"/>
              </a:rPr>
              <a:t>Eschrig(08)</a:t>
            </a:r>
          </a:p>
          <a:p>
            <a:pPr algn="r" eaLnBrk="0" fontAlgn="base" hangingPunct="0">
              <a:spcBef>
                <a:spcPct val="0"/>
              </a:spcBef>
              <a:spcAft>
                <a:spcPct val="0"/>
              </a:spcAft>
            </a:pPr>
            <a:r>
              <a:rPr lang="en-US" altLang="ja-JP" sz="1400" dirty="0" smtClean="0">
                <a:solidFill>
                  <a:srgbClr val="000000"/>
                </a:solidFill>
                <a:latin typeface="Arial" pitchFamily="34" charset="0"/>
              </a:rPr>
              <a:t>Tanaka (09)</a:t>
            </a:r>
            <a:endParaRPr lang="ja-JP" altLang="en-US" sz="1400" dirty="0" smtClean="0">
              <a:solidFill>
                <a:srgbClr val="000000"/>
              </a:solidFill>
              <a:latin typeface="Arial" pitchFamily="34" charset="0"/>
            </a:endParaRPr>
          </a:p>
        </p:txBody>
      </p:sp>
      <p:sp>
        <p:nvSpPr>
          <p:cNvPr id="154658" name="テキスト ボックス 35"/>
          <p:cNvSpPr txBox="1">
            <a:spLocks noChangeArrowheads="1"/>
          </p:cNvSpPr>
          <p:nvPr/>
        </p:nvSpPr>
        <p:spPr bwMode="auto">
          <a:xfrm>
            <a:off x="6572250" y="6000750"/>
            <a:ext cx="1343638" cy="52322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800" b="1" dirty="0" smtClean="0">
                <a:solidFill>
                  <a:srgbClr val="FF0000"/>
                </a:solidFill>
                <a:latin typeface="Arial" pitchFamily="34" charset="0"/>
              </a:rPr>
              <a:t>Helical</a:t>
            </a:r>
            <a:endParaRPr lang="ja-JP" altLang="en-US" sz="2800" b="1" dirty="0" smtClean="0">
              <a:solidFill>
                <a:srgbClr val="FF0000"/>
              </a:solidFill>
              <a:latin typeface="Arial" pitchFamily="34" charset="0"/>
            </a:endParaRPr>
          </a:p>
        </p:txBody>
      </p:sp>
      <p:sp>
        <p:nvSpPr>
          <p:cNvPr id="154659" name="二等辺三角形 43"/>
          <p:cNvSpPr>
            <a:spLocks noChangeArrowheads="1"/>
          </p:cNvSpPr>
          <p:nvPr/>
        </p:nvSpPr>
        <p:spPr bwMode="auto">
          <a:xfrm>
            <a:off x="1765300" y="2622550"/>
            <a:ext cx="1000125" cy="714375"/>
          </a:xfrm>
          <a:prstGeom prst="triangle">
            <a:avLst>
              <a:gd name="adj" fmla="val 48995"/>
            </a:avLst>
          </a:prstGeom>
          <a:solidFill>
            <a:schemeClr val="bg1"/>
          </a:solidFill>
          <a:ln w="9525" algn="ctr">
            <a:solidFill>
              <a:schemeClr val="bg1"/>
            </a:solidFill>
            <a:round/>
            <a:headEnd/>
            <a:tailEnd/>
          </a:ln>
        </p:spPr>
        <p:txBody>
          <a:bodyPr/>
          <a:lstStyle/>
          <a:p>
            <a:pPr algn="r" eaLnBrk="0" fontAlgn="base" hangingPunct="0">
              <a:spcBef>
                <a:spcPct val="0"/>
              </a:spcBef>
              <a:spcAft>
                <a:spcPct val="0"/>
              </a:spcAft>
            </a:pPr>
            <a:endParaRPr kumimoji="0" lang="ja-JP" altLang="en-US" dirty="0" smtClean="0">
              <a:solidFill>
                <a:srgbClr val="000000"/>
              </a:solidFill>
              <a:latin typeface="Arial" pitchFamily="34" charset="0"/>
            </a:endParaRPr>
          </a:p>
        </p:txBody>
      </p:sp>
      <p:sp>
        <p:nvSpPr>
          <p:cNvPr id="154660" name="二等辺三角形 44"/>
          <p:cNvSpPr>
            <a:spLocks noChangeArrowheads="1"/>
          </p:cNvSpPr>
          <p:nvPr/>
        </p:nvSpPr>
        <p:spPr bwMode="auto">
          <a:xfrm>
            <a:off x="755650" y="2611438"/>
            <a:ext cx="1000125" cy="714375"/>
          </a:xfrm>
          <a:prstGeom prst="triangle">
            <a:avLst>
              <a:gd name="adj" fmla="val 48995"/>
            </a:avLst>
          </a:prstGeom>
          <a:solidFill>
            <a:schemeClr val="bg1"/>
          </a:solidFill>
          <a:ln w="9525" algn="ctr">
            <a:solidFill>
              <a:schemeClr val="bg1"/>
            </a:solidFill>
            <a:round/>
            <a:headEnd/>
            <a:tailEnd/>
          </a:ln>
        </p:spPr>
        <p:txBody>
          <a:bodyPr/>
          <a:lstStyle/>
          <a:p>
            <a:pPr algn="r" eaLnBrk="0" fontAlgn="base" hangingPunct="0">
              <a:spcBef>
                <a:spcPct val="0"/>
              </a:spcBef>
              <a:spcAft>
                <a:spcPct val="0"/>
              </a:spcAft>
            </a:pPr>
            <a:endParaRPr kumimoji="0" lang="ja-JP" altLang="en-US" dirty="0" smtClean="0">
              <a:solidFill>
                <a:srgbClr val="000000"/>
              </a:solidFill>
              <a:latin typeface="Arial" pitchFamily="34" charset="0"/>
            </a:endParaRPr>
          </a:p>
        </p:txBody>
      </p:sp>
      <p:sp>
        <p:nvSpPr>
          <p:cNvPr id="154661" name="二等辺三角形 45"/>
          <p:cNvSpPr>
            <a:spLocks noChangeArrowheads="1"/>
          </p:cNvSpPr>
          <p:nvPr/>
        </p:nvSpPr>
        <p:spPr bwMode="auto">
          <a:xfrm rot="10800000">
            <a:off x="755650" y="3367088"/>
            <a:ext cx="1000125" cy="714375"/>
          </a:xfrm>
          <a:prstGeom prst="triangle">
            <a:avLst>
              <a:gd name="adj" fmla="val 48995"/>
            </a:avLst>
          </a:prstGeom>
          <a:solidFill>
            <a:schemeClr val="bg1"/>
          </a:solidFill>
          <a:ln w="9525" algn="ctr">
            <a:solidFill>
              <a:schemeClr val="bg1"/>
            </a:solidFill>
            <a:round/>
            <a:headEnd/>
            <a:tailEnd/>
          </a:ln>
        </p:spPr>
        <p:txBody>
          <a:bodyPr/>
          <a:lstStyle/>
          <a:p>
            <a:pPr algn="r" eaLnBrk="0" fontAlgn="base" hangingPunct="0">
              <a:spcBef>
                <a:spcPct val="0"/>
              </a:spcBef>
              <a:spcAft>
                <a:spcPct val="0"/>
              </a:spcAft>
            </a:pPr>
            <a:endParaRPr kumimoji="0" lang="ja-JP" altLang="en-US" dirty="0" smtClean="0">
              <a:solidFill>
                <a:srgbClr val="000000"/>
              </a:solidFill>
              <a:latin typeface="Arial" pitchFamily="34" charset="0"/>
            </a:endParaRPr>
          </a:p>
        </p:txBody>
      </p:sp>
      <p:sp>
        <p:nvSpPr>
          <p:cNvPr id="154662" name="二等辺三角形 46"/>
          <p:cNvSpPr>
            <a:spLocks noChangeArrowheads="1"/>
          </p:cNvSpPr>
          <p:nvPr/>
        </p:nvSpPr>
        <p:spPr bwMode="auto">
          <a:xfrm rot="10800000">
            <a:off x="1754188" y="3400425"/>
            <a:ext cx="1000125" cy="714375"/>
          </a:xfrm>
          <a:prstGeom prst="triangle">
            <a:avLst>
              <a:gd name="adj" fmla="val 48995"/>
            </a:avLst>
          </a:prstGeom>
          <a:solidFill>
            <a:schemeClr val="bg1"/>
          </a:solidFill>
          <a:ln w="9525" algn="ctr">
            <a:solidFill>
              <a:schemeClr val="bg1"/>
            </a:solidFill>
            <a:round/>
            <a:headEnd/>
            <a:tailEnd/>
          </a:ln>
        </p:spPr>
        <p:txBody>
          <a:bodyPr/>
          <a:lstStyle/>
          <a:p>
            <a:pPr algn="r" eaLnBrk="0" fontAlgn="base" hangingPunct="0">
              <a:spcBef>
                <a:spcPct val="0"/>
              </a:spcBef>
              <a:spcAft>
                <a:spcPct val="0"/>
              </a:spcAft>
            </a:pPr>
            <a:endParaRPr kumimoji="0" lang="ja-JP" altLang="en-US" sz="2400" dirty="0" smtClean="0">
              <a:solidFill>
                <a:srgbClr val="000000"/>
              </a:solidFill>
              <a:latin typeface="Arial" pitchFamily="34" charset="0"/>
            </a:endParaRPr>
          </a:p>
        </p:txBody>
      </p:sp>
      <p:sp>
        <p:nvSpPr>
          <p:cNvPr id="154663" name="Line 26"/>
          <p:cNvSpPr>
            <a:spLocks noChangeShapeType="1"/>
          </p:cNvSpPr>
          <p:nvPr/>
        </p:nvSpPr>
        <p:spPr bwMode="auto">
          <a:xfrm>
            <a:off x="755650" y="3367088"/>
            <a:ext cx="1958975" cy="0"/>
          </a:xfrm>
          <a:prstGeom prst="line">
            <a:avLst/>
          </a:prstGeom>
          <a:noFill/>
          <a:ln w="31750">
            <a:solidFill>
              <a:srgbClr val="FF0000"/>
            </a:solidFill>
            <a:round/>
            <a:headEnd/>
            <a:tailEnd/>
          </a:ln>
        </p:spPr>
        <p:txBody>
          <a:bodyPr/>
          <a:lstStyle/>
          <a:p>
            <a:pPr fontAlgn="base">
              <a:spcBef>
                <a:spcPct val="0"/>
              </a:spcBef>
              <a:spcAft>
                <a:spcPct val="0"/>
              </a:spcAft>
            </a:pPr>
            <a:endParaRPr lang="ja-JP" altLang="en-US" dirty="0" smtClean="0">
              <a:solidFill>
                <a:srgbClr val="000000"/>
              </a:solidFill>
              <a:latin typeface="Arial" pitchFamily="34" charset="0"/>
            </a:endParaRPr>
          </a:p>
        </p:txBody>
      </p:sp>
      <p:sp>
        <p:nvSpPr>
          <p:cNvPr id="154664" name="テキスト ボックス 35"/>
          <p:cNvSpPr txBox="1">
            <a:spLocks noChangeArrowheads="1"/>
          </p:cNvSpPr>
          <p:nvPr/>
        </p:nvSpPr>
        <p:spPr bwMode="auto">
          <a:xfrm>
            <a:off x="3846105" y="6002124"/>
            <a:ext cx="1301959" cy="52322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800" b="1" dirty="0" smtClean="0">
                <a:solidFill>
                  <a:srgbClr val="FF0000"/>
                </a:solidFill>
                <a:latin typeface="Arial" pitchFamily="34" charset="0"/>
              </a:rPr>
              <a:t>Chiral </a:t>
            </a:r>
            <a:endParaRPr lang="ja-JP" altLang="en-US" sz="2800" b="1" dirty="0" smtClean="0">
              <a:solidFill>
                <a:srgbClr val="FF0000"/>
              </a:solidFill>
              <a:latin typeface="Arial" pitchFamily="34" charset="0"/>
            </a:endParaRPr>
          </a:p>
        </p:txBody>
      </p:sp>
      <p:sp>
        <p:nvSpPr>
          <p:cNvPr id="43" name="テキスト ボックス 35"/>
          <p:cNvSpPr txBox="1">
            <a:spLocks noChangeArrowheads="1"/>
          </p:cNvSpPr>
          <p:nvPr/>
        </p:nvSpPr>
        <p:spPr bwMode="auto">
          <a:xfrm>
            <a:off x="1115616" y="6021288"/>
            <a:ext cx="923651" cy="52322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800" b="1" dirty="0" smtClean="0">
                <a:solidFill>
                  <a:srgbClr val="FF0000"/>
                </a:solidFill>
                <a:latin typeface="Arial" pitchFamily="34" charset="0"/>
              </a:rPr>
              <a:t>Flat </a:t>
            </a:r>
            <a:endParaRPr lang="ja-JP" altLang="en-US" sz="2800" b="1" dirty="0" smtClean="0">
              <a:solidFill>
                <a:srgbClr val="FF0000"/>
              </a:solidFill>
              <a:latin typeface="Arial" pitchFamily="34" charset="0"/>
            </a:endParaRPr>
          </a:p>
        </p:txBody>
      </p:sp>
      <p:sp>
        <p:nvSpPr>
          <p:cNvPr id="44" name="テキスト ボックス 43"/>
          <p:cNvSpPr txBox="1"/>
          <p:nvPr/>
        </p:nvSpPr>
        <p:spPr>
          <a:xfrm>
            <a:off x="4644008" y="1352158"/>
            <a:ext cx="811441" cy="400110"/>
          </a:xfrm>
          <a:prstGeom prst="rect">
            <a:avLst/>
          </a:prstGeom>
          <a:noFill/>
        </p:spPr>
        <p:txBody>
          <a:bodyPr wrap="none" rtlCol="0">
            <a:spAutoFit/>
          </a:bodyPr>
          <a:lstStyle/>
          <a:p>
            <a:r>
              <a:rPr lang="en-US" altLang="ja-JP" sz="2000" dirty="0" smtClean="0">
                <a:solidFill>
                  <a:srgbClr val="000000"/>
                </a:solidFill>
              </a:rPr>
              <a:t>-wave</a:t>
            </a:r>
            <a:endParaRPr lang="ja-JP" altLang="en-US" sz="2000" dirty="0">
              <a:solidFill>
                <a:srgbClr val="000000"/>
              </a:solidFill>
            </a:endParaRPr>
          </a:p>
        </p:txBody>
      </p:sp>
      <p:sp>
        <p:nvSpPr>
          <p:cNvPr id="45" name="テキスト ボックス 44"/>
          <p:cNvSpPr txBox="1"/>
          <p:nvPr/>
        </p:nvSpPr>
        <p:spPr>
          <a:xfrm>
            <a:off x="6824796" y="1351042"/>
            <a:ext cx="1141659" cy="369332"/>
          </a:xfrm>
          <a:prstGeom prst="rect">
            <a:avLst/>
          </a:prstGeom>
          <a:noFill/>
        </p:spPr>
        <p:txBody>
          <a:bodyPr wrap="none" rtlCol="0">
            <a:spAutoFit/>
          </a:bodyPr>
          <a:lstStyle/>
          <a:p>
            <a:r>
              <a:rPr lang="en-US" altLang="ja-JP" i="1" dirty="0" smtClean="0">
                <a:solidFill>
                  <a:srgbClr val="000000"/>
                </a:solidFill>
              </a:rPr>
              <a:t>p</a:t>
            </a:r>
            <a:r>
              <a:rPr lang="en-US" altLang="ja-JP" dirty="0" smtClean="0">
                <a:solidFill>
                  <a:srgbClr val="000000"/>
                </a:solidFill>
              </a:rPr>
              <a:t>+</a:t>
            </a:r>
            <a:r>
              <a:rPr lang="en-US" altLang="ja-JP" i="1" dirty="0" smtClean="0">
                <a:solidFill>
                  <a:srgbClr val="000000"/>
                </a:solidFill>
              </a:rPr>
              <a:t>s</a:t>
            </a:r>
            <a:r>
              <a:rPr lang="en-US" altLang="ja-JP" dirty="0" smtClean="0">
                <a:solidFill>
                  <a:srgbClr val="000000"/>
                </a:solidFill>
              </a:rPr>
              <a:t> -wave</a:t>
            </a:r>
            <a:endParaRPr lang="ja-JP" altLang="en-US"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868144" y="3995772"/>
            <a:ext cx="2783465" cy="2198762"/>
          </a:xfrm>
          <a:prstGeom prst="rect">
            <a:avLst/>
          </a:prstGeom>
          <a:noFill/>
          <a:ln w="9525">
            <a:noFill/>
            <a:miter lim="800000"/>
            <a:headEnd/>
            <a:tailEnd/>
          </a:ln>
        </p:spPr>
      </p:pic>
      <p:sp>
        <p:nvSpPr>
          <p:cNvPr id="2" name="タイトル 1"/>
          <p:cNvSpPr>
            <a:spLocks noGrp="1"/>
          </p:cNvSpPr>
          <p:nvPr>
            <p:ph type="title"/>
          </p:nvPr>
        </p:nvSpPr>
        <p:spPr>
          <a:xfrm>
            <a:off x="-756592" y="-162272"/>
            <a:ext cx="10548664" cy="1143000"/>
          </a:xfrm>
        </p:spPr>
        <p:txBody>
          <a:bodyPr>
            <a:noAutofit/>
          </a:bodyPr>
          <a:lstStyle/>
          <a:p>
            <a:r>
              <a:rPr lang="en-US" altLang="ja-JP" sz="2800" b="1" dirty="0" smtClean="0">
                <a:latin typeface="Times New Roman" pitchFamily="18" charset="0"/>
                <a:cs typeface="Times New Roman" pitchFamily="18" charset="0"/>
              </a:rPr>
              <a:t>Flat dispersion  of ABS in NCS superconductor</a:t>
            </a:r>
            <a:endParaRPr kumimoji="1" lang="ja-JP" altLang="en-US" sz="2800" b="1" dirty="0">
              <a:latin typeface="Times New Roman" pitchFamily="18" charset="0"/>
              <a:cs typeface="Times New Roman" pitchFamily="18" charset="0"/>
            </a:endParaRPr>
          </a:p>
        </p:txBody>
      </p:sp>
      <p:sp>
        <p:nvSpPr>
          <p:cNvPr id="22" name="正方形/長方形 21"/>
          <p:cNvSpPr/>
          <p:nvPr/>
        </p:nvSpPr>
        <p:spPr>
          <a:xfrm>
            <a:off x="5580112" y="6228020"/>
            <a:ext cx="2920479" cy="369332"/>
          </a:xfrm>
          <a:prstGeom prst="rect">
            <a:avLst/>
          </a:prstGeom>
        </p:spPr>
        <p:txBody>
          <a:bodyPr wrap="none">
            <a:spAutoFit/>
          </a:bodyPr>
          <a:lstStyle/>
          <a:p>
            <a:r>
              <a:rPr lang="en-US" altLang="ja-JP" dirty="0" smtClean="0">
                <a:solidFill>
                  <a:prstClr val="black"/>
                </a:solidFill>
                <a:latin typeface="Times New Roman" pitchFamily="18" charset="0"/>
                <a:cs typeface="Times New Roman" pitchFamily="18" charset="0"/>
              </a:rPr>
              <a:t>P. M. R. Brydon </a:t>
            </a:r>
            <a:r>
              <a:rPr lang="en-US" altLang="ja-JP" i="1" dirty="0" smtClean="0">
                <a:solidFill>
                  <a:prstClr val="black"/>
                </a:solidFill>
                <a:latin typeface="Times New Roman" pitchFamily="18" charset="0"/>
                <a:cs typeface="Times New Roman" pitchFamily="18" charset="0"/>
              </a:rPr>
              <a:t>et al</a:t>
            </a:r>
            <a:r>
              <a:rPr lang="en-US" altLang="ja-JP" dirty="0" smtClean="0">
                <a:solidFill>
                  <a:prstClr val="black"/>
                </a:solidFill>
                <a:latin typeface="Times New Roman" pitchFamily="18" charset="0"/>
                <a:cs typeface="Times New Roman" pitchFamily="18" charset="0"/>
              </a:rPr>
              <a:t>, PRB11</a:t>
            </a:r>
            <a:endParaRPr lang="ja-JP" altLang="en-US" dirty="0">
              <a:solidFill>
                <a:prstClr val="black"/>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6166673" y="1700808"/>
            <a:ext cx="2233946" cy="2343861"/>
          </a:xfrm>
          <a:prstGeom prst="rect">
            <a:avLst/>
          </a:prstGeom>
          <a:noFill/>
          <a:ln w="9525">
            <a:noFill/>
            <a:miter lim="800000"/>
            <a:headEnd/>
            <a:tailEnd/>
          </a:ln>
        </p:spPr>
      </p:pic>
      <p:sp>
        <p:nvSpPr>
          <p:cNvPr id="47" name="テキスト ボックス 46"/>
          <p:cNvSpPr txBox="1"/>
          <p:nvPr/>
        </p:nvSpPr>
        <p:spPr>
          <a:xfrm>
            <a:off x="6660232" y="1196752"/>
            <a:ext cx="1175322" cy="461665"/>
          </a:xfrm>
          <a:prstGeom prst="rect">
            <a:avLst/>
          </a:prstGeom>
          <a:noFill/>
        </p:spPr>
        <p:txBody>
          <a:bodyPr wrap="none" rtlCol="0">
            <a:spAutoFit/>
          </a:bodyPr>
          <a:lstStyle/>
          <a:p>
            <a:r>
              <a:rPr lang="en-US" altLang="ja-JP" sz="2400" dirty="0" smtClean="0">
                <a:solidFill>
                  <a:prstClr val="black"/>
                </a:solidFill>
                <a:latin typeface="Times New Roman" pitchFamily="18" charset="0"/>
                <a:cs typeface="Times New Roman" pitchFamily="18" charset="0"/>
              </a:rPr>
              <a:t>3d case </a:t>
            </a:r>
          </a:p>
        </p:txBody>
      </p:sp>
      <p:grpSp>
        <p:nvGrpSpPr>
          <p:cNvPr id="55" name="グループ化 34"/>
          <p:cNvGrpSpPr>
            <a:grpSpLocks/>
          </p:cNvGrpSpPr>
          <p:nvPr/>
        </p:nvGrpSpPr>
        <p:grpSpPr bwMode="auto">
          <a:xfrm>
            <a:off x="1784325" y="1613893"/>
            <a:ext cx="1198564" cy="701675"/>
            <a:chOff x="7287402" y="4785943"/>
            <a:chExt cx="1198503" cy="701813"/>
          </a:xfrm>
        </p:grpSpPr>
        <p:sp>
          <p:nvSpPr>
            <p:cNvPr id="56" name="平行四辺形 55"/>
            <p:cNvSpPr/>
            <p:nvPr/>
          </p:nvSpPr>
          <p:spPr>
            <a:xfrm>
              <a:off x="7287402" y="5130499"/>
              <a:ext cx="957214" cy="357257"/>
            </a:xfrm>
            <a:prstGeom prst="parallelogram">
              <a:avLst>
                <a:gd name="adj" fmla="val 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57" name="平行四辺形 56"/>
            <p:cNvSpPr/>
            <p:nvPr/>
          </p:nvSpPr>
          <p:spPr>
            <a:xfrm rot="5400000" flipH="1">
              <a:off x="8015942" y="5017794"/>
              <a:ext cx="697049" cy="242876"/>
            </a:xfrm>
            <a:prstGeom prst="parallelogram">
              <a:avLst>
                <a:gd name="adj" fmla="val 13858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58" name="平行四辺形 57"/>
            <p:cNvSpPr/>
            <p:nvPr/>
          </p:nvSpPr>
          <p:spPr>
            <a:xfrm>
              <a:off x="7288990" y="4785943"/>
              <a:ext cx="1190564" cy="344556"/>
            </a:xfrm>
            <a:prstGeom prst="parallelogram">
              <a:avLst>
                <a:gd name="adj" fmla="val 7322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grpSp>
      <p:grpSp>
        <p:nvGrpSpPr>
          <p:cNvPr id="59" name="グループ化 25"/>
          <p:cNvGrpSpPr>
            <a:grpSpLocks/>
          </p:cNvGrpSpPr>
          <p:nvPr/>
        </p:nvGrpSpPr>
        <p:grpSpPr bwMode="auto">
          <a:xfrm>
            <a:off x="1782738" y="1268760"/>
            <a:ext cx="1200150" cy="701676"/>
            <a:chOff x="6858246" y="3870407"/>
            <a:chExt cx="1200089" cy="701814"/>
          </a:xfrm>
        </p:grpSpPr>
        <p:sp>
          <p:nvSpPr>
            <p:cNvPr id="60" name="平行四辺形 59"/>
            <p:cNvSpPr/>
            <p:nvPr/>
          </p:nvSpPr>
          <p:spPr>
            <a:xfrm>
              <a:off x="6858246" y="4214962"/>
              <a:ext cx="957213" cy="357258"/>
            </a:xfrm>
            <a:prstGeom prst="parallelogram">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61" name="平行四辺形 60"/>
            <p:cNvSpPr/>
            <p:nvPr/>
          </p:nvSpPr>
          <p:spPr>
            <a:xfrm rot="5400000" flipH="1">
              <a:off x="7588372" y="4102258"/>
              <a:ext cx="697050" cy="242876"/>
            </a:xfrm>
            <a:prstGeom prst="parallelogram">
              <a:avLst>
                <a:gd name="adj" fmla="val 1385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62" name="平行四辺形 61"/>
            <p:cNvSpPr/>
            <p:nvPr/>
          </p:nvSpPr>
          <p:spPr>
            <a:xfrm>
              <a:off x="6859833" y="3870407"/>
              <a:ext cx="1192152" cy="344555"/>
            </a:xfrm>
            <a:prstGeom prst="parallelogram">
              <a:avLst>
                <a:gd name="adj" fmla="val 732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grpSp>
      <p:sp>
        <p:nvSpPr>
          <p:cNvPr id="63" name="テキスト ボックス 42"/>
          <p:cNvSpPr txBox="1">
            <a:spLocks noChangeArrowheads="1"/>
          </p:cNvSpPr>
          <p:nvPr/>
        </p:nvSpPr>
        <p:spPr bwMode="auto">
          <a:xfrm>
            <a:off x="1803446" y="1584461"/>
            <a:ext cx="983011" cy="40003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dirty="0">
                <a:solidFill>
                  <a:srgbClr val="000000"/>
                </a:solidFill>
                <a:cs typeface="Times New Roman" pitchFamily="18" charset="0"/>
              </a:rPr>
              <a:t>LaAlO</a:t>
            </a:r>
            <a:r>
              <a:rPr lang="en-US" altLang="ja-JP" sz="2000" baseline="-25000" dirty="0">
                <a:solidFill>
                  <a:srgbClr val="000000"/>
                </a:solidFill>
                <a:cs typeface="Times New Roman" pitchFamily="18" charset="0"/>
              </a:rPr>
              <a:t>3</a:t>
            </a:r>
          </a:p>
        </p:txBody>
      </p:sp>
      <p:sp>
        <p:nvSpPr>
          <p:cNvPr id="64" name="テキスト ボックス 43"/>
          <p:cNvSpPr txBox="1">
            <a:spLocks noChangeArrowheads="1"/>
          </p:cNvSpPr>
          <p:nvPr/>
        </p:nvSpPr>
        <p:spPr bwMode="auto">
          <a:xfrm>
            <a:off x="1763688" y="1928480"/>
            <a:ext cx="901831" cy="40003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dirty="0">
                <a:solidFill>
                  <a:srgbClr val="FFFFFF"/>
                </a:solidFill>
                <a:cs typeface="Times New Roman" pitchFamily="18" charset="0"/>
              </a:rPr>
              <a:t>SrTiO</a:t>
            </a:r>
            <a:r>
              <a:rPr lang="en-US" altLang="ja-JP" sz="2000" baseline="-25000" dirty="0">
                <a:solidFill>
                  <a:srgbClr val="FFFFFF"/>
                </a:solidFill>
                <a:cs typeface="Times New Roman" pitchFamily="18" charset="0"/>
              </a:rPr>
              <a:t>3</a:t>
            </a:r>
          </a:p>
        </p:txBody>
      </p:sp>
      <p:cxnSp>
        <p:nvCxnSpPr>
          <p:cNvPr id="65" name="直線矢印コネクタ 64"/>
          <p:cNvCxnSpPr/>
          <p:nvPr/>
        </p:nvCxnSpPr>
        <p:spPr bwMode="auto">
          <a:xfrm flipH="1" flipV="1">
            <a:off x="2987826" y="1658045"/>
            <a:ext cx="360038" cy="24359"/>
          </a:xfrm>
          <a:prstGeom prst="straightConnector1">
            <a:avLst/>
          </a:prstGeom>
          <a:solidFill>
            <a:srgbClr val="FF9900"/>
          </a:solidFill>
          <a:ln w="25400" cap="flat" cmpd="sng" algn="ctr">
            <a:solidFill>
              <a:schemeClr val="tx1"/>
            </a:solidFill>
            <a:prstDash val="solid"/>
            <a:round/>
            <a:headEnd type="none" w="med" len="med"/>
            <a:tailEnd type="arrow"/>
          </a:ln>
          <a:effectLst/>
        </p:spPr>
      </p:cxnSp>
      <p:sp>
        <p:nvSpPr>
          <p:cNvPr id="66" name="テキスト ボックス 65"/>
          <p:cNvSpPr txBox="1"/>
          <p:nvPr/>
        </p:nvSpPr>
        <p:spPr>
          <a:xfrm>
            <a:off x="3347864" y="1529096"/>
            <a:ext cx="736149" cy="369332"/>
          </a:xfrm>
          <a:prstGeom prst="rect">
            <a:avLst/>
          </a:prstGeom>
          <a:noFill/>
        </p:spPr>
        <p:txBody>
          <a:bodyPr wrap="square" rtlCol="0">
            <a:spAutoFit/>
          </a:bodyPr>
          <a:lstStyle/>
          <a:p>
            <a:r>
              <a:rPr lang="en-US" altLang="ja-JP" dirty="0" smtClean="0">
                <a:solidFill>
                  <a:srgbClr val="000000"/>
                </a:solidFill>
              </a:rPr>
              <a:t>Edge</a:t>
            </a:r>
            <a:r>
              <a:rPr lang="ja-JP" altLang="en-US" dirty="0" smtClean="0">
                <a:solidFill>
                  <a:srgbClr val="000000"/>
                </a:solidFill>
              </a:rPr>
              <a:t>　</a:t>
            </a:r>
            <a:endParaRPr lang="ja-JP" altLang="en-US" dirty="0">
              <a:solidFill>
                <a:srgbClr val="000000"/>
              </a:solidFill>
            </a:endParaRPr>
          </a:p>
        </p:txBody>
      </p:sp>
      <p:sp>
        <p:nvSpPr>
          <p:cNvPr id="68" name="テキスト ボックス 67"/>
          <p:cNvSpPr txBox="1"/>
          <p:nvPr/>
        </p:nvSpPr>
        <p:spPr>
          <a:xfrm>
            <a:off x="2267744" y="692696"/>
            <a:ext cx="4275529" cy="461665"/>
          </a:xfrm>
          <a:prstGeom prst="rect">
            <a:avLst/>
          </a:prstGeom>
          <a:noFill/>
        </p:spPr>
        <p:txBody>
          <a:bodyPr wrap="none" rtlCol="0">
            <a:spAutoFit/>
          </a:bodyPr>
          <a:lstStyle/>
          <a:p>
            <a:r>
              <a:rPr kumimoji="1" lang="en-US" altLang="ja-JP" sz="2400" dirty="0" smtClean="0">
                <a:solidFill>
                  <a:srgbClr val="FF0000"/>
                </a:solidFill>
                <a:latin typeface="Times New Roman" pitchFamily="18" charset="0"/>
                <a:cs typeface="Times New Roman" pitchFamily="18" charset="0"/>
              </a:rPr>
              <a:t>(mixing of d and p-wave pairing)</a:t>
            </a:r>
            <a:endParaRPr kumimoji="1" lang="ja-JP" altLang="en-US" sz="2400" dirty="0">
              <a:solidFill>
                <a:srgbClr val="FF0000"/>
              </a:solidFill>
              <a:latin typeface="Times New Roman" pitchFamily="18" charset="0"/>
              <a:cs typeface="Times New Roman" pitchFamily="18" charset="0"/>
            </a:endParaRPr>
          </a:p>
        </p:txBody>
      </p:sp>
      <p:sp>
        <p:nvSpPr>
          <p:cNvPr id="70" name="テキスト ボックス 69"/>
          <p:cNvSpPr txBox="1"/>
          <p:nvPr/>
        </p:nvSpPr>
        <p:spPr>
          <a:xfrm>
            <a:off x="179512" y="1196752"/>
            <a:ext cx="1175322" cy="461665"/>
          </a:xfrm>
          <a:prstGeom prst="rect">
            <a:avLst/>
          </a:prstGeom>
          <a:noFill/>
        </p:spPr>
        <p:txBody>
          <a:bodyPr wrap="none" rtlCol="0">
            <a:spAutoFit/>
          </a:bodyPr>
          <a:lstStyle/>
          <a:p>
            <a:r>
              <a:rPr lang="en-US" altLang="ja-JP" sz="2400" dirty="0" smtClean="0">
                <a:solidFill>
                  <a:prstClr val="black"/>
                </a:solidFill>
                <a:latin typeface="Times New Roman" pitchFamily="18" charset="0"/>
                <a:cs typeface="Times New Roman" pitchFamily="18" charset="0"/>
              </a:rPr>
              <a:t>2d case </a:t>
            </a:r>
          </a:p>
        </p:txBody>
      </p:sp>
      <p:cxnSp>
        <p:nvCxnSpPr>
          <p:cNvPr id="73" name="直線コネクタ 72"/>
          <p:cNvCxnSpPr/>
          <p:nvPr/>
        </p:nvCxnSpPr>
        <p:spPr>
          <a:xfrm>
            <a:off x="5436096" y="1340768"/>
            <a:ext cx="0" cy="5400600"/>
          </a:xfrm>
          <a:prstGeom prst="line">
            <a:avLst/>
          </a:prstGeom>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251520" y="6402814"/>
            <a:ext cx="4608512" cy="338554"/>
          </a:xfrm>
          <a:prstGeom prst="rect">
            <a:avLst/>
          </a:prstGeom>
        </p:spPr>
        <p:txBody>
          <a:bodyPr wrap="square">
            <a:spAutoFit/>
          </a:bodyPr>
          <a:lstStyle/>
          <a:p>
            <a:r>
              <a:rPr lang="en-US" altLang="ja-JP" sz="1600" dirty="0" smtClean="0">
                <a:solidFill>
                  <a:srgbClr val="000000"/>
                </a:solidFill>
                <a:latin typeface="Times New Roman" pitchFamily="18" charset="0"/>
                <a:cs typeface="Times New Roman" pitchFamily="18" charset="0"/>
              </a:rPr>
              <a:t>K. Yada, et al,  Phys. Rev. B Vol.  83 064505 (2011)</a:t>
            </a:r>
            <a:endParaRPr lang="ja-JP" altLang="en-US" sz="1600" dirty="0">
              <a:solidFill>
                <a:srgbClr val="000000"/>
              </a:solidFill>
              <a:latin typeface="Times New Roman" pitchFamily="18" charset="0"/>
              <a:cs typeface="Times New Roman" pitchFamily="18" charset="0"/>
            </a:endParaRPr>
          </a:p>
        </p:txBody>
      </p:sp>
      <p:pic>
        <p:nvPicPr>
          <p:cNvPr id="886786" name="Picture 2"/>
          <p:cNvPicPr>
            <a:picLocks noChangeAspect="1" noChangeArrowheads="1"/>
          </p:cNvPicPr>
          <p:nvPr/>
        </p:nvPicPr>
        <p:blipFill>
          <a:blip r:embed="rId4" cstate="print"/>
          <a:srcRect/>
          <a:stretch>
            <a:fillRect/>
          </a:stretch>
        </p:blipFill>
        <p:spPr bwMode="auto">
          <a:xfrm>
            <a:off x="315932" y="2468091"/>
            <a:ext cx="2455868" cy="3841229"/>
          </a:xfrm>
          <a:prstGeom prst="rect">
            <a:avLst/>
          </a:prstGeom>
          <a:noFill/>
          <a:ln w="9525">
            <a:noFill/>
            <a:miter lim="800000"/>
            <a:headEnd/>
            <a:tailEnd/>
          </a:ln>
        </p:spPr>
      </p:pic>
      <p:sp>
        <p:nvSpPr>
          <p:cNvPr id="75" name="テキスト ボックス 74"/>
          <p:cNvSpPr txBox="1"/>
          <p:nvPr/>
        </p:nvSpPr>
        <p:spPr>
          <a:xfrm>
            <a:off x="3131840" y="2348880"/>
            <a:ext cx="1685077" cy="1477328"/>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Flat ABS </a:t>
            </a:r>
          </a:p>
          <a:p>
            <a:r>
              <a:rPr lang="en-US" altLang="ja-JP" dirty="0" smtClean="0">
                <a:latin typeface="Times New Roman" pitchFamily="18" charset="0"/>
                <a:cs typeface="Times New Roman" pitchFamily="18" charset="0"/>
              </a:rPr>
              <a:t>one of the </a:t>
            </a:r>
          </a:p>
          <a:p>
            <a:r>
              <a:rPr kumimoji="1" lang="en-US" altLang="ja-JP" dirty="0" smtClean="0">
                <a:latin typeface="Times New Roman" pitchFamily="18" charset="0"/>
                <a:cs typeface="Times New Roman" pitchFamily="18" charset="0"/>
              </a:rPr>
              <a:t>Fermi surface </a:t>
            </a:r>
          </a:p>
          <a:p>
            <a:r>
              <a:rPr kumimoji="1" lang="en-US" altLang="ja-JP" dirty="0" smtClean="0">
                <a:latin typeface="Times New Roman" pitchFamily="18" charset="0"/>
                <a:cs typeface="Times New Roman" pitchFamily="18" charset="0"/>
              </a:rPr>
              <a:t>is absent by SO </a:t>
            </a:r>
          </a:p>
          <a:p>
            <a:r>
              <a:rPr lang="en-US" altLang="ja-JP" dirty="0" smtClean="0">
                <a:latin typeface="Times New Roman" pitchFamily="18" charset="0"/>
                <a:cs typeface="Times New Roman" pitchFamily="18" charset="0"/>
              </a:rPr>
              <a:t>coupling</a:t>
            </a:r>
            <a:endParaRPr kumimoji="1" lang="en-US" altLang="ja-JP" dirty="0" smtClean="0">
              <a:latin typeface="Times New Roman" pitchFamily="18" charset="0"/>
              <a:cs typeface="Times New Roman" pitchFamily="18" charset="0"/>
            </a:endParaRPr>
          </a:p>
        </p:txBody>
      </p:sp>
      <p:pic>
        <p:nvPicPr>
          <p:cNvPr id="886787" name="Picture 3"/>
          <p:cNvPicPr>
            <a:picLocks noChangeAspect="1" noChangeArrowheads="1"/>
          </p:cNvPicPr>
          <p:nvPr/>
        </p:nvPicPr>
        <p:blipFill>
          <a:blip r:embed="rId5" cstate="print"/>
          <a:srcRect/>
          <a:stretch>
            <a:fillRect/>
          </a:stretch>
        </p:blipFill>
        <p:spPr bwMode="auto">
          <a:xfrm>
            <a:off x="2705100" y="4221088"/>
            <a:ext cx="2239290" cy="21650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79388" y="-27384"/>
            <a:ext cx="8713787" cy="936725"/>
          </a:xfrm>
        </p:spPr>
        <p:txBody>
          <a:bodyPr/>
          <a:lstStyle/>
          <a:p>
            <a:pPr eaLnBrk="1" hangingPunct="1"/>
            <a:r>
              <a:rPr lang="en-US" altLang="ja-JP" sz="2800" b="1" dirty="0" smtClean="0">
                <a:solidFill>
                  <a:srgbClr val="0000CC"/>
                </a:solidFill>
              </a:rPr>
              <a:t>Superconducting Materials where zero bias conductance peak by ABS is observed</a:t>
            </a:r>
            <a:r>
              <a:rPr lang="en-US" altLang="ja-JP" sz="2800" dirty="0" smtClean="0"/>
              <a:t> </a:t>
            </a:r>
          </a:p>
        </p:txBody>
      </p:sp>
      <p:sp>
        <p:nvSpPr>
          <p:cNvPr id="248835" name="Rectangle 3"/>
          <p:cNvSpPr>
            <a:spLocks noGrp="1" noChangeArrowheads="1"/>
          </p:cNvSpPr>
          <p:nvPr>
            <p:ph type="body" idx="1"/>
          </p:nvPr>
        </p:nvSpPr>
        <p:spPr>
          <a:xfrm>
            <a:off x="35496" y="927547"/>
            <a:ext cx="9180513" cy="6101853"/>
          </a:xfrm>
        </p:spPr>
        <p:txBody>
          <a:bodyPr/>
          <a:lstStyle/>
          <a:p>
            <a:pPr eaLnBrk="1" hangingPunct="1">
              <a:buFontTx/>
              <a:buNone/>
            </a:pPr>
            <a:r>
              <a:rPr lang="en-US" altLang="ja-JP" sz="2800" dirty="0" smtClean="0"/>
              <a:t>   </a:t>
            </a:r>
            <a:r>
              <a:rPr lang="en-US" altLang="ja-JP" sz="2600" dirty="0" smtClean="0"/>
              <a:t>YBa</a:t>
            </a:r>
            <a:r>
              <a:rPr lang="en-US" altLang="ja-JP" sz="2600" baseline="-25000" dirty="0" smtClean="0"/>
              <a:t>2</a:t>
            </a:r>
            <a:r>
              <a:rPr lang="en-US" altLang="ja-JP" sz="2600" dirty="0" smtClean="0"/>
              <a:t>CuO</a:t>
            </a:r>
            <a:r>
              <a:rPr lang="en-US" altLang="ja-JP" sz="2600" baseline="-25000" dirty="0" smtClean="0"/>
              <a:t>7-</a:t>
            </a:r>
            <a:r>
              <a:rPr lang="en-US" altLang="ja-JP" sz="2600" baseline="-25000" dirty="0" smtClean="0">
                <a:latin typeface="Symbol" pitchFamily="18" charset="2"/>
              </a:rPr>
              <a:t>d</a:t>
            </a:r>
            <a:r>
              <a:rPr lang="en-US" altLang="ja-JP" sz="2600" dirty="0" smtClean="0"/>
              <a:t> </a:t>
            </a:r>
            <a:r>
              <a:rPr lang="en-US" altLang="ja-JP" sz="2400" dirty="0" smtClean="0"/>
              <a:t>(Geerk, Kashiwaya, Iguchi, Greene, Yeh,Wei..)</a:t>
            </a:r>
          </a:p>
          <a:p>
            <a:pPr eaLnBrk="1" hangingPunct="1">
              <a:buFontTx/>
              <a:buNone/>
            </a:pPr>
            <a:r>
              <a:rPr lang="en-US" altLang="ja-JP" sz="2400" dirty="0" smtClean="0"/>
              <a:t>    </a:t>
            </a:r>
            <a:r>
              <a:rPr lang="en-US" altLang="ja-JP" sz="2600" dirty="0" smtClean="0"/>
              <a:t>Bi</a:t>
            </a:r>
            <a:r>
              <a:rPr lang="en-US" altLang="ja-JP" sz="2600" baseline="-25000" dirty="0" smtClean="0"/>
              <a:t>2</a:t>
            </a:r>
            <a:r>
              <a:rPr lang="en-US" altLang="ja-JP" sz="2600" dirty="0" smtClean="0"/>
              <a:t>Sr</a:t>
            </a:r>
            <a:r>
              <a:rPr lang="en-US" altLang="ja-JP" sz="2600" baseline="-25000" dirty="0" smtClean="0"/>
              <a:t>2</a:t>
            </a:r>
            <a:r>
              <a:rPr lang="en-US" altLang="ja-JP" sz="2600" dirty="0" smtClean="0"/>
              <a:t>CaCu</a:t>
            </a:r>
            <a:r>
              <a:rPr lang="en-US" altLang="ja-JP" sz="2600" baseline="-25000" dirty="0" smtClean="0"/>
              <a:t>2</a:t>
            </a:r>
            <a:r>
              <a:rPr lang="en-US" altLang="ja-JP" sz="2600" dirty="0" smtClean="0"/>
              <a:t>O</a:t>
            </a:r>
            <a:r>
              <a:rPr lang="en-US" altLang="ja-JP" sz="2600" baseline="-25000" dirty="0" smtClean="0"/>
              <a:t>y</a:t>
            </a:r>
            <a:r>
              <a:rPr lang="en-US" altLang="ja-JP" sz="2400" dirty="0" smtClean="0"/>
              <a:t> (Ng, Suzuki, Greene….)</a:t>
            </a:r>
          </a:p>
          <a:p>
            <a:pPr eaLnBrk="1" hangingPunct="1">
              <a:buFontTx/>
              <a:buNone/>
            </a:pPr>
            <a:r>
              <a:rPr lang="en-US" altLang="ja-JP" sz="2600" dirty="0" smtClean="0"/>
              <a:t>    La</a:t>
            </a:r>
            <a:r>
              <a:rPr lang="en-US" altLang="ja-JP" sz="2600" baseline="-25000" dirty="0" smtClean="0"/>
              <a:t>2-x</a:t>
            </a:r>
            <a:r>
              <a:rPr lang="en-US" altLang="ja-JP" sz="2600" dirty="0" smtClean="0"/>
              <a:t>Sr</a:t>
            </a:r>
            <a:r>
              <a:rPr lang="en-US" altLang="ja-JP" sz="2600" baseline="-25000" dirty="0" smtClean="0"/>
              <a:t>x</a:t>
            </a:r>
            <a:r>
              <a:rPr lang="en-US" altLang="ja-JP" sz="2600" dirty="0" smtClean="0"/>
              <a:t>CuO</a:t>
            </a:r>
            <a:r>
              <a:rPr lang="en-US" altLang="ja-JP" sz="2600" baseline="-25000" dirty="0" smtClean="0"/>
              <a:t>4</a:t>
            </a:r>
            <a:r>
              <a:rPr lang="en-US" altLang="ja-JP" sz="2600" dirty="0" smtClean="0"/>
              <a:t> </a:t>
            </a:r>
            <a:r>
              <a:rPr lang="en-US" altLang="ja-JP" sz="2400" dirty="0" smtClean="0"/>
              <a:t>(Iguchi)</a:t>
            </a:r>
          </a:p>
          <a:p>
            <a:pPr eaLnBrk="1" hangingPunct="1">
              <a:buFontTx/>
              <a:buNone/>
            </a:pPr>
            <a:r>
              <a:rPr lang="en-US" altLang="ja-JP" sz="2600" dirty="0" smtClean="0"/>
              <a:t>    La</a:t>
            </a:r>
            <a:r>
              <a:rPr lang="en-US" altLang="ja-JP" sz="2600" baseline="-25000" dirty="0" smtClean="0"/>
              <a:t>2-x</a:t>
            </a:r>
            <a:r>
              <a:rPr lang="en-US" altLang="ja-JP" sz="2600" dirty="0" smtClean="0"/>
              <a:t>Ce</a:t>
            </a:r>
            <a:r>
              <a:rPr lang="en-US" altLang="ja-JP" sz="2600" baseline="-25000" dirty="0" smtClean="0"/>
              <a:t>x</a:t>
            </a:r>
            <a:r>
              <a:rPr lang="en-US" altLang="ja-JP" sz="2600" dirty="0" smtClean="0"/>
              <a:t>CuO</a:t>
            </a:r>
            <a:r>
              <a:rPr lang="en-US" altLang="ja-JP" sz="2600" baseline="-25000" dirty="0" smtClean="0"/>
              <a:t>4</a:t>
            </a:r>
            <a:r>
              <a:rPr lang="en-US" altLang="ja-JP" sz="2600" dirty="0" smtClean="0"/>
              <a:t> </a:t>
            </a:r>
            <a:r>
              <a:rPr lang="en-US" altLang="ja-JP" sz="2400" dirty="0" smtClean="0"/>
              <a:t>(Cheska)</a:t>
            </a:r>
          </a:p>
          <a:p>
            <a:pPr eaLnBrk="1" hangingPunct="1">
              <a:buFontTx/>
              <a:buNone/>
            </a:pPr>
            <a:r>
              <a:rPr lang="en-US" altLang="ja-JP" sz="2600" dirty="0" smtClean="0"/>
              <a:t>    Pr</a:t>
            </a:r>
            <a:r>
              <a:rPr lang="en-US" altLang="ja-JP" sz="2600" baseline="-25000" dirty="0" smtClean="0"/>
              <a:t>2-x</a:t>
            </a:r>
            <a:r>
              <a:rPr lang="en-US" altLang="ja-JP" sz="2600" dirty="0" smtClean="0"/>
              <a:t>Ce</a:t>
            </a:r>
            <a:r>
              <a:rPr lang="en-US" altLang="ja-JP" sz="2600" baseline="-25000" dirty="0" smtClean="0"/>
              <a:t>x</a:t>
            </a:r>
            <a:r>
              <a:rPr lang="en-US" altLang="ja-JP" sz="2600" dirty="0" smtClean="0"/>
              <a:t>CuO</a:t>
            </a:r>
            <a:r>
              <a:rPr lang="en-US" altLang="ja-JP" sz="2600" baseline="-25000" dirty="0" smtClean="0"/>
              <a:t>4</a:t>
            </a:r>
            <a:r>
              <a:rPr lang="en-US" altLang="ja-JP" sz="2600" dirty="0" smtClean="0"/>
              <a:t> </a:t>
            </a:r>
            <a:r>
              <a:rPr lang="en-US" altLang="ja-JP" sz="2400" dirty="0" smtClean="0"/>
              <a:t>(R.L.Greene)</a:t>
            </a:r>
          </a:p>
          <a:p>
            <a:pPr eaLnBrk="1" hangingPunct="1">
              <a:buFontTx/>
              <a:buNone/>
            </a:pPr>
            <a:r>
              <a:rPr lang="en-US" altLang="ja-JP" sz="2400" dirty="0" smtClean="0"/>
              <a:t>    </a:t>
            </a:r>
            <a:r>
              <a:rPr lang="en-US" altLang="ja-JP" sz="2600" dirty="0" smtClean="0"/>
              <a:t>Sr</a:t>
            </a:r>
            <a:r>
              <a:rPr lang="en-US" altLang="ja-JP" sz="2600" baseline="-25000" dirty="0" smtClean="0"/>
              <a:t>2</a:t>
            </a:r>
            <a:r>
              <a:rPr lang="en-US" altLang="ja-JP" sz="2600" dirty="0" smtClean="0"/>
              <a:t>RuO</a:t>
            </a:r>
            <a:r>
              <a:rPr lang="en-US" altLang="ja-JP" sz="2600" baseline="-25000" dirty="0" smtClean="0"/>
              <a:t>4</a:t>
            </a:r>
            <a:r>
              <a:rPr lang="en-US" altLang="ja-JP" sz="2600" dirty="0" smtClean="0"/>
              <a:t> </a:t>
            </a:r>
            <a:r>
              <a:rPr lang="en-US" altLang="ja-JP" sz="2400" dirty="0" smtClean="0"/>
              <a:t>(Mao, Maeno, Laube,Kashiwaya)</a:t>
            </a:r>
          </a:p>
          <a:p>
            <a:pPr eaLnBrk="1" hangingPunct="1">
              <a:buFont typeface="Symbol" pitchFamily="18" charset="2"/>
              <a:buChar char=" "/>
            </a:pPr>
            <a:r>
              <a:rPr lang="en-US" altLang="ja-JP" sz="2600" dirty="0" smtClean="0">
                <a:latin typeface="Symbol" pitchFamily="18" charset="2"/>
              </a:rPr>
              <a:t>k-</a:t>
            </a:r>
            <a:r>
              <a:rPr lang="en-US" altLang="ja-JP" sz="2600" dirty="0" smtClean="0"/>
              <a:t>(BEDT-TTF)</a:t>
            </a:r>
            <a:r>
              <a:rPr lang="en-US" altLang="ja-JP" sz="2600" baseline="-25000" dirty="0" smtClean="0"/>
              <a:t>2</a:t>
            </a:r>
            <a:r>
              <a:rPr lang="en-US" altLang="ja-JP" sz="2600" dirty="0" smtClean="0"/>
              <a:t>X</a:t>
            </a:r>
            <a:r>
              <a:rPr lang="en-US" altLang="ja-JP" sz="2400" dirty="0" smtClean="0"/>
              <a:t>, X=Cu[N(CN)</a:t>
            </a:r>
            <a:r>
              <a:rPr lang="en-US" altLang="ja-JP" sz="2400" baseline="-25000" dirty="0" smtClean="0"/>
              <a:t>2</a:t>
            </a:r>
            <a:r>
              <a:rPr lang="en-US" altLang="ja-JP" sz="2400" dirty="0" smtClean="0"/>
              <a:t>]Br (Ichimura)</a:t>
            </a:r>
          </a:p>
          <a:p>
            <a:pPr eaLnBrk="1" hangingPunct="1">
              <a:buFont typeface="Symbol" pitchFamily="18" charset="2"/>
              <a:buChar char=" "/>
            </a:pPr>
            <a:r>
              <a:rPr lang="en-US" altLang="ja-JP" sz="2600" dirty="0" smtClean="0"/>
              <a:t>UBe</a:t>
            </a:r>
            <a:r>
              <a:rPr lang="en-US" altLang="ja-JP" sz="2600" baseline="-25000" dirty="0" smtClean="0"/>
              <a:t>13</a:t>
            </a:r>
            <a:r>
              <a:rPr lang="en-US" altLang="ja-JP" sz="2400" dirty="0" smtClean="0"/>
              <a:t> (Ott)</a:t>
            </a:r>
          </a:p>
          <a:p>
            <a:pPr eaLnBrk="1" hangingPunct="1">
              <a:buFontTx/>
              <a:buNone/>
            </a:pPr>
            <a:r>
              <a:rPr lang="en-US" altLang="ja-JP" sz="2400" dirty="0" smtClean="0"/>
              <a:t>    </a:t>
            </a:r>
            <a:r>
              <a:rPr lang="en-US" altLang="ja-JP" sz="2600" dirty="0" smtClean="0"/>
              <a:t>CeCoIn</a:t>
            </a:r>
            <a:r>
              <a:rPr lang="en-US" altLang="ja-JP" sz="2600" baseline="-25000" dirty="0" smtClean="0"/>
              <a:t>5</a:t>
            </a:r>
            <a:r>
              <a:rPr lang="en-US" altLang="ja-JP" sz="2400" baseline="-25000" dirty="0" smtClean="0"/>
              <a:t> </a:t>
            </a:r>
            <a:r>
              <a:rPr lang="en-US" altLang="ja-JP" sz="2400" dirty="0" smtClean="0"/>
              <a:t>(Wei Greene)  </a:t>
            </a:r>
          </a:p>
          <a:p>
            <a:pPr eaLnBrk="1" hangingPunct="1">
              <a:buFontTx/>
              <a:buNone/>
            </a:pPr>
            <a:r>
              <a:rPr lang="en-US" altLang="ja-JP" sz="2400" dirty="0" smtClean="0"/>
              <a:t>    </a:t>
            </a:r>
            <a:r>
              <a:rPr lang="en-US" altLang="ja-JP" sz="2600" dirty="0" smtClean="0"/>
              <a:t>PrOs</a:t>
            </a:r>
            <a:r>
              <a:rPr lang="en-US" altLang="ja-JP" sz="2600" baseline="-25000" dirty="0" smtClean="0"/>
              <a:t>4</a:t>
            </a:r>
            <a:r>
              <a:rPr lang="en-US" altLang="ja-JP" sz="2600" dirty="0" smtClean="0"/>
              <a:t>Sb</a:t>
            </a:r>
            <a:r>
              <a:rPr lang="en-US" altLang="ja-JP" sz="2600" baseline="-25000" dirty="0" smtClean="0"/>
              <a:t>12</a:t>
            </a:r>
            <a:r>
              <a:rPr lang="en-US" altLang="ja-JP" sz="2400" baseline="-25000" dirty="0" smtClean="0"/>
              <a:t> </a:t>
            </a:r>
            <a:r>
              <a:rPr lang="en-US" altLang="ja-JP" sz="2400" dirty="0" smtClean="0"/>
              <a:t>(Wei)</a:t>
            </a:r>
          </a:p>
          <a:p>
            <a:pPr eaLnBrk="1" hangingPunct="1">
              <a:buFontTx/>
              <a:buNone/>
            </a:pPr>
            <a:r>
              <a:rPr lang="en-US" altLang="ja-JP" sz="2400" dirty="0" smtClean="0"/>
              <a:t>    </a:t>
            </a:r>
            <a:r>
              <a:rPr lang="en-US" altLang="ja-JP" sz="2600" dirty="0" smtClean="0"/>
              <a:t>PuCoGa</a:t>
            </a:r>
            <a:r>
              <a:rPr lang="en-US" altLang="ja-JP" sz="2600" baseline="-25000" dirty="0" smtClean="0"/>
              <a:t>5</a:t>
            </a:r>
            <a:r>
              <a:rPr lang="en-US" altLang="ja-JP" sz="2400" dirty="0" smtClean="0"/>
              <a:t> (Daghero)</a:t>
            </a:r>
          </a:p>
          <a:p>
            <a:pPr eaLnBrk="1" hangingPunct="1">
              <a:buFontTx/>
              <a:buNone/>
            </a:pPr>
            <a:r>
              <a:rPr lang="en-US" altLang="ja-JP" sz="2400" dirty="0" smtClean="0"/>
              <a:t>    </a:t>
            </a:r>
            <a:r>
              <a:rPr lang="en-US" altLang="ja-JP" sz="2600" dirty="0" smtClean="0">
                <a:solidFill>
                  <a:schemeClr val="accent2"/>
                </a:solidFill>
              </a:rPr>
              <a:t>Superfluid </a:t>
            </a:r>
            <a:r>
              <a:rPr lang="en-US" altLang="ja-JP" sz="2600" baseline="30000" dirty="0" smtClean="0">
                <a:solidFill>
                  <a:schemeClr val="accent2"/>
                </a:solidFill>
              </a:rPr>
              <a:t>3</a:t>
            </a:r>
            <a:r>
              <a:rPr lang="en-US" altLang="ja-JP" sz="2600" dirty="0" smtClean="0">
                <a:solidFill>
                  <a:schemeClr val="accent2"/>
                </a:solidFill>
              </a:rPr>
              <a:t>He </a:t>
            </a:r>
            <a:r>
              <a:rPr lang="en-US" altLang="ja-JP" sz="2400" dirty="0" smtClean="0">
                <a:solidFill>
                  <a:schemeClr val="accent2"/>
                </a:solidFill>
              </a:rPr>
              <a:t>(Okuda, Nomura, Higashitani, Nagai)</a:t>
            </a:r>
          </a:p>
          <a:p>
            <a:pPr eaLnBrk="1" hangingPunct="1">
              <a:buFontTx/>
              <a:buNone/>
            </a:pPr>
            <a:endParaRPr lang="en-US" altLang="ja-JP" sz="2800" dirty="0" smtClean="0"/>
          </a:p>
        </p:txBody>
      </p:sp>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457200" y="115888"/>
            <a:ext cx="8002588" cy="941387"/>
          </a:xfrm>
        </p:spPr>
        <p:txBody>
          <a:bodyPr>
            <a:normAutofit fontScale="90000"/>
          </a:bodyPr>
          <a:lstStyle/>
          <a:p>
            <a:r>
              <a:rPr lang="en-US" altLang="ja-JP" sz="4000" dirty="0" smtClean="0">
                <a:latin typeface="Times New Roman" pitchFamily="18" charset="0"/>
                <a:cs typeface="Times New Roman" pitchFamily="18" charset="0"/>
              </a:rPr>
              <a:t>Main collaborators</a:t>
            </a:r>
            <a:r>
              <a:rPr lang="ja-JP" altLang="en-US" sz="4000" dirty="0" smtClean="0"/>
              <a:t/>
            </a:r>
            <a:br>
              <a:rPr lang="ja-JP" altLang="en-US" sz="4000" dirty="0" smtClean="0"/>
            </a:br>
            <a:endParaRPr lang="ja-JP" altLang="en-US" sz="4000" dirty="0" smtClean="0"/>
          </a:p>
        </p:txBody>
      </p:sp>
      <p:sp>
        <p:nvSpPr>
          <p:cNvPr id="414723" name="Rectangle 3"/>
          <p:cNvSpPr>
            <a:spLocks noGrp="1" noChangeArrowheads="1"/>
          </p:cNvSpPr>
          <p:nvPr>
            <p:ph type="body" sz="half" idx="1"/>
          </p:nvPr>
        </p:nvSpPr>
        <p:spPr>
          <a:xfrm>
            <a:off x="395536" y="836712"/>
            <a:ext cx="4320480" cy="5544616"/>
          </a:xfrm>
        </p:spPr>
        <p:txBody>
          <a:bodyPr>
            <a:normAutofit lnSpcReduction="10000"/>
          </a:bodyPr>
          <a:lstStyle/>
          <a:p>
            <a:pPr marL="609600" indent="-609600">
              <a:lnSpc>
                <a:spcPct val="80000"/>
              </a:lnSpc>
              <a:buFontTx/>
              <a:buNone/>
            </a:pPr>
            <a:r>
              <a:rPr lang="en-US" altLang="ja-JP" sz="1800" b="1" dirty="0" smtClean="0"/>
              <a:t>Theory </a:t>
            </a:r>
            <a:endParaRPr lang="ja-JP" altLang="en-US" sz="1800" b="1" dirty="0" smtClean="0"/>
          </a:p>
          <a:p>
            <a:pPr marL="609600" indent="-609600">
              <a:lnSpc>
                <a:spcPct val="80000"/>
              </a:lnSpc>
              <a:buFontTx/>
              <a:buNone/>
            </a:pPr>
            <a:endParaRPr lang="ja-JP" altLang="en-US" sz="1800" dirty="0" smtClean="0"/>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Y. Asano </a:t>
            </a:r>
            <a:r>
              <a:rPr lang="ja-JP" altLang="en-US" sz="2600" dirty="0" smtClean="0">
                <a:latin typeface="Times New Roman" pitchFamily="18" charset="0"/>
                <a:ea typeface="ＭＳ Ｐ明朝" charset="-128"/>
                <a:cs typeface="Times New Roman" pitchFamily="18" charset="0"/>
              </a:rPr>
              <a:t>（</a:t>
            </a:r>
            <a:r>
              <a:rPr lang="en-US" altLang="ja-JP" sz="2600" dirty="0" smtClean="0">
                <a:latin typeface="Times New Roman" pitchFamily="18" charset="0"/>
                <a:ea typeface="ＭＳ Ｐ明朝" charset="-128"/>
                <a:cs typeface="Times New Roman" pitchFamily="18" charset="0"/>
              </a:rPr>
              <a:t>Hokkaido</a:t>
            </a:r>
            <a:r>
              <a:rPr lang="ja-JP" altLang="en-US" sz="2600" dirty="0" smtClean="0">
                <a:latin typeface="Times New Roman" pitchFamily="18" charset="0"/>
                <a:ea typeface="ＭＳ Ｐ明朝" charset="-128"/>
                <a:cs typeface="Times New Roman" pitchFamily="18" charset="0"/>
              </a:rPr>
              <a:t>）</a:t>
            </a:r>
            <a:endParaRPr lang="en-US" altLang="ja-JP" sz="2600" dirty="0" smtClean="0">
              <a:latin typeface="Times New Roman" pitchFamily="18" charset="0"/>
              <a:ea typeface="ＭＳ Ｐ明朝" charset="-128"/>
              <a:cs typeface="Times New Roman" pitchFamily="18" charset="0"/>
            </a:endParaRP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A. Golubov (Enshede)</a:t>
            </a: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A. Yamakage (Nagoya)</a:t>
            </a:r>
            <a:endParaRPr lang="ja-JP" altLang="en-US" sz="2600" dirty="0" smtClean="0">
              <a:latin typeface="Times New Roman" pitchFamily="18" charset="0"/>
              <a:ea typeface="ＭＳ Ｐ明朝" charset="-128"/>
              <a:cs typeface="Times New Roman" pitchFamily="18" charset="0"/>
            </a:endParaRP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K. Yada (Nagoya)</a:t>
            </a: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M. Sato</a:t>
            </a:r>
            <a:r>
              <a:rPr lang="ja-JP" altLang="en-US" sz="2600" dirty="0" smtClean="0">
                <a:latin typeface="Times New Roman" pitchFamily="18" charset="0"/>
                <a:ea typeface="ＭＳ Ｐ明朝" charset="-128"/>
                <a:cs typeface="Times New Roman" pitchFamily="18" charset="0"/>
              </a:rPr>
              <a:t>（</a:t>
            </a:r>
            <a:r>
              <a:rPr lang="en-US" altLang="ja-JP" sz="2600" dirty="0" smtClean="0">
                <a:latin typeface="Times New Roman" pitchFamily="18" charset="0"/>
                <a:ea typeface="ＭＳ Ｐ明朝" charset="-128"/>
                <a:cs typeface="Times New Roman" pitchFamily="18" charset="0"/>
              </a:rPr>
              <a:t>Nagoya</a:t>
            </a:r>
            <a:r>
              <a:rPr lang="ja-JP" altLang="en-US" sz="2600" dirty="0" smtClean="0">
                <a:latin typeface="Times New Roman" pitchFamily="18" charset="0"/>
                <a:ea typeface="ＭＳ Ｐ明朝" charset="-128"/>
                <a:cs typeface="Times New Roman" pitchFamily="18" charset="0"/>
              </a:rPr>
              <a:t>）</a:t>
            </a: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T. Yokoyama</a:t>
            </a:r>
            <a:r>
              <a:rPr lang="ja-JP" altLang="en-US" sz="2600" dirty="0" smtClean="0">
                <a:latin typeface="Times New Roman" pitchFamily="18" charset="0"/>
                <a:ea typeface="ＭＳ Ｐ明朝" charset="-128"/>
                <a:cs typeface="Times New Roman" pitchFamily="18" charset="0"/>
              </a:rPr>
              <a:t>（</a:t>
            </a:r>
            <a:r>
              <a:rPr lang="en-US" altLang="ja-JP" sz="2600" dirty="0" smtClean="0">
                <a:latin typeface="Times New Roman" pitchFamily="18" charset="0"/>
                <a:ea typeface="ＭＳ Ｐ明朝" charset="-128"/>
                <a:cs typeface="Times New Roman" pitchFamily="18" charset="0"/>
              </a:rPr>
              <a:t>Tokyo</a:t>
            </a:r>
            <a:r>
              <a:rPr lang="ja-JP" altLang="en-US" sz="2600" dirty="0" smtClean="0">
                <a:latin typeface="Times New Roman" pitchFamily="18" charset="0"/>
                <a:ea typeface="ＭＳ Ｐ明朝" charset="-128"/>
                <a:cs typeface="Times New Roman" pitchFamily="18" charset="0"/>
              </a:rPr>
              <a:t>）</a:t>
            </a:r>
            <a:endParaRPr lang="en-US" altLang="ja-JP" sz="2600" dirty="0" smtClean="0">
              <a:latin typeface="Times New Roman" pitchFamily="18" charset="0"/>
              <a:ea typeface="ＭＳ Ｐ明朝" charset="-128"/>
              <a:cs typeface="Times New Roman" pitchFamily="18" charset="0"/>
            </a:endParaRP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N. Nagaosa</a:t>
            </a:r>
            <a:r>
              <a:rPr lang="ja-JP" altLang="en-US" sz="2600" dirty="0" smtClean="0">
                <a:latin typeface="Times New Roman" pitchFamily="18" charset="0"/>
                <a:ea typeface="ＭＳ Ｐ明朝" charset="-128"/>
                <a:cs typeface="Times New Roman" pitchFamily="18" charset="0"/>
              </a:rPr>
              <a:t>（</a:t>
            </a:r>
            <a:r>
              <a:rPr lang="en-US" altLang="ja-JP" sz="2600" dirty="0" smtClean="0">
                <a:latin typeface="Times New Roman" pitchFamily="18" charset="0"/>
                <a:ea typeface="ＭＳ Ｐ明朝" charset="-128"/>
                <a:cs typeface="Times New Roman" pitchFamily="18" charset="0"/>
              </a:rPr>
              <a:t>Tokyo</a:t>
            </a:r>
            <a:r>
              <a:rPr lang="ja-JP" altLang="en-US" sz="2600" dirty="0" smtClean="0">
                <a:latin typeface="Times New Roman" pitchFamily="18" charset="0"/>
                <a:ea typeface="ＭＳ Ｐ明朝" charset="-128"/>
                <a:cs typeface="Times New Roman" pitchFamily="18" charset="0"/>
              </a:rPr>
              <a:t>）</a:t>
            </a:r>
            <a:endParaRPr lang="en-US" altLang="ja-JP" sz="2600" dirty="0" smtClean="0">
              <a:latin typeface="Times New Roman" pitchFamily="18" charset="0"/>
              <a:ea typeface="ＭＳ Ｐ明朝" charset="-128"/>
              <a:cs typeface="Times New Roman" pitchFamily="18" charset="0"/>
            </a:endParaRP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M. Ueda</a:t>
            </a:r>
            <a:r>
              <a:rPr lang="ja-JP" altLang="en-US" sz="2600" dirty="0" smtClean="0">
                <a:latin typeface="Times New Roman" pitchFamily="18" charset="0"/>
                <a:ea typeface="ＭＳ Ｐ明朝" charset="-128"/>
                <a:cs typeface="Times New Roman" pitchFamily="18" charset="0"/>
              </a:rPr>
              <a:t>（</a:t>
            </a:r>
            <a:r>
              <a:rPr lang="en-US" altLang="ja-JP" sz="2600" dirty="0" smtClean="0">
                <a:latin typeface="Times New Roman" pitchFamily="18" charset="0"/>
                <a:ea typeface="ＭＳ Ｐ明朝" charset="-128"/>
                <a:cs typeface="Times New Roman" pitchFamily="18" charset="0"/>
              </a:rPr>
              <a:t>Tokyo</a:t>
            </a:r>
            <a:r>
              <a:rPr lang="ja-JP" altLang="en-US" sz="2600" dirty="0" smtClean="0">
                <a:latin typeface="Times New Roman" pitchFamily="18" charset="0"/>
                <a:ea typeface="ＭＳ Ｐ明朝" charset="-128"/>
                <a:cs typeface="Times New Roman" pitchFamily="18" charset="0"/>
              </a:rPr>
              <a:t>）</a:t>
            </a:r>
            <a:endParaRPr lang="en-US" altLang="ja-JP" sz="2600" dirty="0" smtClean="0">
              <a:latin typeface="Times New Roman" pitchFamily="18" charset="0"/>
              <a:ea typeface="ＭＳ Ｐ明朝" charset="-128"/>
              <a:cs typeface="Times New Roman" pitchFamily="18" charset="0"/>
            </a:endParaRP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Y. Tanuma(Akita</a:t>
            </a:r>
            <a:r>
              <a:rPr lang="ja-JP" altLang="en-US" sz="2600" dirty="0" smtClean="0">
                <a:latin typeface="Times New Roman" pitchFamily="18" charset="0"/>
                <a:ea typeface="ＭＳ Ｐ明朝" charset="-128"/>
                <a:cs typeface="Times New Roman" pitchFamily="18" charset="0"/>
              </a:rPr>
              <a:t>）</a:t>
            </a:r>
            <a:endParaRPr lang="en-US" altLang="ja-JP" sz="2600" dirty="0" smtClean="0">
              <a:latin typeface="Times New Roman" pitchFamily="18" charset="0"/>
              <a:ea typeface="ＭＳ Ｐ明朝" charset="-128"/>
              <a:cs typeface="Times New Roman" pitchFamily="18" charset="0"/>
            </a:endParaRP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Y. Nazarov(Delft)</a:t>
            </a: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M. Sigrist (ETH)</a:t>
            </a: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Y. Fominov (Landau Institute)</a:t>
            </a: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J. Linder (Tronheim)</a:t>
            </a:r>
          </a:p>
          <a:p>
            <a:pPr marL="609600" indent="-609600">
              <a:lnSpc>
                <a:spcPct val="80000"/>
              </a:lnSpc>
              <a:buFontTx/>
              <a:buNone/>
            </a:pPr>
            <a:r>
              <a:rPr lang="en-US" altLang="ja-JP" sz="2600" dirty="0" smtClean="0">
                <a:latin typeface="Times New Roman" pitchFamily="18" charset="0"/>
                <a:ea typeface="ＭＳ Ｐ明朝" charset="-128"/>
                <a:cs typeface="Times New Roman" pitchFamily="18" charset="0"/>
              </a:rPr>
              <a:t>S. Kawabata(AIST)</a:t>
            </a:r>
          </a:p>
          <a:p>
            <a:pPr marL="609600" indent="-609600">
              <a:lnSpc>
                <a:spcPct val="80000"/>
              </a:lnSpc>
              <a:buFontTx/>
              <a:buNone/>
            </a:pPr>
            <a:endParaRPr lang="en-US" altLang="ja-JP" sz="2600" dirty="0" smtClean="0">
              <a:latin typeface="Times New Roman" pitchFamily="18" charset="0"/>
              <a:ea typeface="ＭＳ Ｐ明朝" charset="-128"/>
              <a:cs typeface="Times New Roman" pitchFamily="18" charset="0"/>
            </a:endParaRPr>
          </a:p>
          <a:p>
            <a:pPr marL="609600" indent="-609600">
              <a:lnSpc>
                <a:spcPct val="80000"/>
              </a:lnSpc>
              <a:buFontTx/>
              <a:buNone/>
            </a:pPr>
            <a:endParaRPr lang="en-US" altLang="ja-JP" sz="2400" dirty="0" smtClean="0">
              <a:latin typeface="ＭＳ Ｐ明朝" charset="-128"/>
              <a:ea typeface="ＭＳ Ｐ明朝" charset="-128"/>
            </a:endParaRPr>
          </a:p>
          <a:p>
            <a:pPr marL="609600" indent="-609600">
              <a:lnSpc>
                <a:spcPct val="80000"/>
              </a:lnSpc>
              <a:buFontTx/>
              <a:buNone/>
            </a:pPr>
            <a:endParaRPr lang="en-US" altLang="ja-JP" sz="2400" dirty="0" smtClean="0">
              <a:latin typeface="ＭＳ Ｐ明朝" charset="-128"/>
              <a:ea typeface="ＭＳ Ｐ明朝" charset="-128"/>
            </a:endParaRPr>
          </a:p>
          <a:p>
            <a:pPr marL="609600" indent="-609600">
              <a:lnSpc>
                <a:spcPct val="80000"/>
              </a:lnSpc>
              <a:buFontTx/>
              <a:buNone/>
            </a:pPr>
            <a:endParaRPr lang="ja-JP" altLang="en-US" sz="1800" dirty="0" smtClean="0">
              <a:latin typeface="ＭＳ Ｐ明朝" charset="-128"/>
              <a:ea typeface="ＭＳ Ｐ明朝" charset="-128"/>
            </a:endParaRPr>
          </a:p>
          <a:p>
            <a:pPr marL="609600" indent="-609600">
              <a:lnSpc>
                <a:spcPct val="80000"/>
              </a:lnSpc>
              <a:buFontTx/>
              <a:buNone/>
            </a:pPr>
            <a:endParaRPr lang="en-US" altLang="ja-JP" sz="1800" dirty="0" smtClean="0">
              <a:latin typeface="ＭＳ Ｐ明朝" charset="-128"/>
              <a:ea typeface="ＭＳ Ｐ明朝" charset="-128"/>
            </a:endParaRPr>
          </a:p>
          <a:p>
            <a:pPr marL="609600" indent="-609600">
              <a:lnSpc>
                <a:spcPct val="80000"/>
              </a:lnSpc>
              <a:buFontTx/>
              <a:buNone/>
            </a:pPr>
            <a:endParaRPr lang="en-US" altLang="ja-JP" sz="1800" dirty="0" smtClean="0">
              <a:latin typeface="ＭＳ Ｐ明朝" charset="-128"/>
              <a:ea typeface="ＭＳ Ｐ明朝" charset="-128"/>
            </a:endParaRPr>
          </a:p>
        </p:txBody>
      </p:sp>
      <p:sp>
        <p:nvSpPr>
          <p:cNvPr id="414724" name="Rectangle 5"/>
          <p:cNvSpPr>
            <a:spLocks noChangeArrowheads="1"/>
          </p:cNvSpPr>
          <p:nvPr/>
        </p:nvSpPr>
        <p:spPr bwMode="auto">
          <a:xfrm>
            <a:off x="4543425" y="4149725"/>
            <a:ext cx="4321175" cy="2303463"/>
          </a:xfrm>
          <a:prstGeom prst="rect">
            <a:avLst/>
          </a:prstGeom>
          <a:noFill/>
          <a:ln w="9525">
            <a:noFill/>
            <a:miter lim="800000"/>
            <a:headEnd/>
            <a:tailEnd/>
          </a:ln>
        </p:spPr>
        <p:txBody>
          <a:bodyPr/>
          <a:lstStyle/>
          <a:p>
            <a:pPr marL="533400" indent="-533400" algn="l">
              <a:spcBef>
                <a:spcPct val="20000"/>
              </a:spcBef>
            </a:pPr>
            <a:endParaRPr lang="ja-JP" altLang="en-US" sz="1800" b="0" dirty="0">
              <a:latin typeface="Arial" charset="0"/>
            </a:endParaRPr>
          </a:p>
          <a:p>
            <a:pPr marL="533400" indent="-533400" algn="l">
              <a:lnSpc>
                <a:spcPct val="80000"/>
              </a:lnSpc>
              <a:spcBef>
                <a:spcPct val="20000"/>
              </a:spcBef>
            </a:pPr>
            <a:endParaRPr lang="ja-JP" altLang="en-US" sz="1800" b="0" dirty="0">
              <a:latin typeface="Arial" charset="0"/>
            </a:endParaRPr>
          </a:p>
          <a:p>
            <a:pPr marL="533400" indent="-533400" algn="l">
              <a:lnSpc>
                <a:spcPct val="80000"/>
              </a:lnSpc>
              <a:spcBef>
                <a:spcPct val="20000"/>
              </a:spcBef>
              <a:buFontTx/>
              <a:buChar char="•"/>
            </a:pPr>
            <a:endParaRPr lang="en-US" altLang="ja-JP" sz="1800" b="0" dirty="0">
              <a:latin typeface="Arial" charset="0"/>
            </a:endParaRPr>
          </a:p>
        </p:txBody>
      </p:sp>
      <p:sp>
        <p:nvSpPr>
          <p:cNvPr id="6" name="Rectangle 3"/>
          <p:cNvSpPr txBox="1">
            <a:spLocks noChangeArrowheads="1"/>
          </p:cNvSpPr>
          <p:nvPr/>
        </p:nvSpPr>
        <p:spPr bwMode="auto">
          <a:xfrm>
            <a:off x="4931816" y="4248150"/>
            <a:ext cx="6985000" cy="2565400"/>
          </a:xfrm>
          <a:prstGeom prst="rect">
            <a:avLst/>
          </a:prstGeom>
          <a:noFill/>
          <a:ln w="9525">
            <a:noFill/>
            <a:miter lim="800000"/>
            <a:headEnd/>
            <a:tailEnd/>
          </a:ln>
        </p:spPr>
        <p:txBody>
          <a:bodyPr/>
          <a:lstStyle/>
          <a:p>
            <a:pPr marL="609600" indent="-609600" algn="l" eaLnBrk="0" hangingPunct="0">
              <a:lnSpc>
                <a:spcPct val="80000"/>
              </a:lnSpc>
              <a:spcBef>
                <a:spcPct val="20000"/>
              </a:spcBef>
              <a:defRPr/>
            </a:pPr>
            <a:r>
              <a:rPr lang="en-US" altLang="ja-JP" kern="0" dirty="0" smtClean="0"/>
              <a:t> </a:t>
            </a:r>
            <a:endParaRPr lang="ja-JP" altLang="en-US" sz="1800" kern="0" dirty="0">
              <a:latin typeface="+mn-lt"/>
              <a:ea typeface="+mn-ea"/>
            </a:endParaRPr>
          </a:p>
          <a:p>
            <a:pPr marL="609600" indent="-609600" algn="l" eaLnBrk="0" hangingPunct="0">
              <a:lnSpc>
                <a:spcPct val="80000"/>
              </a:lnSpc>
              <a:spcBef>
                <a:spcPct val="20000"/>
              </a:spcBef>
              <a:defRPr/>
            </a:pPr>
            <a:endParaRPr lang="en-US" altLang="ja-JP" sz="1800" b="0" kern="0" dirty="0">
              <a:ea typeface="ＭＳ Ｐ明朝" pitchFamily="18" charset="-128"/>
              <a:cs typeface="Times New Roman" pitchFamily="18" charset="0"/>
            </a:endParaRPr>
          </a:p>
          <a:p>
            <a:pPr marL="609600" indent="-609600" algn="l" eaLnBrk="0" hangingPunct="0">
              <a:lnSpc>
                <a:spcPct val="80000"/>
              </a:lnSpc>
              <a:spcBef>
                <a:spcPct val="20000"/>
              </a:spcBef>
              <a:defRPr/>
            </a:pPr>
            <a:endParaRPr lang="en-US" altLang="ja-JP" b="0" kern="0" dirty="0">
              <a:ea typeface="ＭＳ Ｐ明朝" pitchFamily="18" charset="-128"/>
              <a:cs typeface="Times New Roman" pitchFamily="18" charset="0"/>
            </a:endParaRPr>
          </a:p>
        </p:txBody>
      </p:sp>
      <p:sp>
        <p:nvSpPr>
          <p:cNvPr id="7" name="Rectangle 3"/>
          <p:cNvSpPr txBox="1">
            <a:spLocks noChangeArrowheads="1"/>
          </p:cNvSpPr>
          <p:nvPr/>
        </p:nvSpPr>
        <p:spPr>
          <a:xfrm>
            <a:off x="5219575" y="765101"/>
            <a:ext cx="3744913" cy="3455987"/>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80000"/>
              </a:lnSpc>
              <a:spcBef>
                <a:spcPct val="20000"/>
              </a:spcBef>
              <a:spcAft>
                <a:spcPts val="0"/>
              </a:spcAft>
              <a:buClrTx/>
              <a:buSzTx/>
              <a:buFontTx/>
              <a:buNone/>
              <a:tabLst/>
              <a:defRPr/>
            </a:pPr>
            <a:r>
              <a:rPr lang="en-US" altLang="ja-JP" b="1" dirty="0" smtClean="0"/>
              <a:t>Experiment</a:t>
            </a:r>
            <a:endParaRPr kumimoji="1" lang="ja-JP" altLang="en-US" sz="1800" b="1"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1" lang="ja-JP" altLang="en-US" sz="18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r>
              <a:rPr lang="en-US" altLang="ja-JP" sz="2400" dirty="0" smtClean="0">
                <a:latin typeface="Times New Roman" pitchFamily="18" charset="0"/>
                <a:ea typeface="ＭＳ Ｐ明朝" charset="-128"/>
                <a:cs typeface="Times New Roman" pitchFamily="18" charset="0"/>
              </a:rPr>
              <a:t>S. Kashiwaya</a:t>
            </a:r>
            <a:r>
              <a:rPr kumimoji="1" lang="en-US" altLang="ja-JP" sz="2400" b="0" i="0" u="none" strike="noStrike" kern="1200" cap="none" spc="0" normalizeH="0" baseline="0" noProof="0" dirty="0" smtClean="0">
                <a:ln>
                  <a:noFill/>
                </a:ln>
                <a:solidFill>
                  <a:schemeClr val="tx1"/>
                </a:solidFill>
                <a:effectLst/>
                <a:uLnTx/>
                <a:uFillTx/>
                <a:latin typeface="Times New Roman" pitchFamily="18" charset="0"/>
                <a:ea typeface="ＭＳ Ｐ明朝" charset="-128"/>
                <a:cs typeface="Times New Roman" pitchFamily="18" charset="0"/>
              </a:rPr>
              <a:t> </a:t>
            </a:r>
            <a:r>
              <a:rPr kumimoji="1" lang="ja-JP" altLang="en-US" sz="2400" b="0" i="0" u="none" strike="noStrike" kern="1200" cap="none" spc="0" normalizeH="0" baseline="0" noProof="0" dirty="0" smtClean="0">
                <a:ln>
                  <a:noFill/>
                </a:ln>
                <a:solidFill>
                  <a:schemeClr val="tx1"/>
                </a:solidFill>
                <a:effectLst/>
                <a:uLnTx/>
                <a:uFillTx/>
                <a:latin typeface="Times New Roman" pitchFamily="18" charset="0"/>
                <a:ea typeface="ＭＳ Ｐ明朝" charset="-128"/>
                <a:cs typeface="Times New Roman" pitchFamily="18" charset="0"/>
              </a:rPr>
              <a:t>（</a:t>
            </a:r>
            <a:r>
              <a:rPr lang="en-US" altLang="ja-JP" sz="2400" dirty="0" smtClean="0">
                <a:latin typeface="Times New Roman" pitchFamily="18" charset="0"/>
                <a:ea typeface="ＭＳ Ｐ明朝" charset="-128"/>
                <a:cs typeface="Times New Roman" pitchFamily="18" charset="0"/>
              </a:rPr>
              <a:t>AIST</a:t>
            </a:r>
            <a:r>
              <a:rPr kumimoji="1" lang="ja-JP" altLang="en-US" sz="2400" b="0" i="0" u="none" strike="noStrike" kern="1200" cap="none" spc="0" normalizeH="0" baseline="0" noProof="0" dirty="0" smtClean="0">
                <a:ln>
                  <a:noFill/>
                </a:ln>
                <a:solidFill>
                  <a:schemeClr val="tx1"/>
                </a:solidFill>
                <a:effectLst/>
                <a:uLnTx/>
                <a:uFillTx/>
                <a:latin typeface="Times New Roman" pitchFamily="18" charset="0"/>
                <a:ea typeface="ＭＳ Ｐ明朝" charset="-128"/>
                <a:cs typeface="Times New Roman" pitchFamily="18" charset="0"/>
              </a:rPr>
              <a:t>）</a:t>
            </a:r>
            <a:endParaRPr kumimoji="1" lang="en-US" altLang="ja-JP" sz="2400" b="0" i="0" u="none" strike="noStrike" kern="1200" cap="none" spc="0" normalizeH="0" baseline="0" noProof="0" dirty="0" smtClean="0">
              <a:ln>
                <a:noFill/>
              </a:ln>
              <a:solidFill>
                <a:schemeClr val="tx1"/>
              </a:solidFill>
              <a:effectLst/>
              <a:uLnTx/>
              <a:uFillTx/>
              <a:latin typeface="Times New Roman" pitchFamily="18" charset="0"/>
              <a:ea typeface="ＭＳ Ｐ明朝" charset="-128"/>
              <a:cs typeface="Times New Roman" pitchFamily="18" charset="0"/>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r>
              <a:rPr lang="en-US" altLang="ja-JP" sz="2400" dirty="0" smtClean="0">
                <a:latin typeface="Times New Roman" pitchFamily="18" charset="0"/>
                <a:ea typeface="ＭＳ Ｐ明朝" charset="-128"/>
                <a:cs typeface="Times New Roman" pitchFamily="18" charset="0"/>
              </a:rPr>
              <a:t>Y. Maeno</a:t>
            </a:r>
            <a:r>
              <a:rPr kumimoji="1" lang="en-US" altLang="ja-JP" sz="2400" b="0" i="0" u="none" strike="noStrike" kern="1200" cap="none" spc="0" normalizeH="0" baseline="0" noProof="0" dirty="0" smtClean="0">
                <a:ln>
                  <a:noFill/>
                </a:ln>
                <a:solidFill>
                  <a:schemeClr val="tx1"/>
                </a:solidFill>
                <a:effectLst/>
                <a:uLnTx/>
                <a:uFillTx/>
                <a:latin typeface="Times New Roman" pitchFamily="18" charset="0"/>
                <a:ea typeface="ＭＳ Ｐ明朝" charset="-128"/>
                <a:cs typeface="Times New Roman" pitchFamily="18" charset="0"/>
              </a:rPr>
              <a:t> (Kyoto)</a:t>
            </a:r>
          </a:p>
          <a:p>
            <a:pPr marL="609600" marR="0" lvl="0" indent="-609600" algn="l" defTabSz="914400" rtl="0" eaLnBrk="1" fontAlgn="auto" latinLnBrk="0" hangingPunct="1">
              <a:lnSpc>
                <a:spcPct val="80000"/>
              </a:lnSpc>
              <a:spcBef>
                <a:spcPct val="20000"/>
              </a:spcBef>
              <a:spcAft>
                <a:spcPts val="0"/>
              </a:spcAft>
              <a:buClrTx/>
              <a:buSzTx/>
              <a:buFontTx/>
              <a:buNone/>
              <a:tabLst/>
              <a:defRPr/>
            </a:pPr>
            <a:r>
              <a:rPr lang="en-US" altLang="ja-JP" sz="2400" dirty="0" smtClean="0">
                <a:latin typeface="Times New Roman" pitchFamily="18" charset="0"/>
                <a:ea typeface="ＭＳ Ｐ明朝" charset="-128"/>
                <a:cs typeface="Times New Roman" pitchFamily="18" charset="0"/>
              </a:rPr>
              <a:t>Y. Ando (Osaka)</a:t>
            </a:r>
          </a:p>
          <a:p>
            <a:pPr marL="609600" marR="0" lvl="0" indent="-609600" algn="l" defTabSz="914400" rtl="0" eaLnBrk="1" fontAlgn="auto" latinLnBrk="0" hangingPunct="1">
              <a:lnSpc>
                <a:spcPct val="80000"/>
              </a:lnSpc>
              <a:spcBef>
                <a:spcPct val="20000"/>
              </a:spcBef>
              <a:spcAft>
                <a:spcPts val="0"/>
              </a:spcAft>
              <a:buClrTx/>
              <a:buSzTx/>
              <a:buFontTx/>
              <a:buNone/>
              <a:tabLst/>
              <a:defRPr/>
            </a:pPr>
            <a:r>
              <a:rPr lang="en-US" altLang="ja-JP" sz="2400" noProof="0" dirty="0" smtClean="0">
                <a:latin typeface="Times New Roman" pitchFamily="18" charset="0"/>
                <a:ea typeface="ＭＳ Ｐ明朝" charset="-128"/>
                <a:cs typeface="Times New Roman" pitchFamily="18" charset="0"/>
              </a:rPr>
              <a:t>M. Koyanagi</a:t>
            </a:r>
            <a:r>
              <a:rPr kumimoji="1" lang="en-US" altLang="ja-JP" sz="2400" b="0" i="0" u="none" strike="noStrike" kern="1200" cap="none" spc="0" normalizeH="0" baseline="0" noProof="0" dirty="0" smtClean="0">
                <a:ln>
                  <a:noFill/>
                </a:ln>
                <a:solidFill>
                  <a:schemeClr val="tx1"/>
                </a:solidFill>
                <a:effectLst/>
                <a:uLnTx/>
                <a:uFillTx/>
                <a:latin typeface="Times New Roman" pitchFamily="18" charset="0"/>
                <a:ea typeface="ＭＳ Ｐ明朝" charset="-128"/>
                <a:cs typeface="Times New Roman" pitchFamily="18" charset="0"/>
              </a:rPr>
              <a:t> (AIST)</a:t>
            </a: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1" lang="en-US" altLang="ja-JP" sz="2400" b="0" i="0" u="none" strike="noStrike" kern="1200" cap="none" spc="0" normalizeH="0" baseline="0" noProof="0" dirty="0" smtClean="0">
              <a:ln>
                <a:noFill/>
              </a:ln>
              <a:solidFill>
                <a:schemeClr val="tx1"/>
              </a:solidFill>
              <a:effectLst/>
              <a:uLnTx/>
              <a:uFillTx/>
              <a:latin typeface="Times New Roman" pitchFamily="18" charset="0"/>
              <a:ea typeface="ＭＳ Ｐ明朝" charset="-128"/>
              <a:cs typeface="Times New Roman" pitchFamily="18" charset="0"/>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1" lang="en-US" altLang="ja-JP" sz="2400" b="0" i="0" u="none" strike="noStrike" kern="1200" cap="none" spc="0" normalizeH="0" baseline="0" noProof="0" dirty="0" smtClean="0">
              <a:ln>
                <a:noFill/>
              </a:ln>
              <a:solidFill>
                <a:schemeClr val="tx1"/>
              </a:solidFill>
              <a:effectLst/>
              <a:uLnTx/>
              <a:uFillTx/>
              <a:latin typeface="Times New Roman" pitchFamily="18" charset="0"/>
              <a:ea typeface="ＭＳ Ｐ明朝" charset="-128"/>
              <a:cs typeface="Times New Roman" pitchFamily="18" charset="0"/>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1" lang="en-US" altLang="ja-JP" sz="2400" b="0" i="0" u="none" strike="noStrike" kern="1200" cap="none" spc="0" normalizeH="0" baseline="0" noProof="0" dirty="0" smtClean="0">
              <a:ln>
                <a:noFill/>
              </a:ln>
              <a:solidFill>
                <a:schemeClr val="tx1"/>
              </a:solidFill>
              <a:effectLst/>
              <a:uLnTx/>
              <a:uFillTx/>
              <a:latin typeface="ＭＳ Ｐ明朝" charset="-128"/>
              <a:ea typeface="ＭＳ Ｐ明朝" charset="-128"/>
              <a:cs typeface="+mn-cs"/>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1" lang="ja-JP" altLang="en-US" sz="1800" b="0" i="0" u="none" strike="noStrike" kern="1200" cap="none" spc="0" normalizeH="0" baseline="0" noProof="0" dirty="0" smtClean="0">
              <a:ln>
                <a:noFill/>
              </a:ln>
              <a:solidFill>
                <a:schemeClr val="tx1"/>
              </a:solidFill>
              <a:effectLst/>
              <a:uLnTx/>
              <a:uFillTx/>
              <a:latin typeface="ＭＳ Ｐ明朝" charset="-128"/>
              <a:ea typeface="ＭＳ Ｐ明朝" charset="-128"/>
              <a:cs typeface="+mn-cs"/>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1" lang="en-US" altLang="ja-JP" sz="1800" b="0" i="0" u="none" strike="noStrike" kern="1200" cap="none" spc="0" normalizeH="0" baseline="0" noProof="0" dirty="0" smtClean="0">
              <a:ln>
                <a:noFill/>
              </a:ln>
              <a:solidFill>
                <a:schemeClr val="tx1"/>
              </a:solidFill>
              <a:effectLst/>
              <a:uLnTx/>
              <a:uFillTx/>
              <a:latin typeface="ＭＳ Ｐ明朝" charset="-128"/>
              <a:ea typeface="ＭＳ Ｐ明朝" charset="-128"/>
              <a:cs typeface="+mn-cs"/>
            </a:endParaRPr>
          </a:p>
          <a:p>
            <a:pPr marL="609600" marR="0" lvl="0" indent="-609600" algn="l" defTabSz="914400" rtl="0" eaLnBrk="1" fontAlgn="auto" latinLnBrk="0" hangingPunct="1">
              <a:lnSpc>
                <a:spcPct val="80000"/>
              </a:lnSpc>
              <a:spcBef>
                <a:spcPct val="20000"/>
              </a:spcBef>
              <a:spcAft>
                <a:spcPts val="0"/>
              </a:spcAft>
              <a:buClrTx/>
              <a:buSzTx/>
              <a:buFontTx/>
              <a:buNone/>
              <a:tabLst/>
              <a:defRPr/>
            </a:pPr>
            <a:endParaRPr kumimoji="1" lang="en-US" altLang="ja-JP" sz="1800" b="0" i="0" u="none" strike="noStrike" kern="1200" cap="none" spc="0" normalizeH="0" baseline="0" noProof="0" dirty="0" smtClean="0">
              <a:ln>
                <a:noFill/>
              </a:ln>
              <a:solidFill>
                <a:schemeClr val="tx1"/>
              </a:solidFill>
              <a:effectLst/>
              <a:uLnTx/>
              <a:uFillTx/>
              <a:latin typeface="ＭＳ Ｐ明朝" charset="-128"/>
              <a:ea typeface="ＭＳ Ｐ明朝" charset="-128"/>
              <a:cs typeface="+mn-cs"/>
            </a:endParaRPr>
          </a:p>
        </p:txBody>
      </p:sp>
    </p:spTree>
  </p:cSld>
  <p:clrMapOvr>
    <a:masterClrMapping/>
  </p:clrMapOvr>
  <p:transition>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116632"/>
            <a:ext cx="9036496" cy="1143000"/>
          </a:xfrm>
        </p:spPr>
        <p:txBody>
          <a:bodyPr/>
          <a:lstStyle/>
          <a:p>
            <a:r>
              <a:rPr kumimoji="1" lang="en-US" altLang="ja-JP" dirty="0" smtClean="0">
                <a:solidFill>
                  <a:schemeClr val="tx1"/>
                </a:solidFill>
              </a:rPr>
              <a:t>Surface Andreev boun</a:t>
            </a:r>
            <a:r>
              <a:rPr lang="en-US" altLang="ja-JP" dirty="0" smtClean="0">
                <a:solidFill>
                  <a:schemeClr val="tx1"/>
                </a:solidFill>
              </a:rPr>
              <a:t>d state (ABS) up to now</a:t>
            </a:r>
            <a:endParaRPr kumimoji="1" lang="ja-JP" altLang="en-US" dirty="0">
              <a:solidFill>
                <a:schemeClr val="tx1"/>
              </a:solidFill>
            </a:endParaRPr>
          </a:p>
        </p:txBody>
      </p:sp>
      <p:sp>
        <p:nvSpPr>
          <p:cNvPr id="3" name="コンテンツ プレースホルダ 2"/>
          <p:cNvSpPr>
            <a:spLocks noGrp="1"/>
          </p:cNvSpPr>
          <p:nvPr>
            <p:ph idx="1"/>
          </p:nvPr>
        </p:nvSpPr>
        <p:spPr>
          <a:xfrm>
            <a:off x="685800" y="1981200"/>
            <a:ext cx="7772400" cy="3248000"/>
          </a:xfrm>
        </p:spPr>
        <p:txBody>
          <a:bodyPr/>
          <a:lstStyle/>
          <a:p>
            <a:pPr>
              <a:buNone/>
            </a:pPr>
            <a:r>
              <a:rPr kumimoji="1" lang="en-US" altLang="ja-JP" sz="3600" dirty="0" smtClean="0"/>
              <a:t>(1)</a:t>
            </a:r>
            <a:r>
              <a:rPr kumimoji="1" lang="en-US" altLang="ja-JP" sz="3600" i="1" dirty="0" smtClean="0"/>
              <a:t>d</a:t>
            </a:r>
            <a:r>
              <a:rPr kumimoji="1" lang="en-US" altLang="ja-JP" sz="3600" dirty="0" smtClean="0"/>
              <a:t>-wave (</a:t>
            </a:r>
            <a:r>
              <a:rPr lang="en-US" altLang="ja-JP" sz="3600" dirty="0" smtClean="0"/>
              <a:t>c</a:t>
            </a:r>
            <a:r>
              <a:rPr kumimoji="1" lang="en-US" altLang="ja-JP" sz="3600" dirty="0" smtClean="0"/>
              <a:t>uprate)</a:t>
            </a:r>
          </a:p>
          <a:p>
            <a:pPr>
              <a:buNone/>
            </a:pPr>
            <a:r>
              <a:rPr lang="en-US" altLang="ja-JP" sz="3600" dirty="0" smtClean="0"/>
              <a:t>(2)chiral </a:t>
            </a:r>
            <a:r>
              <a:rPr lang="en-US" altLang="ja-JP" sz="3600" i="1" dirty="0" smtClean="0"/>
              <a:t>p</a:t>
            </a:r>
            <a:r>
              <a:rPr lang="en-US" altLang="ja-JP" sz="3600" dirty="0" smtClean="0"/>
              <a:t>-wave (Sr</a:t>
            </a:r>
            <a:r>
              <a:rPr lang="en-US" altLang="ja-JP" sz="3600" baseline="-25000" dirty="0" smtClean="0"/>
              <a:t>2</a:t>
            </a:r>
            <a:r>
              <a:rPr lang="en-US" altLang="ja-JP" sz="3600" dirty="0" smtClean="0"/>
              <a:t>RuO</a:t>
            </a:r>
            <a:r>
              <a:rPr lang="en-US" altLang="ja-JP" sz="3600" baseline="-25000" dirty="0" smtClean="0"/>
              <a:t>4</a:t>
            </a:r>
            <a:r>
              <a:rPr lang="en-US" altLang="ja-JP" sz="3600" dirty="0" smtClean="0"/>
              <a:t>) </a:t>
            </a:r>
          </a:p>
          <a:p>
            <a:pPr>
              <a:buNone/>
            </a:pPr>
            <a:r>
              <a:rPr kumimoji="1" lang="en-US" altLang="ja-JP" sz="3600" dirty="0" smtClean="0"/>
              <a:t>(3)helical (NCS superconductor) </a:t>
            </a:r>
          </a:p>
          <a:p>
            <a:pPr>
              <a:buNone/>
            </a:pPr>
            <a:r>
              <a:rPr lang="en-US" altLang="ja-JP" sz="3600" dirty="0" smtClean="0">
                <a:solidFill>
                  <a:srgbClr val="FF0000"/>
                </a:solidFill>
              </a:rPr>
              <a:t>(4)3d superconductor (superfluid </a:t>
            </a:r>
            <a:r>
              <a:rPr lang="en-US" altLang="ja-JP" sz="3600" baseline="30000" dirty="0" smtClean="0">
                <a:solidFill>
                  <a:srgbClr val="FF0000"/>
                </a:solidFill>
              </a:rPr>
              <a:t>3</a:t>
            </a:r>
            <a:r>
              <a:rPr lang="en-US" altLang="ja-JP" sz="3600" dirty="0" smtClean="0">
                <a:solidFill>
                  <a:srgbClr val="FF0000"/>
                </a:solidFill>
              </a:rPr>
              <a:t>He)</a:t>
            </a:r>
            <a:endParaRPr kumimoji="1" lang="ja-JP" altLang="en-US" sz="3600" dirty="0">
              <a:solidFill>
                <a:srgbClr val="FF0000"/>
              </a:solidFill>
            </a:endParaRPr>
          </a:p>
        </p:txBody>
      </p:sp>
      <p:sp>
        <p:nvSpPr>
          <p:cNvPr id="4" name="テキスト ボックス 3"/>
          <p:cNvSpPr txBox="1"/>
          <p:nvPr/>
        </p:nvSpPr>
        <p:spPr>
          <a:xfrm>
            <a:off x="35496" y="5271591"/>
            <a:ext cx="9122882" cy="461665"/>
          </a:xfrm>
          <a:prstGeom prst="rect">
            <a:avLst/>
          </a:prstGeom>
          <a:noFill/>
        </p:spPr>
        <p:txBody>
          <a:bodyPr wrap="none" rtlCol="0">
            <a:spAutoFit/>
          </a:bodyPr>
          <a:lstStyle/>
          <a:p>
            <a:r>
              <a:rPr kumimoji="1" lang="en-US" altLang="ja-JP" sz="2400" b="1" dirty="0" smtClean="0"/>
              <a:t>The presence of ABS is supported by the bulk topological invariant. </a:t>
            </a:r>
            <a:endParaRPr kumimoji="1" lang="ja-JP" altLang="en-US" sz="2400" b="1" dirty="0"/>
          </a:p>
        </p:txBody>
      </p:sp>
      <p:sp>
        <p:nvSpPr>
          <p:cNvPr id="5" name="テキスト ボックス 4"/>
          <p:cNvSpPr txBox="1"/>
          <p:nvPr/>
        </p:nvSpPr>
        <p:spPr>
          <a:xfrm>
            <a:off x="1059231" y="6228020"/>
            <a:ext cx="6897145" cy="369332"/>
          </a:xfrm>
          <a:prstGeom prst="rect">
            <a:avLst/>
          </a:prstGeom>
          <a:noFill/>
        </p:spPr>
        <p:txBody>
          <a:bodyPr wrap="none" rtlCol="0">
            <a:spAutoFit/>
          </a:bodyPr>
          <a:lstStyle/>
          <a:p>
            <a:r>
              <a:rPr kumimoji="1" lang="en-US" altLang="ja-JP" dirty="0" smtClean="0"/>
              <a:t>Y. Tanaka, M. Sato and N. Nagaosa, J. Phys. Soc. Jpn. 81 011013 (2012)</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384"/>
            <a:ext cx="8244408" cy="648072"/>
          </a:xfrm>
        </p:spPr>
        <p:txBody>
          <a:bodyPr>
            <a:noAutofit/>
          </a:bodyPr>
          <a:lstStyle/>
          <a:p>
            <a:r>
              <a:rPr lang="en-US" altLang="ja-JP" sz="3200" dirty="0" smtClean="0">
                <a:latin typeface="Times New Roman" pitchFamily="18" charset="0"/>
                <a:cs typeface="Times New Roman" pitchFamily="18" charset="0"/>
              </a:rPr>
              <a:t>ABS in B-phase of superfluid </a:t>
            </a:r>
            <a:r>
              <a:rPr lang="en-US" altLang="ja-JP" sz="3200" baseline="30000" dirty="0" smtClean="0">
                <a:latin typeface="Times New Roman" pitchFamily="18" charset="0"/>
                <a:cs typeface="Times New Roman" pitchFamily="18" charset="0"/>
              </a:rPr>
              <a:t>3</a:t>
            </a:r>
            <a:r>
              <a:rPr lang="en-US" altLang="ja-JP" sz="3200" dirty="0" smtClean="0">
                <a:latin typeface="Times New Roman" pitchFamily="18" charset="0"/>
                <a:cs typeface="Times New Roman" pitchFamily="18" charset="0"/>
              </a:rPr>
              <a:t>He</a:t>
            </a:r>
            <a:endParaRPr kumimoji="1" lang="ja-JP" altLang="en-US" sz="3200" dirty="0">
              <a:latin typeface="Times New Roman" pitchFamily="18" charset="0"/>
              <a:cs typeface="Times New Roman" pitchFamily="18" charset="0"/>
            </a:endParaRPr>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21</a:t>
            </a:fld>
            <a:endParaRPr lang="ja-JP" altLang="en-US" dirty="0">
              <a:solidFill>
                <a:prstClr val="black">
                  <a:tint val="75000"/>
                </a:prstClr>
              </a:solidFill>
            </a:endParaRPr>
          </a:p>
        </p:txBody>
      </p:sp>
      <p:sp>
        <p:nvSpPr>
          <p:cNvPr id="4" name="正方形/長方形 3"/>
          <p:cNvSpPr/>
          <p:nvPr/>
        </p:nvSpPr>
        <p:spPr>
          <a:xfrm>
            <a:off x="2843808" y="6488668"/>
            <a:ext cx="2808312" cy="369332"/>
          </a:xfrm>
          <a:prstGeom prst="rect">
            <a:avLst/>
          </a:prstGeom>
        </p:spPr>
        <p:txBody>
          <a:bodyPr wrap="square">
            <a:spAutoFit/>
          </a:bodyPr>
          <a:lstStyle/>
          <a:p>
            <a:r>
              <a:rPr lang="fr-FR" altLang="ja-JP" dirty="0" smtClean="0">
                <a:solidFill>
                  <a:prstClr val="black"/>
                </a:solidFill>
              </a:rPr>
              <a:t>Y. Asano </a:t>
            </a:r>
            <a:r>
              <a:rPr lang="fr-FR" altLang="ja-JP" i="1" dirty="0" smtClean="0">
                <a:solidFill>
                  <a:prstClr val="black"/>
                </a:solidFill>
              </a:rPr>
              <a:t>et al</a:t>
            </a:r>
            <a:r>
              <a:rPr lang="fr-FR" altLang="ja-JP" dirty="0" smtClean="0">
                <a:solidFill>
                  <a:prstClr val="black"/>
                </a:solidFill>
              </a:rPr>
              <a:t>, PRB </a:t>
            </a:r>
            <a:r>
              <a:rPr lang="fr-FR" altLang="ja-JP" dirty="0" smtClean="0">
                <a:solidFill>
                  <a:prstClr val="black"/>
                </a:solidFill>
                <a:latin typeface="Times New Roman" pitchFamily="18" charset="0"/>
                <a:cs typeface="Times New Roman" pitchFamily="18" charset="0"/>
              </a:rPr>
              <a:t>’</a:t>
            </a:r>
            <a:r>
              <a:rPr lang="fr-FR" altLang="ja-JP" dirty="0" smtClean="0">
                <a:solidFill>
                  <a:prstClr val="black"/>
                </a:solidFill>
              </a:rPr>
              <a:t>03</a:t>
            </a:r>
            <a:endParaRPr lang="ja-JP" altLang="en-US" dirty="0">
              <a:solidFill>
                <a:prstClr val="black"/>
              </a:solidFill>
            </a:endParaRPr>
          </a:p>
        </p:txBody>
      </p:sp>
      <p:grpSp>
        <p:nvGrpSpPr>
          <p:cNvPr id="5" name="グループ化 20"/>
          <p:cNvGrpSpPr/>
          <p:nvPr/>
        </p:nvGrpSpPr>
        <p:grpSpPr>
          <a:xfrm>
            <a:off x="4499992" y="3563600"/>
            <a:ext cx="4433217" cy="2978448"/>
            <a:chOff x="4499992" y="1124744"/>
            <a:chExt cx="4433217" cy="2978448"/>
          </a:xfrm>
        </p:grpSpPr>
        <p:pic>
          <p:nvPicPr>
            <p:cNvPr id="4098" name="Picture 2"/>
            <p:cNvPicPr>
              <a:picLocks noChangeAspect="1" noChangeArrowheads="1"/>
            </p:cNvPicPr>
            <p:nvPr/>
          </p:nvPicPr>
          <p:blipFill>
            <a:blip r:embed="rId2" cstate="print"/>
            <a:srcRect/>
            <a:stretch>
              <a:fillRect/>
            </a:stretch>
          </p:blipFill>
          <p:spPr bwMode="auto">
            <a:xfrm>
              <a:off x="4716016" y="1340768"/>
              <a:ext cx="4217193" cy="2554784"/>
            </a:xfrm>
            <a:prstGeom prst="rect">
              <a:avLst/>
            </a:prstGeom>
            <a:noFill/>
            <a:ln w="9525">
              <a:noFill/>
              <a:miter lim="800000"/>
              <a:headEnd/>
              <a:tailEnd/>
            </a:ln>
          </p:spPr>
        </p:pic>
        <p:sp>
          <p:nvSpPr>
            <p:cNvPr id="6" name="テキスト ボックス 5"/>
            <p:cNvSpPr txBox="1"/>
            <p:nvPr/>
          </p:nvSpPr>
          <p:spPr>
            <a:xfrm rot="16200000">
              <a:off x="3334769" y="2289967"/>
              <a:ext cx="2699778" cy="369332"/>
            </a:xfrm>
            <a:prstGeom prst="rect">
              <a:avLst/>
            </a:prstGeom>
            <a:noFill/>
          </p:spPr>
          <p:txBody>
            <a:bodyPr wrap="none" rtlCol="0">
              <a:spAutoFit/>
            </a:bodyPr>
            <a:lstStyle/>
            <a:p>
              <a:r>
                <a:rPr lang="en-US" altLang="ja-JP" dirty="0" smtClean="0">
                  <a:solidFill>
                    <a:prstClr val="black"/>
                  </a:solidFill>
                </a:rPr>
                <a:t>tunneling conductance</a:t>
              </a:r>
              <a:endParaRPr lang="ja-JP" altLang="en-US" dirty="0">
                <a:solidFill>
                  <a:prstClr val="black"/>
                </a:solidFill>
              </a:endParaRPr>
            </a:p>
          </p:txBody>
        </p:sp>
        <p:sp>
          <p:nvSpPr>
            <p:cNvPr id="7" name="テキスト ボックス 6"/>
            <p:cNvSpPr txBox="1"/>
            <p:nvPr/>
          </p:nvSpPr>
          <p:spPr>
            <a:xfrm>
              <a:off x="5436096" y="3717032"/>
              <a:ext cx="1313180" cy="369332"/>
            </a:xfrm>
            <a:prstGeom prst="rect">
              <a:avLst/>
            </a:prstGeom>
            <a:noFill/>
          </p:spPr>
          <p:txBody>
            <a:bodyPr wrap="none" rtlCol="0">
              <a:spAutoFit/>
            </a:bodyPr>
            <a:lstStyle/>
            <a:p>
              <a:r>
                <a:rPr lang="en-US" altLang="ja-JP" dirty="0" smtClean="0">
                  <a:solidFill>
                    <a:prstClr val="black"/>
                  </a:solidFill>
                  <a:latin typeface="Times New Roman" pitchFamily="18" charset="0"/>
                  <a:cs typeface="Times New Roman" pitchFamily="18" charset="0"/>
                </a:rPr>
                <a:t>bias-voltage</a:t>
              </a:r>
              <a:endParaRPr lang="ja-JP" altLang="en-US" dirty="0">
                <a:solidFill>
                  <a:prstClr val="black"/>
                </a:solidFill>
                <a:latin typeface="Times New Roman" pitchFamily="18" charset="0"/>
                <a:cs typeface="Times New Roman" pitchFamily="18" charset="0"/>
              </a:endParaRPr>
            </a:p>
          </p:txBody>
        </p:sp>
        <p:sp>
          <p:nvSpPr>
            <p:cNvPr id="8" name="テキスト ボックス 7"/>
            <p:cNvSpPr txBox="1"/>
            <p:nvPr/>
          </p:nvSpPr>
          <p:spPr>
            <a:xfrm rot="17776517">
              <a:off x="7635425" y="3518417"/>
              <a:ext cx="800219" cy="369332"/>
            </a:xfrm>
            <a:prstGeom prst="rect">
              <a:avLst/>
            </a:prstGeom>
            <a:noFill/>
          </p:spPr>
          <p:txBody>
            <a:bodyPr wrap="none" rtlCol="0">
              <a:spAutoFit/>
            </a:bodyPr>
            <a:lstStyle/>
            <a:p>
              <a:r>
                <a:rPr lang="en-US" altLang="ja-JP" dirty="0" smtClean="0">
                  <a:solidFill>
                    <a:prstClr val="black"/>
                  </a:solidFill>
                  <a:latin typeface="Times New Roman" pitchFamily="18" charset="0"/>
                  <a:cs typeface="Times New Roman" pitchFamily="18" charset="0"/>
                </a:rPr>
                <a:t>barrier</a:t>
              </a:r>
              <a:endParaRPr lang="ja-JP" altLang="en-US" dirty="0">
                <a:solidFill>
                  <a:prstClr val="black"/>
                </a:solidFill>
                <a:latin typeface="Times New Roman" pitchFamily="18" charset="0"/>
                <a:cs typeface="Times New Roman" pitchFamily="18" charset="0"/>
              </a:endParaRPr>
            </a:p>
          </p:txBody>
        </p:sp>
      </p:grpSp>
      <p:sp>
        <p:nvSpPr>
          <p:cNvPr id="25" name="テキスト ボックス 24"/>
          <p:cNvSpPr txBox="1"/>
          <p:nvPr/>
        </p:nvSpPr>
        <p:spPr>
          <a:xfrm>
            <a:off x="179512" y="5445224"/>
            <a:ext cx="3062057" cy="1200329"/>
          </a:xfrm>
          <a:prstGeom prst="rect">
            <a:avLst/>
          </a:prstGeom>
          <a:noFill/>
        </p:spPr>
        <p:txBody>
          <a:bodyPr wrap="none" rtlCol="0">
            <a:spAutoFit/>
          </a:bodyPr>
          <a:lstStyle/>
          <a:p>
            <a:r>
              <a:rPr lang="en-US" altLang="ja-JP" sz="2400" dirty="0" smtClean="0">
                <a:solidFill>
                  <a:srgbClr val="FF0000"/>
                </a:solidFill>
                <a:latin typeface="Times New Roman" pitchFamily="18" charset="0"/>
                <a:cs typeface="Times New Roman" pitchFamily="18" charset="0"/>
              </a:rPr>
              <a:t>no zero-bias peak</a:t>
            </a:r>
          </a:p>
          <a:p>
            <a:r>
              <a:rPr lang="en-US" altLang="ja-JP" sz="2400" dirty="0" smtClean="0">
                <a:solidFill>
                  <a:srgbClr val="FF0000"/>
                </a:solidFill>
                <a:latin typeface="Times New Roman" pitchFamily="18" charset="0"/>
                <a:cs typeface="Times New Roman" pitchFamily="18" charset="0"/>
              </a:rPr>
              <a:t>due to linear dispersion</a:t>
            </a:r>
          </a:p>
          <a:p>
            <a:r>
              <a:rPr lang="en-US" altLang="ja-JP" sz="2400" dirty="0" smtClean="0">
                <a:solidFill>
                  <a:srgbClr val="FF0000"/>
                </a:solidFill>
                <a:latin typeface="Times New Roman" pitchFamily="18" charset="0"/>
                <a:cs typeface="Times New Roman" pitchFamily="18" charset="0"/>
              </a:rPr>
              <a:t>of surface states</a:t>
            </a:r>
          </a:p>
        </p:txBody>
      </p:sp>
      <p:sp>
        <p:nvSpPr>
          <p:cNvPr id="29" name="テキスト ボックス 28"/>
          <p:cNvSpPr txBox="1"/>
          <p:nvPr/>
        </p:nvSpPr>
        <p:spPr>
          <a:xfrm>
            <a:off x="321080" y="3573016"/>
            <a:ext cx="3458832" cy="830997"/>
          </a:xfrm>
          <a:prstGeom prst="rect">
            <a:avLst/>
          </a:prstGeom>
          <a:noFill/>
        </p:spPr>
        <p:txBody>
          <a:bodyPr wrap="none" rtlCol="0">
            <a:spAutoFit/>
          </a:bodyPr>
          <a:lstStyle/>
          <a:p>
            <a:r>
              <a:rPr lang="en-US" altLang="ja-JP" sz="2400" dirty="0" smtClean="0">
                <a:solidFill>
                  <a:prstClr val="black"/>
                </a:solidFill>
                <a:latin typeface="Times New Roman" pitchFamily="18" charset="0"/>
                <a:cs typeface="Times New Roman" pitchFamily="18" charset="0"/>
              </a:rPr>
              <a:t>BW state (B-phase in </a:t>
            </a:r>
            <a:r>
              <a:rPr lang="en-US" altLang="ja-JP" sz="2400" baseline="30000" dirty="0" smtClean="0">
                <a:solidFill>
                  <a:prstClr val="black"/>
                </a:solidFill>
                <a:latin typeface="Times New Roman" pitchFamily="18" charset="0"/>
                <a:cs typeface="Times New Roman" pitchFamily="18" charset="0"/>
              </a:rPr>
              <a:t>3</a:t>
            </a:r>
            <a:r>
              <a:rPr lang="en-US" altLang="ja-JP" sz="2400" dirty="0" smtClean="0">
                <a:solidFill>
                  <a:prstClr val="black"/>
                </a:solidFill>
                <a:latin typeface="Times New Roman" pitchFamily="18" charset="0"/>
                <a:cs typeface="Times New Roman" pitchFamily="18" charset="0"/>
              </a:rPr>
              <a:t>He)</a:t>
            </a:r>
          </a:p>
          <a:p>
            <a:r>
              <a:rPr lang="en-US" altLang="ja-JP" sz="2400" dirty="0" smtClean="0">
                <a:solidFill>
                  <a:prstClr val="black"/>
                </a:solidFill>
                <a:latin typeface="Times New Roman" pitchFamily="18" charset="0"/>
                <a:cs typeface="Times New Roman" pitchFamily="18" charset="0"/>
              </a:rPr>
              <a:t>full gap superconductor</a:t>
            </a:r>
          </a:p>
        </p:txBody>
      </p:sp>
      <p:cxnSp>
        <p:nvCxnSpPr>
          <p:cNvPr id="24" name="直線コネクタ 23"/>
          <p:cNvCxnSpPr/>
          <p:nvPr/>
        </p:nvCxnSpPr>
        <p:spPr>
          <a:xfrm>
            <a:off x="0" y="3573016"/>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9" name="グループ化 25"/>
          <p:cNvGrpSpPr/>
          <p:nvPr/>
        </p:nvGrpSpPr>
        <p:grpSpPr>
          <a:xfrm>
            <a:off x="0" y="4509120"/>
            <a:ext cx="2809142" cy="981767"/>
            <a:chOff x="395536" y="2564904"/>
            <a:chExt cx="3529222" cy="1233428"/>
          </a:xfrm>
        </p:grpSpPr>
        <p:sp>
          <p:nvSpPr>
            <p:cNvPr id="27" name="直方体 26"/>
            <p:cNvSpPr/>
            <p:nvPr/>
          </p:nvSpPr>
          <p:spPr>
            <a:xfrm>
              <a:off x="1043608" y="2564904"/>
              <a:ext cx="1296144" cy="864096"/>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FF0000"/>
                  </a:solidFill>
                </a:rPr>
                <a:t>Metal</a:t>
              </a:r>
              <a:endParaRPr lang="ja-JP" altLang="en-US" dirty="0">
                <a:solidFill>
                  <a:srgbClr val="FF0000"/>
                </a:solidFill>
              </a:endParaRPr>
            </a:p>
          </p:txBody>
        </p:sp>
        <p:cxnSp>
          <p:nvCxnSpPr>
            <p:cNvPr id="31" name="直線矢印コネクタ 30"/>
            <p:cNvCxnSpPr/>
            <p:nvPr/>
          </p:nvCxnSpPr>
          <p:spPr>
            <a:xfrm>
              <a:off x="539552" y="3429000"/>
              <a:ext cx="3096344" cy="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635896" y="3222268"/>
              <a:ext cx="288862" cy="369332"/>
            </a:xfrm>
            <a:prstGeom prst="rect">
              <a:avLst/>
            </a:prstGeom>
            <a:noFill/>
          </p:spPr>
          <p:txBody>
            <a:bodyPr wrap="none" rtlCol="0">
              <a:spAutoFit/>
            </a:bodyPr>
            <a:lstStyle/>
            <a:p>
              <a:r>
                <a:rPr lang="en-US" altLang="ja-JP" dirty="0" smtClean="0">
                  <a:solidFill>
                    <a:prstClr val="black"/>
                  </a:solidFill>
                  <a:latin typeface="cmmi12" pitchFamily="34" charset="0"/>
                </a:rPr>
                <a:t>z</a:t>
              </a:r>
              <a:endParaRPr lang="ja-JP" altLang="en-US" dirty="0">
                <a:solidFill>
                  <a:prstClr val="black"/>
                </a:solidFill>
                <a:latin typeface="cmmi12" pitchFamily="34" charset="0"/>
              </a:endParaRPr>
            </a:p>
          </p:txBody>
        </p:sp>
        <p:cxnSp>
          <p:nvCxnSpPr>
            <p:cNvPr id="36" name="直線矢印コネクタ 35"/>
            <p:cNvCxnSpPr/>
            <p:nvPr/>
          </p:nvCxnSpPr>
          <p:spPr>
            <a:xfrm flipV="1">
              <a:off x="539552" y="3140968"/>
              <a:ext cx="28803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539552" y="2924944"/>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83568" y="2852936"/>
              <a:ext cx="312906" cy="369332"/>
            </a:xfrm>
            <a:prstGeom prst="rect">
              <a:avLst/>
            </a:prstGeom>
            <a:noFill/>
          </p:spPr>
          <p:txBody>
            <a:bodyPr wrap="none" rtlCol="0">
              <a:spAutoFit/>
            </a:bodyPr>
            <a:lstStyle/>
            <a:p>
              <a:r>
                <a:rPr lang="en-US" altLang="ja-JP" dirty="0" smtClean="0">
                  <a:solidFill>
                    <a:prstClr val="black"/>
                  </a:solidFill>
                  <a:latin typeface="cmmi12" pitchFamily="34" charset="0"/>
                </a:rPr>
                <a:t>x</a:t>
              </a:r>
              <a:endParaRPr lang="ja-JP" altLang="en-US" dirty="0">
                <a:solidFill>
                  <a:prstClr val="black"/>
                </a:solidFill>
                <a:latin typeface="cmmi12" pitchFamily="34" charset="0"/>
              </a:endParaRPr>
            </a:p>
          </p:txBody>
        </p:sp>
        <p:sp>
          <p:nvSpPr>
            <p:cNvPr id="40" name="テキスト ボックス 39"/>
            <p:cNvSpPr txBox="1"/>
            <p:nvPr/>
          </p:nvSpPr>
          <p:spPr>
            <a:xfrm>
              <a:off x="395536" y="2564904"/>
              <a:ext cx="295274" cy="369332"/>
            </a:xfrm>
            <a:prstGeom prst="rect">
              <a:avLst/>
            </a:prstGeom>
            <a:noFill/>
          </p:spPr>
          <p:txBody>
            <a:bodyPr wrap="none" rtlCol="0">
              <a:spAutoFit/>
            </a:bodyPr>
            <a:lstStyle/>
            <a:p>
              <a:r>
                <a:rPr lang="en-US" altLang="ja-JP" dirty="0" smtClean="0">
                  <a:solidFill>
                    <a:prstClr val="black"/>
                  </a:solidFill>
                  <a:latin typeface="cmmi12" pitchFamily="34" charset="0"/>
                </a:rPr>
                <a:t>y</a:t>
              </a:r>
              <a:endParaRPr lang="ja-JP" altLang="en-US" dirty="0">
                <a:solidFill>
                  <a:prstClr val="black"/>
                </a:solidFill>
                <a:latin typeface="cmmi12" pitchFamily="34" charset="0"/>
              </a:endParaRPr>
            </a:p>
          </p:txBody>
        </p:sp>
        <p:sp>
          <p:nvSpPr>
            <p:cNvPr id="41" name="テキスト ボックス 40"/>
            <p:cNvSpPr txBox="1"/>
            <p:nvPr/>
          </p:nvSpPr>
          <p:spPr>
            <a:xfrm>
              <a:off x="1835696" y="3429000"/>
              <a:ext cx="527709" cy="369332"/>
            </a:xfrm>
            <a:prstGeom prst="rect">
              <a:avLst/>
            </a:prstGeom>
            <a:noFill/>
          </p:spPr>
          <p:txBody>
            <a:bodyPr wrap="none" rtlCol="0">
              <a:spAutoFit/>
            </a:bodyPr>
            <a:lstStyle/>
            <a:p>
              <a:r>
                <a:rPr lang="en-US" altLang="ja-JP" dirty="0" smtClean="0">
                  <a:solidFill>
                    <a:prstClr val="black"/>
                  </a:solidFill>
                  <a:latin typeface="cmmi12" pitchFamily="34" charset="0"/>
                </a:rPr>
                <a:t>z</a:t>
              </a:r>
              <a:r>
                <a:rPr lang="en-US" altLang="ja-JP" dirty="0" smtClean="0">
                  <a:solidFill>
                    <a:prstClr val="black"/>
                  </a:solidFill>
                  <a:latin typeface="Symbol" pitchFamily="18" charset="2"/>
                </a:rPr>
                <a:t>=</a:t>
              </a:r>
              <a:r>
                <a:rPr lang="en-US" altLang="ja-JP" dirty="0" smtClean="0">
                  <a:solidFill>
                    <a:prstClr val="black"/>
                  </a:solidFill>
                  <a:latin typeface="cmr12" pitchFamily="34" charset="0"/>
                </a:rPr>
                <a:t>0</a:t>
              </a:r>
              <a:endParaRPr lang="ja-JP" altLang="en-US" dirty="0">
                <a:solidFill>
                  <a:prstClr val="black"/>
                </a:solidFill>
                <a:latin typeface="cmr12" pitchFamily="34" charset="0"/>
              </a:endParaRPr>
            </a:p>
          </p:txBody>
        </p:sp>
        <p:sp>
          <p:nvSpPr>
            <p:cNvPr id="44" name="直方体 43"/>
            <p:cNvSpPr/>
            <p:nvPr/>
          </p:nvSpPr>
          <p:spPr>
            <a:xfrm>
              <a:off x="2123728" y="2564904"/>
              <a:ext cx="1296144" cy="864096"/>
            </a:xfrm>
            <a:prstGeom prst="cub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FF0000"/>
                  </a:solidFill>
                </a:rPr>
                <a:t>BW</a:t>
              </a:r>
              <a:endParaRPr lang="ja-JP" altLang="en-US" dirty="0">
                <a:solidFill>
                  <a:srgbClr val="FF0000"/>
                </a:solidFill>
              </a:endParaRPr>
            </a:p>
          </p:txBody>
        </p:sp>
      </p:grpSp>
      <p:pic>
        <p:nvPicPr>
          <p:cNvPr id="30" name="Picture 2"/>
          <p:cNvPicPr>
            <a:picLocks noChangeAspect="1" noChangeArrowheads="1"/>
          </p:cNvPicPr>
          <p:nvPr/>
        </p:nvPicPr>
        <p:blipFill>
          <a:blip r:embed="rId3" cstate="print"/>
          <a:srcRect/>
          <a:stretch>
            <a:fillRect/>
          </a:stretch>
        </p:blipFill>
        <p:spPr bwMode="auto">
          <a:xfrm>
            <a:off x="539552" y="1068092"/>
            <a:ext cx="2664295" cy="2000868"/>
          </a:xfrm>
          <a:prstGeom prst="rect">
            <a:avLst/>
          </a:prstGeom>
          <a:noFill/>
          <a:ln w="9525">
            <a:noFill/>
            <a:miter lim="800000"/>
            <a:headEnd/>
            <a:tailEnd/>
          </a:ln>
        </p:spPr>
      </p:pic>
      <p:sp>
        <p:nvSpPr>
          <p:cNvPr id="32" name="テキスト ボックス 34"/>
          <p:cNvSpPr txBox="1">
            <a:spLocks noChangeArrowheads="1"/>
          </p:cNvSpPr>
          <p:nvPr/>
        </p:nvSpPr>
        <p:spPr bwMode="auto">
          <a:xfrm>
            <a:off x="6609655" y="2473077"/>
            <a:ext cx="2282825" cy="5238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dirty="0" smtClean="0">
                <a:solidFill>
                  <a:srgbClr val="000000"/>
                </a:solidFill>
                <a:latin typeface="Arial" pitchFamily="34" charset="0"/>
              </a:rPr>
              <a:t>Chung, S.C. Zhang (2009)</a:t>
            </a:r>
          </a:p>
          <a:p>
            <a:pPr fontAlgn="base">
              <a:spcBef>
                <a:spcPct val="0"/>
              </a:spcBef>
              <a:spcAft>
                <a:spcPct val="0"/>
              </a:spcAft>
            </a:pPr>
            <a:r>
              <a:rPr lang="en-US" altLang="ja-JP" sz="1400" dirty="0" smtClean="0">
                <a:solidFill>
                  <a:srgbClr val="000000"/>
                </a:solidFill>
                <a:latin typeface="Arial" pitchFamily="34" charset="0"/>
              </a:rPr>
              <a:t>Volovik (2009)</a:t>
            </a:r>
            <a:endParaRPr lang="ja-JP" altLang="en-US" sz="1400" dirty="0" smtClean="0">
              <a:solidFill>
                <a:srgbClr val="000000"/>
              </a:solidFill>
              <a:latin typeface="Arial" pitchFamily="34" charset="0"/>
            </a:endParaRPr>
          </a:p>
        </p:txBody>
      </p:sp>
      <p:sp>
        <p:nvSpPr>
          <p:cNvPr id="33" name="テキスト ボックス 11"/>
          <p:cNvSpPr txBox="1">
            <a:spLocks noChangeArrowheads="1"/>
          </p:cNvSpPr>
          <p:nvPr/>
        </p:nvSpPr>
        <p:spPr bwMode="auto">
          <a:xfrm>
            <a:off x="6628705" y="1282452"/>
            <a:ext cx="2125663"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dirty="0" smtClean="0">
                <a:solidFill>
                  <a:srgbClr val="000000"/>
                </a:solidFill>
                <a:latin typeface="Arial" pitchFamily="34" charset="0"/>
              </a:rPr>
              <a:t>Salomaa Volovik (1988) </a:t>
            </a:r>
            <a:endParaRPr lang="ja-JP" altLang="en-US" sz="1400" dirty="0" smtClean="0">
              <a:solidFill>
                <a:srgbClr val="000000"/>
              </a:solidFill>
              <a:latin typeface="Arial" pitchFamily="34" charset="0"/>
            </a:endParaRPr>
          </a:p>
        </p:txBody>
      </p:sp>
      <p:sp>
        <p:nvSpPr>
          <p:cNvPr id="35" name="テキスト ボックス 12"/>
          <p:cNvSpPr txBox="1">
            <a:spLocks noChangeArrowheads="1"/>
          </p:cNvSpPr>
          <p:nvPr/>
        </p:nvSpPr>
        <p:spPr bwMode="auto">
          <a:xfrm>
            <a:off x="6628705" y="1545977"/>
            <a:ext cx="1557338"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dirty="0" smtClean="0">
                <a:solidFill>
                  <a:srgbClr val="000000"/>
                </a:solidFill>
                <a:latin typeface="Arial" pitchFamily="34" charset="0"/>
              </a:rPr>
              <a:t>Schnyder (2008) </a:t>
            </a:r>
            <a:endParaRPr lang="ja-JP" altLang="en-US" sz="1400" dirty="0" smtClean="0">
              <a:solidFill>
                <a:srgbClr val="000000"/>
              </a:solidFill>
              <a:latin typeface="Arial" pitchFamily="34" charset="0"/>
            </a:endParaRPr>
          </a:p>
        </p:txBody>
      </p:sp>
      <p:sp>
        <p:nvSpPr>
          <p:cNvPr id="37" name="テキスト ボックス 13"/>
          <p:cNvSpPr txBox="1">
            <a:spLocks noChangeArrowheads="1"/>
          </p:cNvSpPr>
          <p:nvPr/>
        </p:nvSpPr>
        <p:spPr bwMode="auto">
          <a:xfrm>
            <a:off x="6628705" y="1782515"/>
            <a:ext cx="2202847" cy="307777"/>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dirty="0" smtClean="0">
                <a:solidFill>
                  <a:srgbClr val="000000"/>
                </a:solidFill>
                <a:latin typeface="Arial" pitchFamily="34" charset="0"/>
              </a:rPr>
              <a:t>Roy (2008)  Nagai (2009)</a:t>
            </a:r>
            <a:endParaRPr lang="ja-JP" altLang="en-US" sz="1400" dirty="0" smtClean="0">
              <a:solidFill>
                <a:srgbClr val="000000"/>
              </a:solidFill>
              <a:latin typeface="Arial" pitchFamily="34" charset="0"/>
            </a:endParaRPr>
          </a:p>
        </p:txBody>
      </p:sp>
      <p:sp>
        <p:nvSpPr>
          <p:cNvPr id="42" name="テキスト ボックス 14"/>
          <p:cNvSpPr txBox="1">
            <a:spLocks noChangeArrowheads="1"/>
          </p:cNvSpPr>
          <p:nvPr/>
        </p:nvSpPr>
        <p:spPr bwMode="auto">
          <a:xfrm>
            <a:off x="6628705" y="1996827"/>
            <a:ext cx="979488"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dirty="0" smtClean="0">
                <a:solidFill>
                  <a:srgbClr val="000000"/>
                </a:solidFill>
                <a:latin typeface="Arial" pitchFamily="34" charset="0"/>
              </a:rPr>
              <a:t>Qi (2009) </a:t>
            </a:r>
            <a:endParaRPr lang="ja-JP" altLang="en-US" sz="1400" dirty="0" smtClean="0">
              <a:solidFill>
                <a:srgbClr val="000000"/>
              </a:solidFill>
              <a:latin typeface="Arial" pitchFamily="34" charset="0"/>
            </a:endParaRPr>
          </a:p>
        </p:txBody>
      </p:sp>
      <p:sp>
        <p:nvSpPr>
          <p:cNvPr id="43" name="テキスト ボックス 15"/>
          <p:cNvSpPr txBox="1">
            <a:spLocks noChangeArrowheads="1"/>
          </p:cNvSpPr>
          <p:nvPr/>
        </p:nvSpPr>
        <p:spPr bwMode="auto">
          <a:xfrm>
            <a:off x="6619180" y="2230190"/>
            <a:ext cx="1249363"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dirty="0" smtClean="0">
                <a:solidFill>
                  <a:srgbClr val="000000"/>
                </a:solidFill>
                <a:latin typeface="Arial" pitchFamily="34" charset="0"/>
              </a:rPr>
              <a:t>Kitaev(2009) </a:t>
            </a:r>
            <a:endParaRPr lang="ja-JP" altLang="en-US" sz="1400" dirty="0" smtClean="0">
              <a:solidFill>
                <a:srgbClr val="000000"/>
              </a:solidFill>
              <a:latin typeface="Arial" pitchFamily="34" charset="0"/>
            </a:endParaRPr>
          </a:p>
        </p:txBody>
      </p:sp>
      <p:sp>
        <p:nvSpPr>
          <p:cNvPr id="46" name="テキスト ボックス 45"/>
          <p:cNvSpPr txBox="1"/>
          <p:nvPr/>
        </p:nvSpPr>
        <p:spPr>
          <a:xfrm>
            <a:off x="4283968" y="3140968"/>
            <a:ext cx="4761240" cy="307777"/>
          </a:xfrm>
          <a:prstGeom prst="rect">
            <a:avLst/>
          </a:prstGeom>
          <a:noFill/>
        </p:spPr>
        <p:txBody>
          <a:bodyPr wrap="none" rtlCol="0">
            <a:spAutoFit/>
          </a:bodyPr>
          <a:lstStyle/>
          <a:p>
            <a:r>
              <a:rPr lang="en-US" altLang="ja-JP" sz="1400" dirty="0" smtClean="0">
                <a:latin typeface="Times New Roman" pitchFamily="18" charset="0"/>
                <a:cs typeface="Times New Roman" pitchFamily="18" charset="0"/>
              </a:rPr>
              <a:t>p</a:t>
            </a:r>
            <a:r>
              <a:rPr kumimoji="1" lang="en-US" altLang="ja-JP" sz="1400" dirty="0" smtClean="0">
                <a:latin typeface="Times New Roman" pitchFamily="18" charset="0"/>
                <a:cs typeface="Times New Roman" pitchFamily="18" charset="0"/>
              </a:rPr>
              <a:t>erpendicular injection ZES: Buchholtz and Zwicknagle (1981)</a:t>
            </a:r>
            <a:endParaRPr kumimoji="1" lang="ja-JP" altLang="en-US" sz="1400" dirty="0">
              <a:latin typeface="Times New Roman" pitchFamily="18" charset="0"/>
              <a:cs typeface="Times New Roman" pitchFamily="18" charset="0"/>
            </a:endParaRPr>
          </a:p>
        </p:txBody>
      </p:sp>
      <p:sp>
        <p:nvSpPr>
          <p:cNvPr id="49" name="テキスト ボックス 48"/>
          <p:cNvSpPr txBox="1"/>
          <p:nvPr/>
        </p:nvSpPr>
        <p:spPr>
          <a:xfrm>
            <a:off x="3851920" y="1340768"/>
            <a:ext cx="2240422" cy="738664"/>
          </a:xfrm>
          <a:prstGeom prst="rect">
            <a:avLst/>
          </a:prstGeom>
          <a:noFill/>
        </p:spPr>
        <p:txBody>
          <a:bodyPr wrap="none" rtlCol="0">
            <a:spAutoFit/>
          </a:bodyPr>
          <a:lstStyle/>
          <a:p>
            <a:r>
              <a:rPr kumimoji="1" lang="en-US" altLang="ja-JP" sz="2400" dirty="0" smtClean="0">
                <a:solidFill>
                  <a:srgbClr val="FF0000"/>
                </a:solidFill>
                <a:latin typeface="Times New Roman" pitchFamily="18" charset="0"/>
                <a:cs typeface="Times New Roman" pitchFamily="18" charset="0"/>
              </a:rPr>
              <a:t>Dirac Cone </a:t>
            </a:r>
            <a:r>
              <a:rPr kumimoji="1" lang="en-US" altLang="ja-JP" dirty="0" smtClean="0"/>
              <a:t>type </a:t>
            </a:r>
          </a:p>
          <a:p>
            <a:r>
              <a:rPr lang="en-US" altLang="ja-JP" dirty="0" smtClean="0"/>
              <a:t>ABS</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84976" cy="1143000"/>
          </a:xfrm>
        </p:spPr>
        <p:txBody>
          <a:bodyPr>
            <a:noAutofit/>
          </a:bodyPr>
          <a:lstStyle/>
          <a:p>
            <a:r>
              <a:rPr kumimoji="1" lang="en-US" altLang="ja-JP" sz="3200" dirty="0" smtClean="0"/>
              <a:t>ABS and tunneling conductance</a:t>
            </a:r>
            <a:endParaRPr kumimoji="1" lang="ja-JP" altLang="en-US" sz="3200" dirty="0"/>
          </a:p>
        </p:txBody>
      </p:sp>
      <p:graphicFrame>
        <p:nvGraphicFramePr>
          <p:cNvPr id="4" name="表 3"/>
          <p:cNvGraphicFramePr>
            <a:graphicFrameLocks noGrp="1"/>
          </p:cNvGraphicFramePr>
          <p:nvPr/>
        </p:nvGraphicFramePr>
        <p:xfrm>
          <a:off x="251520" y="1628800"/>
          <a:ext cx="8640960" cy="2987040"/>
        </p:xfrm>
        <a:graphic>
          <a:graphicData uri="http://schemas.openxmlformats.org/drawingml/2006/table">
            <a:tbl>
              <a:tblPr firstRow="1" bandRow="1">
                <a:tableStyleId>{5C22544A-7EE6-4342-B048-85BDC9FD1C3A}</a:tableStyleId>
              </a:tblPr>
              <a:tblGrid>
                <a:gridCol w="1521004"/>
                <a:gridCol w="634211"/>
                <a:gridCol w="2775807"/>
                <a:gridCol w="1830651"/>
                <a:gridCol w="1879287"/>
              </a:tblGrid>
              <a:tr h="370840">
                <a:tc>
                  <a:txBody>
                    <a:bodyPr/>
                    <a:lstStyle/>
                    <a:p>
                      <a:r>
                        <a:rPr kumimoji="1" lang="en-US" altLang="ja-JP" sz="2000" dirty="0" smtClean="0"/>
                        <a:t>space</a:t>
                      </a:r>
                    </a:p>
                    <a:p>
                      <a:r>
                        <a:rPr kumimoji="1" lang="en-US" altLang="ja-JP" sz="2000" dirty="0" smtClean="0"/>
                        <a:t>dimension</a:t>
                      </a:r>
                      <a:endParaRPr kumimoji="1" lang="ja-JP" altLang="en-US" sz="2000" dirty="0"/>
                    </a:p>
                  </a:txBody>
                  <a:tcPr/>
                </a:tc>
                <a:tc gridSpan="2">
                  <a:txBody>
                    <a:bodyPr/>
                    <a:lstStyle/>
                    <a:p>
                      <a:pPr algn="ctr"/>
                      <a:r>
                        <a:rPr kumimoji="1" lang="en-US" altLang="ja-JP" sz="2000" dirty="0" smtClean="0"/>
                        <a:t>gap structure</a:t>
                      </a:r>
                      <a:endParaRPr kumimoji="1" lang="ja-JP" altLang="en-US" sz="2000" dirty="0"/>
                    </a:p>
                  </a:txBody>
                  <a:tcPr anchor="ctr"/>
                </a:tc>
                <a:tc hMerge="1">
                  <a:txBody>
                    <a:bodyPr/>
                    <a:lstStyle/>
                    <a:p>
                      <a:endParaRPr kumimoji="1" lang="ja-JP" altLang="en-US" dirty="0"/>
                    </a:p>
                  </a:txBody>
                  <a:tcPr/>
                </a:tc>
                <a:tc>
                  <a:txBody>
                    <a:bodyPr/>
                    <a:lstStyle/>
                    <a:p>
                      <a:pPr algn="ctr"/>
                      <a:r>
                        <a:rPr kumimoji="1" lang="en-US" altLang="ja-JP" sz="2000" dirty="0" smtClean="0"/>
                        <a:t>surface</a:t>
                      </a:r>
                    </a:p>
                    <a:p>
                      <a:pPr algn="ctr"/>
                      <a:r>
                        <a:rPr kumimoji="1" lang="en-US" altLang="ja-JP" sz="2000" dirty="0" smtClean="0"/>
                        <a:t>state</a:t>
                      </a:r>
                      <a:endParaRPr kumimoji="1" lang="ja-JP" altLang="en-US" sz="2000" dirty="0"/>
                    </a:p>
                  </a:txBody>
                  <a:tcPr/>
                </a:tc>
                <a:tc>
                  <a:txBody>
                    <a:bodyPr/>
                    <a:lstStyle/>
                    <a:p>
                      <a:r>
                        <a:rPr kumimoji="1" lang="en-US" altLang="ja-JP" sz="2000" dirty="0" smtClean="0"/>
                        <a:t>tunneling</a:t>
                      </a:r>
                      <a:r>
                        <a:rPr kumimoji="1" lang="en-US" altLang="ja-JP" sz="2000" baseline="0" dirty="0" smtClean="0"/>
                        <a:t> </a:t>
                      </a:r>
                    </a:p>
                    <a:p>
                      <a:r>
                        <a:rPr kumimoji="1" lang="en-US" altLang="ja-JP" sz="2000" baseline="0" dirty="0" smtClean="0"/>
                        <a:t>conductance</a:t>
                      </a:r>
                      <a:endParaRPr kumimoji="1" lang="ja-JP" altLang="en-US" sz="2000" dirty="0"/>
                    </a:p>
                  </a:txBody>
                  <a:tcPr/>
                </a:tc>
              </a:tr>
              <a:tr h="370840">
                <a:tc rowSpan="2">
                  <a:txBody>
                    <a:bodyPr/>
                    <a:lstStyle/>
                    <a:p>
                      <a:pPr algn="ctr"/>
                      <a:r>
                        <a:rPr kumimoji="1" lang="en-US" altLang="ja-JP" sz="2000" dirty="0" smtClean="0"/>
                        <a:t>2D</a:t>
                      </a:r>
                      <a:endParaRPr kumimoji="1" lang="ja-JP" altLang="en-US" sz="2000" dirty="0"/>
                    </a:p>
                  </a:txBody>
                  <a:tcPr anchor="ctr">
                    <a:lnB w="12700" cap="flat" cmpd="sng" algn="ctr">
                      <a:solidFill>
                        <a:schemeClr val="tx1"/>
                      </a:solidFill>
                      <a:prstDash val="solid"/>
                      <a:round/>
                      <a:headEnd type="none" w="med" len="med"/>
                      <a:tailEnd type="none" w="med" len="med"/>
                    </a:lnB>
                    <a:noFill/>
                  </a:tcPr>
                </a:tc>
                <a:tc gridSpan="2">
                  <a:txBody>
                    <a:bodyPr/>
                    <a:lstStyle/>
                    <a:p>
                      <a:pPr algn="ctr"/>
                      <a:r>
                        <a:rPr kumimoji="1" lang="en-US" altLang="ja-JP" sz="2000" dirty="0" smtClean="0"/>
                        <a:t>nodal</a:t>
                      </a:r>
                      <a:endParaRPr kumimoji="1" lang="ja-JP" altLang="en-US" sz="2000" dirty="0"/>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ja-JP" altLang="en-US" dirty="0"/>
                    </a:p>
                  </a:txBody>
                  <a:tcPr/>
                </a:tc>
                <a:tc>
                  <a:txBody>
                    <a:bodyPr/>
                    <a:lstStyle/>
                    <a:p>
                      <a:pPr algn="ctr"/>
                      <a:r>
                        <a:rPr lang="en-US" altLang="ja-JP" sz="2000" dirty="0" smtClean="0"/>
                        <a:t>flat</a:t>
                      </a:r>
                      <a:r>
                        <a:rPr lang="en-US" altLang="ja-JP" sz="2000" baseline="0" dirty="0" smtClean="0"/>
                        <a:t> band</a:t>
                      </a:r>
                      <a:endParaRPr lang="ja-JP" altLang="en-US" sz="2000" dirty="0"/>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a:r>
                        <a:rPr kumimoji="1" lang="en-US" altLang="ja-JP" sz="2000" dirty="0" smtClean="0"/>
                        <a:t>zero-bias </a:t>
                      </a:r>
                    </a:p>
                    <a:p>
                      <a:pPr algn="ctr"/>
                      <a:r>
                        <a:rPr kumimoji="1" lang="en-US" altLang="ja-JP" sz="2000" dirty="0" smtClean="0"/>
                        <a:t>peak</a:t>
                      </a:r>
                      <a:endParaRPr kumimoji="1" lang="ja-JP" altLang="en-US" sz="2000" dirty="0"/>
                    </a:p>
                  </a:txBody>
                  <a:tcPr anchor="ctr">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vMerge="1">
                  <a:txBody>
                    <a:bodyPr/>
                    <a:lstStyle/>
                    <a:p>
                      <a:endParaRPr kumimoji="1" lang="ja-JP" altLang="en-US" dirty="0"/>
                    </a:p>
                  </a:txBody>
                  <a:tcPr/>
                </a:tc>
                <a:tc gridSpan="2">
                  <a:txBody>
                    <a:bodyPr/>
                    <a:lstStyle/>
                    <a:p>
                      <a:pPr algn="ctr"/>
                      <a:r>
                        <a:rPr kumimoji="1" lang="en-US" altLang="ja-JP" sz="2000" dirty="0" smtClean="0"/>
                        <a:t>full</a:t>
                      </a:r>
                      <a:endParaRPr kumimoji="1" lang="ja-JP" altLang="en-US" sz="20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ja-JP" altLang="en-US" dirty="0"/>
                    </a:p>
                  </a:txBody>
                  <a:tcPr/>
                </a:tc>
                <a:tc>
                  <a:txBody>
                    <a:bodyPr/>
                    <a:lstStyle/>
                    <a:p>
                      <a:pPr algn="ctr"/>
                      <a:r>
                        <a:rPr lang="en-US" altLang="ja-JP" sz="2000" dirty="0" smtClean="0"/>
                        <a:t>chiral/helical</a:t>
                      </a:r>
                      <a:endParaRPr lang="ja-JP" alt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dirty="0"/>
                    </a:p>
                  </a:txBody>
                  <a:tcPr/>
                </a:tc>
              </a:tr>
              <a:tr h="370840">
                <a:tc rowSpan="3">
                  <a:txBody>
                    <a:bodyPr/>
                    <a:lstStyle/>
                    <a:p>
                      <a:pPr algn="ctr"/>
                      <a:r>
                        <a:rPr kumimoji="1" lang="en-US" altLang="ja-JP" sz="2000" dirty="0" smtClean="0"/>
                        <a:t>3D</a:t>
                      </a:r>
                    </a:p>
                  </a:txBody>
                  <a:tcPr anchor="ctr">
                    <a:lnT w="12700" cap="flat" cmpd="sng" algn="ctr">
                      <a:solidFill>
                        <a:schemeClr val="tx1"/>
                      </a:solidFill>
                      <a:prstDash val="solid"/>
                      <a:round/>
                      <a:headEnd type="none" w="med" len="med"/>
                      <a:tailEnd type="none" w="med" len="med"/>
                    </a:lnT>
                    <a:noFill/>
                  </a:tcPr>
                </a:tc>
                <a:tc gridSpan="2">
                  <a:txBody>
                    <a:bodyPr/>
                    <a:lstStyle/>
                    <a:p>
                      <a:pPr algn="ctr"/>
                      <a:r>
                        <a:rPr kumimoji="1" lang="en-US" altLang="ja-JP" sz="2000" dirty="0" smtClean="0"/>
                        <a:t>nodal</a:t>
                      </a:r>
                      <a:endParaRPr kumimoji="1" lang="ja-JP" alt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p>
                  </a:txBody>
                  <a:tcPr/>
                </a:tc>
                <a:tc>
                  <a:txBody>
                    <a:bodyPr/>
                    <a:lstStyle/>
                    <a:p>
                      <a:pPr algn="ctr"/>
                      <a:r>
                        <a:rPr kumimoji="1" lang="en-US" altLang="ja-JP" sz="2000" dirty="0" smtClean="0"/>
                        <a:t>flat band</a:t>
                      </a:r>
                      <a:endParaRPr kumimoji="1" lang="ja-JP" alt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en-US" altLang="ja-JP" dirty="0" smtClean="0"/>
                    </a:p>
                  </a:txBody>
                  <a:tcPr/>
                </a:tc>
              </a:tr>
              <a:tr h="370840">
                <a:tc vMerge="1">
                  <a:txBody>
                    <a:bodyPr/>
                    <a:lstStyle/>
                    <a:p>
                      <a:endParaRPr kumimoji="1" lang="en-US" altLang="ja-JP" dirty="0" smtClean="0"/>
                    </a:p>
                  </a:txBody>
                  <a:tcPr/>
                </a:tc>
                <a:tc rowSpan="2">
                  <a:txBody>
                    <a:bodyPr/>
                    <a:lstStyle/>
                    <a:p>
                      <a:pPr algn="ctr"/>
                      <a:r>
                        <a:rPr kumimoji="1" lang="en-US" altLang="ja-JP" sz="2000" dirty="0" smtClean="0"/>
                        <a:t>full</a:t>
                      </a:r>
                      <a:endParaRPr kumimoji="1" lang="ja-JP" altLang="en-US" sz="2000" dirty="0"/>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sz="2000" dirty="0" smtClean="0"/>
                        <a:t>BW</a:t>
                      </a:r>
                      <a:endParaRPr kumimoji="1" lang="ja-JP" alt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en-US" altLang="ja-JP" sz="2000" dirty="0" smtClean="0"/>
                        <a:t>helical</a:t>
                      </a:r>
                      <a:endParaRPr kumimoji="1" lang="ja-JP" altLang="en-US" sz="2000" dirty="0"/>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sz="2000" dirty="0" smtClean="0"/>
                        <a:t>double peak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kumimoji="1" lang="en-US" altLang="ja-JP" dirty="0" smtClean="0"/>
                    </a:p>
                  </a:txBody>
                  <a:tcPr/>
                </a:tc>
                <a:tc vMerge="1">
                  <a:txBody>
                    <a:bodyPr/>
                    <a:lstStyle/>
                    <a:p>
                      <a:endParaRPr kumimoji="1" lang="ja-JP" altLang="en-US" dirty="0"/>
                    </a:p>
                  </a:txBody>
                  <a:tcPr/>
                </a:tc>
                <a:tc>
                  <a:txBody>
                    <a:bodyPr/>
                    <a:lstStyle/>
                    <a:p>
                      <a:pPr algn="ctr"/>
                      <a:r>
                        <a:rPr kumimoji="1" lang="en-US" altLang="ja-JP" sz="2000" dirty="0" smtClean="0">
                          <a:solidFill>
                            <a:srgbClr val="FF0000"/>
                          </a:solidFill>
                        </a:rPr>
                        <a:t>superconducting</a:t>
                      </a:r>
                    </a:p>
                    <a:p>
                      <a:pPr algn="ctr"/>
                      <a:r>
                        <a:rPr kumimoji="1" lang="en-US" altLang="ja-JP" sz="2000" dirty="0" smtClean="0">
                          <a:solidFill>
                            <a:srgbClr val="FF0000"/>
                          </a:solidFill>
                        </a:rPr>
                        <a:t>topological insulator</a:t>
                      </a:r>
                      <a:endParaRPr kumimoji="1" lang="ja-JP" altLang="en-US" sz="2000" dirty="0">
                        <a:solidFill>
                          <a:srgbClr val="FF0000"/>
                        </a:solidFill>
                      </a:endParaRPr>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vMerge="1">
                  <a:txBody>
                    <a:bodyPr/>
                    <a:lstStyle/>
                    <a:p>
                      <a:endParaRPr kumimoji="1" lang="ja-JP" altLang="en-US" dirty="0"/>
                    </a:p>
                  </a:txBody>
                  <a:tcPr/>
                </a:tc>
                <a:tc>
                  <a:txBody>
                    <a:bodyPr/>
                    <a:lstStyle/>
                    <a:p>
                      <a:pPr algn="ctr"/>
                      <a:r>
                        <a:rPr kumimoji="1" lang="en-US" altLang="ja-JP" sz="2800" dirty="0" smtClean="0">
                          <a:solidFill>
                            <a:srgbClr val="FF0000"/>
                          </a:solidFill>
                        </a:rPr>
                        <a:t>?</a:t>
                      </a: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r>
            </a:tbl>
          </a:graphicData>
        </a:graphic>
      </p:graphicFrame>
      <p:sp>
        <p:nvSpPr>
          <p:cNvPr id="6" name="テキスト ボックス 5"/>
          <p:cNvSpPr txBox="1"/>
          <p:nvPr/>
        </p:nvSpPr>
        <p:spPr>
          <a:xfrm>
            <a:off x="179512" y="5622339"/>
            <a:ext cx="8678979" cy="830997"/>
          </a:xfrm>
          <a:prstGeom prst="rect">
            <a:avLst/>
          </a:prstGeom>
          <a:noFill/>
        </p:spPr>
        <p:txBody>
          <a:bodyPr wrap="none" rtlCol="0">
            <a:spAutoFit/>
          </a:bodyPr>
          <a:lstStyle/>
          <a:p>
            <a:r>
              <a:rPr lang="en-US" altLang="ja-JP" sz="2400" dirty="0" smtClean="0">
                <a:solidFill>
                  <a:prstClr val="black"/>
                </a:solidFill>
              </a:rPr>
              <a:t>To clarify tunneling conductance in new type of three-dimensional </a:t>
            </a:r>
          </a:p>
          <a:p>
            <a:r>
              <a:rPr lang="en-US" altLang="ja-JP" sz="2400" dirty="0" smtClean="0">
                <a:solidFill>
                  <a:prstClr val="black"/>
                </a:solidFill>
              </a:rPr>
              <a:t>topological superconductor (superconducting topological insulator).</a:t>
            </a:r>
          </a:p>
        </p:txBody>
      </p:sp>
      <p:sp>
        <p:nvSpPr>
          <p:cNvPr id="5" name="テキスト ボックス 4"/>
          <p:cNvSpPr txBox="1"/>
          <p:nvPr/>
        </p:nvSpPr>
        <p:spPr>
          <a:xfrm>
            <a:off x="3563888" y="5229200"/>
            <a:ext cx="1778051" cy="523220"/>
          </a:xfrm>
          <a:prstGeom prst="rect">
            <a:avLst/>
          </a:prstGeom>
          <a:noFill/>
        </p:spPr>
        <p:txBody>
          <a:bodyPr wrap="none" rtlCol="0">
            <a:spAutoFit/>
          </a:bodyPr>
          <a:lstStyle/>
          <a:p>
            <a:r>
              <a:rPr kumimoji="1" lang="en-US" altLang="ja-JP" sz="2800" dirty="0" smtClean="0">
                <a:solidFill>
                  <a:srgbClr val="0000FF"/>
                </a:solidFill>
              </a:rPr>
              <a:t>Motivation</a:t>
            </a:r>
            <a:endParaRPr kumimoji="1" lang="ja-JP" altLang="en-US" sz="2800" dirty="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67544" y="2204864"/>
            <a:ext cx="2944145" cy="3289548"/>
          </a:xfrm>
          <a:prstGeom prst="rect">
            <a:avLst/>
          </a:prstGeom>
          <a:noFill/>
          <a:ln w="9525">
            <a:noFill/>
            <a:miter lim="800000"/>
            <a:headEnd/>
            <a:tailEnd/>
          </a:ln>
        </p:spPr>
      </p:pic>
      <p:sp>
        <p:nvSpPr>
          <p:cNvPr id="4" name="タイトル 3"/>
          <p:cNvSpPr>
            <a:spLocks noGrp="1"/>
          </p:cNvSpPr>
          <p:nvPr>
            <p:ph type="title"/>
          </p:nvPr>
        </p:nvSpPr>
        <p:spPr>
          <a:xfrm>
            <a:off x="0" y="197768"/>
            <a:ext cx="9144000" cy="1143000"/>
          </a:xfrm>
        </p:spPr>
        <p:txBody>
          <a:bodyPr>
            <a:normAutofit/>
          </a:bodyPr>
          <a:lstStyle/>
          <a:p>
            <a:r>
              <a:rPr kumimoji="1" lang="en-US" altLang="ja-JP" sz="3600" dirty="0" smtClean="0"/>
              <a:t>Superconducting topological insulator</a:t>
            </a:r>
            <a:endParaRPr kumimoji="1" lang="ja-JP" altLang="en-US" sz="3600" dirty="0"/>
          </a:p>
        </p:txBody>
      </p:sp>
      <p:sp>
        <p:nvSpPr>
          <p:cNvPr id="5" name="テキスト ボックス 4"/>
          <p:cNvSpPr txBox="1"/>
          <p:nvPr/>
        </p:nvSpPr>
        <p:spPr>
          <a:xfrm>
            <a:off x="323528" y="1342509"/>
            <a:ext cx="3155031" cy="646331"/>
          </a:xfrm>
          <a:prstGeom prst="rect">
            <a:avLst/>
          </a:prstGeom>
          <a:noFill/>
        </p:spPr>
        <p:txBody>
          <a:bodyPr wrap="none" rtlCol="0">
            <a:spAutoFit/>
          </a:bodyPr>
          <a:lstStyle/>
          <a:p>
            <a:r>
              <a:rPr lang="en-US" altLang="ja-JP" dirty="0" smtClean="0">
                <a:solidFill>
                  <a:prstClr val="black"/>
                </a:solidFill>
              </a:rPr>
              <a:t>topological insulator</a:t>
            </a:r>
          </a:p>
          <a:p>
            <a:r>
              <a:rPr lang="en-US" altLang="ja-JP" dirty="0" smtClean="0">
                <a:solidFill>
                  <a:prstClr val="black"/>
                </a:solidFill>
              </a:rPr>
              <a:t>……metallic surface states</a:t>
            </a:r>
            <a:endParaRPr lang="ja-JP" altLang="en-US" dirty="0">
              <a:solidFill>
                <a:prstClr val="black"/>
              </a:solidFill>
            </a:endParaRPr>
          </a:p>
        </p:txBody>
      </p:sp>
      <p:cxnSp>
        <p:nvCxnSpPr>
          <p:cNvPr id="9" name="直線矢印コネクタ 8"/>
          <p:cNvCxnSpPr/>
          <p:nvPr/>
        </p:nvCxnSpPr>
        <p:spPr>
          <a:xfrm flipH="1" flipV="1">
            <a:off x="2267744" y="4005064"/>
            <a:ext cx="764706" cy="14346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987824" y="5301208"/>
            <a:ext cx="1003801" cy="646331"/>
          </a:xfrm>
          <a:prstGeom prst="rect">
            <a:avLst/>
          </a:prstGeom>
          <a:noFill/>
        </p:spPr>
        <p:txBody>
          <a:bodyPr wrap="none" rtlCol="0">
            <a:spAutoFit/>
          </a:bodyPr>
          <a:lstStyle/>
          <a:p>
            <a:r>
              <a:rPr lang="en-US" altLang="ja-JP" dirty="0" smtClean="0">
                <a:solidFill>
                  <a:srgbClr val="FF0000"/>
                </a:solidFill>
              </a:rPr>
              <a:t>surface</a:t>
            </a:r>
          </a:p>
          <a:p>
            <a:r>
              <a:rPr lang="en-US" altLang="ja-JP" dirty="0" smtClean="0">
                <a:solidFill>
                  <a:srgbClr val="FF0000"/>
                </a:solidFill>
              </a:rPr>
              <a:t>states</a:t>
            </a:r>
            <a:endParaRPr lang="ja-JP" altLang="en-US" dirty="0">
              <a:solidFill>
                <a:srgbClr val="FF0000"/>
              </a:solidFill>
            </a:endParaRPr>
          </a:p>
        </p:txBody>
      </p:sp>
      <p:sp>
        <p:nvSpPr>
          <p:cNvPr id="17" name="正方形/長方形 16"/>
          <p:cNvSpPr/>
          <p:nvPr/>
        </p:nvSpPr>
        <p:spPr>
          <a:xfrm>
            <a:off x="4283968" y="5085184"/>
            <a:ext cx="2396810" cy="338554"/>
          </a:xfrm>
          <a:prstGeom prst="rect">
            <a:avLst/>
          </a:prstGeom>
        </p:spPr>
        <p:txBody>
          <a:bodyPr wrap="none">
            <a:spAutoFit/>
          </a:bodyPr>
          <a:lstStyle/>
          <a:p>
            <a:r>
              <a:rPr lang="en-US" altLang="ja-JP" sz="1600" dirty="0" smtClean="0">
                <a:solidFill>
                  <a:prstClr val="black"/>
                </a:solidFill>
              </a:rPr>
              <a:t>Y. S. Hor </a:t>
            </a:r>
            <a:r>
              <a:rPr lang="en-US" altLang="ja-JP" sz="1600" i="1" dirty="0" smtClean="0">
                <a:solidFill>
                  <a:prstClr val="black"/>
                </a:solidFill>
              </a:rPr>
              <a:t>et al</a:t>
            </a:r>
            <a:r>
              <a:rPr lang="en-US" altLang="ja-JP" sz="1600" dirty="0" smtClean="0">
                <a:solidFill>
                  <a:prstClr val="black"/>
                </a:solidFill>
              </a:rPr>
              <a:t>, PRL </a:t>
            </a:r>
            <a:r>
              <a:rPr lang="en-US" altLang="ja-JP" sz="1600" dirty="0" smtClean="0">
                <a:solidFill>
                  <a:prstClr val="black"/>
                </a:solidFill>
                <a:latin typeface="Times New Roman" pitchFamily="18" charset="0"/>
                <a:cs typeface="Times New Roman" pitchFamily="18" charset="0"/>
              </a:rPr>
              <a:t>’</a:t>
            </a:r>
            <a:r>
              <a:rPr lang="en-US" altLang="ja-JP" sz="1600" dirty="0" smtClean="0">
                <a:solidFill>
                  <a:prstClr val="black"/>
                </a:solidFill>
              </a:rPr>
              <a:t>10</a:t>
            </a:r>
            <a:endParaRPr lang="ja-JP" altLang="en-US" sz="1600" dirty="0">
              <a:solidFill>
                <a:prstClr val="black"/>
              </a:solidFill>
            </a:endParaRPr>
          </a:p>
        </p:txBody>
      </p:sp>
      <p:sp>
        <p:nvSpPr>
          <p:cNvPr id="18" name="スライド番号プレースホルダ 17"/>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23</a:t>
            </a:fld>
            <a:endParaRPr lang="ja-JP" altLang="en-US" dirty="0">
              <a:solidFill>
                <a:prstClr val="black">
                  <a:tint val="75000"/>
                </a:prstClr>
              </a:solidFill>
            </a:endParaRPr>
          </a:p>
        </p:txBody>
      </p:sp>
      <p:sp>
        <p:nvSpPr>
          <p:cNvPr id="19" name="テキスト ボックス 18"/>
          <p:cNvSpPr txBox="1"/>
          <p:nvPr/>
        </p:nvSpPr>
        <p:spPr>
          <a:xfrm>
            <a:off x="4716016" y="1340768"/>
            <a:ext cx="4336444" cy="646331"/>
          </a:xfrm>
          <a:prstGeom prst="rect">
            <a:avLst/>
          </a:prstGeom>
          <a:noFill/>
        </p:spPr>
        <p:txBody>
          <a:bodyPr wrap="none" rtlCol="0">
            <a:spAutoFit/>
          </a:bodyPr>
          <a:lstStyle/>
          <a:p>
            <a:r>
              <a:rPr lang="en-US" altLang="ja-JP" dirty="0" smtClean="0">
                <a:solidFill>
                  <a:srgbClr val="FF0000"/>
                </a:solidFill>
              </a:rPr>
              <a:t>superconducting topological insulator</a:t>
            </a:r>
          </a:p>
          <a:p>
            <a:r>
              <a:rPr lang="en-US" altLang="ja-JP" dirty="0" smtClean="0">
                <a:solidFill>
                  <a:srgbClr val="FF0000"/>
                </a:solidFill>
              </a:rPr>
              <a:t>Cu</a:t>
            </a:r>
            <a:r>
              <a:rPr lang="en-US" altLang="ja-JP" baseline="-25000" dirty="0" smtClean="0">
                <a:solidFill>
                  <a:srgbClr val="FF0000"/>
                </a:solidFill>
              </a:rPr>
              <a:t>x</a:t>
            </a:r>
            <a:r>
              <a:rPr lang="en-US" altLang="ja-JP" dirty="0" smtClean="0">
                <a:solidFill>
                  <a:srgbClr val="FF0000"/>
                </a:solidFill>
              </a:rPr>
              <a:t>Bi</a:t>
            </a:r>
            <a:r>
              <a:rPr lang="en-US" altLang="ja-JP" baseline="-25000" dirty="0" smtClean="0">
                <a:solidFill>
                  <a:srgbClr val="FF0000"/>
                </a:solidFill>
              </a:rPr>
              <a:t>2</a:t>
            </a:r>
            <a:r>
              <a:rPr lang="en-US" altLang="ja-JP" dirty="0" smtClean="0">
                <a:solidFill>
                  <a:srgbClr val="FF0000"/>
                </a:solidFill>
              </a:rPr>
              <a:t>Se</a:t>
            </a:r>
            <a:r>
              <a:rPr lang="en-US" altLang="ja-JP" baseline="-25000" dirty="0" smtClean="0">
                <a:solidFill>
                  <a:srgbClr val="FF0000"/>
                </a:solidFill>
              </a:rPr>
              <a:t>3</a:t>
            </a:r>
          </a:p>
        </p:txBody>
      </p:sp>
      <p:sp>
        <p:nvSpPr>
          <p:cNvPr id="20" name="右矢印 19"/>
          <p:cNvSpPr/>
          <p:nvPr/>
        </p:nvSpPr>
        <p:spPr>
          <a:xfrm>
            <a:off x="3563888" y="1412776"/>
            <a:ext cx="1008112" cy="5040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3075" name="Picture 3"/>
          <p:cNvPicPr>
            <a:picLocks noChangeAspect="1" noChangeArrowheads="1"/>
          </p:cNvPicPr>
          <p:nvPr/>
        </p:nvPicPr>
        <p:blipFill>
          <a:blip r:embed="rId3" cstate="print"/>
          <a:srcRect/>
          <a:stretch>
            <a:fillRect/>
          </a:stretch>
        </p:blipFill>
        <p:spPr bwMode="auto">
          <a:xfrm>
            <a:off x="4211960" y="2420888"/>
            <a:ext cx="2292586" cy="267697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660232" y="2564904"/>
            <a:ext cx="2381097" cy="2394967"/>
          </a:xfrm>
          <a:prstGeom prst="rect">
            <a:avLst/>
          </a:prstGeom>
          <a:noFill/>
          <a:ln w="9525">
            <a:noFill/>
            <a:miter lim="800000"/>
            <a:headEnd/>
            <a:tailEnd/>
          </a:ln>
        </p:spPr>
      </p:pic>
      <p:sp>
        <p:nvSpPr>
          <p:cNvPr id="23" name="正方形/長方形 22"/>
          <p:cNvSpPr/>
          <p:nvPr/>
        </p:nvSpPr>
        <p:spPr>
          <a:xfrm>
            <a:off x="6723144" y="5085184"/>
            <a:ext cx="2420856" cy="338554"/>
          </a:xfrm>
          <a:prstGeom prst="rect">
            <a:avLst/>
          </a:prstGeom>
        </p:spPr>
        <p:txBody>
          <a:bodyPr wrap="none">
            <a:spAutoFit/>
          </a:bodyPr>
          <a:lstStyle/>
          <a:p>
            <a:r>
              <a:rPr lang="en-US" altLang="ja-JP" sz="1600" dirty="0" smtClean="0">
                <a:solidFill>
                  <a:prstClr val="black"/>
                </a:solidFill>
              </a:rPr>
              <a:t>S. Sasaki </a:t>
            </a:r>
            <a:r>
              <a:rPr lang="en-US" altLang="ja-JP" sz="1600" i="1" dirty="0" smtClean="0">
                <a:solidFill>
                  <a:prstClr val="black"/>
                </a:solidFill>
              </a:rPr>
              <a:t>et al</a:t>
            </a:r>
            <a:r>
              <a:rPr lang="en-US" altLang="ja-JP" sz="1600" dirty="0" smtClean="0">
                <a:solidFill>
                  <a:prstClr val="black"/>
                </a:solidFill>
              </a:rPr>
              <a:t>, PRL </a:t>
            </a:r>
            <a:r>
              <a:rPr lang="en-US" altLang="ja-JP" sz="1600" dirty="0" smtClean="0">
                <a:solidFill>
                  <a:prstClr val="black"/>
                </a:solidFill>
                <a:latin typeface="Times New Roman" pitchFamily="18" charset="0"/>
                <a:cs typeface="Times New Roman" pitchFamily="18" charset="0"/>
              </a:rPr>
              <a:t>’</a:t>
            </a:r>
            <a:r>
              <a:rPr lang="en-US" altLang="ja-JP" sz="1600" dirty="0" smtClean="0">
                <a:solidFill>
                  <a:prstClr val="black"/>
                </a:solidFill>
              </a:rPr>
              <a:t>11</a:t>
            </a:r>
            <a:endParaRPr lang="ja-JP" altLang="en-US" sz="1600" dirty="0">
              <a:solidFill>
                <a:prstClr val="black"/>
              </a:solidFill>
            </a:endParaRPr>
          </a:p>
        </p:txBody>
      </p:sp>
      <p:sp>
        <p:nvSpPr>
          <p:cNvPr id="24" name="テキスト ボックス 23"/>
          <p:cNvSpPr txBox="1"/>
          <p:nvPr/>
        </p:nvSpPr>
        <p:spPr>
          <a:xfrm>
            <a:off x="6444222" y="1916832"/>
            <a:ext cx="2699778" cy="646331"/>
          </a:xfrm>
          <a:prstGeom prst="rect">
            <a:avLst/>
          </a:prstGeom>
          <a:noFill/>
        </p:spPr>
        <p:txBody>
          <a:bodyPr wrap="none" rtlCol="0">
            <a:spAutoFit/>
          </a:bodyPr>
          <a:lstStyle/>
          <a:p>
            <a:r>
              <a:rPr lang="en-US" altLang="ja-JP" dirty="0" smtClean="0">
                <a:solidFill>
                  <a:prstClr val="black"/>
                </a:solidFill>
              </a:rPr>
              <a:t>tunneling conductance</a:t>
            </a:r>
          </a:p>
          <a:p>
            <a:r>
              <a:rPr lang="en-US" altLang="ja-JP" dirty="0" smtClean="0">
                <a:solidFill>
                  <a:prstClr val="black"/>
                </a:solidFill>
              </a:rPr>
              <a:t>(point contact)</a:t>
            </a:r>
            <a:endParaRPr lang="ja-JP" altLang="en-US" dirty="0">
              <a:solidFill>
                <a:prstClr val="black"/>
              </a:solidFill>
            </a:endParaRPr>
          </a:p>
        </p:txBody>
      </p:sp>
      <p:sp>
        <p:nvSpPr>
          <p:cNvPr id="25" name="テキスト ボックス 24"/>
          <p:cNvSpPr txBox="1"/>
          <p:nvPr/>
        </p:nvSpPr>
        <p:spPr>
          <a:xfrm>
            <a:off x="4572000" y="5517232"/>
            <a:ext cx="4503156" cy="369332"/>
          </a:xfrm>
          <a:prstGeom prst="rect">
            <a:avLst/>
          </a:prstGeom>
          <a:noFill/>
        </p:spPr>
        <p:txBody>
          <a:bodyPr wrap="none" rtlCol="0">
            <a:spAutoFit/>
          </a:bodyPr>
          <a:lstStyle/>
          <a:p>
            <a:r>
              <a:rPr lang="en-US" altLang="ja-JP" dirty="0" smtClean="0">
                <a:solidFill>
                  <a:prstClr val="black"/>
                </a:solidFill>
              </a:rPr>
              <a:t>zero-bias peak</a:t>
            </a:r>
            <a:r>
              <a:rPr lang="ja-JP" altLang="en-US" dirty="0" smtClean="0">
                <a:solidFill>
                  <a:prstClr val="black"/>
                </a:solidFill>
              </a:rPr>
              <a:t>⇒</a:t>
            </a:r>
            <a:r>
              <a:rPr lang="en-US" altLang="ja-JP" dirty="0" smtClean="0">
                <a:solidFill>
                  <a:srgbClr val="0070C0"/>
                </a:solidFill>
              </a:rPr>
              <a:t>gapless surface states</a:t>
            </a:r>
            <a:endParaRPr lang="ja-JP" altLang="en-US" dirty="0">
              <a:solidFill>
                <a:srgbClr val="0070C0"/>
              </a:solidFill>
            </a:endParaRPr>
          </a:p>
        </p:txBody>
      </p:sp>
      <p:sp>
        <p:nvSpPr>
          <p:cNvPr id="22" name="テキスト ボックス 21"/>
          <p:cNvSpPr txBox="1"/>
          <p:nvPr/>
        </p:nvSpPr>
        <p:spPr>
          <a:xfrm>
            <a:off x="4644008" y="6021288"/>
            <a:ext cx="3539752" cy="646331"/>
          </a:xfrm>
          <a:prstGeom prst="rect">
            <a:avLst/>
          </a:prstGeom>
          <a:noFill/>
        </p:spPr>
        <p:txBody>
          <a:bodyPr wrap="none" rtlCol="0">
            <a:spAutoFit/>
          </a:bodyPr>
          <a:lstStyle/>
          <a:p>
            <a:r>
              <a:rPr lang="en-US" altLang="ja-JP" dirty="0" smtClean="0">
                <a:solidFill>
                  <a:srgbClr val="FF0000"/>
                </a:solidFill>
              </a:rPr>
              <a:t>new type of three-dimensional</a:t>
            </a:r>
          </a:p>
          <a:p>
            <a:r>
              <a:rPr lang="en-US" altLang="ja-JP" dirty="0" smtClean="0">
                <a:solidFill>
                  <a:srgbClr val="FF0000"/>
                </a:solidFill>
              </a:rPr>
              <a:t>topological superconductor</a:t>
            </a:r>
            <a:endParaRPr lang="ja-JP" altLang="en-US" dirty="0">
              <a:solidFill>
                <a:srgbClr val="FF0000"/>
              </a:solidFill>
            </a:endParaRPr>
          </a:p>
        </p:txBody>
      </p:sp>
      <p:cxnSp>
        <p:nvCxnSpPr>
          <p:cNvPr id="28" name="直線コネクタ 27"/>
          <p:cNvCxnSpPr/>
          <p:nvPr/>
        </p:nvCxnSpPr>
        <p:spPr>
          <a:xfrm>
            <a:off x="4139952" y="1988840"/>
            <a:ext cx="0" cy="48691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79512" y="6093296"/>
            <a:ext cx="3781805" cy="369332"/>
          </a:xfrm>
          <a:prstGeom prst="rect">
            <a:avLst/>
          </a:prstGeom>
          <a:noFill/>
        </p:spPr>
        <p:txBody>
          <a:bodyPr wrap="none" rtlCol="0">
            <a:spAutoFit/>
          </a:bodyPr>
          <a:lstStyle/>
          <a:p>
            <a:r>
              <a:rPr lang="en-US" altLang="ja-JP" dirty="0" smtClean="0">
                <a:solidFill>
                  <a:prstClr val="black"/>
                </a:solidFill>
              </a:rPr>
              <a:t>L. A. Wray </a:t>
            </a:r>
            <a:r>
              <a:rPr lang="en-US" altLang="ja-JP" i="1" dirty="0" smtClean="0">
                <a:solidFill>
                  <a:prstClr val="black"/>
                </a:solidFill>
              </a:rPr>
              <a:t>et al</a:t>
            </a:r>
            <a:r>
              <a:rPr lang="en-US" altLang="ja-JP" dirty="0" smtClean="0">
                <a:solidFill>
                  <a:prstClr val="black"/>
                </a:solidFill>
              </a:rPr>
              <a:t>, Nature Phys. 10</a:t>
            </a: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3752"/>
            <a:ext cx="9144000" cy="1143000"/>
          </a:xfrm>
        </p:spPr>
        <p:txBody>
          <a:bodyPr>
            <a:normAutofit/>
          </a:bodyPr>
          <a:lstStyle/>
          <a:p>
            <a:r>
              <a:rPr kumimoji="1" lang="en-US" altLang="ja-JP" sz="3600" dirty="0" smtClean="0"/>
              <a:t>Superconductivity on the surface states</a:t>
            </a:r>
            <a:endParaRPr kumimoji="1" lang="ja-JP" altLang="en-US" sz="3600" dirty="0"/>
          </a:p>
        </p:txBody>
      </p:sp>
      <p:sp>
        <p:nvSpPr>
          <p:cNvPr id="5" name="正方形/長方形 4"/>
          <p:cNvSpPr/>
          <p:nvPr/>
        </p:nvSpPr>
        <p:spPr>
          <a:xfrm>
            <a:off x="107504" y="2027014"/>
            <a:ext cx="373631" cy="1043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5" name="直線矢印コネクタ 14"/>
          <p:cNvCxnSpPr/>
          <p:nvPr/>
        </p:nvCxnSpPr>
        <p:spPr>
          <a:xfrm>
            <a:off x="251520" y="4509120"/>
            <a:ext cx="37589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2037204" y="2708920"/>
            <a:ext cx="14516" cy="3600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1520" y="3429000"/>
            <a:ext cx="216024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1691680" y="3429000"/>
            <a:ext cx="216024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51520" y="2708922"/>
            <a:ext cx="2160240" cy="28803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flipV="1">
            <a:off x="1691680" y="2708920"/>
            <a:ext cx="2160240" cy="28803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403648" y="1268760"/>
            <a:ext cx="5867312" cy="954107"/>
          </a:xfrm>
          <a:prstGeom prst="rect">
            <a:avLst/>
          </a:prstGeom>
          <a:noFill/>
        </p:spPr>
        <p:txBody>
          <a:bodyPr wrap="none" rtlCol="0">
            <a:spAutoFit/>
          </a:bodyPr>
          <a:lstStyle/>
          <a:p>
            <a:r>
              <a:rPr lang="en-US" altLang="ja-JP" sz="2800" dirty="0" smtClean="0">
                <a:solidFill>
                  <a:prstClr val="black"/>
                </a:solidFill>
              </a:rPr>
              <a:t>spin-triplet superconducting gap </a:t>
            </a:r>
          </a:p>
          <a:p>
            <a:r>
              <a:rPr lang="en-US" altLang="ja-JP" sz="2800" dirty="0" smtClean="0">
                <a:solidFill>
                  <a:prstClr val="black"/>
                </a:solidFill>
              </a:rPr>
              <a:t>in bulk </a:t>
            </a:r>
            <a:r>
              <a:rPr lang="en-US" altLang="ja-JP" sz="2800" dirty="0" smtClean="0">
                <a:solidFill>
                  <a:srgbClr val="FF0000"/>
                </a:solidFill>
              </a:rPr>
              <a:t>not in surface</a:t>
            </a:r>
            <a:endParaRPr lang="ja-JP" altLang="en-US" sz="2800" dirty="0">
              <a:solidFill>
                <a:srgbClr val="FF0000"/>
              </a:solidFill>
            </a:endParaRPr>
          </a:p>
        </p:txBody>
      </p:sp>
      <p:sp>
        <p:nvSpPr>
          <p:cNvPr id="38" name="正方形/長方形 37"/>
          <p:cNvSpPr/>
          <p:nvPr/>
        </p:nvSpPr>
        <p:spPr>
          <a:xfrm>
            <a:off x="0" y="6519446"/>
            <a:ext cx="6755504" cy="338554"/>
          </a:xfrm>
          <a:prstGeom prst="rect">
            <a:avLst/>
          </a:prstGeom>
        </p:spPr>
        <p:txBody>
          <a:bodyPr wrap="none">
            <a:spAutoFit/>
          </a:bodyPr>
          <a:lstStyle/>
          <a:p>
            <a:r>
              <a:rPr lang="en-US" altLang="ja-JP" sz="1600" dirty="0" smtClean="0">
                <a:solidFill>
                  <a:prstClr val="black"/>
                </a:solidFill>
              </a:rPr>
              <a:t>L. Hao and T. K. Lee, PRB </a:t>
            </a:r>
            <a:r>
              <a:rPr lang="en-US" altLang="ja-JP" sz="1600" dirty="0" smtClean="0">
                <a:solidFill>
                  <a:prstClr val="black"/>
                </a:solidFill>
                <a:latin typeface="Times New Roman" pitchFamily="18" charset="0"/>
                <a:cs typeface="Times New Roman" pitchFamily="18" charset="0"/>
              </a:rPr>
              <a:t>2011</a:t>
            </a:r>
            <a:r>
              <a:rPr lang="en-US" altLang="ja-JP" sz="1600" dirty="0" smtClean="0">
                <a:solidFill>
                  <a:prstClr val="black"/>
                </a:solidFill>
              </a:rPr>
              <a:t>,     T. H. Hsieh and L. Fu, PRL </a:t>
            </a:r>
            <a:r>
              <a:rPr lang="en-US" altLang="ja-JP" sz="1600" dirty="0" smtClean="0">
                <a:solidFill>
                  <a:prstClr val="black"/>
                </a:solidFill>
                <a:latin typeface="Times New Roman" pitchFamily="18" charset="0"/>
                <a:cs typeface="Times New Roman" pitchFamily="18" charset="0"/>
              </a:rPr>
              <a:t>2012</a:t>
            </a:r>
            <a:endParaRPr lang="ja-JP" altLang="en-US" sz="1600" dirty="0">
              <a:solidFill>
                <a:prstClr val="black"/>
              </a:solidFill>
            </a:endParaRPr>
          </a:p>
        </p:txBody>
      </p:sp>
      <p:sp>
        <p:nvSpPr>
          <p:cNvPr id="43" name="正方形/長方形 42"/>
          <p:cNvSpPr/>
          <p:nvPr/>
        </p:nvSpPr>
        <p:spPr>
          <a:xfrm>
            <a:off x="1547664" y="2276872"/>
            <a:ext cx="1011815" cy="369332"/>
          </a:xfrm>
          <a:prstGeom prst="rect">
            <a:avLst/>
          </a:prstGeom>
          <a:solidFill>
            <a:schemeClr val="bg1"/>
          </a:solidFill>
        </p:spPr>
        <p:txBody>
          <a:bodyPr wrap="none">
            <a:spAutoFit/>
          </a:bodyPr>
          <a:lstStyle/>
          <a:p>
            <a:pPr algn="ctr"/>
            <a:r>
              <a:rPr lang="en-US" altLang="ja-JP" dirty="0" smtClean="0">
                <a:solidFill>
                  <a:prstClr val="black"/>
                </a:solidFill>
              </a:rPr>
              <a:t>energy </a:t>
            </a:r>
          </a:p>
        </p:txBody>
      </p:sp>
      <p:sp>
        <p:nvSpPr>
          <p:cNvPr id="68" name="フリーフォーム 67"/>
          <p:cNvSpPr/>
          <p:nvPr/>
        </p:nvSpPr>
        <p:spPr>
          <a:xfrm>
            <a:off x="935665" y="2892056"/>
            <a:ext cx="2200940" cy="2301948"/>
          </a:xfrm>
          <a:custGeom>
            <a:avLst/>
            <a:gdLst>
              <a:gd name="connsiteX0" fmla="*/ 0 w 2200940"/>
              <a:gd name="connsiteY0" fmla="*/ 0 h 2301948"/>
              <a:gd name="connsiteX1" fmla="*/ 1116419 w 2200940"/>
              <a:gd name="connsiteY1" fmla="*/ 2296632 h 2301948"/>
              <a:gd name="connsiteX2" fmla="*/ 2200940 w 2200940"/>
              <a:gd name="connsiteY2" fmla="*/ 31897 h 2301948"/>
            </a:gdLst>
            <a:ahLst/>
            <a:cxnLst>
              <a:cxn ang="0">
                <a:pos x="connsiteX0" y="connsiteY0"/>
              </a:cxn>
              <a:cxn ang="0">
                <a:pos x="connsiteX1" y="connsiteY1"/>
              </a:cxn>
              <a:cxn ang="0">
                <a:pos x="connsiteX2" y="connsiteY2"/>
              </a:cxn>
            </a:cxnLst>
            <a:rect l="l" t="t" r="r" b="b"/>
            <a:pathLst>
              <a:path w="2200940" h="2301948">
                <a:moveTo>
                  <a:pt x="0" y="0"/>
                </a:moveTo>
                <a:cubicBezTo>
                  <a:pt x="374798" y="1145658"/>
                  <a:pt x="749596" y="2291316"/>
                  <a:pt x="1116419" y="2296632"/>
                </a:cubicBezTo>
                <a:cubicBezTo>
                  <a:pt x="1483242" y="2301948"/>
                  <a:pt x="1842091" y="1166922"/>
                  <a:pt x="2200940" y="3189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69" name="フリーフォーム 68"/>
          <p:cNvSpPr/>
          <p:nvPr/>
        </p:nvSpPr>
        <p:spPr>
          <a:xfrm rot="10800000">
            <a:off x="960375" y="3863356"/>
            <a:ext cx="2200940" cy="2301948"/>
          </a:xfrm>
          <a:custGeom>
            <a:avLst/>
            <a:gdLst>
              <a:gd name="connsiteX0" fmla="*/ 0 w 2200940"/>
              <a:gd name="connsiteY0" fmla="*/ 0 h 2301948"/>
              <a:gd name="connsiteX1" fmla="*/ 1116419 w 2200940"/>
              <a:gd name="connsiteY1" fmla="*/ 2296632 h 2301948"/>
              <a:gd name="connsiteX2" fmla="*/ 2200940 w 2200940"/>
              <a:gd name="connsiteY2" fmla="*/ 31897 h 2301948"/>
            </a:gdLst>
            <a:ahLst/>
            <a:cxnLst>
              <a:cxn ang="0">
                <a:pos x="connsiteX0" y="connsiteY0"/>
              </a:cxn>
              <a:cxn ang="0">
                <a:pos x="connsiteX1" y="connsiteY1"/>
              </a:cxn>
              <a:cxn ang="0">
                <a:pos x="connsiteX2" y="connsiteY2"/>
              </a:cxn>
            </a:cxnLst>
            <a:rect l="l" t="t" r="r" b="b"/>
            <a:pathLst>
              <a:path w="2200940" h="2301948">
                <a:moveTo>
                  <a:pt x="0" y="0"/>
                </a:moveTo>
                <a:cubicBezTo>
                  <a:pt x="374798" y="1145658"/>
                  <a:pt x="749596" y="2291316"/>
                  <a:pt x="1116419" y="2296632"/>
                </a:cubicBezTo>
                <a:cubicBezTo>
                  <a:pt x="1483242" y="2301948"/>
                  <a:pt x="1842091" y="1166922"/>
                  <a:pt x="2200940" y="31897"/>
                </a:cubicBezTo>
              </a:path>
            </a:pathLst>
          </a:cu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70" name="テキスト ボックス 69"/>
          <p:cNvSpPr txBox="1"/>
          <p:nvPr/>
        </p:nvSpPr>
        <p:spPr>
          <a:xfrm>
            <a:off x="2987824" y="2636912"/>
            <a:ext cx="639919" cy="369332"/>
          </a:xfrm>
          <a:prstGeom prst="rect">
            <a:avLst/>
          </a:prstGeom>
          <a:noFill/>
        </p:spPr>
        <p:txBody>
          <a:bodyPr wrap="none" rtlCol="0">
            <a:spAutoFit/>
          </a:bodyPr>
          <a:lstStyle/>
          <a:p>
            <a:r>
              <a:rPr lang="en-US" altLang="ja-JP" dirty="0" smtClean="0">
                <a:solidFill>
                  <a:prstClr val="black"/>
                </a:solidFill>
              </a:rPr>
              <a:t>bulk</a:t>
            </a:r>
            <a:endParaRPr lang="ja-JP" altLang="en-US" dirty="0">
              <a:solidFill>
                <a:prstClr val="black"/>
              </a:solidFill>
            </a:endParaRPr>
          </a:p>
        </p:txBody>
      </p:sp>
      <p:sp>
        <p:nvSpPr>
          <p:cNvPr id="71" name="テキスト ボックス 70"/>
          <p:cNvSpPr txBox="1"/>
          <p:nvPr/>
        </p:nvSpPr>
        <p:spPr>
          <a:xfrm>
            <a:off x="3203848" y="3212976"/>
            <a:ext cx="1003801" cy="369332"/>
          </a:xfrm>
          <a:prstGeom prst="rect">
            <a:avLst/>
          </a:prstGeom>
          <a:noFill/>
        </p:spPr>
        <p:txBody>
          <a:bodyPr wrap="none" rtlCol="0">
            <a:spAutoFit/>
          </a:bodyPr>
          <a:lstStyle/>
          <a:p>
            <a:r>
              <a:rPr lang="en-US" altLang="ja-JP" dirty="0" smtClean="0">
                <a:solidFill>
                  <a:srgbClr val="4F81BD"/>
                </a:solidFill>
              </a:rPr>
              <a:t>surface</a:t>
            </a:r>
            <a:endParaRPr lang="ja-JP" altLang="en-US" dirty="0">
              <a:solidFill>
                <a:srgbClr val="4F81BD"/>
              </a:solidFill>
            </a:endParaRPr>
          </a:p>
        </p:txBody>
      </p:sp>
      <p:sp>
        <p:nvSpPr>
          <p:cNvPr id="88" name="円/楕円 87"/>
          <p:cNvSpPr/>
          <p:nvPr/>
        </p:nvSpPr>
        <p:spPr>
          <a:xfrm>
            <a:off x="2915816" y="4365104"/>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9" name="円/楕円 88"/>
          <p:cNvSpPr/>
          <p:nvPr/>
        </p:nvSpPr>
        <p:spPr>
          <a:xfrm>
            <a:off x="899592" y="4365104"/>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6" name="テキスト ボックス 35"/>
          <p:cNvSpPr txBox="1"/>
          <p:nvPr/>
        </p:nvSpPr>
        <p:spPr>
          <a:xfrm>
            <a:off x="4067944" y="4293096"/>
            <a:ext cx="1449436" cy="369332"/>
          </a:xfrm>
          <a:prstGeom prst="rect">
            <a:avLst/>
          </a:prstGeom>
          <a:noFill/>
        </p:spPr>
        <p:txBody>
          <a:bodyPr wrap="none" rtlCol="0">
            <a:spAutoFit/>
          </a:bodyPr>
          <a:lstStyle/>
          <a:p>
            <a:r>
              <a:rPr lang="en-US" altLang="ja-JP" dirty="0" smtClean="0">
                <a:solidFill>
                  <a:prstClr val="black"/>
                </a:solidFill>
              </a:rPr>
              <a:t>momentum</a:t>
            </a: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Electronic states of Bi</a:t>
            </a:r>
            <a:r>
              <a:rPr kumimoji="1" lang="en-US" altLang="ja-JP" baseline="-25000" dirty="0" smtClean="0"/>
              <a:t>2</a:t>
            </a:r>
            <a:r>
              <a:rPr kumimoji="1" lang="en-US" altLang="ja-JP" dirty="0" smtClean="0"/>
              <a:t>Se</a:t>
            </a:r>
            <a:r>
              <a:rPr kumimoji="1" lang="en-US" altLang="ja-JP" baseline="-25000" dirty="0" smtClean="0"/>
              <a:t>3</a:t>
            </a:r>
            <a:endParaRPr kumimoji="1" lang="ja-JP" altLang="en-US" baseline="-25000" dirty="0"/>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25</a:t>
            </a:fld>
            <a:endParaRPr lang="ja-JP" altLang="en-US" dirty="0">
              <a:solidFill>
                <a:prstClr val="black">
                  <a:tint val="75000"/>
                </a:prst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395536" y="1700808"/>
            <a:ext cx="4499852" cy="3234755"/>
          </a:xfrm>
          <a:prstGeom prst="rect">
            <a:avLst/>
          </a:prstGeom>
          <a:noFill/>
          <a:ln w="9525">
            <a:noFill/>
            <a:miter lim="800000"/>
            <a:headEnd/>
            <a:tailEnd/>
          </a:ln>
        </p:spPr>
      </p:pic>
      <p:sp>
        <p:nvSpPr>
          <p:cNvPr id="5" name="テキスト ボックス 4"/>
          <p:cNvSpPr txBox="1"/>
          <p:nvPr/>
        </p:nvSpPr>
        <p:spPr>
          <a:xfrm>
            <a:off x="251520" y="5085184"/>
            <a:ext cx="4504759" cy="707886"/>
          </a:xfrm>
          <a:prstGeom prst="rect">
            <a:avLst/>
          </a:prstGeom>
          <a:noFill/>
        </p:spPr>
        <p:txBody>
          <a:bodyPr wrap="none" rtlCol="0">
            <a:spAutoFit/>
          </a:bodyPr>
          <a:lstStyle/>
          <a:p>
            <a:r>
              <a:rPr lang="en-US" altLang="ja-JP" sz="2000" dirty="0" smtClean="0">
                <a:solidFill>
                  <a:prstClr val="black"/>
                </a:solidFill>
              </a:rPr>
              <a:t>energy levels of the atomic orbitals</a:t>
            </a:r>
          </a:p>
          <a:p>
            <a:r>
              <a:rPr lang="en-US" altLang="ja-JP" sz="2000" dirty="0" smtClean="0">
                <a:solidFill>
                  <a:prstClr val="black"/>
                </a:solidFill>
              </a:rPr>
              <a:t>in Bi</a:t>
            </a:r>
            <a:r>
              <a:rPr lang="en-US" altLang="ja-JP" sz="2000" baseline="-25000" dirty="0" smtClean="0">
                <a:solidFill>
                  <a:prstClr val="black"/>
                </a:solidFill>
              </a:rPr>
              <a:t>2</a:t>
            </a:r>
            <a:r>
              <a:rPr lang="en-US" altLang="ja-JP" sz="2000" dirty="0" smtClean="0">
                <a:solidFill>
                  <a:prstClr val="black"/>
                </a:solidFill>
              </a:rPr>
              <a:t>Se</a:t>
            </a:r>
            <a:r>
              <a:rPr lang="en-US" altLang="ja-JP" sz="2000" baseline="-25000" dirty="0" smtClean="0">
                <a:solidFill>
                  <a:prstClr val="black"/>
                </a:solidFill>
              </a:rPr>
              <a:t>3</a:t>
            </a:r>
            <a:endParaRPr lang="ja-JP" altLang="en-US" sz="2000" baseline="-25000" dirty="0">
              <a:solidFill>
                <a:prstClr val="black"/>
              </a:solidFill>
            </a:endParaRPr>
          </a:p>
        </p:txBody>
      </p:sp>
      <p:cxnSp>
        <p:nvCxnSpPr>
          <p:cNvPr id="7" name="直線矢印コネクタ 6"/>
          <p:cNvCxnSpPr/>
          <p:nvPr/>
        </p:nvCxnSpPr>
        <p:spPr>
          <a:xfrm flipH="1">
            <a:off x="4572000" y="2708920"/>
            <a:ext cx="43204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892515" y="2348880"/>
            <a:ext cx="4251485" cy="400110"/>
          </a:xfrm>
          <a:prstGeom prst="rect">
            <a:avLst/>
          </a:prstGeom>
          <a:noFill/>
        </p:spPr>
        <p:txBody>
          <a:bodyPr wrap="none" rtlCol="0">
            <a:spAutoFit/>
          </a:bodyPr>
          <a:lstStyle/>
          <a:p>
            <a:r>
              <a:rPr lang="en-US" altLang="ja-JP" sz="2000" dirty="0" smtClean="0">
                <a:solidFill>
                  <a:prstClr val="black"/>
                </a:solidFill>
              </a:rPr>
              <a:t>two low-energy effective orbitals</a:t>
            </a:r>
            <a:endParaRPr lang="ja-JP" altLang="en-US" sz="2000" dirty="0">
              <a:solidFill>
                <a:prstClr val="black"/>
              </a:solidFill>
            </a:endParaRPr>
          </a:p>
        </p:txBody>
      </p:sp>
      <p:cxnSp>
        <p:nvCxnSpPr>
          <p:cNvPr id="12" name="直線コネクタ 11"/>
          <p:cNvCxnSpPr/>
          <p:nvPr/>
        </p:nvCxnSpPr>
        <p:spPr>
          <a:xfrm>
            <a:off x="5292080" y="3429000"/>
            <a:ext cx="144016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292080" y="3789040"/>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292080" y="4149080"/>
            <a:ext cx="144016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292080" y="4509120"/>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292080" y="4869160"/>
            <a:ext cx="144016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5868144" y="3068960"/>
            <a:ext cx="288032" cy="5040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9" name="円/楕円 18"/>
          <p:cNvSpPr/>
          <p:nvPr/>
        </p:nvSpPr>
        <p:spPr>
          <a:xfrm>
            <a:off x="5868144" y="3573016"/>
            <a:ext cx="288032" cy="504056"/>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0" name="円/楕円 19"/>
          <p:cNvSpPr/>
          <p:nvPr/>
        </p:nvSpPr>
        <p:spPr>
          <a:xfrm>
            <a:off x="5868144" y="4725144"/>
            <a:ext cx="288032" cy="5040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1" name="円/楕円 20"/>
          <p:cNvSpPr/>
          <p:nvPr/>
        </p:nvSpPr>
        <p:spPr>
          <a:xfrm>
            <a:off x="5868144" y="4221088"/>
            <a:ext cx="288032" cy="504056"/>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2" name="テキスト ボックス 21"/>
          <p:cNvSpPr txBox="1"/>
          <p:nvPr/>
        </p:nvSpPr>
        <p:spPr>
          <a:xfrm>
            <a:off x="6804248" y="3212976"/>
            <a:ext cx="611065" cy="369332"/>
          </a:xfrm>
          <a:prstGeom prst="rect">
            <a:avLst/>
          </a:prstGeom>
          <a:noFill/>
        </p:spPr>
        <p:txBody>
          <a:bodyPr wrap="none" rtlCol="0">
            <a:spAutoFit/>
          </a:bodyPr>
          <a:lstStyle/>
          <a:p>
            <a:r>
              <a:rPr lang="en-US" altLang="ja-JP" dirty="0" smtClean="0">
                <a:solidFill>
                  <a:srgbClr val="92D050"/>
                </a:solidFill>
              </a:rPr>
              <a:t>Se1</a:t>
            </a:r>
            <a:endParaRPr lang="ja-JP" altLang="en-US" dirty="0">
              <a:solidFill>
                <a:srgbClr val="92D050"/>
              </a:solidFill>
            </a:endParaRPr>
          </a:p>
        </p:txBody>
      </p:sp>
      <p:sp>
        <p:nvSpPr>
          <p:cNvPr id="23" name="テキスト ボックス 22"/>
          <p:cNvSpPr txBox="1"/>
          <p:nvPr/>
        </p:nvSpPr>
        <p:spPr>
          <a:xfrm>
            <a:off x="6804248" y="4653136"/>
            <a:ext cx="611065" cy="369332"/>
          </a:xfrm>
          <a:prstGeom prst="rect">
            <a:avLst/>
          </a:prstGeom>
          <a:noFill/>
        </p:spPr>
        <p:txBody>
          <a:bodyPr wrap="none" rtlCol="0">
            <a:spAutoFit/>
          </a:bodyPr>
          <a:lstStyle/>
          <a:p>
            <a:r>
              <a:rPr lang="en-US" altLang="ja-JP" dirty="0" smtClean="0">
                <a:solidFill>
                  <a:srgbClr val="92D050"/>
                </a:solidFill>
              </a:rPr>
              <a:t>Se3</a:t>
            </a:r>
            <a:endParaRPr lang="ja-JP" altLang="en-US" dirty="0">
              <a:solidFill>
                <a:srgbClr val="92D050"/>
              </a:solidFill>
            </a:endParaRPr>
          </a:p>
        </p:txBody>
      </p:sp>
      <p:sp>
        <p:nvSpPr>
          <p:cNvPr id="24" name="テキスト ボックス 23"/>
          <p:cNvSpPr txBox="1"/>
          <p:nvPr/>
        </p:nvSpPr>
        <p:spPr>
          <a:xfrm>
            <a:off x="6804248" y="3933056"/>
            <a:ext cx="611065" cy="369332"/>
          </a:xfrm>
          <a:prstGeom prst="rect">
            <a:avLst/>
          </a:prstGeom>
          <a:noFill/>
        </p:spPr>
        <p:txBody>
          <a:bodyPr wrap="none" rtlCol="0">
            <a:spAutoFit/>
          </a:bodyPr>
          <a:lstStyle/>
          <a:p>
            <a:r>
              <a:rPr lang="en-US" altLang="ja-JP" dirty="0" smtClean="0">
                <a:solidFill>
                  <a:srgbClr val="FFC000"/>
                </a:solidFill>
              </a:rPr>
              <a:t>Se2</a:t>
            </a:r>
            <a:endParaRPr lang="ja-JP" altLang="en-US" dirty="0">
              <a:solidFill>
                <a:srgbClr val="FFC000"/>
              </a:solidFill>
            </a:endParaRPr>
          </a:p>
        </p:txBody>
      </p:sp>
      <p:sp>
        <p:nvSpPr>
          <p:cNvPr id="25" name="テキスト ボックス 24"/>
          <p:cNvSpPr txBox="1"/>
          <p:nvPr/>
        </p:nvSpPr>
        <p:spPr>
          <a:xfrm>
            <a:off x="6804248" y="3573016"/>
            <a:ext cx="540533" cy="369332"/>
          </a:xfrm>
          <a:prstGeom prst="rect">
            <a:avLst/>
          </a:prstGeom>
          <a:noFill/>
        </p:spPr>
        <p:txBody>
          <a:bodyPr wrap="none" rtlCol="0">
            <a:spAutoFit/>
          </a:bodyPr>
          <a:lstStyle/>
          <a:p>
            <a:r>
              <a:rPr lang="en-US" altLang="ja-JP" dirty="0" smtClean="0">
                <a:solidFill>
                  <a:srgbClr val="0070C0"/>
                </a:solidFill>
              </a:rPr>
              <a:t>Bi1</a:t>
            </a:r>
            <a:endParaRPr lang="ja-JP" altLang="en-US" dirty="0">
              <a:solidFill>
                <a:srgbClr val="0070C0"/>
              </a:solidFill>
            </a:endParaRPr>
          </a:p>
        </p:txBody>
      </p:sp>
      <p:sp>
        <p:nvSpPr>
          <p:cNvPr id="26" name="テキスト ボックス 25"/>
          <p:cNvSpPr txBox="1"/>
          <p:nvPr/>
        </p:nvSpPr>
        <p:spPr>
          <a:xfrm>
            <a:off x="6804248" y="4293096"/>
            <a:ext cx="540533" cy="369332"/>
          </a:xfrm>
          <a:prstGeom prst="rect">
            <a:avLst/>
          </a:prstGeom>
          <a:noFill/>
        </p:spPr>
        <p:txBody>
          <a:bodyPr wrap="none" rtlCol="0">
            <a:spAutoFit/>
          </a:bodyPr>
          <a:lstStyle/>
          <a:p>
            <a:r>
              <a:rPr lang="en-US" altLang="ja-JP" dirty="0" smtClean="0">
                <a:solidFill>
                  <a:srgbClr val="0070C0"/>
                </a:solidFill>
              </a:rPr>
              <a:t>Bi2</a:t>
            </a:r>
            <a:endParaRPr lang="ja-JP" altLang="en-US" dirty="0">
              <a:solidFill>
                <a:srgbClr val="0070C0"/>
              </a:solidFill>
            </a:endParaRPr>
          </a:p>
        </p:txBody>
      </p:sp>
      <p:sp>
        <p:nvSpPr>
          <p:cNvPr id="27" name="テキスト ボックス 26"/>
          <p:cNvSpPr txBox="1"/>
          <p:nvPr/>
        </p:nvSpPr>
        <p:spPr>
          <a:xfrm>
            <a:off x="5148064" y="5301208"/>
            <a:ext cx="2081019" cy="369332"/>
          </a:xfrm>
          <a:prstGeom prst="rect">
            <a:avLst/>
          </a:prstGeom>
          <a:noFill/>
        </p:spPr>
        <p:txBody>
          <a:bodyPr wrap="none" rtlCol="0">
            <a:spAutoFit/>
          </a:bodyPr>
          <a:lstStyle/>
          <a:p>
            <a:r>
              <a:rPr lang="en-US" altLang="ja-JP" dirty="0" smtClean="0">
                <a:solidFill>
                  <a:prstClr val="black"/>
                </a:solidFill>
              </a:rPr>
              <a:t>unit cell of Bi</a:t>
            </a:r>
            <a:r>
              <a:rPr lang="en-US" altLang="ja-JP" baseline="-25000" dirty="0" smtClean="0">
                <a:solidFill>
                  <a:prstClr val="black"/>
                </a:solidFill>
              </a:rPr>
              <a:t>2</a:t>
            </a:r>
            <a:r>
              <a:rPr lang="en-US" altLang="ja-JP" dirty="0" smtClean="0">
                <a:solidFill>
                  <a:prstClr val="black"/>
                </a:solidFill>
              </a:rPr>
              <a:t>Se</a:t>
            </a:r>
            <a:r>
              <a:rPr lang="en-US" altLang="ja-JP" baseline="-25000" dirty="0" smtClean="0">
                <a:solidFill>
                  <a:prstClr val="black"/>
                </a:solidFill>
              </a:rPr>
              <a:t>3</a:t>
            </a:r>
            <a:endParaRPr lang="ja-JP" altLang="en-US" baseline="-25000" dirty="0">
              <a:solidFill>
                <a:prstClr val="black"/>
              </a:solidFill>
            </a:endParaRPr>
          </a:p>
        </p:txBody>
      </p:sp>
      <p:cxnSp>
        <p:nvCxnSpPr>
          <p:cNvPr id="29" name="直線矢印コネクタ 28"/>
          <p:cNvCxnSpPr/>
          <p:nvPr/>
        </p:nvCxnSpPr>
        <p:spPr>
          <a:xfrm>
            <a:off x="6012160" y="270892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0" y="6488668"/>
            <a:ext cx="2661306" cy="369332"/>
          </a:xfrm>
          <a:prstGeom prst="rect">
            <a:avLst/>
          </a:prstGeom>
          <a:noFill/>
        </p:spPr>
        <p:txBody>
          <a:bodyPr wrap="none" rtlCol="0">
            <a:spAutoFit/>
          </a:bodyPr>
          <a:lstStyle/>
          <a:p>
            <a:r>
              <a:rPr lang="en-US" altLang="ja-JP" dirty="0" smtClean="0">
                <a:solidFill>
                  <a:prstClr val="black"/>
                </a:solidFill>
              </a:rPr>
              <a:t>Zhang et al, Nature 09</a:t>
            </a: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kumimoji="1" lang="en-US" altLang="ja-JP" dirty="0" smtClean="0"/>
              <a:t>Hamiltonian of a superconducting topological insulator</a:t>
            </a:r>
            <a:endParaRPr kumimoji="1" lang="ja-JP" altLang="en-US" dirty="0"/>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26</a:t>
            </a:fld>
            <a:endParaRPr lang="ja-JP" altLang="en-US" dirty="0">
              <a:solidFill>
                <a:prstClr val="black">
                  <a:tint val="75000"/>
                </a:prstClr>
              </a:solidFill>
            </a:endParaRPr>
          </a:p>
        </p:txBody>
      </p:sp>
      <p:pic>
        <p:nvPicPr>
          <p:cNvPr id="5" name="図 4" descr="TP_tmp.png"/>
          <p:cNvPicPr>
            <a:picLocks noChangeAspect="1"/>
          </p:cNvPicPr>
          <p:nvPr>
            <p:custDataLst>
              <p:tags r:id="rId1"/>
            </p:custDataLst>
          </p:nvPr>
        </p:nvPicPr>
        <p:blipFill>
          <a:blip r:embed="rId9" cstate="print"/>
          <a:stretch>
            <a:fillRect/>
          </a:stretch>
        </p:blipFill>
        <p:spPr bwMode="auto">
          <a:xfrm>
            <a:off x="971600" y="1988840"/>
            <a:ext cx="5548299" cy="346768"/>
          </a:xfrm>
          <a:prstGeom prst="rect">
            <a:avLst/>
          </a:prstGeom>
          <a:solidFill>
            <a:schemeClr val="bg1"/>
          </a:solidFill>
          <a:ln/>
          <a:effectLst/>
        </p:spPr>
      </p:pic>
      <p:sp>
        <p:nvSpPr>
          <p:cNvPr id="7" name="テキスト ボックス 6"/>
          <p:cNvSpPr txBox="1"/>
          <p:nvPr/>
        </p:nvSpPr>
        <p:spPr>
          <a:xfrm>
            <a:off x="467544" y="3140968"/>
            <a:ext cx="6183103" cy="369332"/>
          </a:xfrm>
          <a:prstGeom prst="rect">
            <a:avLst/>
          </a:prstGeom>
          <a:noFill/>
        </p:spPr>
        <p:txBody>
          <a:bodyPr wrap="none" rtlCol="0">
            <a:spAutoFit/>
          </a:bodyPr>
          <a:lstStyle/>
          <a:p>
            <a:r>
              <a:rPr lang="en-US" altLang="ja-JP" dirty="0" smtClean="0">
                <a:solidFill>
                  <a:prstClr val="black"/>
                </a:solidFill>
              </a:rPr>
              <a:t>Hamiltonian of a superconducting topological insulator</a:t>
            </a:r>
            <a:endParaRPr lang="ja-JP" altLang="en-US" dirty="0">
              <a:solidFill>
                <a:prstClr val="black"/>
              </a:solidFill>
            </a:endParaRPr>
          </a:p>
        </p:txBody>
      </p:sp>
      <p:pic>
        <p:nvPicPr>
          <p:cNvPr id="9" name="図 8" descr="TP_tmp.png"/>
          <p:cNvPicPr>
            <a:picLocks noChangeAspect="1"/>
          </p:cNvPicPr>
          <p:nvPr>
            <p:custDataLst>
              <p:tags r:id="rId2"/>
            </p:custDataLst>
          </p:nvPr>
        </p:nvPicPr>
        <p:blipFill>
          <a:blip r:embed="rId10" cstate="print"/>
          <a:stretch>
            <a:fillRect/>
          </a:stretch>
        </p:blipFill>
        <p:spPr bwMode="auto">
          <a:xfrm>
            <a:off x="899592" y="3573016"/>
            <a:ext cx="3381001" cy="346769"/>
          </a:xfrm>
          <a:prstGeom prst="rect">
            <a:avLst/>
          </a:prstGeom>
          <a:solidFill>
            <a:schemeClr val="bg1"/>
          </a:solidFill>
          <a:ln/>
          <a:effectLst/>
        </p:spPr>
      </p:pic>
      <p:pic>
        <p:nvPicPr>
          <p:cNvPr id="11" name="図 10" descr="TP_tmp.png"/>
          <p:cNvPicPr>
            <a:picLocks noChangeAspect="1"/>
          </p:cNvPicPr>
          <p:nvPr>
            <p:custDataLst>
              <p:tags r:id="rId3"/>
            </p:custDataLst>
          </p:nvPr>
        </p:nvPicPr>
        <p:blipFill>
          <a:blip r:embed="rId11" cstate="print"/>
          <a:stretch>
            <a:fillRect/>
          </a:stretch>
        </p:blipFill>
        <p:spPr bwMode="auto">
          <a:xfrm>
            <a:off x="5652120" y="2537018"/>
            <a:ext cx="173384" cy="143909"/>
          </a:xfrm>
          <a:prstGeom prst="rect">
            <a:avLst/>
          </a:prstGeom>
          <a:solidFill>
            <a:schemeClr val="bg1"/>
          </a:solidFill>
          <a:ln/>
          <a:effectLst/>
        </p:spPr>
      </p:pic>
      <p:sp>
        <p:nvSpPr>
          <p:cNvPr id="12" name="テキスト ボックス 11"/>
          <p:cNvSpPr txBox="1"/>
          <p:nvPr/>
        </p:nvSpPr>
        <p:spPr>
          <a:xfrm>
            <a:off x="5724128" y="2420888"/>
            <a:ext cx="1944763" cy="369332"/>
          </a:xfrm>
          <a:prstGeom prst="rect">
            <a:avLst/>
          </a:prstGeom>
          <a:noFill/>
        </p:spPr>
        <p:txBody>
          <a:bodyPr wrap="none" rtlCol="0">
            <a:spAutoFit/>
          </a:bodyPr>
          <a:lstStyle/>
          <a:p>
            <a:r>
              <a:rPr lang="ja-JP" altLang="en-US" dirty="0" smtClean="0">
                <a:solidFill>
                  <a:prstClr val="black"/>
                </a:solidFill>
              </a:rPr>
              <a:t>：</a:t>
            </a:r>
            <a:r>
              <a:rPr lang="en-US" altLang="ja-JP" i="1" dirty="0" smtClean="0">
                <a:solidFill>
                  <a:prstClr val="black"/>
                </a:solidFill>
              </a:rPr>
              <a:t>orbital</a:t>
            </a:r>
            <a:r>
              <a:rPr lang="en-US" altLang="ja-JP" dirty="0" smtClean="0">
                <a:solidFill>
                  <a:prstClr val="black"/>
                </a:solidFill>
              </a:rPr>
              <a:t>  (spin)</a:t>
            </a:r>
            <a:endParaRPr lang="ja-JP" altLang="en-US" dirty="0">
              <a:solidFill>
                <a:prstClr val="black"/>
              </a:solidFill>
            </a:endParaRPr>
          </a:p>
        </p:txBody>
      </p:sp>
      <p:pic>
        <p:nvPicPr>
          <p:cNvPr id="15" name="図 14" descr="TP_tmp.png"/>
          <p:cNvPicPr>
            <a:picLocks noChangeAspect="1"/>
          </p:cNvPicPr>
          <p:nvPr>
            <p:custDataLst>
              <p:tags r:id="rId4"/>
            </p:custDataLst>
          </p:nvPr>
        </p:nvPicPr>
        <p:blipFill>
          <a:blip r:embed="rId12" cstate="print"/>
          <a:stretch>
            <a:fillRect/>
          </a:stretch>
        </p:blipFill>
        <p:spPr bwMode="auto">
          <a:xfrm>
            <a:off x="7768960" y="2537018"/>
            <a:ext cx="116167" cy="143908"/>
          </a:xfrm>
          <a:prstGeom prst="rect">
            <a:avLst/>
          </a:prstGeom>
          <a:solidFill>
            <a:schemeClr val="bg1"/>
          </a:solidFill>
          <a:ln/>
          <a:effectLst/>
        </p:spPr>
      </p:pic>
      <p:sp>
        <p:nvSpPr>
          <p:cNvPr id="14" name="テキスト ボックス 13"/>
          <p:cNvSpPr txBox="1"/>
          <p:nvPr/>
        </p:nvSpPr>
        <p:spPr>
          <a:xfrm>
            <a:off x="7812360" y="2420888"/>
            <a:ext cx="861133" cy="369332"/>
          </a:xfrm>
          <a:prstGeom prst="rect">
            <a:avLst/>
          </a:prstGeom>
          <a:noFill/>
        </p:spPr>
        <p:txBody>
          <a:bodyPr wrap="none" rtlCol="0">
            <a:spAutoFit/>
          </a:bodyPr>
          <a:lstStyle/>
          <a:p>
            <a:r>
              <a:rPr lang="ja-JP" altLang="en-US" dirty="0" smtClean="0">
                <a:solidFill>
                  <a:prstClr val="black"/>
                </a:solidFill>
              </a:rPr>
              <a:t>：</a:t>
            </a:r>
            <a:r>
              <a:rPr lang="en-US" altLang="ja-JP" dirty="0" smtClean="0">
                <a:solidFill>
                  <a:prstClr val="black"/>
                </a:solidFill>
              </a:rPr>
              <a:t>spin</a:t>
            </a:r>
            <a:endParaRPr lang="ja-JP" altLang="en-US" dirty="0">
              <a:solidFill>
                <a:prstClr val="black"/>
              </a:solidFill>
            </a:endParaRPr>
          </a:p>
        </p:txBody>
      </p:sp>
      <p:pic>
        <p:nvPicPr>
          <p:cNvPr id="18" name="図 17" descr="TP_tmp.png"/>
          <p:cNvPicPr>
            <a:picLocks noChangeAspect="1"/>
          </p:cNvPicPr>
          <p:nvPr>
            <p:custDataLst>
              <p:tags r:id="rId5"/>
            </p:custDataLst>
          </p:nvPr>
        </p:nvPicPr>
        <p:blipFill>
          <a:blip r:embed="rId13" cstate="print"/>
          <a:stretch>
            <a:fillRect/>
          </a:stretch>
        </p:blipFill>
        <p:spPr bwMode="auto">
          <a:xfrm>
            <a:off x="1619672" y="5589240"/>
            <a:ext cx="1733851" cy="346769"/>
          </a:xfrm>
          <a:prstGeom prst="rect">
            <a:avLst/>
          </a:prstGeom>
          <a:solidFill>
            <a:schemeClr val="bg1"/>
          </a:solidFill>
          <a:ln/>
          <a:effectLst/>
        </p:spPr>
      </p:pic>
      <p:sp>
        <p:nvSpPr>
          <p:cNvPr id="19" name="テキスト ボックス 18"/>
          <p:cNvSpPr txBox="1"/>
          <p:nvPr/>
        </p:nvSpPr>
        <p:spPr>
          <a:xfrm>
            <a:off x="1187624" y="5157192"/>
            <a:ext cx="990977" cy="369332"/>
          </a:xfrm>
          <a:prstGeom prst="rect">
            <a:avLst/>
          </a:prstGeom>
          <a:noFill/>
        </p:spPr>
        <p:txBody>
          <a:bodyPr wrap="none" rtlCol="0">
            <a:spAutoFit/>
          </a:bodyPr>
          <a:lstStyle/>
          <a:p>
            <a:r>
              <a:rPr lang="en-US" altLang="ja-JP" dirty="0" smtClean="0">
                <a:solidFill>
                  <a:prstClr val="black"/>
                </a:solidFill>
              </a:rPr>
              <a:t>full gap</a:t>
            </a:r>
            <a:endParaRPr lang="ja-JP" altLang="en-US" dirty="0">
              <a:solidFill>
                <a:prstClr val="black"/>
              </a:solidFill>
            </a:endParaRPr>
          </a:p>
        </p:txBody>
      </p:sp>
      <p:pic>
        <p:nvPicPr>
          <p:cNvPr id="23" name="図 22" descr="TP_tmp.png"/>
          <p:cNvPicPr>
            <a:picLocks noChangeAspect="1"/>
          </p:cNvPicPr>
          <p:nvPr>
            <p:custDataLst>
              <p:tags r:id="rId6"/>
            </p:custDataLst>
          </p:nvPr>
        </p:nvPicPr>
        <p:blipFill>
          <a:blip r:embed="rId14" cstate="print"/>
          <a:stretch>
            <a:fillRect/>
          </a:stretch>
        </p:blipFill>
        <p:spPr bwMode="auto">
          <a:xfrm>
            <a:off x="4623606" y="5589239"/>
            <a:ext cx="1763335" cy="346771"/>
          </a:xfrm>
          <a:prstGeom prst="rect">
            <a:avLst/>
          </a:prstGeom>
          <a:solidFill>
            <a:schemeClr val="bg1"/>
          </a:solidFill>
          <a:ln/>
          <a:effectLst/>
        </p:spPr>
      </p:pic>
      <p:sp>
        <p:nvSpPr>
          <p:cNvPr id="21" name="テキスト ボックス 20"/>
          <p:cNvSpPr txBox="1"/>
          <p:nvPr/>
        </p:nvSpPr>
        <p:spPr>
          <a:xfrm>
            <a:off x="4206301" y="5157192"/>
            <a:ext cx="1483098" cy="369332"/>
          </a:xfrm>
          <a:prstGeom prst="rect">
            <a:avLst/>
          </a:prstGeom>
          <a:noFill/>
        </p:spPr>
        <p:txBody>
          <a:bodyPr wrap="none" rtlCol="0">
            <a:spAutoFit/>
          </a:bodyPr>
          <a:lstStyle/>
          <a:p>
            <a:r>
              <a:rPr lang="en-US" altLang="ja-JP" dirty="0" smtClean="0">
                <a:solidFill>
                  <a:prstClr val="black"/>
                </a:solidFill>
              </a:rPr>
              <a:t>point nodes</a:t>
            </a:r>
            <a:endParaRPr lang="ja-JP" altLang="en-US" dirty="0">
              <a:solidFill>
                <a:prstClr val="black"/>
              </a:solidFill>
            </a:endParaRPr>
          </a:p>
        </p:txBody>
      </p:sp>
      <p:sp>
        <p:nvSpPr>
          <p:cNvPr id="24" name="テキスト ボックス 23"/>
          <p:cNvSpPr txBox="1"/>
          <p:nvPr/>
        </p:nvSpPr>
        <p:spPr>
          <a:xfrm>
            <a:off x="323528" y="6309320"/>
            <a:ext cx="3018775" cy="369332"/>
          </a:xfrm>
          <a:prstGeom prst="rect">
            <a:avLst/>
          </a:prstGeom>
          <a:noFill/>
        </p:spPr>
        <p:txBody>
          <a:bodyPr wrap="none" rtlCol="0">
            <a:spAutoFit/>
          </a:bodyPr>
          <a:lstStyle/>
          <a:p>
            <a:r>
              <a:rPr lang="en-US" altLang="ja-JP" dirty="0" smtClean="0">
                <a:solidFill>
                  <a:prstClr val="black"/>
                </a:solidFill>
              </a:rPr>
              <a:t>L. Fu and E. Berg, PRL </a:t>
            </a:r>
            <a:r>
              <a:rPr lang="en-US" altLang="ja-JP" dirty="0" smtClean="0">
                <a:solidFill>
                  <a:prstClr val="black"/>
                </a:solidFill>
                <a:latin typeface="Times New Roman" pitchFamily="18" charset="0"/>
                <a:cs typeface="Times New Roman" pitchFamily="18" charset="0"/>
              </a:rPr>
              <a:t>’</a:t>
            </a:r>
            <a:r>
              <a:rPr lang="en-US" altLang="ja-JP" dirty="0" smtClean="0">
                <a:solidFill>
                  <a:prstClr val="black"/>
                </a:solidFill>
              </a:rPr>
              <a:t>10</a:t>
            </a:r>
            <a:endParaRPr lang="ja-JP" altLang="en-US" dirty="0">
              <a:solidFill>
                <a:prstClr val="black"/>
              </a:solidFill>
            </a:endParaRPr>
          </a:p>
        </p:txBody>
      </p:sp>
      <p:pic>
        <p:nvPicPr>
          <p:cNvPr id="26" name="図 25" descr="TP_tmp.png"/>
          <p:cNvPicPr>
            <a:picLocks noChangeAspect="1"/>
          </p:cNvPicPr>
          <p:nvPr>
            <p:custDataLst>
              <p:tags r:id="rId7"/>
            </p:custDataLst>
          </p:nvPr>
        </p:nvPicPr>
        <p:blipFill>
          <a:blip r:embed="rId15" cstate="print"/>
          <a:stretch>
            <a:fillRect/>
          </a:stretch>
        </p:blipFill>
        <p:spPr bwMode="auto">
          <a:xfrm>
            <a:off x="827584" y="2420888"/>
            <a:ext cx="4334617" cy="403985"/>
          </a:xfrm>
          <a:prstGeom prst="rect">
            <a:avLst/>
          </a:prstGeom>
          <a:solidFill>
            <a:schemeClr val="bg1"/>
          </a:solidFill>
          <a:ln/>
          <a:effectLst/>
        </p:spPr>
      </p:pic>
      <p:sp>
        <p:nvSpPr>
          <p:cNvPr id="27" name="角丸四角形 26"/>
          <p:cNvSpPr/>
          <p:nvPr/>
        </p:nvSpPr>
        <p:spPr>
          <a:xfrm>
            <a:off x="323528" y="1772816"/>
            <a:ext cx="8568952"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8" name="角丸四角形 27"/>
          <p:cNvSpPr/>
          <p:nvPr/>
        </p:nvSpPr>
        <p:spPr>
          <a:xfrm>
            <a:off x="251520" y="4797152"/>
            <a:ext cx="8640960" cy="12961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6" name="テキスト ボックス 15"/>
          <p:cNvSpPr txBox="1"/>
          <p:nvPr/>
        </p:nvSpPr>
        <p:spPr>
          <a:xfrm>
            <a:off x="467544" y="4437112"/>
            <a:ext cx="6473247" cy="707886"/>
          </a:xfrm>
          <a:prstGeom prst="rect">
            <a:avLst/>
          </a:prstGeom>
          <a:solidFill>
            <a:schemeClr val="bg1"/>
          </a:solidFill>
        </p:spPr>
        <p:txBody>
          <a:bodyPr wrap="none" rtlCol="0">
            <a:spAutoFit/>
          </a:bodyPr>
          <a:lstStyle/>
          <a:p>
            <a:r>
              <a:rPr lang="en-US" altLang="ja-JP" sz="2000" dirty="0" smtClean="0">
                <a:solidFill>
                  <a:prstClr val="black"/>
                </a:solidFill>
              </a:rPr>
              <a:t>s-wave spin-triplet (orbital-singlet) superconductor</a:t>
            </a:r>
          </a:p>
          <a:p>
            <a:r>
              <a:rPr lang="ja-JP" altLang="en-US" sz="2000" dirty="0" smtClean="0">
                <a:solidFill>
                  <a:prstClr val="black"/>
                </a:solidFill>
              </a:rPr>
              <a:t>（</a:t>
            </a:r>
            <a:r>
              <a:rPr lang="en-US" altLang="ja-JP" sz="2000" dirty="0" smtClean="0">
                <a:solidFill>
                  <a:srgbClr val="FF0000"/>
                </a:solidFill>
              </a:rPr>
              <a:t>supporting gapless surface states</a:t>
            </a:r>
            <a:r>
              <a:rPr lang="ja-JP" altLang="en-US" sz="2000" dirty="0" smtClean="0">
                <a:solidFill>
                  <a:prstClr val="black"/>
                </a:solidFill>
              </a:rPr>
              <a:t>）</a:t>
            </a:r>
            <a:endParaRPr lang="ja-JP" altLang="en-US" sz="2000" dirty="0">
              <a:solidFill>
                <a:prstClr val="black"/>
              </a:solidFill>
            </a:endParaRPr>
          </a:p>
        </p:txBody>
      </p:sp>
      <p:cxnSp>
        <p:nvCxnSpPr>
          <p:cNvPr id="25" name="直線コネクタ 24"/>
          <p:cNvCxnSpPr/>
          <p:nvPr/>
        </p:nvCxnSpPr>
        <p:spPr>
          <a:xfrm>
            <a:off x="5561640" y="2764336"/>
            <a:ext cx="1873633" cy="0"/>
          </a:xfrm>
          <a:prstGeom prst="line">
            <a:avLst/>
          </a:prstGeom>
          <a:ln w="73025"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3995936" y="393305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380312" y="3140968"/>
            <a:ext cx="1358064" cy="646331"/>
          </a:xfrm>
          <a:prstGeom prst="rect">
            <a:avLst/>
          </a:prstGeom>
          <a:noFill/>
        </p:spPr>
        <p:txBody>
          <a:bodyPr wrap="none" rtlCol="0">
            <a:spAutoFit/>
          </a:bodyPr>
          <a:lstStyle/>
          <a:p>
            <a:r>
              <a:rPr lang="en-US" altLang="ja-JP" dirty="0" smtClean="0">
                <a:solidFill>
                  <a:prstClr val="black"/>
                </a:solidFill>
              </a:rPr>
              <a:t>[111] // z</a:t>
            </a:r>
          </a:p>
          <a:p>
            <a:r>
              <a:rPr lang="en-US" altLang="ja-JP" dirty="0" smtClean="0">
                <a:solidFill>
                  <a:prstClr val="black"/>
                </a:solidFill>
              </a:rPr>
              <a:t>for Bi</a:t>
            </a:r>
            <a:r>
              <a:rPr lang="en-US" altLang="ja-JP" baseline="-25000" dirty="0" smtClean="0">
                <a:solidFill>
                  <a:prstClr val="black"/>
                </a:solidFill>
              </a:rPr>
              <a:t>2</a:t>
            </a:r>
            <a:r>
              <a:rPr lang="en-US" altLang="ja-JP" dirty="0" smtClean="0">
                <a:solidFill>
                  <a:prstClr val="black"/>
                </a:solidFill>
              </a:rPr>
              <a:t>Se</a:t>
            </a:r>
            <a:r>
              <a:rPr lang="en-US" altLang="ja-JP" baseline="-25000" dirty="0" smtClean="0">
                <a:solidFill>
                  <a:prstClr val="black"/>
                </a:solidFill>
              </a:rPr>
              <a:t>3</a:t>
            </a:r>
            <a:endParaRPr lang="en-US" altLang="ja-JP" dirty="0" smtClean="0">
              <a:solidFill>
                <a:prstClr val="black"/>
              </a:solidFill>
            </a:endParaRPr>
          </a:p>
        </p:txBody>
      </p:sp>
      <p:sp>
        <p:nvSpPr>
          <p:cNvPr id="32" name="テキスト ボックス 31"/>
          <p:cNvSpPr txBox="1"/>
          <p:nvPr/>
        </p:nvSpPr>
        <p:spPr>
          <a:xfrm>
            <a:off x="395536" y="1556792"/>
            <a:ext cx="5870518" cy="400110"/>
          </a:xfrm>
          <a:prstGeom prst="rect">
            <a:avLst/>
          </a:prstGeom>
          <a:solidFill>
            <a:schemeClr val="bg1"/>
          </a:solidFill>
        </p:spPr>
        <p:txBody>
          <a:bodyPr wrap="none" rtlCol="0">
            <a:spAutoFit/>
          </a:bodyPr>
          <a:lstStyle/>
          <a:p>
            <a:r>
              <a:rPr lang="en-US" altLang="ja-JP" sz="2000" dirty="0" smtClean="0">
                <a:solidFill>
                  <a:prstClr val="black"/>
                </a:solidFill>
              </a:rPr>
              <a:t>Hamiltonian of the parent topological insulator</a:t>
            </a:r>
            <a:endParaRPr lang="ja-JP" altLang="en-US" sz="2000"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836712"/>
            <a:ext cx="9144000" cy="0"/>
          </a:xfrm>
          <a:prstGeom prst="line">
            <a:avLst/>
          </a:prstGeom>
          <a:ln w="85725" cmpd="thickThin">
            <a:solidFill>
              <a:srgbClr val="1531A7"/>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827584" y="908720"/>
            <a:ext cx="7920880" cy="461665"/>
          </a:xfrm>
          <a:prstGeom prst="rect">
            <a:avLst/>
          </a:prstGeom>
          <a:noFill/>
        </p:spPr>
        <p:txBody>
          <a:bodyPr wrap="square" rtlCol="0">
            <a:spAutoFit/>
          </a:bodyPr>
          <a:lstStyle/>
          <a:p>
            <a:r>
              <a:rPr lang="en-US" altLang="ja-JP" sz="2400" dirty="0" smtClean="0">
                <a:solidFill>
                  <a:prstClr val="black"/>
                </a:solidFill>
              </a:rPr>
              <a:t>Pair potential proposed by Fu</a:t>
            </a:r>
            <a:r>
              <a:rPr lang="ja-JP" altLang="en-US" sz="2400" dirty="0" smtClean="0">
                <a:solidFill>
                  <a:prstClr val="black"/>
                </a:solidFill>
              </a:rPr>
              <a:t> </a:t>
            </a:r>
            <a:r>
              <a:rPr lang="en-US" altLang="ja-JP" sz="2400" dirty="0" smtClean="0">
                <a:solidFill>
                  <a:prstClr val="black"/>
                </a:solidFill>
              </a:rPr>
              <a:t>and Berg</a:t>
            </a:r>
            <a:endParaRPr lang="ja-JP" altLang="en-US" sz="2400" dirty="0">
              <a:solidFill>
                <a:prstClr val="black"/>
              </a:solidFill>
            </a:endParaRPr>
          </a:p>
        </p:txBody>
      </p:sp>
      <p:graphicFrame>
        <p:nvGraphicFramePr>
          <p:cNvPr id="73" name="表 72"/>
          <p:cNvGraphicFramePr>
            <a:graphicFrameLocks noGrp="1"/>
          </p:cNvGraphicFramePr>
          <p:nvPr>
            <p:extLst>
              <p:ext uri="{D42A27DB-BD31-4B8C-83A1-F6EECF244321}">
                <p14:modId xmlns="" xmlns:p14="http://schemas.microsoft.com/office/powerpoint/2010/main" val="762043044"/>
              </p:ext>
            </p:extLst>
          </p:nvPr>
        </p:nvGraphicFramePr>
        <p:xfrm>
          <a:off x="2267744" y="1340768"/>
          <a:ext cx="4347845" cy="2377440"/>
        </p:xfrm>
        <a:graphic>
          <a:graphicData uri="http://schemas.openxmlformats.org/drawingml/2006/table">
            <a:tbl>
              <a:tblPr firstRow="1" bandRow="1">
                <a:tableStyleId>{5940675A-B579-460E-94D1-54222C63F5DA}</a:tableStyleId>
              </a:tblPr>
              <a:tblGrid>
                <a:gridCol w="459105"/>
                <a:gridCol w="2113280"/>
                <a:gridCol w="849630"/>
                <a:gridCol w="925830"/>
              </a:tblGrid>
              <a:tr h="344367">
                <a:tc>
                  <a:txBody>
                    <a:bodyPr/>
                    <a:lstStyle/>
                    <a:p>
                      <a:endParaRPr kumimoji="1" lang="ja-JP" altLang="en-US" dirty="0">
                        <a:latin typeface="Times" pitchFamily="18" charset="0"/>
                        <a:cs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7E4">
                        <a:alpha val="36000"/>
                      </a:srgbClr>
                    </a:solidFill>
                  </a:tcPr>
                </a:tc>
                <a:tc>
                  <a:txBody>
                    <a:bodyPr/>
                    <a:lstStyle/>
                    <a:p>
                      <a:pPr algn="ctr"/>
                      <a:r>
                        <a:rPr kumimoji="1" lang="en-US" altLang="ja-JP" b="1" dirty="0" smtClean="0"/>
                        <a:t>Energy</a:t>
                      </a:r>
                      <a:r>
                        <a:rPr kumimoji="1" lang="en-US" altLang="ja-JP" b="1" baseline="0" dirty="0" smtClean="0"/>
                        <a:t> gap</a:t>
                      </a:r>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dirty="0" smtClean="0">
                          <a:latin typeface="Times" pitchFamily="18" charset="0"/>
                          <a:cs typeface="Times" pitchFamily="18" charset="0"/>
                        </a:rPr>
                        <a:t>spin</a:t>
                      </a:r>
                      <a:endParaRPr kumimoji="1" lang="ja-JP" altLang="en-US" sz="1800" b="1" dirty="0">
                        <a:latin typeface="Times" pitchFamily="18" charset="0"/>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dirty="0" smtClean="0">
                          <a:latin typeface="Times" pitchFamily="18" charset="0"/>
                          <a:cs typeface="Times" pitchFamily="18" charset="0"/>
                        </a:rPr>
                        <a:t>Orbit</a:t>
                      </a:r>
                      <a:endParaRPr kumimoji="1" lang="ja-JP" altLang="en-US" sz="1800" b="1" dirty="0">
                        <a:latin typeface="Times" pitchFamily="18" charset="0"/>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3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dirty="0" smtClean="0">
                          <a:latin typeface="Times" pitchFamily="18" charset="0"/>
                          <a:cs typeface="Times" pitchFamily="18" charset="0"/>
                        </a:rPr>
                        <a:t>Δ</a:t>
                      </a:r>
                      <a:r>
                        <a:rPr kumimoji="1" lang="en-US" altLang="ja-JP" sz="1800" b="1" i="0" kern="1200" baseline="-25000" dirty="0" smtClean="0">
                          <a:latin typeface="Times" pitchFamily="18" charset="0"/>
                          <a:cs typeface="Times" pitchFamily="18" charset="0"/>
                        </a:rPr>
                        <a:t>1</a:t>
                      </a:r>
                      <a:endParaRPr kumimoji="1" lang="ja-JP" altLang="ja-JP" sz="1800" b="1" i="0" kern="1200" dirty="0" smtClean="0">
                        <a:solidFill>
                          <a:schemeClr val="tx1"/>
                        </a:solidFill>
                        <a:latin typeface="Times" pitchFamily="18" charset="0"/>
                        <a:ea typeface="+mn-ea"/>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7E4">
                        <a:alpha val="36000"/>
                      </a:srgbClr>
                    </a:solidFill>
                  </a:tcPr>
                </a:tc>
                <a:tc>
                  <a:txBody>
                    <a:bodyPr/>
                    <a:lstStyle/>
                    <a:p>
                      <a:pPr algn="ctr"/>
                      <a:r>
                        <a:rPr kumimoji="1" lang="en-US" altLang="ja-JP" b="0" dirty="0" smtClean="0">
                          <a:latin typeface="Times" pitchFamily="18" charset="0"/>
                          <a:cs typeface="Times" pitchFamily="18" charset="0"/>
                        </a:rPr>
                        <a:t>full gap</a:t>
                      </a:r>
                      <a:endParaRPr kumimoji="1" lang="ja-JP" altLang="en-US" b="0" dirty="0">
                        <a:latin typeface="Times" pitchFamily="18" charset="0"/>
                        <a:cs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0" dirty="0" smtClean="0">
                          <a:latin typeface="Times" pitchFamily="18" charset="0"/>
                          <a:cs typeface="Times" pitchFamily="18" charset="0"/>
                        </a:rPr>
                        <a:t>singlet</a:t>
                      </a:r>
                      <a:endParaRPr kumimoji="1" lang="ja-JP" altLang="en-US" sz="1800" b="0" dirty="0">
                        <a:latin typeface="Times" pitchFamily="18" charset="0"/>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0" dirty="0" smtClean="0">
                          <a:latin typeface="Times" pitchFamily="18" charset="0"/>
                          <a:cs typeface="Times" pitchFamily="18" charset="0"/>
                        </a:rPr>
                        <a:t>intra</a:t>
                      </a:r>
                      <a:endParaRPr kumimoji="1" lang="ja-JP" altLang="en-US" sz="1800" b="0" dirty="0">
                        <a:latin typeface="Times" pitchFamily="18" charset="0"/>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dirty="0" smtClean="0">
                          <a:latin typeface="Times" pitchFamily="18" charset="0"/>
                          <a:cs typeface="Times" pitchFamily="18" charset="0"/>
                        </a:rPr>
                        <a:t>Δ</a:t>
                      </a:r>
                      <a:r>
                        <a:rPr kumimoji="1" lang="en-US" altLang="ja-JP" sz="1800" b="1" i="0" kern="1200" baseline="-25000" dirty="0" smtClean="0">
                          <a:latin typeface="Times" pitchFamily="18" charset="0"/>
                          <a:cs typeface="Times" pitchFamily="18" charset="0"/>
                        </a:rPr>
                        <a:t>2</a:t>
                      </a:r>
                      <a:endParaRPr kumimoji="1" lang="ja-JP" altLang="ja-JP" sz="1800" b="1" i="0" kern="1200" dirty="0" smtClean="0">
                        <a:solidFill>
                          <a:schemeClr val="tx1"/>
                        </a:solidFill>
                        <a:latin typeface="Times" pitchFamily="18" charset="0"/>
                        <a:ea typeface="+mn-ea"/>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7E4">
                        <a:alpha val="36000"/>
                      </a:srgbClr>
                    </a:solidFill>
                  </a:tcPr>
                </a:tc>
                <a:tc>
                  <a:txBody>
                    <a:bodyPr/>
                    <a:lstStyle/>
                    <a:p>
                      <a:pPr algn="ctr"/>
                      <a:r>
                        <a:rPr kumimoji="1" lang="en-US" altLang="ja-JP" b="0" dirty="0" smtClean="0">
                          <a:latin typeface="Times" pitchFamily="18" charset="0"/>
                          <a:cs typeface="Times" pitchFamily="18" charset="0"/>
                        </a:rPr>
                        <a:t>full gap</a:t>
                      </a:r>
                      <a:endParaRPr kumimoji="1" lang="ja-JP" altLang="en-US" b="0" dirty="0">
                        <a:latin typeface="Times" pitchFamily="18" charset="0"/>
                        <a:cs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0" dirty="0" smtClean="0">
                          <a:latin typeface="Times" pitchFamily="18" charset="0"/>
                          <a:cs typeface="Times" pitchFamily="18" charset="0"/>
                        </a:rPr>
                        <a:t>triplet</a:t>
                      </a:r>
                      <a:endParaRPr kumimoji="1" lang="ja-JP" altLang="en-US" sz="1800" b="0" dirty="0">
                        <a:latin typeface="Times" pitchFamily="18" charset="0"/>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0" dirty="0" smtClean="0">
                          <a:latin typeface="Times" pitchFamily="18" charset="0"/>
                          <a:cs typeface="Times" pitchFamily="18" charset="0"/>
                        </a:rPr>
                        <a:t>inter</a:t>
                      </a:r>
                      <a:endParaRPr kumimoji="1" lang="ja-JP" altLang="en-US" sz="1800" b="0" dirty="0">
                        <a:latin typeface="Times" pitchFamily="18" charset="0"/>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9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dirty="0" smtClean="0">
                          <a:latin typeface="Times" pitchFamily="18" charset="0"/>
                          <a:cs typeface="Times" pitchFamily="18" charset="0"/>
                        </a:rPr>
                        <a:t>Δ</a:t>
                      </a:r>
                      <a:r>
                        <a:rPr kumimoji="1" lang="en-US" altLang="ja-JP" sz="1800" b="1" i="0" kern="1200" baseline="-25000" dirty="0" smtClean="0">
                          <a:latin typeface="Times" pitchFamily="18" charset="0"/>
                          <a:cs typeface="Times" pitchFamily="18" charset="0"/>
                        </a:rPr>
                        <a:t>3</a:t>
                      </a:r>
                      <a:endParaRPr kumimoji="1" lang="ja-JP" altLang="ja-JP" sz="1800" b="1" i="0" kern="1200" dirty="0" smtClean="0">
                        <a:solidFill>
                          <a:schemeClr val="tx1"/>
                        </a:solidFill>
                        <a:latin typeface="Times" pitchFamily="18" charset="0"/>
                        <a:ea typeface="+mn-ea"/>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7E4">
                        <a:alpha val="36000"/>
                      </a:srgbClr>
                    </a:solidFill>
                  </a:tcPr>
                </a:tc>
                <a:tc>
                  <a:txBody>
                    <a:bodyPr/>
                    <a:lstStyle/>
                    <a:p>
                      <a:pPr algn="ctr"/>
                      <a:r>
                        <a:rPr kumimoji="1" lang="en-US" altLang="ja-JP" b="0" dirty="0" smtClean="0">
                          <a:latin typeface="Times" pitchFamily="18" charset="0"/>
                          <a:cs typeface="Times" pitchFamily="18" charset="0"/>
                        </a:rPr>
                        <a:t>point</a:t>
                      </a:r>
                      <a:r>
                        <a:rPr kumimoji="1" lang="en-US" altLang="ja-JP" b="0" baseline="0" dirty="0" smtClean="0">
                          <a:latin typeface="Times" pitchFamily="18" charset="0"/>
                          <a:cs typeface="Times" pitchFamily="18" charset="0"/>
                        </a:rPr>
                        <a:t> node along  </a:t>
                      </a:r>
                      <a:r>
                        <a:rPr kumimoji="1" lang="en-US" altLang="ja-JP" sz="1800" i="1" kern="1200" baseline="0" dirty="0" smtClean="0">
                          <a:solidFill>
                            <a:schemeClr val="tx1"/>
                          </a:solidFill>
                          <a:latin typeface="Times" pitchFamily="18" charset="0"/>
                          <a:ea typeface="+mn-ea"/>
                          <a:cs typeface="Times" pitchFamily="18" charset="0"/>
                        </a:rPr>
                        <a:t>k</a:t>
                      </a:r>
                      <a:r>
                        <a:rPr kumimoji="1" lang="en-US" altLang="ja-JP" sz="1800" i="1" kern="1200" baseline="-25000" dirty="0" smtClean="0">
                          <a:solidFill>
                            <a:schemeClr val="tx1"/>
                          </a:solidFill>
                          <a:latin typeface="Times" pitchFamily="18" charset="0"/>
                          <a:ea typeface="+mn-ea"/>
                          <a:cs typeface="Times" pitchFamily="18" charset="0"/>
                        </a:rPr>
                        <a:t>z</a:t>
                      </a:r>
                      <a:r>
                        <a:rPr kumimoji="1" lang="en-US" altLang="ja-JP" sz="1800" i="1" kern="1200" baseline="0" dirty="0" smtClean="0">
                          <a:solidFill>
                            <a:schemeClr val="tx1"/>
                          </a:solidFill>
                          <a:latin typeface="Times" pitchFamily="18" charset="0"/>
                          <a:ea typeface="+mn-ea"/>
                          <a:cs typeface="Times" pitchFamily="18" charset="0"/>
                        </a:rPr>
                        <a:t> </a:t>
                      </a:r>
                      <a:r>
                        <a:rPr kumimoji="1" lang="en-US" altLang="ja-JP" sz="1800" i="0" kern="1200" baseline="0" dirty="0" smtClean="0">
                          <a:solidFill>
                            <a:schemeClr val="tx1"/>
                          </a:solidFill>
                          <a:latin typeface="Times" pitchFamily="18" charset="0"/>
                          <a:ea typeface="+mn-ea"/>
                          <a:cs typeface="Times" pitchFamily="18" charset="0"/>
                        </a:rPr>
                        <a:t>direction</a:t>
                      </a:r>
                      <a:r>
                        <a:rPr kumimoji="1" lang="en-US" altLang="ja-JP" b="0" baseline="0" dirty="0" smtClean="0">
                          <a:latin typeface="Times" pitchFamily="18" charset="0"/>
                          <a:cs typeface="Times" pitchFamily="18" charset="0"/>
                        </a:rPr>
                        <a:t> </a:t>
                      </a:r>
                      <a:endParaRPr kumimoji="1" lang="ja-JP" altLang="en-US" b="0" dirty="0">
                        <a:latin typeface="Times" pitchFamily="18" charset="0"/>
                        <a:cs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smtClean="0">
                          <a:latin typeface="Times" pitchFamily="18" charset="0"/>
                          <a:cs typeface="Times" pitchFamily="18" charset="0"/>
                        </a:rPr>
                        <a:t>singlet</a:t>
                      </a:r>
                      <a:endParaRPr kumimoji="1" lang="ja-JP" altLang="en-US" sz="1800" b="0" dirty="0" smtClean="0">
                        <a:latin typeface="Times" pitchFamily="18" charset="0"/>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0" dirty="0" smtClean="0">
                          <a:latin typeface="Times" pitchFamily="18" charset="0"/>
                          <a:cs typeface="Times" pitchFamily="18" charset="0"/>
                        </a:rPr>
                        <a:t>intra</a:t>
                      </a:r>
                      <a:endParaRPr kumimoji="1" lang="ja-JP" altLang="en-US" sz="1800" b="0" dirty="0">
                        <a:latin typeface="Times" pitchFamily="18" charset="0"/>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1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dirty="0" smtClean="0">
                          <a:latin typeface="Times" pitchFamily="18" charset="0"/>
                          <a:cs typeface="Times" pitchFamily="18" charset="0"/>
                        </a:rPr>
                        <a:t>Δ</a:t>
                      </a:r>
                      <a:r>
                        <a:rPr kumimoji="1" lang="en-US" altLang="ja-JP" sz="1800" b="1" i="0" kern="1200" baseline="-25000" dirty="0" smtClean="0">
                          <a:latin typeface="Times" pitchFamily="18" charset="0"/>
                          <a:cs typeface="Times" pitchFamily="18" charset="0"/>
                        </a:rPr>
                        <a:t>4</a:t>
                      </a:r>
                      <a:endParaRPr kumimoji="1" lang="ja-JP" altLang="ja-JP" sz="1800" b="1" i="0" kern="1200" dirty="0" smtClean="0">
                        <a:solidFill>
                          <a:schemeClr val="tx1"/>
                        </a:solidFill>
                        <a:latin typeface="Times" pitchFamily="18" charset="0"/>
                        <a:ea typeface="+mn-ea"/>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7E4">
                        <a:alpha val="36000"/>
                      </a:srgbClr>
                    </a:solidFill>
                  </a:tcPr>
                </a:tc>
                <a:tc>
                  <a:txBody>
                    <a:bodyPr/>
                    <a:lstStyle/>
                    <a:p>
                      <a:pPr algn="ctr"/>
                      <a:r>
                        <a:rPr kumimoji="1" lang="en-US" altLang="ja-JP" b="0" dirty="0" smtClean="0">
                          <a:latin typeface="Times" pitchFamily="18" charset="0"/>
                          <a:cs typeface="Times" pitchFamily="18" charset="0"/>
                        </a:rPr>
                        <a:t>point node along </a:t>
                      </a:r>
                      <a:r>
                        <a:rPr kumimoji="1" lang="en-US" altLang="ja-JP" sz="1800" i="1" kern="1200" baseline="0" dirty="0" smtClean="0">
                          <a:solidFill>
                            <a:schemeClr val="tx1"/>
                          </a:solidFill>
                          <a:latin typeface="Times" pitchFamily="18" charset="0"/>
                          <a:ea typeface="+mn-ea"/>
                          <a:cs typeface="Times" pitchFamily="18" charset="0"/>
                        </a:rPr>
                        <a:t>k</a:t>
                      </a:r>
                      <a:r>
                        <a:rPr kumimoji="1" lang="en-US" altLang="ja-JP" sz="1800" i="1" kern="1200" baseline="-25000" dirty="0" smtClean="0">
                          <a:solidFill>
                            <a:schemeClr val="tx1"/>
                          </a:solidFill>
                          <a:latin typeface="Times" pitchFamily="18" charset="0"/>
                          <a:ea typeface="+mn-ea"/>
                          <a:cs typeface="Times" pitchFamily="18" charset="0"/>
                        </a:rPr>
                        <a:t>x  </a:t>
                      </a:r>
                      <a:r>
                        <a:rPr kumimoji="1" lang="en-US" altLang="ja-JP" b="0" dirty="0" smtClean="0">
                          <a:latin typeface="Times" pitchFamily="18" charset="0"/>
                          <a:cs typeface="Times" pitchFamily="18" charset="0"/>
                        </a:rPr>
                        <a:t> </a:t>
                      </a:r>
                      <a:r>
                        <a:rPr kumimoji="1" lang="en-US" altLang="ja-JP" sz="1800" i="0" kern="1200" baseline="0" dirty="0" smtClean="0">
                          <a:solidFill>
                            <a:schemeClr val="tx1"/>
                          </a:solidFill>
                          <a:latin typeface="Times" pitchFamily="18" charset="0"/>
                          <a:ea typeface="+mn-ea"/>
                          <a:cs typeface="Times" pitchFamily="18" charset="0"/>
                        </a:rPr>
                        <a:t>direction</a:t>
                      </a:r>
                      <a:r>
                        <a:rPr kumimoji="1" lang="en-US" altLang="ja-JP" b="0" baseline="0" dirty="0" smtClean="0">
                          <a:latin typeface="Times" pitchFamily="18" charset="0"/>
                          <a:cs typeface="Times" pitchFamily="18" charset="0"/>
                        </a:rPr>
                        <a:t> </a:t>
                      </a:r>
                      <a:endParaRPr kumimoji="1" lang="ja-JP" altLang="en-US" b="0" dirty="0">
                        <a:latin typeface="Times" pitchFamily="18" charset="0"/>
                        <a:cs typeface="Times"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0" dirty="0" smtClean="0">
                          <a:latin typeface="Times" pitchFamily="18" charset="0"/>
                          <a:cs typeface="Times" pitchFamily="18" charset="0"/>
                        </a:rPr>
                        <a:t>triplet</a:t>
                      </a:r>
                      <a:endParaRPr kumimoji="1" lang="ja-JP" altLang="en-US" sz="1800" b="0" dirty="0">
                        <a:latin typeface="Times" pitchFamily="18" charset="0"/>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0" dirty="0" smtClean="0">
                          <a:latin typeface="Times" pitchFamily="18" charset="0"/>
                          <a:cs typeface="Times" pitchFamily="18" charset="0"/>
                        </a:rPr>
                        <a:t>inter</a:t>
                      </a:r>
                      <a:endParaRPr kumimoji="1" lang="ja-JP" altLang="en-US" sz="1800" b="0" dirty="0">
                        <a:latin typeface="Times" pitchFamily="18" charset="0"/>
                        <a:cs typeface="Times" pitchFamily="18" charset="0"/>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4" name="直線コネクタ 73"/>
          <p:cNvCxnSpPr/>
          <p:nvPr/>
        </p:nvCxnSpPr>
        <p:spPr>
          <a:xfrm>
            <a:off x="1346250" y="4355812"/>
            <a:ext cx="2208113"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004048" y="4980036"/>
            <a:ext cx="121624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5011354" y="4790269"/>
            <a:ext cx="121624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5011354" y="4600503"/>
            <a:ext cx="121624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5011354" y="4410736"/>
            <a:ext cx="121624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5011354" y="5169803"/>
            <a:ext cx="121624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6880741" y="4980036"/>
            <a:ext cx="121624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6888047" y="4790269"/>
            <a:ext cx="121624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6888047" y="4600503"/>
            <a:ext cx="121624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888047" y="4410736"/>
            <a:ext cx="121624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888047" y="5169803"/>
            <a:ext cx="121624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6297763" y="4474377"/>
            <a:ext cx="556057" cy="536470"/>
          </a:xfrm>
          <a:prstGeom prst="rect">
            <a:avLst/>
          </a:prstGeom>
          <a:noFill/>
        </p:spPr>
        <p:txBody>
          <a:bodyPr wrap="square" rtlCol="0">
            <a:spAutoFit/>
          </a:bodyPr>
          <a:lstStyle/>
          <a:p>
            <a:r>
              <a:rPr lang="en-US" altLang="ja-JP" sz="2800" b="1" dirty="0" smtClean="0">
                <a:solidFill>
                  <a:prstClr val="black"/>
                </a:solidFill>
                <a:latin typeface="Times" pitchFamily="18" charset="0"/>
                <a:cs typeface="Times" pitchFamily="18" charset="0"/>
              </a:rPr>
              <a:t>or</a:t>
            </a:r>
            <a:endParaRPr lang="ja-JP" altLang="en-US" sz="2800" b="1" dirty="0">
              <a:solidFill>
                <a:prstClr val="black"/>
              </a:solidFill>
              <a:latin typeface="Times" pitchFamily="18" charset="0"/>
              <a:cs typeface="Times" pitchFamily="18" charset="0"/>
            </a:endParaRPr>
          </a:p>
        </p:txBody>
      </p:sp>
      <p:sp>
        <p:nvSpPr>
          <p:cNvPr id="87" name="円/楕円 86"/>
          <p:cNvSpPr/>
          <p:nvPr/>
        </p:nvSpPr>
        <p:spPr>
          <a:xfrm>
            <a:off x="5532523" y="4159519"/>
            <a:ext cx="171249" cy="249693"/>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9" name="円/楕円 88"/>
          <p:cNvSpPr/>
          <p:nvPr/>
        </p:nvSpPr>
        <p:spPr>
          <a:xfrm>
            <a:off x="5532523" y="4409212"/>
            <a:ext cx="171249" cy="249693"/>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0" name="円/楕円 89"/>
          <p:cNvSpPr/>
          <p:nvPr/>
        </p:nvSpPr>
        <p:spPr>
          <a:xfrm>
            <a:off x="5532523" y="4915269"/>
            <a:ext cx="171249" cy="249693"/>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1" name="円/楕円 90"/>
          <p:cNvSpPr/>
          <p:nvPr/>
        </p:nvSpPr>
        <p:spPr>
          <a:xfrm>
            <a:off x="5532523" y="5164962"/>
            <a:ext cx="171249" cy="249693"/>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2" name="円/楕円 91"/>
          <p:cNvSpPr/>
          <p:nvPr/>
        </p:nvSpPr>
        <p:spPr>
          <a:xfrm>
            <a:off x="7404563" y="4915269"/>
            <a:ext cx="171249" cy="249693"/>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3" name="円/楕円 92"/>
          <p:cNvSpPr/>
          <p:nvPr/>
        </p:nvSpPr>
        <p:spPr>
          <a:xfrm>
            <a:off x="7404563" y="5164962"/>
            <a:ext cx="171249" cy="249693"/>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4" name="円/楕円 93"/>
          <p:cNvSpPr/>
          <p:nvPr/>
        </p:nvSpPr>
        <p:spPr>
          <a:xfrm>
            <a:off x="7404563" y="4159519"/>
            <a:ext cx="171249" cy="249693"/>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5" name="円/楕円 94"/>
          <p:cNvSpPr/>
          <p:nvPr/>
        </p:nvSpPr>
        <p:spPr>
          <a:xfrm>
            <a:off x="7404563" y="4409212"/>
            <a:ext cx="171249" cy="249693"/>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6" name="円/楕円 95"/>
          <p:cNvSpPr/>
          <p:nvPr/>
        </p:nvSpPr>
        <p:spPr>
          <a:xfrm>
            <a:off x="5575189" y="4266534"/>
            <a:ext cx="69507" cy="73832"/>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7" name="円/楕円 96"/>
          <p:cNvSpPr/>
          <p:nvPr/>
        </p:nvSpPr>
        <p:spPr>
          <a:xfrm>
            <a:off x="5578494" y="4518910"/>
            <a:ext cx="69507" cy="73832"/>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8" name="円/楕円 97"/>
          <p:cNvSpPr/>
          <p:nvPr/>
        </p:nvSpPr>
        <p:spPr>
          <a:xfrm>
            <a:off x="7455187" y="4543911"/>
            <a:ext cx="69507" cy="73832"/>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9" name="円/楕円 98"/>
          <p:cNvSpPr/>
          <p:nvPr/>
        </p:nvSpPr>
        <p:spPr>
          <a:xfrm>
            <a:off x="7460335" y="4932601"/>
            <a:ext cx="69507" cy="73832"/>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00" name="テキスト ボックス 99"/>
          <p:cNvSpPr txBox="1"/>
          <p:nvPr/>
        </p:nvSpPr>
        <p:spPr>
          <a:xfrm>
            <a:off x="8081181" y="4203061"/>
            <a:ext cx="787684" cy="378685"/>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Se</a:t>
            </a:r>
            <a:endParaRPr lang="ja-JP" altLang="en-US" dirty="0">
              <a:solidFill>
                <a:prstClr val="black"/>
              </a:solidFill>
              <a:latin typeface="Times" pitchFamily="18" charset="0"/>
              <a:cs typeface="Times" pitchFamily="18" charset="0"/>
            </a:endParaRPr>
          </a:p>
        </p:txBody>
      </p:sp>
      <p:sp>
        <p:nvSpPr>
          <p:cNvPr id="101" name="テキスト ボックス 100"/>
          <p:cNvSpPr txBox="1"/>
          <p:nvPr/>
        </p:nvSpPr>
        <p:spPr>
          <a:xfrm>
            <a:off x="8089177" y="4426091"/>
            <a:ext cx="640675" cy="378685"/>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Bi</a:t>
            </a:r>
            <a:endParaRPr lang="ja-JP" altLang="en-US" dirty="0">
              <a:solidFill>
                <a:prstClr val="black"/>
              </a:solidFill>
              <a:latin typeface="Times" pitchFamily="18" charset="0"/>
              <a:cs typeface="Times" pitchFamily="18" charset="0"/>
            </a:endParaRPr>
          </a:p>
        </p:txBody>
      </p:sp>
      <p:sp>
        <p:nvSpPr>
          <p:cNvPr id="103" name="テキスト ボックス 102"/>
          <p:cNvSpPr txBox="1"/>
          <p:nvPr/>
        </p:nvSpPr>
        <p:spPr>
          <a:xfrm>
            <a:off x="8089177" y="4615858"/>
            <a:ext cx="710182" cy="378685"/>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Se</a:t>
            </a:r>
            <a:endParaRPr lang="ja-JP" altLang="en-US" dirty="0">
              <a:solidFill>
                <a:prstClr val="black"/>
              </a:solidFill>
              <a:latin typeface="Times" pitchFamily="18" charset="0"/>
              <a:cs typeface="Times" pitchFamily="18" charset="0"/>
            </a:endParaRPr>
          </a:p>
        </p:txBody>
      </p:sp>
      <p:sp>
        <p:nvSpPr>
          <p:cNvPr id="104" name="テキスト ボックス 103"/>
          <p:cNvSpPr txBox="1"/>
          <p:nvPr/>
        </p:nvSpPr>
        <p:spPr>
          <a:xfrm>
            <a:off x="8089177" y="4813992"/>
            <a:ext cx="779689" cy="378685"/>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Bi</a:t>
            </a:r>
            <a:endParaRPr lang="ja-JP" altLang="en-US" dirty="0">
              <a:solidFill>
                <a:prstClr val="black"/>
              </a:solidFill>
              <a:latin typeface="Times" pitchFamily="18" charset="0"/>
              <a:cs typeface="Times" pitchFamily="18" charset="0"/>
            </a:endParaRPr>
          </a:p>
        </p:txBody>
      </p:sp>
      <p:sp>
        <p:nvSpPr>
          <p:cNvPr id="105" name="テキスト ボックス 104"/>
          <p:cNvSpPr txBox="1"/>
          <p:nvPr/>
        </p:nvSpPr>
        <p:spPr>
          <a:xfrm>
            <a:off x="8089177" y="5016810"/>
            <a:ext cx="779689" cy="378685"/>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Se</a:t>
            </a:r>
            <a:endParaRPr lang="ja-JP" altLang="en-US" dirty="0">
              <a:solidFill>
                <a:prstClr val="black"/>
              </a:solidFill>
              <a:latin typeface="Times" pitchFamily="18" charset="0"/>
              <a:cs typeface="Times" pitchFamily="18" charset="0"/>
            </a:endParaRPr>
          </a:p>
        </p:txBody>
      </p:sp>
      <p:sp>
        <p:nvSpPr>
          <p:cNvPr id="106" name="円/楕円 105"/>
          <p:cNvSpPr/>
          <p:nvPr/>
        </p:nvSpPr>
        <p:spPr>
          <a:xfrm>
            <a:off x="5511038" y="4106920"/>
            <a:ext cx="208521" cy="5906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07" name="円/楕円 106"/>
          <p:cNvSpPr/>
          <p:nvPr/>
        </p:nvSpPr>
        <p:spPr>
          <a:xfrm>
            <a:off x="7381633" y="4454845"/>
            <a:ext cx="208521" cy="5906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0" name="テキスト ボックス 109"/>
          <p:cNvSpPr txBox="1"/>
          <p:nvPr/>
        </p:nvSpPr>
        <p:spPr>
          <a:xfrm>
            <a:off x="1933262" y="4106226"/>
            <a:ext cx="1001850" cy="316427"/>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unit cell</a:t>
            </a:r>
            <a:endParaRPr lang="ja-JP" altLang="en-US" dirty="0">
              <a:solidFill>
                <a:prstClr val="black"/>
              </a:solidFill>
              <a:latin typeface="Times" pitchFamily="18" charset="0"/>
              <a:cs typeface="Times" pitchFamily="18" charset="0"/>
            </a:endParaRPr>
          </a:p>
        </p:txBody>
      </p:sp>
      <p:cxnSp>
        <p:nvCxnSpPr>
          <p:cNvPr id="111" name="直線コネクタ 110"/>
          <p:cNvCxnSpPr/>
          <p:nvPr/>
        </p:nvCxnSpPr>
        <p:spPr>
          <a:xfrm>
            <a:off x="1317676" y="5348051"/>
            <a:ext cx="2208113"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1330596" y="5162971"/>
            <a:ext cx="2208113"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1322313" y="4977892"/>
            <a:ext cx="2208113"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1314031" y="4792812"/>
            <a:ext cx="2208113"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1330596" y="5533131"/>
            <a:ext cx="219154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16" name="円/楕円 115"/>
          <p:cNvSpPr/>
          <p:nvPr/>
        </p:nvSpPr>
        <p:spPr>
          <a:xfrm>
            <a:off x="2316462" y="4564113"/>
            <a:ext cx="177411" cy="24352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7" name="円/楕円 116"/>
          <p:cNvSpPr/>
          <p:nvPr/>
        </p:nvSpPr>
        <p:spPr>
          <a:xfrm>
            <a:off x="2316462" y="4807639"/>
            <a:ext cx="177411" cy="24352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8" name="円/楕円 117"/>
          <p:cNvSpPr/>
          <p:nvPr/>
        </p:nvSpPr>
        <p:spPr>
          <a:xfrm>
            <a:off x="2316462" y="5294691"/>
            <a:ext cx="177411" cy="24352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9" name="円/楕円 118"/>
          <p:cNvSpPr/>
          <p:nvPr/>
        </p:nvSpPr>
        <p:spPr>
          <a:xfrm>
            <a:off x="2316462" y="5538216"/>
            <a:ext cx="177411" cy="243526"/>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4" name="正方形/長方形 123"/>
          <p:cNvSpPr/>
          <p:nvPr/>
        </p:nvSpPr>
        <p:spPr>
          <a:xfrm>
            <a:off x="2035933" y="4401762"/>
            <a:ext cx="713620" cy="1542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5" name="テキスト ボックス 124"/>
          <p:cNvSpPr txBox="1"/>
          <p:nvPr/>
        </p:nvSpPr>
        <p:spPr>
          <a:xfrm>
            <a:off x="3530425" y="4575290"/>
            <a:ext cx="816025" cy="369332"/>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Se</a:t>
            </a:r>
            <a:endParaRPr lang="ja-JP" altLang="en-US" dirty="0">
              <a:solidFill>
                <a:prstClr val="black"/>
              </a:solidFill>
              <a:latin typeface="Times" pitchFamily="18" charset="0"/>
              <a:cs typeface="Times" pitchFamily="18" charset="0"/>
            </a:endParaRPr>
          </a:p>
        </p:txBody>
      </p:sp>
      <p:sp>
        <p:nvSpPr>
          <p:cNvPr id="126" name="テキスト ボックス 125"/>
          <p:cNvSpPr txBox="1"/>
          <p:nvPr/>
        </p:nvSpPr>
        <p:spPr>
          <a:xfrm>
            <a:off x="3538709" y="4792812"/>
            <a:ext cx="663726" cy="369332"/>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Bi</a:t>
            </a:r>
            <a:endParaRPr lang="ja-JP" altLang="en-US" dirty="0">
              <a:solidFill>
                <a:prstClr val="black"/>
              </a:solidFill>
              <a:latin typeface="Times" pitchFamily="18" charset="0"/>
              <a:cs typeface="Times" pitchFamily="18" charset="0"/>
            </a:endParaRPr>
          </a:p>
        </p:txBody>
      </p:sp>
      <p:sp>
        <p:nvSpPr>
          <p:cNvPr id="127" name="テキスト ボックス 126"/>
          <p:cNvSpPr txBox="1"/>
          <p:nvPr/>
        </p:nvSpPr>
        <p:spPr>
          <a:xfrm>
            <a:off x="3538709" y="4977892"/>
            <a:ext cx="735734" cy="369332"/>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Se</a:t>
            </a:r>
            <a:endParaRPr lang="ja-JP" altLang="en-US" dirty="0">
              <a:solidFill>
                <a:prstClr val="black"/>
              </a:solidFill>
              <a:latin typeface="Times" pitchFamily="18" charset="0"/>
              <a:cs typeface="Times" pitchFamily="18" charset="0"/>
            </a:endParaRPr>
          </a:p>
        </p:txBody>
      </p:sp>
      <p:sp>
        <p:nvSpPr>
          <p:cNvPr id="136" name="テキスト ボックス 135"/>
          <p:cNvSpPr txBox="1"/>
          <p:nvPr/>
        </p:nvSpPr>
        <p:spPr>
          <a:xfrm>
            <a:off x="3538709" y="5171132"/>
            <a:ext cx="807742" cy="369332"/>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Bi</a:t>
            </a:r>
            <a:endParaRPr lang="ja-JP" altLang="en-US" dirty="0">
              <a:solidFill>
                <a:prstClr val="black"/>
              </a:solidFill>
              <a:latin typeface="Times" pitchFamily="18" charset="0"/>
              <a:cs typeface="Times" pitchFamily="18" charset="0"/>
            </a:endParaRPr>
          </a:p>
        </p:txBody>
      </p:sp>
      <p:sp>
        <p:nvSpPr>
          <p:cNvPr id="137" name="テキスト ボックス 136"/>
          <p:cNvSpPr txBox="1"/>
          <p:nvPr/>
        </p:nvSpPr>
        <p:spPr>
          <a:xfrm>
            <a:off x="3538709" y="5368941"/>
            <a:ext cx="807742" cy="369332"/>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Se</a:t>
            </a:r>
            <a:endParaRPr lang="ja-JP" altLang="en-US" dirty="0">
              <a:solidFill>
                <a:prstClr val="black"/>
              </a:solidFill>
              <a:latin typeface="Times" pitchFamily="18" charset="0"/>
              <a:cs typeface="Times" pitchFamily="18" charset="0"/>
            </a:endParaRPr>
          </a:p>
        </p:txBody>
      </p:sp>
      <p:sp>
        <p:nvSpPr>
          <p:cNvPr id="138" name="円/楕円 137"/>
          <p:cNvSpPr/>
          <p:nvPr/>
        </p:nvSpPr>
        <p:spPr>
          <a:xfrm>
            <a:off x="1482828" y="4562360"/>
            <a:ext cx="177411" cy="243526"/>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39" name="円/楕円 138"/>
          <p:cNvSpPr/>
          <p:nvPr/>
        </p:nvSpPr>
        <p:spPr>
          <a:xfrm>
            <a:off x="1482828" y="4805886"/>
            <a:ext cx="177411" cy="243526"/>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5" name="円/楕円 144"/>
          <p:cNvSpPr/>
          <p:nvPr/>
        </p:nvSpPr>
        <p:spPr>
          <a:xfrm>
            <a:off x="3100400" y="4562360"/>
            <a:ext cx="177411" cy="243526"/>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6" name="円/楕円 145"/>
          <p:cNvSpPr/>
          <p:nvPr/>
        </p:nvSpPr>
        <p:spPr>
          <a:xfrm>
            <a:off x="3100400" y="4805886"/>
            <a:ext cx="177411" cy="243526"/>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7" name="円/楕円 146"/>
          <p:cNvSpPr/>
          <p:nvPr/>
        </p:nvSpPr>
        <p:spPr>
          <a:xfrm>
            <a:off x="3116965" y="5292852"/>
            <a:ext cx="177411" cy="243526"/>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8" name="円/楕円 147"/>
          <p:cNvSpPr/>
          <p:nvPr/>
        </p:nvSpPr>
        <p:spPr>
          <a:xfrm>
            <a:off x="3116965" y="5536378"/>
            <a:ext cx="177411" cy="243526"/>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9" name="円/楕円 148"/>
          <p:cNvSpPr/>
          <p:nvPr/>
        </p:nvSpPr>
        <p:spPr>
          <a:xfrm>
            <a:off x="1482828" y="5286358"/>
            <a:ext cx="177411" cy="243526"/>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52" name="円/楕円 151"/>
          <p:cNvSpPr/>
          <p:nvPr/>
        </p:nvSpPr>
        <p:spPr>
          <a:xfrm>
            <a:off x="1482828" y="5529884"/>
            <a:ext cx="177411" cy="243526"/>
          </a:xfrm>
          <a:prstGeom prst="ellipse">
            <a:avLst/>
          </a:prstGeom>
          <a:solidFill>
            <a:schemeClr val="accent1">
              <a:alpha val="50000"/>
            </a:schemeClr>
          </a:solidFill>
          <a:ln>
            <a:solidFill>
              <a:schemeClr val="accent1">
                <a:shade val="50000"/>
                <a:alpha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60" name="左中かっこ 159"/>
          <p:cNvSpPr/>
          <p:nvPr/>
        </p:nvSpPr>
        <p:spPr>
          <a:xfrm>
            <a:off x="1034083" y="4677586"/>
            <a:ext cx="62616" cy="96717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cxnSp>
        <p:nvCxnSpPr>
          <p:cNvPr id="164" name="直線コネクタ 163"/>
          <p:cNvCxnSpPr/>
          <p:nvPr/>
        </p:nvCxnSpPr>
        <p:spPr>
          <a:xfrm>
            <a:off x="1346250" y="6040571"/>
            <a:ext cx="2208113"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5" name="テキスト ボックス 164"/>
          <p:cNvSpPr txBox="1"/>
          <p:nvPr/>
        </p:nvSpPr>
        <p:spPr>
          <a:xfrm>
            <a:off x="323528" y="6372036"/>
            <a:ext cx="8568952" cy="369332"/>
          </a:xfrm>
          <a:prstGeom prst="rect">
            <a:avLst/>
          </a:prstGeom>
          <a:noFill/>
        </p:spPr>
        <p:txBody>
          <a:bodyPr wrap="square" rtlCol="0">
            <a:spAutoFit/>
          </a:bodyPr>
          <a:lstStyle/>
          <a:p>
            <a:r>
              <a:rPr lang="en-US" altLang="ja-JP" b="1" dirty="0" smtClean="0">
                <a:solidFill>
                  <a:prstClr val="black"/>
                </a:solidFill>
                <a:latin typeface="Times" pitchFamily="18" charset="0"/>
                <a:cs typeface="Times" pitchFamily="18" charset="0"/>
              </a:rPr>
              <a:t>Cu</a:t>
            </a:r>
            <a:r>
              <a:rPr lang="en-US" altLang="ja-JP" b="1" baseline="-25000" dirty="0" smtClean="0">
                <a:solidFill>
                  <a:prstClr val="black"/>
                </a:solidFill>
                <a:latin typeface="Times" pitchFamily="18" charset="0"/>
                <a:cs typeface="Times" pitchFamily="18" charset="0"/>
              </a:rPr>
              <a:t>x</a:t>
            </a:r>
            <a:r>
              <a:rPr lang="en-US" altLang="ja-JP" b="1" dirty="0" smtClean="0">
                <a:solidFill>
                  <a:prstClr val="black"/>
                </a:solidFill>
                <a:latin typeface="Times" pitchFamily="18" charset="0"/>
                <a:cs typeface="Times" pitchFamily="18" charset="0"/>
              </a:rPr>
              <a:t>Bi</a:t>
            </a:r>
            <a:r>
              <a:rPr lang="en-US" altLang="ja-JP" b="1" baseline="-25000" dirty="0" smtClean="0">
                <a:solidFill>
                  <a:prstClr val="black"/>
                </a:solidFill>
                <a:latin typeface="Times" pitchFamily="18" charset="0"/>
                <a:cs typeface="Times" pitchFamily="18" charset="0"/>
              </a:rPr>
              <a:t>2</a:t>
            </a:r>
            <a:r>
              <a:rPr lang="en-US" altLang="ja-JP" b="1" dirty="0" smtClean="0">
                <a:solidFill>
                  <a:prstClr val="black"/>
                </a:solidFill>
                <a:latin typeface="Times" pitchFamily="18" charset="0"/>
                <a:cs typeface="Times" pitchFamily="18" charset="0"/>
              </a:rPr>
              <a:t>Se</a:t>
            </a:r>
            <a:r>
              <a:rPr lang="en-US" altLang="ja-JP" b="1" baseline="-25000" dirty="0" smtClean="0">
                <a:solidFill>
                  <a:prstClr val="black"/>
                </a:solidFill>
                <a:latin typeface="Times" pitchFamily="18" charset="0"/>
                <a:cs typeface="Times" pitchFamily="18" charset="0"/>
              </a:rPr>
              <a:t>3</a:t>
            </a:r>
            <a:r>
              <a:rPr lang="ja-JP" altLang="en-US" dirty="0" smtClean="0">
                <a:solidFill>
                  <a:prstClr val="black"/>
                </a:solidFill>
              </a:rPr>
              <a:t> </a:t>
            </a:r>
            <a:r>
              <a:rPr lang="en-US" altLang="ja-JP" dirty="0" smtClean="0">
                <a:solidFill>
                  <a:prstClr val="black"/>
                </a:solidFill>
              </a:rPr>
              <a:t>Effective orbital </a:t>
            </a:r>
            <a:r>
              <a:rPr lang="en-US" altLang="ja-JP" i="1" dirty="0" smtClean="0">
                <a:solidFill>
                  <a:prstClr val="black"/>
                </a:solidFill>
                <a:latin typeface="Times" pitchFamily="18" charset="0"/>
                <a:cs typeface="Times" pitchFamily="18" charset="0"/>
              </a:rPr>
              <a:t>p</a:t>
            </a:r>
            <a:r>
              <a:rPr lang="en-US" altLang="ja-JP" i="1" baseline="-25000" dirty="0" smtClean="0">
                <a:solidFill>
                  <a:prstClr val="black"/>
                </a:solidFill>
                <a:latin typeface="Times" pitchFamily="18" charset="0"/>
                <a:cs typeface="Times" pitchFamily="18" charset="0"/>
              </a:rPr>
              <a:t>z</a:t>
            </a:r>
            <a:r>
              <a:rPr lang="ja-JP" altLang="en-US" dirty="0" smtClean="0">
                <a:solidFill>
                  <a:prstClr val="black"/>
                </a:solidFill>
              </a:rPr>
              <a:t> </a:t>
            </a:r>
            <a:r>
              <a:rPr lang="en-US" altLang="ja-JP" dirty="0" smtClean="0">
                <a:solidFill>
                  <a:prstClr val="black"/>
                </a:solidFill>
              </a:rPr>
              <a:t>orbital</a:t>
            </a:r>
            <a:r>
              <a:rPr lang="ja-JP" altLang="en-US" dirty="0" smtClean="0">
                <a:solidFill>
                  <a:prstClr val="black"/>
                </a:solidFill>
              </a:rPr>
              <a:t>    </a:t>
            </a:r>
            <a:r>
              <a:rPr lang="en-US" altLang="ja-JP" dirty="0" smtClean="0">
                <a:solidFill>
                  <a:prstClr val="black"/>
                </a:solidFill>
              </a:rPr>
              <a:t>(No momentum dependence)</a:t>
            </a:r>
            <a:endParaRPr lang="ja-JP" altLang="en-US" dirty="0">
              <a:solidFill>
                <a:prstClr val="black"/>
              </a:solidFill>
            </a:endParaRPr>
          </a:p>
        </p:txBody>
      </p:sp>
      <p:sp>
        <p:nvSpPr>
          <p:cNvPr id="166" name="テキスト ボックス 165"/>
          <p:cNvSpPr txBox="1"/>
          <p:nvPr/>
        </p:nvSpPr>
        <p:spPr>
          <a:xfrm>
            <a:off x="3539951" y="4077538"/>
            <a:ext cx="816025" cy="369332"/>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Cu</a:t>
            </a:r>
            <a:endParaRPr lang="ja-JP" altLang="en-US" dirty="0">
              <a:solidFill>
                <a:prstClr val="black"/>
              </a:solidFill>
              <a:latin typeface="Times" pitchFamily="18" charset="0"/>
              <a:cs typeface="Times" pitchFamily="18" charset="0"/>
            </a:endParaRPr>
          </a:p>
        </p:txBody>
      </p:sp>
      <p:sp>
        <p:nvSpPr>
          <p:cNvPr id="169" name="テキスト ボックス 168"/>
          <p:cNvSpPr txBox="1"/>
          <p:nvPr/>
        </p:nvSpPr>
        <p:spPr>
          <a:xfrm>
            <a:off x="3539951" y="5858688"/>
            <a:ext cx="816025" cy="369332"/>
          </a:xfrm>
          <a:prstGeom prst="rect">
            <a:avLst/>
          </a:prstGeom>
          <a:noFill/>
        </p:spPr>
        <p:txBody>
          <a:bodyPr wrap="square" rtlCol="0">
            <a:spAutoFit/>
          </a:bodyPr>
          <a:lstStyle/>
          <a:p>
            <a:r>
              <a:rPr lang="en-US" altLang="ja-JP" dirty="0" smtClean="0">
                <a:solidFill>
                  <a:prstClr val="black"/>
                </a:solidFill>
                <a:latin typeface="Times" pitchFamily="18" charset="0"/>
                <a:cs typeface="Times" pitchFamily="18" charset="0"/>
              </a:rPr>
              <a:t>Cu</a:t>
            </a:r>
            <a:endParaRPr lang="ja-JP" altLang="en-US" dirty="0">
              <a:solidFill>
                <a:prstClr val="black"/>
              </a:solidFill>
              <a:latin typeface="Times" pitchFamily="18" charset="0"/>
              <a:cs typeface="Times" pitchFamily="18" charset="0"/>
            </a:endParaRPr>
          </a:p>
        </p:txBody>
      </p:sp>
      <p:sp>
        <p:nvSpPr>
          <p:cNvPr id="170" name="テキスト ボックス 169"/>
          <p:cNvSpPr txBox="1"/>
          <p:nvPr/>
        </p:nvSpPr>
        <p:spPr>
          <a:xfrm>
            <a:off x="4860032" y="5507940"/>
            <a:ext cx="1800200" cy="369332"/>
          </a:xfrm>
          <a:prstGeom prst="rect">
            <a:avLst/>
          </a:prstGeom>
          <a:noFill/>
        </p:spPr>
        <p:txBody>
          <a:bodyPr wrap="square" rtlCol="0">
            <a:spAutoFit/>
          </a:bodyPr>
          <a:lstStyle/>
          <a:p>
            <a:r>
              <a:rPr lang="en-US" altLang="ja-JP" dirty="0" smtClean="0">
                <a:solidFill>
                  <a:prstClr val="black"/>
                </a:solidFill>
                <a:latin typeface="Times New Roman" pitchFamily="18" charset="0"/>
                <a:cs typeface="Times New Roman" pitchFamily="18" charset="0"/>
              </a:rPr>
              <a:t>Intra-orbital</a:t>
            </a:r>
          </a:p>
        </p:txBody>
      </p:sp>
      <p:cxnSp>
        <p:nvCxnSpPr>
          <p:cNvPr id="174" name="直線コネクタ 173"/>
          <p:cNvCxnSpPr/>
          <p:nvPr/>
        </p:nvCxnSpPr>
        <p:spPr>
          <a:xfrm>
            <a:off x="251520" y="3923764"/>
            <a:ext cx="8640960" cy="0"/>
          </a:xfrm>
          <a:prstGeom prst="line">
            <a:avLst/>
          </a:prstGeom>
          <a:ln w="28575">
            <a:solidFill>
              <a:schemeClr val="tx1">
                <a:lumMod val="75000"/>
                <a:lumOff val="25000"/>
                <a:alpha val="52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5364088" y="404664"/>
            <a:ext cx="3528392" cy="307777"/>
          </a:xfrm>
          <a:prstGeom prst="rect">
            <a:avLst/>
          </a:prstGeom>
        </p:spPr>
        <p:txBody>
          <a:bodyPr wrap="square">
            <a:spAutoFit/>
          </a:bodyPr>
          <a:lstStyle/>
          <a:p>
            <a:r>
              <a:rPr lang="en-US" altLang="ja-JP" sz="1400" dirty="0" smtClean="0">
                <a:solidFill>
                  <a:prstClr val="black"/>
                </a:solidFill>
                <a:latin typeface="Times" pitchFamily="18" charset="0"/>
                <a:cs typeface="Times" pitchFamily="18" charset="0"/>
              </a:rPr>
              <a:t>Liang Fu, Erez Berg, PRL,105, 097001 (2010)</a:t>
            </a:r>
            <a:endParaRPr lang="ja-JP" altLang="en-US" sz="1400" dirty="0">
              <a:solidFill>
                <a:prstClr val="black"/>
              </a:solidFill>
              <a:latin typeface="Times" pitchFamily="18" charset="0"/>
              <a:cs typeface="Times" pitchFamily="18" charset="0"/>
            </a:endParaRPr>
          </a:p>
        </p:txBody>
      </p:sp>
      <p:sp>
        <p:nvSpPr>
          <p:cNvPr id="88" name="テキスト ボックス 87"/>
          <p:cNvSpPr txBox="1"/>
          <p:nvPr/>
        </p:nvSpPr>
        <p:spPr>
          <a:xfrm>
            <a:off x="539551" y="4067780"/>
            <a:ext cx="1512169" cy="369332"/>
          </a:xfrm>
          <a:prstGeom prst="rect">
            <a:avLst/>
          </a:prstGeom>
          <a:noFill/>
        </p:spPr>
        <p:txBody>
          <a:bodyPr wrap="square" rtlCol="0">
            <a:spAutoFit/>
          </a:bodyPr>
          <a:lstStyle/>
          <a:p>
            <a:r>
              <a:rPr lang="en-US" altLang="ja-JP" i="1" dirty="0" smtClean="0">
                <a:solidFill>
                  <a:prstClr val="black"/>
                </a:solidFill>
                <a:latin typeface="Times" pitchFamily="18" charset="0"/>
                <a:cs typeface="Times" pitchFamily="18" charset="0"/>
              </a:rPr>
              <a:t>p</a:t>
            </a:r>
            <a:r>
              <a:rPr lang="en-US" altLang="ja-JP" i="1" baseline="-25000" dirty="0" smtClean="0">
                <a:solidFill>
                  <a:prstClr val="black"/>
                </a:solidFill>
                <a:latin typeface="Times" pitchFamily="18" charset="0"/>
                <a:cs typeface="Times" pitchFamily="18" charset="0"/>
              </a:rPr>
              <a:t>z</a:t>
            </a:r>
            <a:r>
              <a:rPr lang="ja-JP" altLang="en-US" dirty="0" smtClean="0">
                <a:solidFill>
                  <a:prstClr val="black"/>
                </a:solidFill>
              </a:rPr>
              <a:t> </a:t>
            </a:r>
            <a:r>
              <a:rPr lang="en-US" altLang="ja-JP" dirty="0" smtClean="0">
                <a:solidFill>
                  <a:prstClr val="black"/>
                </a:solidFill>
              </a:rPr>
              <a:t>orbital</a:t>
            </a:r>
            <a:endParaRPr lang="ja-JP" altLang="en-US" dirty="0">
              <a:solidFill>
                <a:prstClr val="black"/>
              </a:solidFill>
            </a:endParaRPr>
          </a:p>
        </p:txBody>
      </p:sp>
      <p:cxnSp>
        <p:nvCxnSpPr>
          <p:cNvPr id="108" name="直線矢印コネクタ 107"/>
          <p:cNvCxnSpPr/>
          <p:nvPr/>
        </p:nvCxnSpPr>
        <p:spPr>
          <a:xfrm>
            <a:off x="1187624" y="4355812"/>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a:off x="1187624" y="4355812"/>
            <a:ext cx="288032"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323528" y="260648"/>
            <a:ext cx="4104456" cy="523220"/>
          </a:xfrm>
          <a:prstGeom prst="rect">
            <a:avLst/>
          </a:prstGeom>
          <a:noFill/>
        </p:spPr>
        <p:txBody>
          <a:bodyPr wrap="square" rtlCol="0">
            <a:spAutoFit/>
          </a:bodyPr>
          <a:lstStyle/>
          <a:p>
            <a:r>
              <a:rPr lang="en-US" altLang="ja-JP" sz="2800" dirty="0" smtClean="0">
                <a:solidFill>
                  <a:prstClr val="black"/>
                </a:solidFill>
                <a:latin typeface="Times" pitchFamily="18" charset="0"/>
                <a:cs typeface="Times" pitchFamily="18" charset="0"/>
              </a:rPr>
              <a:t>Candidate of</a:t>
            </a:r>
            <a:r>
              <a:rPr lang="en-US" altLang="ja-JP" sz="2800" b="1" dirty="0" smtClean="0">
                <a:solidFill>
                  <a:prstClr val="black"/>
                </a:solidFill>
                <a:latin typeface="Times" pitchFamily="18" charset="0"/>
                <a:cs typeface="Times" pitchFamily="18" charset="0"/>
              </a:rPr>
              <a:t> Cu</a:t>
            </a:r>
            <a:r>
              <a:rPr lang="en-US" altLang="ja-JP" sz="2800" b="1" baseline="-25000" dirty="0" smtClean="0">
                <a:solidFill>
                  <a:prstClr val="black"/>
                </a:solidFill>
                <a:latin typeface="Times" pitchFamily="18" charset="0"/>
                <a:cs typeface="Times" pitchFamily="18" charset="0"/>
              </a:rPr>
              <a:t>x</a:t>
            </a:r>
            <a:r>
              <a:rPr lang="en-US" altLang="ja-JP" sz="2800" b="1" dirty="0" smtClean="0">
                <a:solidFill>
                  <a:prstClr val="black"/>
                </a:solidFill>
                <a:latin typeface="Times" pitchFamily="18" charset="0"/>
                <a:cs typeface="Times" pitchFamily="18" charset="0"/>
              </a:rPr>
              <a:t>Bi</a:t>
            </a:r>
            <a:r>
              <a:rPr lang="en-US" altLang="ja-JP" sz="2800" b="1" baseline="-25000" dirty="0" smtClean="0">
                <a:solidFill>
                  <a:prstClr val="black"/>
                </a:solidFill>
                <a:latin typeface="Times" pitchFamily="18" charset="0"/>
                <a:cs typeface="Times" pitchFamily="18" charset="0"/>
              </a:rPr>
              <a:t>2</a:t>
            </a:r>
            <a:r>
              <a:rPr lang="en-US" altLang="ja-JP" sz="2800" b="1" dirty="0" smtClean="0">
                <a:solidFill>
                  <a:prstClr val="black"/>
                </a:solidFill>
                <a:latin typeface="Times" pitchFamily="18" charset="0"/>
                <a:cs typeface="Times" pitchFamily="18" charset="0"/>
              </a:rPr>
              <a:t>Se</a:t>
            </a:r>
            <a:r>
              <a:rPr lang="en-US" altLang="ja-JP" sz="2800" b="1" baseline="-25000" dirty="0" smtClean="0">
                <a:solidFill>
                  <a:prstClr val="black"/>
                </a:solidFill>
                <a:latin typeface="Times" pitchFamily="18" charset="0"/>
                <a:cs typeface="Times" pitchFamily="18" charset="0"/>
              </a:rPr>
              <a:t>3</a:t>
            </a:r>
            <a:endParaRPr lang="ja-JP" altLang="en-US" sz="2800" dirty="0">
              <a:solidFill>
                <a:prstClr val="black"/>
              </a:solidFill>
            </a:endParaRPr>
          </a:p>
        </p:txBody>
      </p:sp>
      <p:sp>
        <p:nvSpPr>
          <p:cNvPr id="120" name="テキスト ボックス 119"/>
          <p:cNvSpPr txBox="1"/>
          <p:nvPr/>
        </p:nvSpPr>
        <p:spPr>
          <a:xfrm>
            <a:off x="7020272" y="5507940"/>
            <a:ext cx="1800200" cy="369332"/>
          </a:xfrm>
          <a:prstGeom prst="rect">
            <a:avLst/>
          </a:prstGeom>
          <a:noFill/>
        </p:spPr>
        <p:txBody>
          <a:bodyPr wrap="square" rtlCol="0">
            <a:spAutoFit/>
          </a:bodyPr>
          <a:lstStyle/>
          <a:p>
            <a:r>
              <a:rPr lang="en-US" altLang="ja-JP" dirty="0" smtClean="0">
                <a:solidFill>
                  <a:prstClr val="black"/>
                </a:solidFill>
                <a:latin typeface="Times New Roman" pitchFamily="18" charset="0"/>
                <a:cs typeface="Times New Roman" pitchFamily="18" charset="0"/>
              </a:rPr>
              <a:t>Inter-orbital</a:t>
            </a:r>
          </a:p>
        </p:txBody>
      </p:sp>
      <p:sp>
        <p:nvSpPr>
          <p:cNvPr id="75" name="テキスト ボックス 74"/>
          <p:cNvSpPr txBox="1"/>
          <p:nvPr/>
        </p:nvSpPr>
        <p:spPr>
          <a:xfrm>
            <a:off x="4887880" y="5805264"/>
            <a:ext cx="1406154" cy="338554"/>
          </a:xfrm>
          <a:prstGeom prst="rect">
            <a:avLst/>
          </a:prstGeom>
          <a:noFill/>
        </p:spPr>
        <p:txBody>
          <a:bodyPr wrap="none" rtlCol="0">
            <a:spAutoFit/>
          </a:bodyPr>
          <a:lstStyle/>
          <a:p>
            <a:r>
              <a:rPr lang="en-US" altLang="ja-JP" sz="1600" dirty="0" smtClean="0">
                <a:solidFill>
                  <a:srgbClr val="0000FF"/>
                </a:solidFill>
                <a:latin typeface="Times New Roman" pitchFamily="18" charset="0"/>
                <a:cs typeface="Times New Roman" pitchFamily="18" charset="0"/>
              </a:rPr>
              <a:t>(orbital triplet)</a:t>
            </a:r>
            <a:endParaRPr lang="ja-JP" altLang="en-US" sz="1600" dirty="0" smtClean="0">
              <a:solidFill>
                <a:srgbClr val="0000FF"/>
              </a:solidFill>
              <a:latin typeface="Times New Roman" pitchFamily="18" charset="0"/>
              <a:cs typeface="Times New Roman" pitchFamily="18" charset="0"/>
            </a:endParaRPr>
          </a:p>
        </p:txBody>
      </p:sp>
      <p:sp>
        <p:nvSpPr>
          <p:cNvPr id="121" name="テキスト ボックス 120"/>
          <p:cNvSpPr txBox="1"/>
          <p:nvPr/>
        </p:nvSpPr>
        <p:spPr>
          <a:xfrm>
            <a:off x="6948264" y="5805264"/>
            <a:ext cx="1462260" cy="338554"/>
          </a:xfrm>
          <a:prstGeom prst="rect">
            <a:avLst/>
          </a:prstGeom>
          <a:noFill/>
        </p:spPr>
        <p:txBody>
          <a:bodyPr wrap="none" rtlCol="0">
            <a:spAutoFit/>
          </a:bodyPr>
          <a:lstStyle/>
          <a:p>
            <a:r>
              <a:rPr lang="en-US" altLang="ja-JP" sz="1600" dirty="0" smtClean="0">
                <a:solidFill>
                  <a:srgbClr val="0000FF"/>
                </a:solidFill>
                <a:latin typeface="Times New Roman" pitchFamily="18" charset="0"/>
                <a:cs typeface="Times New Roman" pitchFamily="18" charset="0"/>
              </a:rPr>
              <a:t>(orbital singlet)</a:t>
            </a:r>
            <a:endParaRPr lang="ja-JP" altLang="en-US" sz="16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en-US" altLang="ja-JP" dirty="0" smtClean="0">
                <a:latin typeface="Times New Roman" pitchFamily="18" charset="0"/>
                <a:cs typeface="Times New Roman" pitchFamily="18" charset="0"/>
              </a:rPr>
              <a:t>Pairing function in superconducting topological insulator</a:t>
            </a:r>
            <a:endParaRPr kumimoji="1" lang="ja-JP" altLang="en-US" dirty="0">
              <a:latin typeface="Times New Roman" pitchFamily="18" charset="0"/>
              <a:cs typeface="Times New Roman" pitchFamily="18" charset="0"/>
            </a:endParaRPr>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28</a:t>
            </a:fld>
            <a:endParaRPr lang="ja-JP" altLang="en-US" dirty="0">
              <a:solidFill>
                <a:prstClr val="black">
                  <a:tint val="75000"/>
                </a:prstClr>
              </a:solidFill>
            </a:endParaRPr>
          </a:p>
        </p:txBody>
      </p:sp>
      <p:sp>
        <p:nvSpPr>
          <p:cNvPr id="24" name="テキスト ボックス 23"/>
          <p:cNvSpPr txBox="1"/>
          <p:nvPr/>
        </p:nvSpPr>
        <p:spPr>
          <a:xfrm>
            <a:off x="323528" y="6309320"/>
            <a:ext cx="3018775" cy="369332"/>
          </a:xfrm>
          <a:prstGeom prst="rect">
            <a:avLst/>
          </a:prstGeom>
          <a:noFill/>
        </p:spPr>
        <p:txBody>
          <a:bodyPr wrap="none" rtlCol="0">
            <a:spAutoFit/>
          </a:bodyPr>
          <a:lstStyle/>
          <a:p>
            <a:r>
              <a:rPr lang="en-US" altLang="ja-JP" dirty="0" smtClean="0">
                <a:solidFill>
                  <a:prstClr val="black"/>
                </a:solidFill>
              </a:rPr>
              <a:t>L. Fu and E. Berg, PRL </a:t>
            </a:r>
            <a:r>
              <a:rPr lang="en-US" altLang="ja-JP" dirty="0" smtClean="0">
                <a:solidFill>
                  <a:prstClr val="black"/>
                </a:solidFill>
                <a:latin typeface="Times New Roman" pitchFamily="18" charset="0"/>
                <a:cs typeface="Times New Roman" pitchFamily="18" charset="0"/>
              </a:rPr>
              <a:t>’</a:t>
            </a:r>
            <a:r>
              <a:rPr lang="en-US" altLang="ja-JP" dirty="0" smtClean="0">
                <a:solidFill>
                  <a:prstClr val="black"/>
                </a:solidFill>
              </a:rPr>
              <a:t>10</a:t>
            </a:r>
            <a:endParaRPr lang="ja-JP" altLang="en-US" dirty="0">
              <a:solidFill>
                <a:prstClr val="black"/>
              </a:solidFill>
            </a:endParaRPr>
          </a:p>
        </p:txBody>
      </p:sp>
      <p:sp>
        <p:nvSpPr>
          <p:cNvPr id="46" name="テキスト ボックス 45"/>
          <p:cNvSpPr txBox="1"/>
          <p:nvPr/>
        </p:nvSpPr>
        <p:spPr>
          <a:xfrm>
            <a:off x="1574495" y="3429000"/>
            <a:ext cx="1845377" cy="461665"/>
          </a:xfrm>
          <a:prstGeom prst="rect">
            <a:avLst/>
          </a:prstGeom>
          <a:noFill/>
        </p:spPr>
        <p:txBody>
          <a:bodyPr wrap="none" rtlCol="0">
            <a:spAutoFit/>
          </a:bodyPr>
          <a:lstStyle/>
          <a:p>
            <a:r>
              <a:rPr lang="en-US" altLang="ja-JP" sz="2400" dirty="0" smtClean="0">
                <a:solidFill>
                  <a:prstClr val="black"/>
                </a:solidFill>
              </a:rPr>
              <a:t>spin singlet</a:t>
            </a:r>
          </a:p>
        </p:txBody>
      </p:sp>
      <p:sp>
        <p:nvSpPr>
          <p:cNvPr id="49" name="テキスト ボックス 48"/>
          <p:cNvSpPr txBox="1"/>
          <p:nvPr/>
        </p:nvSpPr>
        <p:spPr>
          <a:xfrm>
            <a:off x="3215489" y="2708920"/>
            <a:ext cx="2292615" cy="461665"/>
          </a:xfrm>
          <a:prstGeom prst="rect">
            <a:avLst/>
          </a:prstGeom>
          <a:noFill/>
        </p:spPr>
        <p:txBody>
          <a:bodyPr wrap="none" rtlCol="0">
            <a:spAutoFit/>
          </a:bodyPr>
          <a:lstStyle/>
          <a:p>
            <a:r>
              <a:rPr lang="en-US" altLang="ja-JP" sz="2400" dirty="0" smtClean="0">
                <a:solidFill>
                  <a:prstClr val="black"/>
                </a:solidFill>
              </a:rPr>
              <a:t>s-wave pairing</a:t>
            </a:r>
            <a:endParaRPr lang="ja-JP" altLang="en-US" sz="2400" dirty="0">
              <a:solidFill>
                <a:prstClr val="black"/>
              </a:solidFill>
            </a:endParaRPr>
          </a:p>
        </p:txBody>
      </p:sp>
      <p:sp>
        <p:nvSpPr>
          <p:cNvPr id="25" name="テキスト ボックス 24"/>
          <p:cNvSpPr txBox="1"/>
          <p:nvPr/>
        </p:nvSpPr>
        <p:spPr>
          <a:xfrm>
            <a:off x="1547664" y="1916832"/>
            <a:ext cx="6019597" cy="523220"/>
          </a:xfrm>
          <a:prstGeom prst="rect">
            <a:avLst/>
          </a:prstGeom>
          <a:noFill/>
        </p:spPr>
        <p:txBody>
          <a:bodyPr wrap="none" rtlCol="0">
            <a:spAutoFit/>
          </a:bodyPr>
          <a:lstStyle/>
          <a:p>
            <a:r>
              <a:rPr lang="en-US" altLang="ja-JP" sz="2800" dirty="0" smtClean="0">
                <a:solidFill>
                  <a:prstClr val="black"/>
                </a:solidFill>
              </a:rPr>
              <a:t>topological insulator:  </a:t>
            </a:r>
            <a:r>
              <a:rPr lang="en-US" altLang="ja-JP" sz="2800" dirty="0" smtClean="0">
                <a:solidFill>
                  <a:srgbClr val="FF0000"/>
                </a:solidFill>
              </a:rPr>
              <a:t>two orbitals</a:t>
            </a:r>
            <a:endParaRPr lang="ja-JP" altLang="en-US" sz="2800" dirty="0">
              <a:solidFill>
                <a:srgbClr val="FF0000"/>
              </a:solidFill>
            </a:endParaRPr>
          </a:p>
        </p:txBody>
      </p:sp>
      <p:sp>
        <p:nvSpPr>
          <p:cNvPr id="27" name="テキスト ボックス 26"/>
          <p:cNvSpPr txBox="1"/>
          <p:nvPr/>
        </p:nvSpPr>
        <p:spPr>
          <a:xfrm>
            <a:off x="4499992" y="3429000"/>
            <a:ext cx="4132863" cy="461665"/>
          </a:xfrm>
          <a:prstGeom prst="rect">
            <a:avLst/>
          </a:prstGeom>
          <a:noFill/>
        </p:spPr>
        <p:txBody>
          <a:bodyPr wrap="none" rtlCol="0">
            <a:spAutoFit/>
          </a:bodyPr>
          <a:lstStyle/>
          <a:p>
            <a:r>
              <a:rPr lang="en-US" altLang="ja-JP" sz="2400" dirty="0" smtClean="0">
                <a:solidFill>
                  <a:prstClr val="black"/>
                </a:solidFill>
              </a:rPr>
              <a:t>spin </a:t>
            </a:r>
            <a:r>
              <a:rPr lang="en-US" altLang="ja-JP" sz="2400" dirty="0" smtClean="0">
                <a:solidFill>
                  <a:srgbClr val="FF0000"/>
                </a:solidFill>
              </a:rPr>
              <a:t>triplet</a:t>
            </a:r>
            <a:r>
              <a:rPr lang="en-US" altLang="ja-JP" sz="2400" dirty="0" smtClean="0">
                <a:solidFill>
                  <a:prstClr val="black"/>
                </a:solidFill>
              </a:rPr>
              <a:t> (orbital singlet)</a:t>
            </a:r>
          </a:p>
        </p:txBody>
      </p:sp>
      <p:sp>
        <p:nvSpPr>
          <p:cNvPr id="29" name="テキスト ボックス 28"/>
          <p:cNvSpPr txBox="1"/>
          <p:nvPr/>
        </p:nvSpPr>
        <p:spPr>
          <a:xfrm>
            <a:off x="1177663" y="4293096"/>
            <a:ext cx="2746265" cy="461665"/>
          </a:xfrm>
          <a:prstGeom prst="rect">
            <a:avLst/>
          </a:prstGeom>
          <a:noFill/>
        </p:spPr>
        <p:txBody>
          <a:bodyPr wrap="none" rtlCol="0">
            <a:spAutoFit/>
          </a:bodyPr>
          <a:lstStyle/>
          <a:p>
            <a:r>
              <a:rPr lang="en-US" altLang="ja-JP" sz="2400" dirty="0" smtClean="0">
                <a:solidFill>
                  <a:prstClr val="black"/>
                </a:solidFill>
              </a:rPr>
              <a:t>no surface states</a:t>
            </a:r>
            <a:endParaRPr lang="ja-JP" altLang="en-US" sz="2400" dirty="0">
              <a:solidFill>
                <a:prstClr val="black"/>
              </a:solidFill>
            </a:endParaRPr>
          </a:p>
        </p:txBody>
      </p:sp>
      <p:sp>
        <p:nvSpPr>
          <p:cNvPr id="30" name="テキスト ボックス 29"/>
          <p:cNvSpPr txBox="1"/>
          <p:nvPr/>
        </p:nvSpPr>
        <p:spPr>
          <a:xfrm>
            <a:off x="4899969" y="4221088"/>
            <a:ext cx="3488455" cy="461665"/>
          </a:xfrm>
          <a:prstGeom prst="rect">
            <a:avLst/>
          </a:prstGeom>
          <a:noFill/>
        </p:spPr>
        <p:txBody>
          <a:bodyPr wrap="none" rtlCol="0">
            <a:spAutoFit/>
          </a:bodyPr>
          <a:lstStyle/>
          <a:p>
            <a:r>
              <a:rPr lang="en-US" altLang="ja-JP" sz="2400" dirty="0" smtClean="0">
                <a:solidFill>
                  <a:srgbClr val="FF0000"/>
                </a:solidFill>
              </a:rPr>
              <a:t>gapless surface states</a:t>
            </a:r>
            <a:endParaRPr lang="ja-JP" altLang="en-US" sz="2400" dirty="0">
              <a:solidFill>
                <a:srgbClr val="FF0000"/>
              </a:solidFill>
            </a:endParaRPr>
          </a:p>
        </p:txBody>
      </p:sp>
      <p:sp>
        <p:nvSpPr>
          <p:cNvPr id="31" name="テキスト ボックス 30"/>
          <p:cNvSpPr txBox="1"/>
          <p:nvPr/>
        </p:nvSpPr>
        <p:spPr>
          <a:xfrm>
            <a:off x="4860032" y="5127575"/>
            <a:ext cx="1258678" cy="461665"/>
          </a:xfrm>
          <a:prstGeom prst="rect">
            <a:avLst/>
          </a:prstGeom>
          <a:noFill/>
        </p:spPr>
        <p:txBody>
          <a:bodyPr wrap="none" rtlCol="0">
            <a:spAutoFit/>
          </a:bodyPr>
          <a:lstStyle/>
          <a:p>
            <a:r>
              <a:rPr lang="en-US" altLang="ja-JP" sz="2400" dirty="0" smtClean="0">
                <a:solidFill>
                  <a:srgbClr val="FF0000"/>
                </a:solidFill>
              </a:rPr>
              <a:t>full gap</a:t>
            </a:r>
            <a:endParaRPr lang="ja-JP" altLang="en-US" sz="2400" dirty="0">
              <a:solidFill>
                <a:srgbClr val="FF0000"/>
              </a:solidFill>
            </a:endParaRPr>
          </a:p>
        </p:txBody>
      </p:sp>
      <p:sp>
        <p:nvSpPr>
          <p:cNvPr id="32" name="テキスト ボックス 31"/>
          <p:cNvSpPr txBox="1"/>
          <p:nvPr/>
        </p:nvSpPr>
        <p:spPr>
          <a:xfrm>
            <a:off x="6948264" y="5127575"/>
            <a:ext cx="1609736" cy="461665"/>
          </a:xfrm>
          <a:prstGeom prst="rect">
            <a:avLst/>
          </a:prstGeom>
          <a:noFill/>
        </p:spPr>
        <p:txBody>
          <a:bodyPr wrap="none" rtlCol="0">
            <a:spAutoFit/>
          </a:bodyPr>
          <a:lstStyle/>
          <a:p>
            <a:r>
              <a:rPr lang="en-US" altLang="ja-JP" sz="2400" dirty="0" smtClean="0">
                <a:solidFill>
                  <a:prstClr val="black"/>
                </a:solidFill>
              </a:rPr>
              <a:t>nodal</a:t>
            </a:r>
            <a:r>
              <a:rPr lang="en-US" altLang="ja-JP" sz="2400" dirty="0" smtClean="0">
                <a:solidFill>
                  <a:srgbClr val="FF0000"/>
                </a:solidFill>
              </a:rPr>
              <a:t> </a:t>
            </a:r>
            <a:r>
              <a:rPr lang="en-US" altLang="ja-JP" sz="2400" dirty="0" smtClean="0">
                <a:solidFill>
                  <a:prstClr val="black"/>
                </a:solidFill>
              </a:rPr>
              <a:t>gap</a:t>
            </a:r>
            <a:endParaRPr lang="ja-JP" altLang="en-US" sz="2400" dirty="0">
              <a:solidFill>
                <a:prstClr val="black"/>
              </a:solidFill>
            </a:endParaRPr>
          </a:p>
        </p:txBody>
      </p:sp>
      <p:cxnSp>
        <p:nvCxnSpPr>
          <p:cNvPr id="38" name="直線コネクタ 37"/>
          <p:cNvCxnSpPr/>
          <p:nvPr/>
        </p:nvCxnSpPr>
        <p:spPr>
          <a:xfrm>
            <a:off x="971600" y="3356992"/>
            <a:ext cx="7776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355976" y="3356992"/>
            <a:ext cx="0" cy="2232248"/>
          </a:xfrm>
          <a:prstGeom prst="line">
            <a:avLst/>
          </a:prstGeom>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1259632" y="1844824"/>
            <a:ext cx="6480720" cy="7200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58" name="直線コネクタ 57"/>
          <p:cNvCxnSpPr/>
          <p:nvPr/>
        </p:nvCxnSpPr>
        <p:spPr>
          <a:xfrm>
            <a:off x="6588224" y="4941168"/>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971600" y="4941168"/>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1009066" y="5127575"/>
            <a:ext cx="1258678" cy="461665"/>
          </a:xfrm>
          <a:prstGeom prst="rect">
            <a:avLst/>
          </a:prstGeom>
          <a:noFill/>
        </p:spPr>
        <p:txBody>
          <a:bodyPr wrap="none" rtlCol="0">
            <a:spAutoFit/>
          </a:bodyPr>
          <a:lstStyle/>
          <a:p>
            <a:r>
              <a:rPr lang="en-US" altLang="ja-JP" sz="2400" dirty="0" smtClean="0">
                <a:solidFill>
                  <a:prstClr val="black"/>
                </a:solidFill>
              </a:rPr>
              <a:t>full gap</a:t>
            </a:r>
            <a:endParaRPr lang="ja-JP" altLang="en-US" sz="2400" dirty="0">
              <a:solidFill>
                <a:prstClr val="black"/>
              </a:solidFill>
            </a:endParaRPr>
          </a:p>
        </p:txBody>
      </p:sp>
      <p:sp>
        <p:nvSpPr>
          <p:cNvPr id="67" name="テキスト ボックス 66"/>
          <p:cNvSpPr txBox="1"/>
          <p:nvPr/>
        </p:nvSpPr>
        <p:spPr>
          <a:xfrm>
            <a:off x="2627784" y="5127575"/>
            <a:ext cx="1609736" cy="461665"/>
          </a:xfrm>
          <a:prstGeom prst="rect">
            <a:avLst/>
          </a:prstGeom>
          <a:noFill/>
        </p:spPr>
        <p:txBody>
          <a:bodyPr wrap="none" rtlCol="0">
            <a:spAutoFit/>
          </a:bodyPr>
          <a:lstStyle/>
          <a:p>
            <a:r>
              <a:rPr lang="en-US" altLang="ja-JP" sz="2400" dirty="0" smtClean="0">
                <a:solidFill>
                  <a:prstClr val="black"/>
                </a:solidFill>
              </a:rPr>
              <a:t>nodal</a:t>
            </a:r>
            <a:r>
              <a:rPr lang="en-US" altLang="ja-JP" sz="2400" dirty="0" smtClean="0">
                <a:solidFill>
                  <a:srgbClr val="FF0000"/>
                </a:solidFill>
              </a:rPr>
              <a:t> </a:t>
            </a:r>
            <a:r>
              <a:rPr lang="en-US" altLang="ja-JP" sz="2400" dirty="0" smtClean="0">
                <a:solidFill>
                  <a:prstClr val="black"/>
                </a:solidFill>
              </a:rPr>
              <a:t>gap</a:t>
            </a:r>
            <a:endParaRPr lang="ja-JP" altLang="en-US" sz="2400" dirty="0">
              <a:solidFill>
                <a:prstClr val="black"/>
              </a:solidFill>
            </a:endParaRPr>
          </a:p>
        </p:txBody>
      </p:sp>
      <p:cxnSp>
        <p:nvCxnSpPr>
          <p:cNvPr id="68" name="直線コネクタ 67"/>
          <p:cNvCxnSpPr/>
          <p:nvPr/>
        </p:nvCxnSpPr>
        <p:spPr>
          <a:xfrm>
            <a:off x="2411760" y="4941168"/>
            <a:ext cx="0" cy="648072"/>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図 20" descr="txp_fig.png"/>
          <p:cNvPicPr>
            <a:picLocks noChangeAspect="1"/>
          </p:cNvPicPr>
          <p:nvPr>
            <p:custDataLst>
              <p:tags r:id="rId1"/>
            </p:custDataLst>
          </p:nvPr>
        </p:nvPicPr>
        <p:blipFill>
          <a:blip r:embed="rId6" cstate="print">
            <a:lum/>
          </a:blip>
          <a:stretch>
            <a:fillRect/>
          </a:stretch>
        </p:blipFill>
        <p:spPr>
          <a:xfrm>
            <a:off x="1331640" y="5615520"/>
            <a:ext cx="510147" cy="333760"/>
          </a:xfrm>
          <a:prstGeom prst="rect">
            <a:avLst/>
          </a:prstGeom>
        </p:spPr>
      </p:pic>
      <p:pic>
        <p:nvPicPr>
          <p:cNvPr id="23" name="図 22" descr="txp_fig.png"/>
          <p:cNvPicPr>
            <a:picLocks noChangeAspect="1"/>
          </p:cNvPicPr>
          <p:nvPr>
            <p:custDataLst>
              <p:tags r:id="rId2"/>
            </p:custDataLst>
          </p:nvPr>
        </p:nvPicPr>
        <p:blipFill>
          <a:blip r:embed="rId7" cstate="print">
            <a:lum/>
          </a:blip>
          <a:stretch>
            <a:fillRect/>
          </a:stretch>
        </p:blipFill>
        <p:spPr>
          <a:xfrm>
            <a:off x="3107794" y="5589240"/>
            <a:ext cx="528102" cy="333760"/>
          </a:xfrm>
          <a:prstGeom prst="rect">
            <a:avLst/>
          </a:prstGeom>
        </p:spPr>
      </p:pic>
      <p:pic>
        <p:nvPicPr>
          <p:cNvPr id="28" name="図 27" descr="txp_fig.png"/>
          <p:cNvPicPr>
            <a:picLocks noChangeAspect="1"/>
          </p:cNvPicPr>
          <p:nvPr>
            <p:custDataLst>
              <p:tags r:id="rId3"/>
            </p:custDataLst>
          </p:nvPr>
        </p:nvPicPr>
        <p:blipFill>
          <a:blip r:embed="rId8" cstate="print">
            <a:lum/>
          </a:blip>
          <a:stretch>
            <a:fillRect/>
          </a:stretch>
        </p:blipFill>
        <p:spPr>
          <a:xfrm>
            <a:off x="5203930" y="5544326"/>
            <a:ext cx="528102" cy="333760"/>
          </a:xfrm>
          <a:prstGeom prst="rect">
            <a:avLst/>
          </a:prstGeom>
        </p:spPr>
      </p:pic>
      <p:pic>
        <p:nvPicPr>
          <p:cNvPr id="34" name="図 33" descr="txp_fig.png"/>
          <p:cNvPicPr>
            <a:picLocks noChangeAspect="1"/>
          </p:cNvPicPr>
          <p:nvPr>
            <p:custDataLst>
              <p:tags r:id="rId4"/>
            </p:custDataLst>
          </p:nvPr>
        </p:nvPicPr>
        <p:blipFill>
          <a:blip r:embed="rId9" cstate="print">
            <a:lum/>
          </a:blip>
          <a:stretch>
            <a:fillRect/>
          </a:stretch>
        </p:blipFill>
        <p:spPr>
          <a:xfrm>
            <a:off x="7368539" y="5525076"/>
            <a:ext cx="528102" cy="33376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3752"/>
            <a:ext cx="9144000" cy="1143000"/>
          </a:xfrm>
        </p:spPr>
        <p:txBody>
          <a:bodyPr>
            <a:normAutofit fontScale="90000"/>
          </a:bodyPr>
          <a:lstStyle/>
          <a:p>
            <a:r>
              <a:rPr kumimoji="1" lang="en-US" altLang="ja-JP" sz="3600" dirty="0" smtClean="0">
                <a:latin typeface="Times New Roman" pitchFamily="18" charset="0"/>
                <a:cs typeface="Times New Roman" pitchFamily="18" charset="0"/>
              </a:rPr>
              <a:t>Surface states in topological insulators</a:t>
            </a:r>
            <a:br>
              <a:rPr kumimoji="1" lang="en-US" altLang="ja-JP" sz="3600" dirty="0" smtClean="0">
                <a:latin typeface="Times New Roman" pitchFamily="18" charset="0"/>
                <a:cs typeface="Times New Roman" pitchFamily="18" charset="0"/>
              </a:rPr>
            </a:br>
            <a:r>
              <a:rPr lang="en-US" altLang="ja-JP" sz="3600" dirty="0" smtClean="0">
                <a:latin typeface="Times New Roman" pitchFamily="18" charset="0"/>
                <a:cs typeface="Times New Roman" pitchFamily="18" charset="0"/>
              </a:rPr>
              <a:t>in the normal phase</a:t>
            </a:r>
            <a:endParaRPr kumimoji="1" lang="ja-JP" altLang="en-US" sz="3600" dirty="0">
              <a:latin typeface="Times New Roman" pitchFamily="18" charset="0"/>
              <a:cs typeface="Times New Roman" pitchFamily="18" charset="0"/>
            </a:endParaRPr>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29</a:t>
            </a:fld>
            <a:endParaRPr lang="ja-JP" altLang="en-US" dirty="0">
              <a:solidFill>
                <a:prstClr val="black">
                  <a:tint val="75000"/>
                </a:prstClr>
              </a:solidFill>
            </a:endParaRPr>
          </a:p>
        </p:txBody>
      </p:sp>
      <p:sp>
        <p:nvSpPr>
          <p:cNvPr id="5" name="正方形/長方形 4"/>
          <p:cNvSpPr/>
          <p:nvPr/>
        </p:nvSpPr>
        <p:spPr>
          <a:xfrm>
            <a:off x="107504" y="2027014"/>
            <a:ext cx="373631" cy="1043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テキスト ボックス 7"/>
          <p:cNvSpPr txBox="1"/>
          <p:nvPr/>
        </p:nvSpPr>
        <p:spPr>
          <a:xfrm>
            <a:off x="2987824" y="1988840"/>
            <a:ext cx="2723823" cy="830997"/>
          </a:xfrm>
          <a:prstGeom prst="rect">
            <a:avLst/>
          </a:prstGeom>
          <a:noFill/>
        </p:spPr>
        <p:txBody>
          <a:bodyPr wrap="none" rtlCol="0">
            <a:spAutoFit/>
          </a:bodyPr>
          <a:lstStyle/>
          <a:p>
            <a:r>
              <a:rPr lang="en-US" altLang="ja-JP" sz="2400" dirty="0" smtClean="0">
                <a:solidFill>
                  <a:prstClr val="black"/>
                </a:solidFill>
              </a:rPr>
              <a:t>surface states</a:t>
            </a:r>
          </a:p>
          <a:p>
            <a:r>
              <a:rPr lang="en-US" altLang="ja-JP" sz="2400" dirty="0" smtClean="0">
                <a:solidFill>
                  <a:prstClr val="black"/>
                </a:solidFill>
              </a:rPr>
              <a:t>at the Fermi level</a:t>
            </a:r>
            <a:endParaRPr lang="ja-JP" altLang="en-US" sz="2400" dirty="0">
              <a:solidFill>
                <a:prstClr val="black"/>
              </a:solidFill>
            </a:endParaRPr>
          </a:p>
        </p:txBody>
      </p:sp>
      <p:pic>
        <p:nvPicPr>
          <p:cNvPr id="6147" name="Picture 3"/>
          <p:cNvPicPr>
            <a:picLocks noChangeAspect="1" noChangeArrowheads="1"/>
          </p:cNvPicPr>
          <p:nvPr/>
        </p:nvPicPr>
        <p:blipFill>
          <a:blip r:embed="rId4" cstate="print"/>
          <a:srcRect/>
          <a:stretch>
            <a:fillRect/>
          </a:stretch>
        </p:blipFill>
        <p:spPr bwMode="auto">
          <a:xfrm>
            <a:off x="683568" y="1700808"/>
            <a:ext cx="2376264" cy="3375803"/>
          </a:xfrm>
          <a:prstGeom prst="rect">
            <a:avLst/>
          </a:prstGeom>
          <a:noFill/>
          <a:ln w="9525">
            <a:noFill/>
            <a:miter lim="800000"/>
            <a:headEnd/>
            <a:tailEnd/>
          </a:ln>
        </p:spPr>
      </p:pic>
      <p:sp>
        <p:nvSpPr>
          <p:cNvPr id="38" name="正方形/長方形 37"/>
          <p:cNvSpPr/>
          <p:nvPr/>
        </p:nvSpPr>
        <p:spPr>
          <a:xfrm>
            <a:off x="0" y="6519446"/>
            <a:ext cx="6968318" cy="338554"/>
          </a:xfrm>
          <a:prstGeom prst="rect">
            <a:avLst/>
          </a:prstGeom>
        </p:spPr>
        <p:txBody>
          <a:bodyPr wrap="none">
            <a:spAutoFit/>
          </a:bodyPr>
          <a:lstStyle/>
          <a:p>
            <a:r>
              <a:rPr lang="en-US" altLang="ja-JP" sz="1600" dirty="0" smtClean="0">
                <a:solidFill>
                  <a:prstClr val="black"/>
                </a:solidFill>
              </a:rPr>
              <a:t>L. Hao and T. K. Lee, PRB 2011,     T. H. Hsieh and L. Fu, PRL 2012</a:t>
            </a:r>
            <a:endParaRPr lang="ja-JP" altLang="en-US" sz="1600" dirty="0">
              <a:solidFill>
                <a:prstClr val="black"/>
              </a:solidFill>
            </a:endParaRPr>
          </a:p>
        </p:txBody>
      </p:sp>
      <p:pic>
        <p:nvPicPr>
          <p:cNvPr id="46" name="図 45" descr="TP_tmp.png"/>
          <p:cNvPicPr>
            <a:picLocks noChangeAspect="1"/>
          </p:cNvPicPr>
          <p:nvPr>
            <p:custDataLst>
              <p:tags r:id="rId1"/>
            </p:custDataLst>
          </p:nvPr>
        </p:nvPicPr>
        <p:blipFill>
          <a:blip r:embed="rId5" cstate="print"/>
          <a:stretch>
            <a:fillRect/>
          </a:stretch>
        </p:blipFill>
        <p:spPr bwMode="auto">
          <a:xfrm>
            <a:off x="4644008" y="3429000"/>
            <a:ext cx="3996451" cy="432048"/>
          </a:xfrm>
          <a:prstGeom prst="rect">
            <a:avLst/>
          </a:prstGeom>
          <a:solidFill>
            <a:schemeClr val="bg1"/>
          </a:solidFill>
          <a:ln/>
          <a:effectLst/>
        </p:spPr>
      </p:pic>
      <p:sp>
        <p:nvSpPr>
          <p:cNvPr id="55" name="テキスト ボックス 54"/>
          <p:cNvSpPr txBox="1"/>
          <p:nvPr/>
        </p:nvSpPr>
        <p:spPr>
          <a:xfrm>
            <a:off x="4572000" y="4005064"/>
            <a:ext cx="4222631" cy="2092881"/>
          </a:xfrm>
          <a:prstGeom prst="rect">
            <a:avLst/>
          </a:prstGeom>
          <a:noFill/>
        </p:spPr>
        <p:txBody>
          <a:bodyPr wrap="none" rtlCol="0">
            <a:spAutoFit/>
          </a:bodyPr>
          <a:lstStyle/>
          <a:p>
            <a:pPr>
              <a:spcAft>
                <a:spcPts val="600"/>
              </a:spcAft>
            </a:pPr>
            <a:r>
              <a:rPr lang="en-US" altLang="ja-JP" sz="2400" dirty="0" smtClean="0">
                <a:solidFill>
                  <a:prstClr val="black"/>
                </a:solidFill>
              </a:rPr>
              <a:t>Orbital degrees of freedom</a:t>
            </a:r>
          </a:p>
          <a:p>
            <a:pPr>
              <a:spcAft>
                <a:spcPts val="600"/>
              </a:spcAft>
            </a:pPr>
            <a:r>
              <a:rPr lang="en-US" altLang="ja-JP" sz="2400" dirty="0" smtClean="0">
                <a:solidFill>
                  <a:prstClr val="black"/>
                </a:solidFill>
              </a:rPr>
              <a:t>is quenched.</a:t>
            </a:r>
          </a:p>
          <a:p>
            <a:r>
              <a:rPr lang="en-US" altLang="ja-JP" sz="2400" dirty="0" smtClean="0">
                <a:solidFill>
                  <a:srgbClr val="00B0F0"/>
                </a:solidFill>
              </a:rPr>
              <a:t>s-wave spin-triplet </a:t>
            </a:r>
          </a:p>
          <a:p>
            <a:r>
              <a:rPr lang="en-US" altLang="ja-JP" sz="2400" dirty="0" smtClean="0">
                <a:solidFill>
                  <a:srgbClr val="00B0F0"/>
                </a:solidFill>
              </a:rPr>
              <a:t>superconducting gap </a:t>
            </a:r>
          </a:p>
          <a:p>
            <a:r>
              <a:rPr lang="en-US" altLang="ja-JP" sz="2400" dirty="0" smtClean="0">
                <a:solidFill>
                  <a:srgbClr val="00B0F0"/>
                </a:solidFill>
              </a:rPr>
              <a:t>is impossible</a:t>
            </a:r>
            <a:endParaRPr lang="ja-JP" altLang="en-US" sz="2400" dirty="0">
              <a:solidFill>
                <a:srgbClr val="00B0F0"/>
              </a:solidFill>
            </a:endParaRPr>
          </a:p>
        </p:txBody>
      </p:sp>
      <p:sp>
        <p:nvSpPr>
          <p:cNvPr id="57" name="角丸四角形 56"/>
          <p:cNvSpPr/>
          <p:nvPr/>
        </p:nvSpPr>
        <p:spPr>
          <a:xfrm>
            <a:off x="4499992" y="3068960"/>
            <a:ext cx="4320480" cy="3168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1" name="正方形/長方形 10"/>
          <p:cNvSpPr/>
          <p:nvPr/>
        </p:nvSpPr>
        <p:spPr>
          <a:xfrm>
            <a:off x="0" y="6258798"/>
            <a:ext cx="5335115" cy="338554"/>
          </a:xfrm>
          <a:prstGeom prst="rect">
            <a:avLst/>
          </a:prstGeom>
        </p:spPr>
        <p:txBody>
          <a:bodyPr wrap="none">
            <a:spAutoFit/>
          </a:bodyPr>
          <a:lstStyle/>
          <a:p>
            <a:r>
              <a:rPr lang="en-US" altLang="ja-JP" sz="1600" dirty="0" smtClean="0">
                <a:solidFill>
                  <a:prstClr val="black"/>
                </a:solidFill>
              </a:rPr>
              <a:t>J. Linder </a:t>
            </a:r>
            <a:r>
              <a:rPr lang="en-US" altLang="ja-JP" sz="1600" i="1" dirty="0" smtClean="0">
                <a:solidFill>
                  <a:prstClr val="black"/>
                </a:solidFill>
              </a:rPr>
              <a:t>et al</a:t>
            </a:r>
            <a:r>
              <a:rPr lang="en-US" altLang="ja-JP" sz="1600" dirty="0" smtClean="0">
                <a:solidFill>
                  <a:prstClr val="black"/>
                </a:solidFill>
              </a:rPr>
              <a:t>, PRL 10 (momentum-dependent case)</a:t>
            </a:r>
            <a:endParaRPr lang="ja-JP" altLang="en-US" sz="1600" dirty="0">
              <a:solidFill>
                <a:prstClr val="black"/>
              </a:solidFill>
            </a:endParaRPr>
          </a:p>
        </p:txBody>
      </p:sp>
      <p:sp>
        <p:nvSpPr>
          <p:cNvPr id="12" name="テキスト ボックス 11"/>
          <p:cNvSpPr txBox="1"/>
          <p:nvPr/>
        </p:nvSpPr>
        <p:spPr>
          <a:xfrm>
            <a:off x="5436096" y="2852936"/>
            <a:ext cx="2303836" cy="461665"/>
          </a:xfrm>
          <a:prstGeom prst="rect">
            <a:avLst/>
          </a:prstGeom>
          <a:solidFill>
            <a:schemeClr val="bg1"/>
          </a:solidFill>
        </p:spPr>
        <p:txBody>
          <a:bodyPr wrap="none" rtlCol="0">
            <a:spAutoFit/>
          </a:bodyPr>
          <a:lstStyle/>
          <a:p>
            <a:r>
              <a:rPr lang="en-US" altLang="ja-JP" sz="2400" dirty="0" smtClean="0">
                <a:solidFill>
                  <a:prstClr val="black"/>
                </a:solidFill>
              </a:rPr>
              <a:t>on the surface</a:t>
            </a:r>
            <a:endParaRPr lang="ja-JP" altLang="en-US" sz="2400" dirty="0">
              <a:solidFill>
                <a:prstClr val="black"/>
              </a:solidFill>
            </a:endParaRPr>
          </a:p>
        </p:txBody>
      </p:sp>
      <p:sp>
        <p:nvSpPr>
          <p:cNvPr id="13" name="テキスト ボックス 12"/>
          <p:cNvSpPr txBox="1"/>
          <p:nvPr/>
        </p:nvSpPr>
        <p:spPr>
          <a:xfrm>
            <a:off x="683568" y="5229200"/>
            <a:ext cx="3292889" cy="461665"/>
          </a:xfrm>
          <a:prstGeom prst="rect">
            <a:avLst/>
          </a:prstGeom>
          <a:noFill/>
        </p:spPr>
        <p:txBody>
          <a:bodyPr wrap="none" rtlCol="0">
            <a:spAutoFit/>
          </a:bodyPr>
          <a:lstStyle/>
          <a:p>
            <a:r>
              <a:rPr lang="en-US" altLang="ja-JP" sz="2400" dirty="0" smtClean="0">
                <a:solidFill>
                  <a:srgbClr val="00B050"/>
                </a:solidFill>
              </a:rPr>
              <a:t>helical surface states</a:t>
            </a:r>
            <a:endParaRPr lang="ja-JP" altLang="en-US" sz="2400" dirty="0">
              <a:solidFill>
                <a:srgbClr val="00B050"/>
              </a:solidFill>
            </a:endParaRPr>
          </a:p>
        </p:txBody>
      </p:sp>
      <p:cxnSp>
        <p:nvCxnSpPr>
          <p:cNvPr id="15" name="直線矢印コネクタ 14"/>
          <p:cNvCxnSpPr/>
          <p:nvPr/>
        </p:nvCxnSpPr>
        <p:spPr>
          <a:xfrm flipV="1">
            <a:off x="1763688" y="4293096"/>
            <a:ext cx="216024" cy="100811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0"/>
            <a:ext cx="9144000" cy="2331690"/>
          </a:xfrm>
        </p:spPr>
        <p:txBody>
          <a:bodyPr>
            <a:normAutofit/>
          </a:bodyPr>
          <a:lstStyle/>
          <a:p>
            <a:r>
              <a:rPr lang="en-US" altLang="ja-JP" sz="4000" dirty="0" smtClean="0">
                <a:latin typeface="Times New Roman" pitchFamily="18" charset="0"/>
                <a:cs typeface="Times New Roman" pitchFamily="18" charset="0"/>
              </a:rPr>
              <a:t>(1) Theory of Tunneling Conductance in Superconducting Topological Insulator</a:t>
            </a:r>
            <a:endParaRPr kumimoji="1" lang="ja-JP" altLang="en-US" sz="3100" dirty="0">
              <a:latin typeface="Times New Roman" pitchFamily="18" charset="0"/>
              <a:cs typeface="Times New Roman" pitchFamily="18" charset="0"/>
            </a:endParaRPr>
          </a:p>
        </p:txBody>
      </p:sp>
      <p:sp>
        <p:nvSpPr>
          <p:cNvPr id="6" name="テキスト ボックス 5"/>
          <p:cNvSpPr txBox="1"/>
          <p:nvPr/>
        </p:nvSpPr>
        <p:spPr>
          <a:xfrm>
            <a:off x="1479979" y="2132856"/>
            <a:ext cx="5900333"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A. Yamakage, K. Yada, M. Sato and Y. Tanaka</a:t>
            </a:r>
            <a:endParaRPr kumimoji="1" lang="ja-JP" altLang="en-US" sz="2400" dirty="0">
              <a:latin typeface="Times New Roman" pitchFamily="18" charset="0"/>
              <a:cs typeface="Times New Roman" pitchFamily="18" charset="0"/>
            </a:endParaRPr>
          </a:p>
        </p:txBody>
      </p:sp>
      <p:sp>
        <p:nvSpPr>
          <p:cNvPr id="8" name="タイトル 3"/>
          <p:cNvSpPr txBox="1">
            <a:spLocks/>
          </p:cNvSpPr>
          <p:nvPr/>
        </p:nvSpPr>
        <p:spPr>
          <a:xfrm>
            <a:off x="-36512" y="3761606"/>
            <a:ext cx="9144000" cy="233169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 Majorana</a:t>
            </a:r>
            <a:r>
              <a:rPr kumimoji="1" lang="en-US" altLang="ja-JP" sz="4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fermion and odd-frequency Cooper pair</a:t>
            </a:r>
            <a:endParaRPr kumimoji="1" lang="ja-JP" alt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テキスト ボックス 8"/>
          <p:cNvSpPr txBox="1"/>
          <p:nvPr/>
        </p:nvSpPr>
        <p:spPr>
          <a:xfrm>
            <a:off x="1691680" y="5631631"/>
            <a:ext cx="3092321" cy="461665"/>
          </a:xfrm>
          <a:prstGeom prst="rect">
            <a:avLst/>
          </a:prstGeom>
          <a:noFill/>
        </p:spPr>
        <p:txBody>
          <a:bodyPr wrap="none" rtlCol="0">
            <a:spAutoFit/>
          </a:bodyPr>
          <a:lstStyle/>
          <a:p>
            <a:r>
              <a:rPr lang="en-US" altLang="ja-JP" sz="2400" dirty="0" smtClean="0">
                <a:latin typeface="Times New Roman" pitchFamily="18" charset="0"/>
                <a:cs typeface="Times New Roman" pitchFamily="18" charset="0"/>
              </a:rPr>
              <a:t>Y. Asano</a:t>
            </a:r>
            <a:r>
              <a:rPr kumimoji="1" lang="en-US" altLang="ja-JP" sz="2400" dirty="0" smtClean="0">
                <a:latin typeface="Times New Roman" pitchFamily="18" charset="0"/>
                <a:cs typeface="Times New Roman" pitchFamily="18" charset="0"/>
              </a:rPr>
              <a:t> and Y. Tanaka</a:t>
            </a:r>
            <a:endParaRPr kumimoji="1" lang="ja-JP" altLang="en-US" sz="2400" dirty="0">
              <a:latin typeface="Times New Roman" pitchFamily="18" charset="0"/>
              <a:cs typeface="Times New Roman" pitchFamily="18" charset="0"/>
            </a:endParaRPr>
          </a:p>
        </p:txBody>
      </p:sp>
      <p:sp>
        <p:nvSpPr>
          <p:cNvPr id="10" name="テキスト ボックス 9"/>
          <p:cNvSpPr txBox="1"/>
          <p:nvPr/>
        </p:nvSpPr>
        <p:spPr>
          <a:xfrm>
            <a:off x="3707904" y="2708920"/>
            <a:ext cx="3644909" cy="400110"/>
          </a:xfrm>
          <a:prstGeom prst="rect">
            <a:avLst/>
          </a:prstGeom>
          <a:noFill/>
        </p:spPr>
        <p:txBody>
          <a:bodyPr wrap="none" rtlCol="0">
            <a:spAutoFit/>
          </a:bodyPr>
          <a:lstStyle/>
          <a:p>
            <a:r>
              <a:rPr lang="en-US" altLang="ja-JP" sz="2000" dirty="0" smtClean="0">
                <a:latin typeface="Times New Roman" pitchFamily="18" charset="0"/>
                <a:cs typeface="Times New Roman" pitchFamily="18" charset="0"/>
              </a:rPr>
              <a:t>Phys. Rev. B 85 180509(R) 2012 </a:t>
            </a:r>
            <a:endParaRPr kumimoji="1" lang="ja-JP" altLang="en-US" sz="2000" dirty="0">
              <a:latin typeface="Times New Roman" pitchFamily="18" charset="0"/>
              <a:cs typeface="Times New Roman" pitchFamily="18" charset="0"/>
            </a:endParaRPr>
          </a:p>
        </p:txBody>
      </p:sp>
      <p:sp>
        <p:nvSpPr>
          <p:cNvPr id="12" name="テキスト ボックス 11"/>
          <p:cNvSpPr txBox="1"/>
          <p:nvPr/>
        </p:nvSpPr>
        <p:spPr>
          <a:xfrm>
            <a:off x="4932040" y="5661248"/>
            <a:ext cx="1992853" cy="400110"/>
          </a:xfrm>
          <a:prstGeom prst="rect">
            <a:avLst/>
          </a:prstGeom>
          <a:noFill/>
        </p:spPr>
        <p:txBody>
          <a:bodyPr wrap="none" rtlCol="0">
            <a:spAutoFit/>
          </a:bodyPr>
          <a:lstStyle/>
          <a:p>
            <a:r>
              <a:rPr lang="en-US" altLang="ja-JP" sz="2000" dirty="0" smtClean="0">
                <a:latin typeface="Times New Roman" pitchFamily="18" charset="0"/>
                <a:cs typeface="Times New Roman" pitchFamily="18" charset="0"/>
              </a:rPr>
              <a:t>arXiv: 1204.4226</a:t>
            </a:r>
            <a:endParaRPr kumimoji="1" lang="ja-JP"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3752"/>
            <a:ext cx="9144000" cy="1143000"/>
          </a:xfrm>
        </p:spPr>
        <p:txBody>
          <a:bodyPr>
            <a:normAutofit/>
          </a:bodyPr>
          <a:lstStyle/>
          <a:p>
            <a:r>
              <a:rPr kumimoji="1" lang="en-US" altLang="ja-JP" sz="3600" dirty="0" smtClean="0"/>
              <a:t>Superconductivity on the surface states</a:t>
            </a:r>
            <a:endParaRPr kumimoji="1" lang="ja-JP" altLang="en-US" sz="3600" dirty="0"/>
          </a:p>
        </p:txBody>
      </p:sp>
      <p:sp>
        <p:nvSpPr>
          <p:cNvPr id="5" name="正方形/長方形 4"/>
          <p:cNvSpPr/>
          <p:nvPr/>
        </p:nvSpPr>
        <p:spPr>
          <a:xfrm>
            <a:off x="107504" y="2027014"/>
            <a:ext cx="373631" cy="1043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5" name="直線矢印コネクタ 14"/>
          <p:cNvCxnSpPr/>
          <p:nvPr/>
        </p:nvCxnSpPr>
        <p:spPr>
          <a:xfrm>
            <a:off x="251520" y="4509120"/>
            <a:ext cx="37589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2037204" y="2708920"/>
            <a:ext cx="14516" cy="3600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1520" y="3429000"/>
            <a:ext cx="216024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1691680" y="3429000"/>
            <a:ext cx="2160240" cy="2880320"/>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51520" y="1700808"/>
            <a:ext cx="6139822" cy="461665"/>
          </a:xfrm>
          <a:prstGeom prst="rect">
            <a:avLst/>
          </a:prstGeom>
          <a:noFill/>
        </p:spPr>
        <p:txBody>
          <a:bodyPr wrap="none" rtlCol="0">
            <a:spAutoFit/>
          </a:bodyPr>
          <a:lstStyle/>
          <a:p>
            <a:r>
              <a:rPr lang="en-US" altLang="ja-JP" sz="2400" dirty="0" smtClean="0">
                <a:solidFill>
                  <a:prstClr val="black"/>
                </a:solidFill>
              </a:rPr>
              <a:t>energy spectrum of topological insulator</a:t>
            </a:r>
            <a:endParaRPr lang="ja-JP" altLang="en-US" sz="2400" dirty="0">
              <a:solidFill>
                <a:prstClr val="black"/>
              </a:solidFill>
            </a:endParaRPr>
          </a:p>
        </p:txBody>
      </p:sp>
      <p:sp>
        <p:nvSpPr>
          <p:cNvPr id="38" name="正方形/長方形 37"/>
          <p:cNvSpPr/>
          <p:nvPr/>
        </p:nvSpPr>
        <p:spPr>
          <a:xfrm>
            <a:off x="0" y="6519446"/>
            <a:ext cx="6755504" cy="338554"/>
          </a:xfrm>
          <a:prstGeom prst="rect">
            <a:avLst/>
          </a:prstGeom>
        </p:spPr>
        <p:txBody>
          <a:bodyPr wrap="none">
            <a:spAutoFit/>
          </a:bodyPr>
          <a:lstStyle/>
          <a:p>
            <a:r>
              <a:rPr lang="en-US" altLang="ja-JP" sz="1600" dirty="0" smtClean="0">
                <a:solidFill>
                  <a:prstClr val="black"/>
                </a:solidFill>
              </a:rPr>
              <a:t>L. Hao and T. K. Lee, PRB </a:t>
            </a:r>
            <a:r>
              <a:rPr lang="en-US" altLang="ja-JP" sz="1600" dirty="0" smtClean="0">
                <a:solidFill>
                  <a:prstClr val="black"/>
                </a:solidFill>
                <a:latin typeface="Times New Roman" pitchFamily="18" charset="0"/>
                <a:cs typeface="Times New Roman" pitchFamily="18" charset="0"/>
              </a:rPr>
              <a:t>2011</a:t>
            </a:r>
            <a:r>
              <a:rPr lang="en-US" altLang="ja-JP" sz="1600" dirty="0" smtClean="0">
                <a:solidFill>
                  <a:prstClr val="black"/>
                </a:solidFill>
              </a:rPr>
              <a:t>,     T. H. Hsieh and L. Fu, PRL </a:t>
            </a:r>
            <a:r>
              <a:rPr lang="en-US" altLang="ja-JP" sz="1600" dirty="0" smtClean="0">
                <a:solidFill>
                  <a:prstClr val="black"/>
                </a:solidFill>
                <a:latin typeface="Times New Roman" pitchFamily="18" charset="0"/>
                <a:cs typeface="Times New Roman" pitchFamily="18" charset="0"/>
              </a:rPr>
              <a:t>2012</a:t>
            </a:r>
            <a:endParaRPr lang="ja-JP" altLang="en-US" sz="1600" dirty="0">
              <a:solidFill>
                <a:prstClr val="black"/>
              </a:solidFill>
            </a:endParaRPr>
          </a:p>
        </p:txBody>
      </p:sp>
      <p:sp>
        <p:nvSpPr>
          <p:cNvPr id="43" name="正方形/長方形 42"/>
          <p:cNvSpPr/>
          <p:nvPr/>
        </p:nvSpPr>
        <p:spPr>
          <a:xfrm>
            <a:off x="1547664" y="2276872"/>
            <a:ext cx="1011815" cy="369332"/>
          </a:xfrm>
          <a:prstGeom prst="rect">
            <a:avLst/>
          </a:prstGeom>
          <a:solidFill>
            <a:schemeClr val="bg1"/>
          </a:solidFill>
        </p:spPr>
        <p:txBody>
          <a:bodyPr wrap="none">
            <a:spAutoFit/>
          </a:bodyPr>
          <a:lstStyle/>
          <a:p>
            <a:pPr algn="ctr"/>
            <a:r>
              <a:rPr lang="en-US" altLang="ja-JP" dirty="0" smtClean="0">
                <a:solidFill>
                  <a:prstClr val="black"/>
                </a:solidFill>
              </a:rPr>
              <a:t>energy </a:t>
            </a:r>
          </a:p>
        </p:txBody>
      </p:sp>
      <p:sp>
        <p:nvSpPr>
          <p:cNvPr id="68" name="フリーフォーム 67"/>
          <p:cNvSpPr/>
          <p:nvPr/>
        </p:nvSpPr>
        <p:spPr>
          <a:xfrm>
            <a:off x="935665" y="2892056"/>
            <a:ext cx="2200940" cy="2301948"/>
          </a:xfrm>
          <a:custGeom>
            <a:avLst/>
            <a:gdLst>
              <a:gd name="connsiteX0" fmla="*/ 0 w 2200940"/>
              <a:gd name="connsiteY0" fmla="*/ 0 h 2301948"/>
              <a:gd name="connsiteX1" fmla="*/ 1116419 w 2200940"/>
              <a:gd name="connsiteY1" fmla="*/ 2296632 h 2301948"/>
              <a:gd name="connsiteX2" fmla="*/ 2200940 w 2200940"/>
              <a:gd name="connsiteY2" fmla="*/ 31897 h 2301948"/>
            </a:gdLst>
            <a:ahLst/>
            <a:cxnLst>
              <a:cxn ang="0">
                <a:pos x="connsiteX0" y="connsiteY0"/>
              </a:cxn>
              <a:cxn ang="0">
                <a:pos x="connsiteX1" y="connsiteY1"/>
              </a:cxn>
              <a:cxn ang="0">
                <a:pos x="connsiteX2" y="connsiteY2"/>
              </a:cxn>
            </a:cxnLst>
            <a:rect l="l" t="t" r="r" b="b"/>
            <a:pathLst>
              <a:path w="2200940" h="2301948">
                <a:moveTo>
                  <a:pt x="0" y="0"/>
                </a:moveTo>
                <a:cubicBezTo>
                  <a:pt x="374798" y="1145658"/>
                  <a:pt x="749596" y="2291316"/>
                  <a:pt x="1116419" y="2296632"/>
                </a:cubicBezTo>
                <a:cubicBezTo>
                  <a:pt x="1483242" y="2301948"/>
                  <a:pt x="1842091" y="1166922"/>
                  <a:pt x="2200940" y="3189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70" name="テキスト ボックス 69"/>
          <p:cNvSpPr txBox="1"/>
          <p:nvPr/>
        </p:nvSpPr>
        <p:spPr>
          <a:xfrm>
            <a:off x="2987824" y="2636912"/>
            <a:ext cx="639919" cy="369332"/>
          </a:xfrm>
          <a:prstGeom prst="rect">
            <a:avLst/>
          </a:prstGeom>
          <a:noFill/>
        </p:spPr>
        <p:txBody>
          <a:bodyPr wrap="none" rtlCol="0">
            <a:spAutoFit/>
          </a:bodyPr>
          <a:lstStyle/>
          <a:p>
            <a:r>
              <a:rPr lang="en-US" altLang="ja-JP" dirty="0" smtClean="0">
                <a:solidFill>
                  <a:prstClr val="black"/>
                </a:solidFill>
              </a:rPr>
              <a:t>bulk</a:t>
            </a:r>
            <a:endParaRPr lang="ja-JP" altLang="en-US" dirty="0">
              <a:solidFill>
                <a:prstClr val="black"/>
              </a:solidFill>
            </a:endParaRPr>
          </a:p>
        </p:txBody>
      </p:sp>
      <p:sp>
        <p:nvSpPr>
          <p:cNvPr id="71" name="テキスト ボックス 70"/>
          <p:cNvSpPr txBox="1"/>
          <p:nvPr/>
        </p:nvSpPr>
        <p:spPr>
          <a:xfrm>
            <a:off x="3203848" y="3212976"/>
            <a:ext cx="1003801" cy="369332"/>
          </a:xfrm>
          <a:prstGeom prst="rect">
            <a:avLst/>
          </a:prstGeom>
          <a:noFill/>
        </p:spPr>
        <p:txBody>
          <a:bodyPr wrap="none" rtlCol="0">
            <a:spAutoFit/>
          </a:bodyPr>
          <a:lstStyle/>
          <a:p>
            <a:r>
              <a:rPr lang="en-US" altLang="ja-JP" dirty="0" smtClean="0">
                <a:solidFill>
                  <a:srgbClr val="4F81BD"/>
                </a:solidFill>
              </a:rPr>
              <a:t>surface</a:t>
            </a:r>
            <a:endParaRPr lang="ja-JP" altLang="en-US" dirty="0">
              <a:solidFill>
                <a:srgbClr val="4F81BD"/>
              </a:solidFill>
            </a:endParaRPr>
          </a:p>
        </p:txBody>
      </p:sp>
      <p:sp>
        <p:nvSpPr>
          <p:cNvPr id="36" name="テキスト ボックス 35"/>
          <p:cNvSpPr txBox="1"/>
          <p:nvPr/>
        </p:nvSpPr>
        <p:spPr>
          <a:xfrm>
            <a:off x="4067944" y="4293096"/>
            <a:ext cx="1449436" cy="369332"/>
          </a:xfrm>
          <a:prstGeom prst="rect">
            <a:avLst/>
          </a:prstGeom>
          <a:noFill/>
        </p:spPr>
        <p:txBody>
          <a:bodyPr wrap="none" rtlCol="0">
            <a:spAutoFit/>
          </a:bodyPr>
          <a:lstStyle/>
          <a:p>
            <a:r>
              <a:rPr lang="en-US" altLang="ja-JP" dirty="0" smtClean="0">
                <a:solidFill>
                  <a:prstClr val="black"/>
                </a:solidFill>
              </a:rPr>
              <a:t>momentum</a:t>
            </a: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3752"/>
            <a:ext cx="9144000" cy="1143000"/>
          </a:xfrm>
        </p:spPr>
        <p:txBody>
          <a:bodyPr>
            <a:normAutofit/>
          </a:bodyPr>
          <a:lstStyle/>
          <a:p>
            <a:r>
              <a:rPr kumimoji="1" lang="en-US" altLang="ja-JP" sz="3600" dirty="0" smtClean="0"/>
              <a:t>Superconductivity on the surface states</a:t>
            </a:r>
            <a:endParaRPr kumimoji="1" lang="ja-JP" altLang="en-US" sz="3600" dirty="0"/>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31</a:t>
            </a:fld>
            <a:endParaRPr lang="ja-JP" altLang="en-US" dirty="0">
              <a:solidFill>
                <a:prstClr val="black">
                  <a:tint val="75000"/>
                </a:prstClr>
              </a:solidFill>
            </a:endParaRPr>
          </a:p>
        </p:txBody>
      </p:sp>
      <p:sp>
        <p:nvSpPr>
          <p:cNvPr id="5" name="正方形/長方形 4"/>
          <p:cNvSpPr/>
          <p:nvPr/>
        </p:nvSpPr>
        <p:spPr>
          <a:xfrm>
            <a:off x="107504" y="2027014"/>
            <a:ext cx="373631" cy="1043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15" name="直線矢印コネクタ 14"/>
          <p:cNvCxnSpPr/>
          <p:nvPr/>
        </p:nvCxnSpPr>
        <p:spPr>
          <a:xfrm>
            <a:off x="251520" y="4509120"/>
            <a:ext cx="37589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2037204" y="2708920"/>
            <a:ext cx="14516" cy="3600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1520" y="3429000"/>
            <a:ext cx="216024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1691680" y="3429000"/>
            <a:ext cx="216024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51520" y="2708922"/>
            <a:ext cx="2160240" cy="28803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flipV="1">
            <a:off x="1691680" y="2708920"/>
            <a:ext cx="2160240" cy="28803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403648" y="1268760"/>
            <a:ext cx="5867312" cy="954107"/>
          </a:xfrm>
          <a:prstGeom prst="rect">
            <a:avLst/>
          </a:prstGeom>
          <a:noFill/>
        </p:spPr>
        <p:txBody>
          <a:bodyPr wrap="none" rtlCol="0">
            <a:spAutoFit/>
          </a:bodyPr>
          <a:lstStyle/>
          <a:p>
            <a:r>
              <a:rPr lang="en-US" altLang="ja-JP" sz="2800" dirty="0" smtClean="0">
                <a:solidFill>
                  <a:prstClr val="black"/>
                </a:solidFill>
              </a:rPr>
              <a:t>spin-triplet superconducting gap </a:t>
            </a:r>
          </a:p>
          <a:p>
            <a:r>
              <a:rPr lang="en-US" altLang="ja-JP" sz="2800" dirty="0" smtClean="0">
                <a:solidFill>
                  <a:prstClr val="black"/>
                </a:solidFill>
              </a:rPr>
              <a:t>in bulk </a:t>
            </a:r>
            <a:r>
              <a:rPr lang="en-US" altLang="ja-JP" sz="2800" dirty="0" smtClean="0">
                <a:solidFill>
                  <a:srgbClr val="FF0000"/>
                </a:solidFill>
              </a:rPr>
              <a:t>not in surface</a:t>
            </a:r>
            <a:endParaRPr lang="ja-JP" altLang="en-US" sz="2800" dirty="0">
              <a:solidFill>
                <a:srgbClr val="FF0000"/>
              </a:solidFill>
            </a:endParaRPr>
          </a:p>
        </p:txBody>
      </p:sp>
      <p:sp>
        <p:nvSpPr>
          <p:cNvPr id="38" name="正方形/長方形 37"/>
          <p:cNvSpPr/>
          <p:nvPr/>
        </p:nvSpPr>
        <p:spPr>
          <a:xfrm>
            <a:off x="0" y="6519446"/>
            <a:ext cx="6274475" cy="338554"/>
          </a:xfrm>
          <a:prstGeom prst="rect">
            <a:avLst/>
          </a:prstGeom>
        </p:spPr>
        <p:txBody>
          <a:bodyPr wrap="none">
            <a:spAutoFit/>
          </a:bodyPr>
          <a:lstStyle/>
          <a:p>
            <a:r>
              <a:rPr lang="en-US" altLang="ja-JP" sz="1600" dirty="0" smtClean="0">
                <a:solidFill>
                  <a:prstClr val="black"/>
                </a:solidFill>
              </a:rPr>
              <a:t>L. Hao and T. K. Lee, PRB </a:t>
            </a:r>
            <a:r>
              <a:rPr lang="en-US" altLang="ja-JP" sz="1600" dirty="0" smtClean="0">
                <a:solidFill>
                  <a:prstClr val="black"/>
                </a:solidFill>
                <a:latin typeface="Times New Roman" pitchFamily="18" charset="0"/>
                <a:cs typeface="Times New Roman" pitchFamily="18" charset="0"/>
              </a:rPr>
              <a:t>’</a:t>
            </a:r>
            <a:r>
              <a:rPr lang="en-US" altLang="ja-JP" sz="1600" dirty="0" smtClean="0">
                <a:solidFill>
                  <a:prstClr val="black"/>
                </a:solidFill>
              </a:rPr>
              <a:t>11,     T. H. Hsieh and L. Fu, PRL </a:t>
            </a:r>
            <a:r>
              <a:rPr lang="en-US" altLang="ja-JP" sz="1600" dirty="0" smtClean="0">
                <a:solidFill>
                  <a:prstClr val="black"/>
                </a:solidFill>
                <a:latin typeface="Times New Roman" pitchFamily="18" charset="0"/>
                <a:cs typeface="Times New Roman" pitchFamily="18" charset="0"/>
              </a:rPr>
              <a:t>’</a:t>
            </a:r>
            <a:r>
              <a:rPr lang="en-US" altLang="ja-JP" sz="1600" dirty="0" smtClean="0">
                <a:solidFill>
                  <a:prstClr val="black"/>
                </a:solidFill>
              </a:rPr>
              <a:t>12</a:t>
            </a:r>
            <a:endParaRPr lang="ja-JP" altLang="en-US" sz="1600" dirty="0">
              <a:solidFill>
                <a:prstClr val="black"/>
              </a:solidFill>
            </a:endParaRPr>
          </a:p>
        </p:txBody>
      </p:sp>
      <p:sp>
        <p:nvSpPr>
          <p:cNvPr id="43" name="正方形/長方形 42"/>
          <p:cNvSpPr/>
          <p:nvPr/>
        </p:nvSpPr>
        <p:spPr>
          <a:xfrm>
            <a:off x="1547664" y="2276872"/>
            <a:ext cx="1011815" cy="369332"/>
          </a:xfrm>
          <a:prstGeom prst="rect">
            <a:avLst/>
          </a:prstGeom>
          <a:solidFill>
            <a:schemeClr val="bg1"/>
          </a:solidFill>
        </p:spPr>
        <p:txBody>
          <a:bodyPr wrap="none">
            <a:spAutoFit/>
          </a:bodyPr>
          <a:lstStyle/>
          <a:p>
            <a:pPr algn="ctr"/>
            <a:r>
              <a:rPr lang="en-US" altLang="ja-JP" dirty="0" smtClean="0">
                <a:solidFill>
                  <a:prstClr val="black"/>
                </a:solidFill>
              </a:rPr>
              <a:t>energy </a:t>
            </a:r>
          </a:p>
        </p:txBody>
      </p:sp>
      <p:sp>
        <p:nvSpPr>
          <p:cNvPr id="68" name="フリーフォーム 67"/>
          <p:cNvSpPr/>
          <p:nvPr/>
        </p:nvSpPr>
        <p:spPr>
          <a:xfrm>
            <a:off x="935665" y="2892056"/>
            <a:ext cx="2200940" cy="2301948"/>
          </a:xfrm>
          <a:custGeom>
            <a:avLst/>
            <a:gdLst>
              <a:gd name="connsiteX0" fmla="*/ 0 w 2200940"/>
              <a:gd name="connsiteY0" fmla="*/ 0 h 2301948"/>
              <a:gd name="connsiteX1" fmla="*/ 1116419 w 2200940"/>
              <a:gd name="connsiteY1" fmla="*/ 2296632 h 2301948"/>
              <a:gd name="connsiteX2" fmla="*/ 2200940 w 2200940"/>
              <a:gd name="connsiteY2" fmla="*/ 31897 h 2301948"/>
            </a:gdLst>
            <a:ahLst/>
            <a:cxnLst>
              <a:cxn ang="0">
                <a:pos x="connsiteX0" y="connsiteY0"/>
              </a:cxn>
              <a:cxn ang="0">
                <a:pos x="connsiteX1" y="connsiteY1"/>
              </a:cxn>
              <a:cxn ang="0">
                <a:pos x="connsiteX2" y="connsiteY2"/>
              </a:cxn>
            </a:cxnLst>
            <a:rect l="l" t="t" r="r" b="b"/>
            <a:pathLst>
              <a:path w="2200940" h="2301948">
                <a:moveTo>
                  <a:pt x="0" y="0"/>
                </a:moveTo>
                <a:cubicBezTo>
                  <a:pt x="374798" y="1145658"/>
                  <a:pt x="749596" y="2291316"/>
                  <a:pt x="1116419" y="2296632"/>
                </a:cubicBezTo>
                <a:cubicBezTo>
                  <a:pt x="1483242" y="2301948"/>
                  <a:pt x="1842091" y="1166922"/>
                  <a:pt x="2200940" y="3189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69" name="フリーフォーム 68"/>
          <p:cNvSpPr/>
          <p:nvPr/>
        </p:nvSpPr>
        <p:spPr>
          <a:xfrm rot="10800000">
            <a:off x="960375" y="3863356"/>
            <a:ext cx="2200940" cy="2301948"/>
          </a:xfrm>
          <a:custGeom>
            <a:avLst/>
            <a:gdLst>
              <a:gd name="connsiteX0" fmla="*/ 0 w 2200940"/>
              <a:gd name="connsiteY0" fmla="*/ 0 h 2301948"/>
              <a:gd name="connsiteX1" fmla="*/ 1116419 w 2200940"/>
              <a:gd name="connsiteY1" fmla="*/ 2296632 h 2301948"/>
              <a:gd name="connsiteX2" fmla="*/ 2200940 w 2200940"/>
              <a:gd name="connsiteY2" fmla="*/ 31897 h 2301948"/>
            </a:gdLst>
            <a:ahLst/>
            <a:cxnLst>
              <a:cxn ang="0">
                <a:pos x="connsiteX0" y="connsiteY0"/>
              </a:cxn>
              <a:cxn ang="0">
                <a:pos x="connsiteX1" y="connsiteY1"/>
              </a:cxn>
              <a:cxn ang="0">
                <a:pos x="connsiteX2" y="connsiteY2"/>
              </a:cxn>
            </a:cxnLst>
            <a:rect l="l" t="t" r="r" b="b"/>
            <a:pathLst>
              <a:path w="2200940" h="2301948">
                <a:moveTo>
                  <a:pt x="0" y="0"/>
                </a:moveTo>
                <a:cubicBezTo>
                  <a:pt x="374798" y="1145658"/>
                  <a:pt x="749596" y="2291316"/>
                  <a:pt x="1116419" y="2296632"/>
                </a:cubicBezTo>
                <a:cubicBezTo>
                  <a:pt x="1483242" y="2301948"/>
                  <a:pt x="1842091" y="1166922"/>
                  <a:pt x="2200940" y="31897"/>
                </a:cubicBezTo>
              </a:path>
            </a:pathLst>
          </a:cu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70" name="テキスト ボックス 69"/>
          <p:cNvSpPr txBox="1"/>
          <p:nvPr/>
        </p:nvSpPr>
        <p:spPr>
          <a:xfrm>
            <a:off x="2987824" y="2636912"/>
            <a:ext cx="639919" cy="369332"/>
          </a:xfrm>
          <a:prstGeom prst="rect">
            <a:avLst/>
          </a:prstGeom>
          <a:noFill/>
        </p:spPr>
        <p:txBody>
          <a:bodyPr wrap="none" rtlCol="0">
            <a:spAutoFit/>
          </a:bodyPr>
          <a:lstStyle/>
          <a:p>
            <a:r>
              <a:rPr lang="en-US" altLang="ja-JP" dirty="0" smtClean="0">
                <a:solidFill>
                  <a:prstClr val="black"/>
                </a:solidFill>
              </a:rPr>
              <a:t>bulk</a:t>
            </a:r>
            <a:endParaRPr lang="ja-JP" altLang="en-US" dirty="0">
              <a:solidFill>
                <a:prstClr val="black"/>
              </a:solidFill>
            </a:endParaRPr>
          </a:p>
        </p:txBody>
      </p:sp>
      <p:sp>
        <p:nvSpPr>
          <p:cNvPr id="71" name="テキスト ボックス 70"/>
          <p:cNvSpPr txBox="1"/>
          <p:nvPr/>
        </p:nvSpPr>
        <p:spPr>
          <a:xfrm>
            <a:off x="3203848" y="3212976"/>
            <a:ext cx="1003801" cy="369332"/>
          </a:xfrm>
          <a:prstGeom prst="rect">
            <a:avLst/>
          </a:prstGeom>
          <a:noFill/>
        </p:spPr>
        <p:txBody>
          <a:bodyPr wrap="none" rtlCol="0">
            <a:spAutoFit/>
          </a:bodyPr>
          <a:lstStyle/>
          <a:p>
            <a:r>
              <a:rPr lang="en-US" altLang="ja-JP" dirty="0" smtClean="0">
                <a:solidFill>
                  <a:srgbClr val="4F81BD"/>
                </a:solidFill>
              </a:rPr>
              <a:t>surface</a:t>
            </a:r>
            <a:endParaRPr lang="ja-JP" altLang="en-US" dirty="0">
              <a:solidFill>
                <a:srgbClr val="4F81BD"/>
              </a:solidFill>
            </a:endParaRPr>
          </a:p>
        </p:txBody>
      </p:sp>
      <p:cxnSp>
        <p:nvCxnSpPr>
          <p:cNvPr id="72" name="直線矢印コネクタ 71"/>
          <p:cNvCxnSpPr/>
          <p:nvPr/>
        </p:nvCxnSpPr>
        <p:spPr>
          <a:xfrm>
            <a:off x="4936351" y="4509120"/>
            <a:ext cx="37589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H="1" flipV="1">
            <a:off x="6722035" y="2708920"/>
            <a:ext cx="14516" cy="3600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6232495" y="2276872"/>
            <a:ext cx="1011815" cy="369332"/>
          </a:xfrm>
          <a:prstGeom prst="rect">
            <a:avLst/>
          </a:prstGeom>
          <a:solidFill>
            <a:schemeClr val="bg1"/>
          </a:solidFill>
        </p:spPr>
        <p:txBody>
          <a:bodyPr wrap="none">
            <a:spAutoFit/>
          </a:bodyPr>
          <a:lstStyle/>
          <a:p>
            <a:pPr algn="ctr"/>
            <a:r>
              <a:rPr lang="en-US" altLang="ja-JP" dirty="0" smtClean="0">
                <a:solidFill>
                  <a:prstClr val="black"/>
                </a:solidFill>
              </a:rPr>
              <a:t>energy </a:t>
            </a:r>
          </a:p>
        </p:txBody>
      </p:sp>
      <p:sp>
        <p:nvSpPr>
          <p:cNvPr id="79" name="フリーフォーム 78"/>
          <p:cNvSpPr/>
          <p:nvPr/>
        </p:nvSpPr>
        <p:spPr>
          <a:xfrm>
            <a:off x="5620496" y="2852936"/>
            <a:ext cx="2200940" cy="1629231"/>
          </a:xfrm>
          <a:custGeom>
            <a:avLst/>
            <a:gdLst>
              <a:gd name="connsiteX0" fmla="*/ 0 w 2200940"/>
              <a:gd name="connsiteY0" fmla="*/ 0 h 2301948"/>
              <a:gd name="connsiteX1" fmla="*/ 1116419 w 2200940"/>
              <a:gd name="connsiteY1" fmla="*/ 2296632 h 2301948"/>
              <a:gd name="connsiteX2" fmla="*/ 2200940 w 2200940"/>
              <a:gd name="connsiteY2" fmla="*/ 31897 h 2301948"/>
              <a:gd name="connsiteX0" fmla="*/ 0 w 2200940"/>
              <a:gd name="connsiteY0" fmla="*/ 0 h 2536824"/>
              <a:gd name="connsiteX1" fmla="*/ 535680 w 2200940"/>
              <a:gd name="connsiteY1" fmla="*/ 1473048 h 2536824"/>
              <a:gd name="connsiteX2" fmla="*/ 1116419 w 2200940"/>
              <a:gd name="connsiteY2" fmla="*/ 2296632 h 2536824"/>
              <a:gd name="connsiteX3" fmla="*/ 2200940 w 2200940"/>
              <a:gd name="connsiteY3" fmla="*/ 31897 h 2536824"/>
              <a:gd name="connsiteX0" fmla="*/ 0 w 2200940"/>
              <a:gd name="connsiteY0" fmla="*/ 0 h 2536824"/>
              <a:gd name="connsiteX1" fmla="*/ 535680 w 2200940"/>
              <a:gd name="connsiteY1" fmla="*/ 1473048 h 2536824"/>
              <a:gd name="connsiteX2" fmla="*/ 1116419 w 2200940"/>
              <a:gd name="connsiteY2" fmla="*/ 2296632 h 2536824"/>
              <a:gd name="connsiteX3" fmla="*/ 2200940 w 2200940"/>
              <a:gd name="connsiteY3" fmla="*/ 31897 h 2536824"/>
              <a:gd name="connsiteX0" fmla="*/ 0 w 2200940"/>
              <a:gd name="connsiteY0" fmla="*/ 0 h 2536824"/>
              <a:gd name="connsiteX1" fmla="*/ 535680 w 2200940"/>
              <a:gd name="connsiteY1" fmla="*/ 1473048 h 2536824"/>
              <a:gd name="connsiteX2" fmla="*/ 1116419 w 2200940"/>
              <a:gd name="connsiteY2" fmla="*/ 2296632 h 2536824"/>
              <a:gd name="connsiteX3" fmla="*/ 2200940 w 2200940"/>
              <a:gd name="connsiteY3" fmla="*/ 31897 h 2536824"/>
              <a:gd name="connsiteX0" fmla="*/ 0 w 2200940"/>
              <a:gd name="connsiteY0" fmla="*/ 0 h 1518989"/>
              <a:gd name="connsiteX1" fmla="*/ 535680 w 2200940"/>
              <a:gd name="connsiteY1" fmla="*/ 1473048 h 1518989"/>
              <a:gd name="connsiteX2" fmla="*/ 1111744 w 2200940"/>
              <a:gd name="connsiteY2" fmla="*/ 968992 h 1518989"/>
              <a:gd name="connsiteX3" fmla="*/ 2200940 w 2200940"/>
              <a:gd name="connsiteY3" fmla="*/ 31897 h 1518989"/>
              <a:gd name="connsiteX0" fmla="*/ 0 w 2200940"/>
              <a:gd name="connsiteY0" fmla="*/ 0 h 1518989"/>
              <a:gd name="connsiteX1" fmla="*/ 535680 w 2200940"/>
              <a:gd name="connsiteY1" fmla="*/ 1473048 h 1518989"/>
              <a:gd name="connsiteX2" fmla="*/ 1111744 w 2200940"/>
              <a:gd name="connsiteY2" fmla="*/ 968992 h 1518989"/>
              <a:gd name="connsiteX3" fmla="*/ 2200940 w 2200940"/>
              <a:gd name="connsiteY3" fmla="*/ 31897 h 1518989"/>
              <a:gd name="connsiteX0" fmla="*/ 0 w 2200940"/>
              <a:gd name="connsiteY0" fmla="*/ 0 h 1518989"/>
              <a:gd name="connsiteX1" fmla="*/ 535680 w 2200940"/>
              <a:gd name="connsiteY1" fmla="*/ 1473048 h 1518989"/>
              <a:gd name="connsiteX2" fmla="*/ 1111744 w 2200940"/>
              <a:gd name="connsiteY2" fmla="*/ 968992 h 1518989"/>
              <a:gd name="connsiteX3" fmla="*/ 2200940 w 2200940"/>
              <a:gd name="connsiteY3" fmla="*/ 31897 h 1518989"/>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940" h="1629231">
                <a:moveTo>
                  <a:pt x="0" y="0"/>
                </a:moveTo>
                <a:cubicBezTo>
                  <a:pt x="99925" y="272902"/>
                  <a:pt x="267998" y="1518989"/>
                  <a:pt x="535680" y="1473048"/>
                </a:cubicBezTo>
                <a:cubicBezTo>
                  <a:pt x="803513" y="1415597"/>
                  <a:pt x="905927" y="964640"/>
                  <a:pt x="1111744" y="968992"/>
                </a:cubicBezTo>
                <a:cubicBezTo>
                  <a:pt x="1321089" y="971615"/>
                  <a:pt x="1506275" y="1629231"/>
                  <a:pt x="1687808" y="1473049"/>
                </a:cubicBezTo>
                <a:cubicBezTo>
                  <a:pt x="1869341" y="1316867"/>
                  <a:pt x="2153781" y="141767"/>
                  <a:pt x="2200940" y="3189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83" name="フリーフォーム 82"/>
          <p:cNvSpPr/>
          <p:nvPr/>
        </p:nvSpPr>
        <p:spPr>
          <a:xfrm rot="10800000">
            <a:off x="5611420" y="4581128"/>
            <a:ext cx="2200940" cy="1629231"/>
          </a:xfrm>
          <a:custGeom>
            <a:avLst/>
            <a:gdLst>
              <a:gd name="connsiteX0" fmla="*/ 0 w 2200940"/>
              <a:gd name="connsiteY0" fmla="*/ 0 h 2301948"/>
              <a:gd name="connsiteX1" fmla="*/ 1116419 w 2200940"/>
              <a:gd name="connsiteY1" fmla="*/ 2296632 h 2301948"/>
              <a:gd name="connsiteX2" fmla="*/ 2200940 w 2200940"/>
              <a:gd name="connsiteY2" fmla="*/ 31897 h 2301948"/>
              <a:gd name="connsiteX0" fmla="*/ 0 w 2200940"/>
              <a:gd name="connsiteY0" fmla="*/ 0 h 2536824"/>
              <a:gd name="connsiteX1" fmla="*/ 535680 w 2200940"/>
              <a:gd name="connsiteY1" fmla="*/ 1473048 h 2536824"/>
              <a:gd name="connsiteX2" fmla="*/ 1116419 w 2200940"/>
              <a:gd name="connsiteY2" fmla="*/ 2296632 h 2536824"/>
              <a:gd name="connsiteX3" fmla="*/ 2200940 w 2200940"/>
              <a:gd name="connsiteY3" fmla="*/ 31897 h 2536824"/>
              <a:gd name="connsiteX0" fmla="*/ 0 w 2200940"/>
              <a:gd name="connsiteY0" fmla="*/ 0 h 2536824"/>
              <a:gd name="connsiteX1" fmla="*/ 535680 w 2200940"/>
              <a:gd name="connsiteY1" fmla="*/ 1473048 h 2536824"/>
              <a:gd name="connsiteX2" fmla="*/ 1116419 w 2200940"/>
              <a:gd name="connsiteY2" fmla="*/ 2296632 h 2536824"/>
              <a:gd name="connsiteX3" fmla="*/ 2200940 w 2200940"/>
              <a:gd name="connsiteY3" fmla="*/ 31897 h 2536824"/>
              <a:gd name="connsiteX0" fmla="*/ 0 w 2200940"/>
              <a:gd name="connsiteY0" fmla="*/ 0 h 2536824"/>
              <a:gd name="connsiteX1" fmla="*/ 535680 w 2200940"/>
              <a:gd name="connsiteY1" fmla="*/ 1473048 h 2536824"/>
              <a:gd name="connsiteX2" fmla="*/ 1116419 w 2200940"/>
              <a:gd name="connsiteY2" fmla="*/ 2296632 h 2536824"/>
              <a:gd name="connsiteX3" fmla="*/ 2200940 w 2200940"/>
              <a:gd name="connsiteY3" fmla="*/ 31897 h 2536824"/>
              <a:gd name="connsiteX0" fmla="*/ 0 w 2200940"/>
              <a:gd name="connsiteY0" fmla="*/ 0 h 1518989"/>
              <a:gd name="connsiteX1" fmla="*/ 535680 w 2200940"/>
              <a:gd name="connsiteY1" fmla="*/ 1473048 h 1518989"/>
              <a:gd name="connsiteX2" fmla="*/ 1111744 w 2200940"/>
              <a:gd name="connsiteY2" fmla="*/ 968992 h 1518989"/>
              <a:gd name="connsiteX3" fmla="*/ 2200940 w 2200940"/>
              <a:gd name="connsiteY3" fmla="*/ 31897 h 1518989"/>
              <a:gd name="connsiteX0" fmla="*/ 0 w 2200940"/>
              <a:gd name="connsiteY0" fmla="*/ 0 h 1518989"/>
              <a:gd name="connsiteX1" fmla="*/ 535680 w 2200940"/>
              <a:gd name="connsiteY1" fmla="*/ 1473048 h 1518989"/>
              <a:gd name="connsiteX2" fmla="*/ 1111744 w 2200940"/>
              <a:gd name="connsiteY2" fmla="*/ 968992 h 1518989"/>
              <a:gd name="connsiteX3" fmla="*/ 2200940 w 2200940"/>
              <a:gd name="connsiteY3" fmla="*/ 31897 h 1518989"/>
              <a:gd name="connsiteX0" fmla="*/ 0 w 2200940"/>
              <a:gd name="connsiteY0" fmla="*/ 0 h 1518989"/>
              <a:gd name="connsiteX1" fmla="*/ 535680 w 2200940"/>
              <a:gd name="connsiteY1" fmla="*/ 1473048 h 1518989"/>
              <a:gd name="connsiteX2" fmla="*/ 1111744 w 2200940"/>
              <a:gd name="connsiteY2" fmla="*/ 968992 h 1518989"/>
              <a:gd name="connsiteX3" fmla="*/ 2200940 w 2200940"/>
              <a:gd name="connsiteY3" fmla="*/ 31897 h 1518989"/>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 name="connsiteX0" fmla="*/ 0 w 2200940"/>
              <a:gd name="connsiteY0" fmla="*/ 0 h 1629231"/>
              <a:gd name="connsiteX1" fmla="*/ 535680 w 2200940"/>
              <a:gd name="connsiteY1" fmla="*/ 1473048 h 1629231"/>
              <a:gd name="connsiteX2" fmla="*/ 1111744 w 2200940"/>
              <a:gd name="connsiteY2" fmla="*/ 968992 h 1629231"/>
              <a:gd name="connsiteX3" fmla="*/ 1687808 w 2200940"/>
              <a:gd name="connsiteY3" fmla="*/ 1473049 h 1629231"/>
              <a:gd name="connsiteX4" fmla="*/ 2200940 w 2200940"/>
              <a:gd name="connsiteY4" fmla="*/ 31897 h 162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940" h="1629231">
                <a:moveTo>
                  <a:pt x="0" y="0"/>
                </a:moveTo>
                <a:cubicBezTo>
                  <a:pt x="99925" y="272902"/>
                  <a:pt x="267998" y="1518989"/>
                  <a:pt x="535680" y="1473048"/>
                </a:cubicBezTo>
                <a:cubicBezTo>
                  <a:pt x="803513" y="1415597"/>
                  <a:pt x="905927" y="964640"/>
                  <a:pt x="1111744" y="968992"/>
                </a:cubicBezTo>
                <a:cubicBezTo>
                  <a:pt x="1321089" y="971615"/>
                  <a:pt x="1506275" y="1629231"/>
                  <a:pt x="1687808" y="1473049"/>
                </a:cubicBezTo>
                <a:cubicBezTo>
                  <a:pt x="1869341" y="1316867"/>
                  <a:pt x="2153781" y="141767"/>
                  <a:pt x="2200940" y="3189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85" name="フリーフォーム 84"/>
          <p:cNvSpPr/>
          <p:nvPr/>
        </p:nvSpPr>
        <p:spPr>
          <a:xfrm flipV="1">
            <a:off x="5076056" y="4109940"/>
            <a:ext cx="1654352" cy="572672"/>
          </a:xfrm>
          <a:custGeom>
            <a:avLst/>
            <a:gdLst>
              <a:gd name="connsiteX0" fmla="*/ 0 w 1531088"/>
              <a:gd name="connsiteY0" fmla="*/ 184298 h 322521"/>
              <a:gd name="connsiteX1" fmla="*/ 446568 w 1531088"/>
              <a:gd name="connsiteY1" fmla="*/ 3544 h 322521"/>
              <a:gd name="connsiteX2" fmla="*/ 1318437 w 1531088"/>
              <a:gd name="connsiteY2" fmla="*/ 205563 h 322521"/>
              <a:gd name="connsiteX3" fmla="*/ 1531088 w 1531088"/>
              <a:gd name="connsiteY3" fmla="*/ 322521 h 322521"/>
              <a:gd name="connsiteX0" fmla="*/ 0 w 1318437"/>
              <a:gd name="connsiteY0" fmla="*/ 184298 h 205563"/>
              <a:gd name="connsiteX1" fmla="*/ 446568 w 1318437"/>
              <a:gd name="connsiteY1" fmla="*/ 3544 h 205563"/>
              <a:gd name="connsiteX2" fmla="*/ 1318437 w 1318437"/>
              <a:gd name="connsiteY2" fmla="*/ 205563 h 205563"/>
              <a:gd name="connsiteX0" fmla="*/ 410343 w 1728780"/>
              <a:gd name="connsiteY0" fmla="*/ 249370 h 712459"/>
              <a:gd name="connsiteX1" fmla="*/ 74428 w 1728780"/>
              <a:gd name="connsiteY1" fmla="*/ 682333 h 712459"/>
              <a:gd name="connsiteX2" fmla="*/ 856911 w 1728780"/>
              <a:gd name="connsiteY2" fmla="*/ 68616 h 712459"/>
              <a:gd name="connsiteX3" fmla="*/ 1728780 w 1728780"/>
              <a:gd name="connsiteY3" fmla="*/ 270635 h 712459"/>
              <a:gd name="connsiteX0" fmla="*/ 0 w 1654352"/>
              <a:gd name="connsiteY0" fmla="*/ 682333 h 682333"/>
              <a:gd name="connsiteX1" fmla="*/ 782483 w 1654352"/>
              <a:gd name="connsiteY1" fmla="*/ 68616 h 682333"/>
              <a:gd name="connsiteX2" fmla="*/ 1654352 w 1654352"/>
              <a:gd name="connsiteY2" fmla="*/ 270635 h 682333"/>
              <a:gd name="connsiteX0" fmla="*/ 0 w 1654352"/>
              <a:gd name="connsiteY0" fmla="*/ 572672 h 572672"/>
              <a:gd name="connsiteX1" fmla="*/ 720080 w 1654352"/>
              <a:gd name="connsiteY1" fmla="*/ 68616 h 572672"/>
              <a:gd name="connsiteX2" fmla="*/ 1654352 w 1654352"/>
              <a:gd name="connsiteY2" fmla="*/ 160974 h 572672"/>
            </a:gdLst>
            <a:ahLst/>
            <a:cxnLst>
              <a:cxn ang="0">
                <a:pos x="connsiteX0" y="connsiteY0"/>
              </a:cxn>
              <a:cxn ang="0">
                <a:pos x="connsiteX1" y="connsiteY1"/>
              </a:cxn>
              <a:cxn ang="0">
                <a:pos x="connsiteX2" y="connsiteY2"/>
              </a:cxn>
            </a:cxnLst>
            <a:rect l="l" t="t" r="r" b="b"/>
            <a:pathLst>
              <a:path w="1654352" h="572672">
                <a:moveTo>
                  <a:pt x="0" y="572672"/>
                </a:moveTo>
                <a:cubicBezTo>
                  <a:pt x="74428" y="542546"/>
                  <a:pt x="444355" y="137232"/>
                  <a:pt x="720080" y="68616"/>
                </a:cubicBezTo>
                <a:cubicBezTo>
                  <a:pt x="995805" y="0"/>
                  <a:pt x="1473599" y="107811"/>
                  <a:pt x="1654352" y="160974"/>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86" name="フリーフォーム 85"/>
          <p:cNvSpPr/>
          <p:nvPr/>
        </p:nvSpPr>
        <p:spPr>
          <a:xfrm flipH="1">
            <a:off x="6734072" y="4347230"/>
            <a:ext cx="1654352" cy="572672"/>
          </a:xfrm>
          <a:custGeom>
            <a:avLst/>
            <a:gdLst>
              <a:gd name="connsiteX0" fmla="*/ 0 w 1531088"/>
              <a:gd name="connsiteY0" fmla="*/ 184298 h 322521"/>
              <a:gd name="connsiteX1" fmla="*/ 446568 w 1531088"/>
              <a:gd name="connsiteY1" fmla="*/ 3544 h 322521"/>
              <a:gd name="connsiteX2" fmla="*/ 1318437 w 1531088"/>
              <a:gd name="connsiteY2" fmla="*/ 205563 h 322521"/>
              <a:gd name="connsiteX3" fmla="*/ 1531088 w 1531088"/>
              <a:gd name="connsiteY3" fmla="*/ 322521 h 322521"/>
              <a:gd name="connsiteX0" fmla="*/ 0 w 1318437"/>
              <a:gd name="connsiteY0" fmla="*/ 184298 h 205563"/>
              <a:gd name="connsiteX1" fmla="*/ 446568 w 1318437"/>
              <a:gd name="connsiteY1" fmla="*/ 3544 h 205563"/>
              <a:gd name="connsiteX2" fmla="*/ 1318437 w 1318437"/>
              <a:gd name="connsiteY2" fmla="*/ 205563 h 205563"/>
              <a:gd name="connsiteX0" fmla="*/ 410343 w 1728780"/>
              <a:gd name="connsiteY0" fmla="*/ 249370 h 712459"/>
              <a:gd name="connsiteX1" fmla="*/ 74428 w 1728780"/>
              <a:gd name="connsiteY1" fmla="*/ 682333 h 712459"/>
              <a:gd name="connsiteX2" fmla="*/ 856911 w 1728780"/>
              <a:gd name="connsiteY2" fmla="*/ 68616 h 712459"/>
              <a:gd name="connsiteX3" fmla="*/ 1728780 w 1728780"/>
              <a:gd name="connsiteY3" fmla="*/ 270635 h 712459"/>
              <a:gd name="connsiteX0" fmla="*/ 0 w 1654352"/>
              <a:gd name="connsiteY0" fmla="*/ 682333 h 682333"/>
              <a:gd name="connsiteX1" fmla="*/ 782483 w 1654352"/>
              <a:gd name="connsiteY1" fmla="*/ 68616 h 682333"/>
              <a:gd name="connsiteX2" fmla="*/ 1654352 w 1654352"/>
              <a:gd name="connsiteY2" fmla="*/ 270635 h 682333"/>
              <a:gd name="connsiteX0" fmla="*/ 0 w 1654352"/>
              <a:gd name="connsiteY0" fmla="*/ 572672 h 572672"/>
              <a:gd name="connsiteX1" fmla="*/ 720080 w 1654352"/>
              <a:gd name="connsiteY1" fmla="*/ 68616 h 572672"/>
              <a:gd name="connsiteX2" fmla="*/ 1654352 w 1654352"/>
              <a:gd name="connsiteY2" fmla="*/ 160974 h 572672"/>
            </a:gdLst>
            <a:ahLst/>
            <a:cxnLst>
              <a:cxn ang="0">
                <a:pos x="connsiteX0" y="connsiteY0"/>
              </a:cxn>
              <a:cxn ang="0">
                <a:pos x="connsiteX1" y="connsiteY1"/>
              </a:cxn>
              <a:cxn ang="0">
                <a:pos x="connsiteX2" y="connsiteY2"/>
              </a:cxn>
            </a:cxnLst>
            <a:rect l="l" t="t" r="r" b="b"/>
            <a:pathLst>
              <a:path w="1654352" h="572672">
                <a:moveTo>
                  <a:pt x="0" y="572672"/>
                </a:moveTo>
                <a:cubicBezTo>
                  <a:pt x="74428" y="542546"/>
                  <a:pt x="444355" y="137232"/>
                  <a:pt x="720080" y="68616"/>
                </a:cubicBezTo>
                <a:cubicBezTo>
                  <a:pt x="995805" y="0"/>
                  <a:pt x="1473599" y="107811"/>
                  <a:pt x="1654352" y="160974"/>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87" name="フリーフォーム 86"/>
          <p:cNvSpPr/>
          <p:nvPr/>
        </p:nvSpPr>
        <p:spPr>
          <a:xfrm flipH="1" flipV="1">
            <a:off x="6734072" y="4109939"/>
            <a:ext cx="1654352" cy="572672"/>
          </a:xfrm>
          <a:custGeom>
            <a:avLst/>
            <a:gdLst>
              <a:gd name="connsiteX0" fmla="*/ 0 w 1531088"/>
              <a:gd name="connsiteY0" fmla="*/ 184298 h 322521"/>
              <a:gd name="connsiteX1" fmla="*/ 446568 w 1531088"/>
              <a:gd name="connsiteY1" fmla="*/ 3544 h 322521"/>
              <a:gd name="connsiteX2" fmla="*/ 1318437 w 1531088"/>
              <a:gd name="connsiteY2" fmla="*/ 205563 h 322521"/>
              <a:gd name="connsiteX3" fmla="*/ 1531088 w 1531088"/>
              <a:gd name="connsiteY3" fmla="*/ 322521 h 322521"/>
              <a:gd name="connsiteX0" fmla="*/ 0 w 1318437"/>
              <a:gd name="connsiteY0" fmla="*/ 184298 h 205563"/>
              <a:gd name="connsiteX1" fmla="*/ 446568 w 1318437"/>
              <a:gd name="connsiteY1" fmla="*/ 3544 h 205563"/>
              <a:gd name="connsiteX2" fmla="*/ 1318437 w 1318437"/>
              <a:gd name="connsiteY2" fmla="*/ 205563 h 205563"/>
              <a:gd name="connsiteX0" fmla="*/ 410343 w 1728780"/>
              <a:gd name="connsiteY0" fmla="*/ 249370 h 712459"/>
              <a:gd name="connsiteX1" fmla="*/ 74428 w 1728780"/>
              <a:gd name="connsiteY1" fmla="*/ 682333 h 712459"/>
              <a:gd name="connsiteX2" fmla="*/ 856911 w 1728780"/>
              <a:gd name="connsiteY2" fmla="*/ 68616 h 712459"/>
              <a:gd name="connsiteX3" fmla="*/ 1728780 w 1728780"/>
              <a:gd name="connsiteY3" fmla="*/ 270635 h 712459"/>
              <a:gd name="connsiteX0" fmla="*/ 0 w 1654352"/>
              <a:gd name="connsiteY0" fmla="*/ 682333 h 682333"/>
              <a:gd name="connsiteX1" fmla="*/ 782483 w 1654352"/>
              <a:gd name="connsiteY1" fmla="*/ 68616 h 682333"/>
              <a:gd name="connsiteX2" fmla="*/ 1654352 w 1654352"/>
              <a:gd name="connsiteY2" fmla="*/ 270635 h 682333"/>
              <a:gd name="connsiteX0" fmla="*/ 0 w 1654352"/>
              <a:gd name="connsiteY0" fmla="*/ 572672 h 572672"/>
              <a:gd name="connsiteX1" fmla="*/ 720080 w 1654352"/>
              <a:gd name="connsiteY1" fmla="*/ 68616 h 572672"/>
              <a:gd name="connsiteX2" fmla="*/ 1654352 w 1654352"/>
              <a:gd name="connsiteY2" fmla="*/ 160974 h 572672"/>
            </a:gdLst>
            <a:ahLst/>
            <a:cxnLst>
              <a:cxn ang="0">
                <a:pos x="connsiteX0" y="connsiteY0"/>
              </a:cxn>
              <a:cxn ang="0">
                <a:pos x="connsiteX1" y="connsiteY1"/>
              </a:cxn>
              <a:cxn ang="0">
                <a:pos x="connsiteX2" y="connsiteY2"/>
              </a:cxn>
            </a:cxnLst>
            <a:rect l="l" t="t" r="r" b="b"/>
            <a:pathLst>
              <a:path w="1654352" h="572672">
                <a:moveTo>
                  <a:pt x="0" y="572672"/>
                </a:moveTo>
                <a:cubicBezTo>
                  <a:pt x="74428" y="542546"/>
                  <a:pt x="444355" y="137232"/>
                  <a:pt x="720080" y="68616"/>
                </a:cubicBezTo>
                <a:cubicBezTo>
                  <a:pt x="995805" y="0"/>
                  <a:pt x="1473599" y="107811"/>
                  <a:pt x="1654352" y="160974"/>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88" name="円/楕円 87"/>
          <p:cNvSpPr/>
          <p:nvPr/>
        </p:nvSpPr>
        <p:spPr>
          <a:xfrm>
            <a:off x="2915816" y="4365104"/>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9" name="円/楕円 88"/>
          <p:cNvSpPr/>
          <p:nvPr/>
        </p:nvSpPr>
        <p:spPr>
          <a:xfrm>
            <a:off x="899592" y="4365104"/>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0" name="円/楕円 89"/>
          <p:cNvSpPr/>
          <p:nvPr/>
        </p:nvSpPr>
        <p:spPr>
          <a:xfrm>
            <a:off x="5436096" y="4365104"/>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1" name="円/楕円 90"/>
          <p:cNvSpPr/>
          <p:nvPr/>
        </p:nvSpPr>
        <p:spPr>
          <a:xfrm>
            <a:off x="7740352" y="4365104"/>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2" name="テキスト ボックス 91"/>
          <p:cNvSpPr txBox="1"/>
          <p:nvPr/>
        </p:nvSpPr>
        <p:spPr>
          <a:xfrm>
            <a:off x="7524328" y="2636912"/>
            <a:ext cx="639919" cy="369332"/>
          </a:xfrm>
          <a:prstGeom prst="rect">
            <a:avLst/>
          </a:prstGeom>
          <a:noFill/>
        </p:spPr>
        <p:txBody>
          <a:bodyPr wrap="none" rtlCol="0">
            <a:spAutoFit/>
          </a:bodyPr>
          <a:lstStyle/>
          <a:p>
            <a:r>
              <a:rPr lang="en-US" altLang="ja-JP" dirty="0" smtClean="0">
                <a:solidFill>
                  <a:prstClr val="black"/>
                </a:solidFill>
              </a:rPr>
              <a:t>bulk</a:t>
            </a:r>
            <a:endParaRPr lang="ja-JP" altLang="en-US" dirty="0">
              <a:solidFill>
                <a:prstClr val="black"/>
              </a:solidFill>
            </a:endParaRPr>
          </a:p>
        </p:txBody>
      </p:sp>
      <p:sp>
        <p:nvSpPr>
          <p:cNvPr id="93" name="テキスト ボックス 92"/>
          <p:cNvSpPr txBox="1"/>
          <p:nvPr/>
        </p:nvSpPr>
        <p:spPr>
          <a:xfrm>
            <a:off x="7812360" y="3789040"/>
            <a:ext cx="1003801" cy="369332"/>
          </a:xfrm>
          <a:prstGeom prst="rect">
            <a:avLst/>
          </a:prstGeom>
          <a:noFill/>
        </p:spPr>
        <p:txBody>
          <a:bodyPr wrap="none" rtlCol="0">
            <a:spAutoFit/>
          </a:bodyPr>
          <a:lstStyle/>
          <a:p>
            <a:r>
              <a:rPr lang="en-US" altLang="ja-JP" dirty="0" smtClean="0">
                <a:solidFill>
                  <a:srgbClr val="FF0000"/>
                </a:solidFill>
              </a:rPr>
              <a:t>surface</a:t>
            </a:r>
            <a:endParaRPr lang="ja-JP" altLang="en-US" dirty="0">
              <a:solidFill>
                <a:srgbClr val="FF0000"/>
              </a:solidFill>
            </a:endParaRPr>
          </a:p>
        </p:txBody>
      </p:sp>
      <p:sp>
        <p:nvSpPr>
          <p:cNvPr id="95" name="右矢印 94"/>
          <p:cNvSpPr/>
          <p:nvPr/>
        </p:nvSpPr>
        <p:spPr>
          <a:xfrm>
            <a:off x="4211960" y="4293096"/>
            <a:ext cx="648072" cy="4320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96" name="テキスト ボックス 95"/>
          <p:cNvSpPr txBox="1"/>
          <p:nvPr/>
        </p:nvSpPr>
        <p:spPr>
          <a:xfrm>
            <a:off x="3491880" y="4725144"/>
            <a:ext cx="1931939" cy="646331"/>
          </a:xfrm>
          <a:prstGeom prst="rect">
            <a:avLst/>
          </a:prstGeom>
          <a:solidFill>
            <a:schemeClr val="bg1"/>
          </a:solidFill>
        </p:spPr>
        <p:txBody>
          <a:bodyPr wrap="none" rtlCol="0">
            <a:spAutoFit/>
          </a:bodyPr>
          <a:lstStyle/>
          <a:p>
            <a:r>
              <a:rPr lang="en-US" altLang="ja-JP" dirty="0" smtClean="0">
                <a:solidFill>
                  <a:srgbClr val="FF0000"/>
                </a:solidFill>
              </a:rPr>
              <a:t>spin-triplet</a:t>
            </a:r>
          </a:p>
          <a:p>
            <a:r>
              <a:rPr lang="en-US" altLang="ja-JP" dirty="0" smtClean="0">
                <a:solidFill>
                  <a:srgbClr val="FF0000"/>
                </a:solidFill>
              </a:rPr>
              <a:t>superconductor</a:t>
            </a:r>
            <a:endParaRPr lang="ja-JP" altLang="en-US" dirty="0">
              <a:solidFill>
                <a:srgbClr val="FF0000"/>
              </a:solidFill>
            </a:endParaRPr>
          </a:p>
        </p:txBody>
      </p:sp>
      <p:sp>
        <p:nvSpPr>
          <p:cNvPr id="97" name="テキスト ボックス 96"/>
          <p:cNvSpPr txBox="1"/>
          <p:nvPr/>
        </p:nvSpPr>
        <p:spPr>
          <a:xfrm>
            <a:off x="5364088" y="5229200"/>
            <a:ext cx="2771913" cy="461665"/>
          </a:xfrm>
          <a:prstGeom prst="rect">
            <a:avLst/>
          </a:prstGeom>
          <a:solidFill>
            <a:schemeClr val="bg1"/>
          </a:solidFill>
          <a:ln>
            <a:solidFill>
              <a:srgbClr val="00B050"/>
            </a:solidFill>
          </a:ln>
        </p:spPr>
        <p:txBody>
          <a:bodyPr wrap="none" rtlCol="0">
            <a:spAutoFit/>
          </a:bodyPr>
          <a:lstStyle/>
          <a:p>
            <a:r>
              <a:rPr lang="en-US" altLang="ja-JP" sz="2400" dirty="0" smtClean="0">
                <a:solidFill>
                  <a:srgbClr val="FF0000"/>
                </a:solidFill>
              </a:rPr>
              <a:t>twisted spectrum</a:t>
            </a:r>
            <a:endParaRPr lang="ja-JP" altLang="en-US" sz="2400" dirty="0">
              <a:solidFill>
                <a:srgbClr val="FF0000"/>
              </a:solidFill>
            </a:endParaRPr>
          </a:p>
        </p:txBody>
      </p:sp>
      <p:sp>
        <p:nvSpPr>
          <p:cNvPr id="84" name="フリーフォーム 83"/>
          <p:cNvSpPr/>
          <p:nvPr/>
        </p:nvSpPr>
        <p:spPr>
          <a:xfrm>
            <a:off x="5076056" y="4347231"/>
            <a:ext cx="1654352" cy="572672"/>
          </a:xfrm>
          <a:custGeom>
            <a:avLst/>
            <a:gdLst>
              <a:gd name="connsiteX0" fmla="*/ 0 w 1531088"/>
              <a:gd name="connsiteY0" fmla="*/ 184298 h 322521"/>
              <a:gd name="connsiteX1" fmla="*/ 446568 w 1531088"/>
              <a:gd name="connsiteY1" fmla="*/ 3544 h 322521"/>
              <a:gd name="connsiteX2" fmla="*/ 1318437 w 1531088"/>
              <a:gd name="connsiteY2" fmla="*/ 205563 h 322521"/>
              <a:gd name="connsiteX3" fmla="*/ 1531088 w 1531088"/>
              <a:gd name="connsiteY3" fmla="*/ 322521 h 322521"/>
              <a:gd name="connsiteX0" fmla="*/ 0 w 1318437"/>
              <a:gd name="connsiteY0" fmla="*/ 184298 h 205563"/>
              <a:gd name="connsiteX1" fmla="*/ 446568 w 1318437"/>
              <a:gd name="connsiteY1" fmla="*/ 3544 h 205563"/>
              <a:gd name="connsiteX2" fmla="*/ 1318437 w 1318437"/>
              <a:gd name="connsiteY2" fmla="*/ 205563 h 205563"/>
              <a:gd name="connsiteX0" fmla="*/ 410343 w 1728780"/>
              <a:gd name="connsiteY0" fmla="*/ 249370 h 712459"/>
              <a:gd name="connsiteX1" fmla="*/ 74428 w 1728780"/>
              <a:gd name="connsiteY1" fmla="*/ 682333 h 712459"/>
              <a:gd name="connsiteX2" fmla="*/ 856911 w 1728780"/>
              <a:gd name="connsiteY2" fmla="*/ 68616 h 712459"/>
              <a:gd name="connsiteX3" fmla="*/ 1728780 w 1728780"/>
              <a:gd name="connsiteY3" fmla="*/ 270635 h 712459"/>
              <a:gd name="connsiteX0" fmla="*/ 0 w 1654352"/>
              <a:gd name="connsiteY0" fmla="*/ 682333 h 682333"/>
              <a:gd name="connsiteX1" fmla="*/ 782483 w 1654352"/>
              <a:gd name="connsiteY1" fmla="*/ 68616 h 682333"/>
              <a:gd name="connsiteX2" fmla="*/ 1654352 w 1654352"/>
              <a:gd name="connsiteY2" fmla="*/ 270635 h 682333"/>
              <a:gd name="connsiteX0" fmla="*/ 0 w 1654352"/>
              <a:gd name="connsiteY0" fmla="*/ 572672 h 572672"/>
              <a:gd name="connsiteX1" fmla="*/ 720080 w 1654352"/>
              <a:gd name="connsiteY1" fmla="*/ 68616 h 572672"/>
              <a:gd name="connsiteX2" fmla="*/ 1654352 w 1654352"/>
              <a:gd name="connsiteY2" fmla="*/ 160974 h 572672"/>
            </a:gdLst>
            <a:ahLst/>
            <a:cxnLst>
              <a:cxn ang="0">
                <a:pos x="connsiteX0" y="connsiteY0"/>
              </a:cxn>
              <a:cxn ang="0">
                <a:pos x="connsiteX1" y="connsiteY1"/>
              </a:cxn>
              <a:cxn ang="0">
                <a:pos x="connsiteX2" y="connsiteY2"/>
              </a:cxn>
            </a:cxnLst>
            <a:rect l="l" t="t" r="r" b="b"/>
            <a:pathLst>
              <a:path w="1654352" h="572672">
                <a:moveTo>
                  <a:pt x="0" y="572672"/>
                </a:moveTo>
                <a:cubicBezTo>
                  <a:pt x="74428" y="542546"/>
                  <a:pt x="444355" y="137232"/>
                  <a:pt x="720080" y="68616"/>
                </a:cubicBezTo>
                <a:cubicBezTo>
                  <a:pt x="995805" y="0"/>
                  <a:pt x="1473599" y="107811"/>
                  <a:pt x="1654352" y="160974"/>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36" name="テキスト ボックス 35"/>
          <p:cNvSpPr txBox="1"/>
          <p:nvPr/>
        </p:nvSpPr>
        <p:spPr>
          <a:xfrm>
            <a:off x="7694564" y="4653136"/>
            <a:ext cx="1449436" cy="369332"/>
          </a:xfrm>
          <a:prstGeom prst="rect">
            <a:avLst/>
          </a:prstGeom>
          <a:noFill/>
        </p:spPr>
        <p:txBody>
          <a:bodyPr wrap="none" rtlCol="0">
            <a:spAutoFit/>
          </a:bodyPr>
          <a:lstStyle/>
          <a:p>
            <a:r>
              <a:rPr lang="en-US" altLang="ja-JP" dirty="0" smtClean="0">
                <a:solidFill>
                  <a:prstClr val="black"/>
                </a:solidFill>
              </a:rPr>
              <a:t>momentum</a:t>
            </a: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p:cNvGrpSpPr/>
          <p:nvPr/>
        </p:nvGrpSpPr>
        <p:grpSpPr>
          <a:xfrm flipV="1">
            <a:off x="5630854" y="5285734"/>
            <a:ext cx="1495515" cy="580905"/>
            <a:chOff x="5628110" y="3870251"/>
            <a:chExt cx="1495515" cy="580905"/>
          </a:xfrm>
        </p:grpSpPr>
        <p:sp>
          <p:nvSpPr>
            <p:cNvPr id="36" name="フリーフォーム 35"/>
            <p:cNvSpPr/>
            <p:nvPr/>
          </p:nvSpPr>
          <p:spPr>
            <a:xfrm>
              <a:off x="5628110" y="387025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37" name="フリーフォーム 36"/>
            <p:cNvSpPr/>
            <p:nvPr/>
          </p:nvSpPr>
          <p:spPr>
            <a:xfrm flipH="1">
              <a:off x="6372200" y="387168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grpSp>
      <p:sp>
        <p:nvSpPr>
          <p:cNvPr id="2" name="タイトル 1"/>
          <p:cNvSpPr>
            <a:spLocks noGrp="1"/>
          </p:cNvSpPr>
          <p:nvPr>
            <p:ph type="title"/>
          </p:nvPr>
        </p:nvSpPr>
        <p:spPr>
          <a:xfrm>
            <a:off x="0" y="44624"/>
            <a:ext cx="9144000" cy="1143000"/>
          </a:xfrm>
        </p:spPr>
        <p:txBody>
          <a:bodyPr>
            <a:noAutofit/>
          </a:bodyPr>
          <a:lstStyle/>
          <a:p>
            <a:r>
              <a:rPr kumimoji="1" lang="en-US" altLang="ja-JP" sz="3600" dirty="0" smtClean="0"/>
              <a:t>Structural transition of </a:t>
            </a:r>
            <a:r>
              <a:rPr lang="en-US" altLang="ja-JP" sz="3600" dirty="0" smtClean="0"/>
              <a:t>ABS</a:t>
            </a:r>
            <a:endParaRPr kumimoji="1" lang="ja-JP" altLang="en-US" sz="3600" dirty="0"/>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32</a:t>
            </a:fld>
            <a:endParaRPr lang="ja-JP" altLang="en-US" dirty="0">
              <a:solidFill>
                <a:prstClr val="black">
                  <a:tint val="75000"/>
                </a:prstClr>
              </a:solidFill>
            </a:endParaRPr>
          </a:p>
        </p:txBody>
      </p:sp>
      <p:pic>
        <p:nvPicPr>
          <p:cNvPr id="4" name="Picture 3"/>
          <p:cNvPicPr>
            <a:picLocks noChangeAspect="1" noChangeArrowheads="1"/>
          </p:cNvPicPr>
          <p:nvPr/>
        </p:nvPicPr>
        <p:blipFill>
          <a:blip r:embed="rId2" cstate="print"/>
          <a:srcRect/>
          <a:stretch>
            <a:fillRect/>
          </a:stretch>
        </p:blipFill>
        <p:spPr bwMode="auto">
          <a:xfrm rot="5400000">
            <a:off x="3716719" y="827898"/>
            <a:ext cx="2096177" cy="2977902"/>
          </a:xfrm>
          <a:prstGeom prst="rect">
            <a:avLst/>
          </a:prstGeom>
          <a:noFill/>
          <a:ln w="9525">
            <a:noFill/>
            <a:miter lim="800000"/>
            <a:headEnd/>
            <a:tailEnd/>
          </a:ln>
        </p:spPr>
      </p:pic>
      <p:sp>
        <p:nvSpPr>
          <p:cNvPr id="13" name="テキスト ボックス 12"/>
          <p:cNvSpPr txBox="1"/>
          <p:nvPr/>
        </p:nvSpPr>
        <p:spPr>
          <a:xfrm>
            <a:off x="0" y="6488668"/>
            <a:ext cx="5998052" cy="338554"/>
          </a:xfrm>
          <a:prstGeom prst="rect">
            <a:avLst/>
          </a:prstGeom>
          <a:noFill/>
        </p:spPr>
        <p:txBody>
          <a:bodyPr wrap="none" rtlCol="0">
            <a:spAutoFit/>
          </a:bodyPr>
          <a:lstStyle/>
          <a:p>
            <a:r>
              <a:rPr lang="en-US" altLang="ja-JP" sz="1600" dirty="0" smtClean="0">
                <a:solidFill>
                  <a:prstClr val="black"/>
                </a:solidFill>
              </a:rPr>
              <a:t>A. Yamakage, Y, K. Yada, M. Sato, and Y. Tanaka, PRB 12 </a:t>
            </a:r>
            <a:endParaRPr lang="ja-JP" altLang="en-US" sz="1600" dirty="0">
              <a:solidFill>
                <a:prstClr val="black"/>
              </a:solidFill>
            </a:endParaRPr>
          </a:p>
        </p:txBody>
      </p:sp>
      <p:sp>
        <p:nvSpPr>
          <p:cNvPr id="55" name="正方形/長方形 54"/>
          <p:cNvSpPr/>
          <p:nvPr/>
        </p:nvSpPr>
        <p:spPr>
          <a:xfrm>
            <a:off x="0" y="6186790"/>
            <a:ext cx="6521081" cy="338554"/>
          </a:xfrm>
          <a:prstGeom prst="rect">
            <a:avLst/>
          </a:prstGeom>
        </p:spPr>
        <p:txBody>
          <a:bodyPr wrap="none">
            <a:spAutoFit/>
          </a:bodyPr>
          <a:lstStyle/>
          <a:p>
            <a:r>
              <a:rPr lang="en-US" altLang="ja-JP" sz="1600" dirty="0" smtClean="0">
                <a:solidFill>
                  <a:prstClr val="black"/>
                </a:solidFill>
              </a:rPr>
              <a:t>L. Hao and T. K. Lee, PRB </a:t>
            </a:r>
            <a:r>
              <a:rPr lang="en-US" altLang="ja-JP" sz="1600" dirty="0" smtClean="0">
                <a:solidFill>
                  <a:prstClr val="black"/>
                </a:solidFill>
                <a:latin typeface="Times New Roman" pitchFamily="18" charset="0"/>
                <a:cs typeface="Times New Roman" pitchFamily="18" charset="0"/>
              </a:rPr>
              <a:t>’</a:t>
            </a:r>
            <a:r>
              <a:rPr lang="en-US" altLang="ja-JP" sz="1600" dirty="0" smtClean="0">
                <a:solidFill>
                  <a:prstClr val="black"/>
                </a:solidFill>
              </a:rPr>
              <a:t>11     T. H. Hsieh and L. Fu, PRL </a:t>
            </a:r>
            <a:r>
              <a:rPr lang="en-US" altLang="ja-JP" sz="1600" dirty="0" smtClean="0">
                <a:solidFill>
                  <a:prstClr val="black"/>
                </a:solidFill>
                <a:latin typeface="Times New Roman" pitchFamily="18" charset="0"/>
                <a:cs typeface="Times New Roman" pitchFamily="18" charset="0"/>
              </a:rPr>
              <a:t>’</a:t>
            </a:r>
            <a:r>
              <a:rPr lang="en-US" altLang="ja-JP" sz="1600" dirty="0" smtClean="0">
                <a:solidFill>
                  <a:prstClr val="black"/>
                </a:solidFill>
              </a:rPr>
              <a:t>12</a:t>
            </a:r>
            <a:endParaRPr lang="ja-JP" altLang="en-US" sz="1600" dirty="0">
              <a:solidFill>
                <a:prstClr val="black"/>
              </a:solidFill>
            </a:endParaRPr>
          </a:p>
        </p:txBody>
      </p:sp>
      <p:cxnSp>
        <p:nvCxnSpPr>
          <p:cNvPr id="108" name="直線コネクタ 107"/>
          <p:cNvCxnSpPr/>
          <p:nvPr/>
        </p:nvCxnSpPr>
        <p:spPr>
          <a:xfrm>
            <a:off x="6156176" y="1340768"/>
            <a:ext cx="0" cy="1944216"/>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156176" y="3284984"/>
            <a:ext cx="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3131840" y="1372667"/>
            <a:ext cx="33123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6444208" y="1196752"/>
            <a:ext cx="947695" cy="369332"/>
          </a:xfrm>
          <a:prstGeom prst="rect">
            <a:avLst/>
          </a:prstGeom>
          <a:noFill/>
        </p:spPr>
        <p:txBody>
          <a:bodyPr wrap="none" rtlCol="0">
            <a:spAutoFit/>
          </a:bodyPr>
          <a:lstStyle/>
          <a:p>
            <a:r>
              <a:rPr lang="en-US" altLang="ja-JP" dirty="0" smtClean="0">
                <a:solidFill>
                  <a:prstClr val="black"/>
                </a:solidFill>
              </a:rPr>
              <a:t>energy</a:t>
            </a:r>
            <a:endParaRPr lang="ja-JP" altLang="en-US" dirty="0">
              <a:solidFill>
                <a:prstClr val="black"/>
              </a:solidFill>
            </a:endParaRPr>
          </a:p>
        </p:txBody>
      </p:sp>
      <p:cxnSp>
        <p:nvCxnSpPr>
          <p:cNvPr id="21" name="直線矢印コネクタ 20"/>
          <p:cNvCxnSpPr/>
          <p:nvPr/>
        </p:nvCxnSpPr>
        <p:spPr>
          <a:xfrm>
            <a:off x="5292080" y="4869160"/>
            <a:ext cx="21602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6372200" y="3789040"/>
            <a:ext cx="0"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グループ化 28"/>
          <p:cNvGrpSpPr/>
          <p:nvPr/>
        </p:nvGrpSpPr>
        <p:grpSpPr>
          <a:xfrm>
            <a:off x="5628110" y="3870251"/>
            <a:ext cx="1495515" cy="580905"/>
            <a:chOff x="5628110" y="3870251"/>
            <a:chExt cx="1495515" cy="580905"/>
          </a:xfrm>
        </p:grpSpPr>
        <p:sp>
          <p:nvSpPr>
            <p:cNvPr id="27" name="フリーフォーム 26"/>
            <p:cNvSpPr/>
            <p:nvPr/>
          </p:nvSpPr>
          <p:spPr>
            <a:xfrm>
              <a:off x="5628110" y="387025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28" name="フリーフォーム 27"/>
            <p:cNvSpPr/>
            <p:nvPr/>
          </p:nvSpPr>
          <p:spPr>
            <a:xfrm flipH="1">
              <a:off x="6372200" y="387168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grpSp>
      <p:sp>
        <p:nvSpPr>
          <p:cNvPr id="38" name="テキスト ボックス 37"/>
          <p:cNvSpPr txBox="1"/>
          <p:nvPr/>
        </p:nvSpPr>
        <p:spPr>
          <a:xfrm>
            <a:off x="7452320" y="4725144"/>
            <a:ext cx="1449436" cy="369332"/>
          </a:xfrm>
          <a:prstGeom prst="rect">
            <a:avLst/>
          </a:prstGeom>
          <a:noFill/>
        </p:spPr>
        <p:txBody>
          <a:bodyPr wrap="none" rtlCol="0">
            <a:spAutoFit/>
          </a:bodyPr>
          <a:lstStyle/>
          <a:p>
            <a:r>
              <a:rPr lang="en-US" altLang="ja-JP" dirty="0" smtClean="0">
                <a:solidFill>
                  <a:prstClr val="black"/>
                </a:solidFill>
              </a:rPr>
              <a:t>momentum</a:t>
            </a:r>
            <a:endParaRPr lang="ja-JP" altLang="en-US" dirty="0">
              <a:solidFill>
                <a:prstClr val="black"/>
              </a:solidFill>
            </a:endParaRPr>
          </a:p>
        </p:txBody>
      </p:sp>
      <p:sp>
        <p:nvSpPr>
          <p:cNvPr id="39" name="テキスト ボックス 38"/>
          <p:cNvSpPr txBox="1"/>
          <p:nvPr/>
        </p:nvSpPr>
        <p:spPr>
          <a:xfrm>
            <a:off x="6084168" y="3429000"/>
            <a:ext cx="947695" cy="369332"/>
          </a:xfrm>
          <a:prstGeom prst="rect">
            <a:avLst/>
          </a:prstGeom>
          <a:noFill/>
        </p:spPr>
        <p:txBody>
          <a:bodyPr wrap="none" rtlCol="0">
            <a:spAutoFit/>
          </a:bodyPr>
          <a:lstStyle/>
          <a:p>
            <a:r>
              <a:rPr lang="en-US" altLang="ja-JP" dirty="0" smtClean="0">
                <a:solidFill>
                  <a:prstClr val="black"/>
                </a:solidFill>
              </a:rPr>
              <a:t>energy</a:t>
            </a:r>
            <a:endParaRPr lang="ja-JP" altLang="en-US" dirty="0">
              <a:solidFill>
                <a:prstClr val="black"/>
              </a:solidFill>
            </a:endParaRPr>
          </a:p>
        </p:txBody>
      </p:sp>
      <p:sp>
        <p:nvSpPr>
          <p:cNvPr id="40" name="テキスト ボックス 39"/>
          <p:cNvSpPr txBox="1"/>
          <p:nvPr/>
        </p:nvSpPr>
        <p:spPr>
          <a:xfrm>
            <a:off x="1043608" y="3645024"/>
            <a:ext cx="4267515" cy="954107"/>
          </a:xfrm>
          <a:prstGeom prst="rect">
            <a:avLst/>
          </a:prstGeom>
          <a:noFill/>
        </p:spPr>
        <p:txBody>
          <a:bodyPr wrap="none" rtlCol="0">
            <a:spAutoFit/>
          </a:bodyPr>
          <a:lstStyle/>
          <a:p>
            <a:r>
              <a:rPr lang="en-US" altLang="ja-JP" sz="2800" dirty="0" smtClean="0">
                <a:solidFill>
                  <a:prstClr val="black"/>
                </a:solidFill>
              </a:rPr>
              <a:t>large chemical potential</a:t>
            </a:r>
          </a:p>
          <a:p>
            <a:pPr algn="ctr"/>
            <a:r>
              <a:rPr lang="en-US" altLang="ja-JP" sz="2800" dirty="0" smtClean="0">
                <a:solidFill>
                  <a:prstClr val="black"/>
                </a:solidFill>
              </a:rPr>
              <a:t>cone</a:t>
            </a:r>
            <a:endParaRPr lang="ja-JP" altLang="en-US" sz="2800" dirty="0">
              <a:solidFill>
                <a:prstClr val="black"/>
              </a:solidFill>
            </a:endParaRPr>
          </a:p>
        </p:txBody>
      </p:sp>
      <p:grpSp>
        <p:nvGrpSpPr>
          <p:cNvPr id="7" name="グループ化 41"/>
          <p:cNvGrpSpPr/>
          <p:nvPr/>
        </p:nvGrpSpPr>
        <p:grpSpPr>
          <a:xfrm>
            <a:off x="5720830" y="4375737"/>
            <a:ext cx="1313373" cy="493974"/>
            <a:chOff x="5720830" y="4375737"/>
            <a:chExt cx="1313373" cy="493974"/>
          </a:xfrm>
        </p:grpSpPr>
        <p:sp>
          <p:nvSpPr>
            <p:cNvPr id="30" name="フリーフォーム 29"/>
            <p:cNvSpPr/>
            <p:nvPr/>
          </p:nvSpPr>
          <p:spPr>
            <a:xfrm flipH="1">
              <a:off x="5720830" y="4375737"/>
              <a:ext cx="651370" cy="493974"/>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51370"/>
                <a:gd name="connsiteY0" fmla="*/ 493974 h 493974"/>
                <a:gd name="connsiteX1" fmla="*/ 432048 w 651370"/>
                <a:gd name="connsiteY1" fmla="*/ 277399 h 493974"/>
                <a:gd name="connsiteX2" fmla="*/ 651370 w 651370"/>
                <a:gd name="connsiteY2" fmla="*/ 0 h 493974"/>
              </a:gdLst>
              <a:ahLst/>
              <a:cxnLst>
                <a:cxn ang="0">
                  <a:pos x="connsiteX0" y="connsiteY0"/>
                </a:cxn>
                <a:cxn ang="0">
                  <a:pos x="connsiteX1" y="connsiteY1"/>
                </a:cxn>
                <a:cxn ang="0">
                  <a:pos x="connsiteX2" y="connsiteY2"/>
                </a:cxn>
              </a:cxnLst>
              <a:rect l="l" t="t" r="r" b="b"/>
              <a:pathLst>
                <a:path w="651370" h="493974">
                  <a:moveTo>
                    <a:pt x="0" y="493974"/>
                  </a:moveTo>
                  <a:cubicBezTo>
                    <a:pt x="158602" y="462962"/>
                    <a:pt x="323486" y="359728"/>
                    <a:pt x="432048" y="277399"/>
                  </a:cubicBezTo>
                  <a:cubicBezTo>
                    <a:pt x="540610" y="195070"/>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41" name="フリーフォーム 40"/>
            <p:cNvSpPr/>
            <p:nvPr/>
          </p:nvSpPr>
          <p:spPr>
            <a:xfrm>
              <a:off x="6382833" y="4375737"/>
              <a:ext cx="651370" cy="493974"/>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51370"/>
                <a:gd name="connsiteY0" fmla="*/ 493974 h 493974"/>
                <a:gd name="connsiteX1" fmla="*/ 432048 w 651370"/>
                <a:gd name="connsiteY1" fmla="*/ 277399 h 493974"/>
                <a:gd name="connsiteX2" fmla="*/ 651370 w 651370"/>
                <a:gd name="connsiteY2" fmla="*/ 0 h 493974"/>
              </a:gdLst>
              <a:ahLst/>
              <a:cxnLst>
                <a:cxn ang="0">
                  <a:pos x="connsiteX0" y="connsiteY0"/>
                </a:cxn>
                <a:cxn ang="0">
                  <a:pos x="connsiteX1" y="connsiteY1"/>
                </a:cxn>
                <a:cxn ang="0">
                  <a:pos x="connsiteX2" y="connsiteY2"/>
                </a:cxn>
              </a:cxnLst>
              <a:rect l="l" t="t" r="r" b="b"/>
              <a:pathLst>
                <a:path w="651370" h="493974">
                  <a:moveTo>
                    <a:pt x="0" y="493974"/>
                  </a:moveTo>
                  <a:cubicBezTo>
                    <a:pt x="158602" y="462962"/>
                    <a:pt x="323486" y="359728"/>
                    <a:pt x="432048" y="277399"/>
                  </a:cubicBezTo>
                  <a:cubicBezTo>
                    <a:pt x="540610" y="195070"/>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grpSp>
      <p:grpSp>
        <p:nvGrpSpPr>
          <p:cNvPr id="8" name="グループ化 42"/>
          <p:cNvGrpSpPr/>
          <p:nvPr/>
        </p:nvGrpSpPr>
        <p:grpSpPr>
          <a:xfrm flipV="1">
            <a:off x="5717532" y="4869160"/>
            <a:ext cx="1313373" cy="493974"/>
            <a:chOff x="5720830" y="4375737"/>
            <a:chExt cx="1313373" cy="493974"/>
          </a:xfrm>
        </p:grpSpPr>
        <p:sp>
          <p:nvSpPr>
            <p:cNvPr id="44" name="フリーフォーム 43"/>
            <p:cNvSpPr/>
            <p:nvPr/>
          </p:nvSpPr>
          <p:spPr>
            <a:xfrm flipH="1">
              <a:off x="5720830" y="4375737"/>
              <a:ext cx="651370" cy="493974"/>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51370"/>
                <a:gd name="connsiteY0" fmla="*/ 493974 h 493974"/>
                <a:gd name="connsiteX1" fmla="*/ 432048 w 651370"/>
                <a:gd name="connsiteY1" fmla="*/ 277399 h 493974"/>
                <a:gd name="connsiteX2" fmla="*/ 651370 w 651370"/>
                <a:gd name="connsiteY2" fmla="*/ 0 h 493974"/>
              </a:gdLst>
              <a:ahLst/>
              <a:cxnLst>
                <a:cxn ang="0">
                  <a:pos x="connsiteX0" y="connsiteY0"/>
                </a:cxn>
                <a:cxn ang="0">
                  <a:pos x="connsiteX1" y="connsiteY1"/>
                </a:cxn>
                <a:cxn ang="0">
                  <a:pos x="connsiteX2" y="connsiteY2"/>
                </a:cxn>
              </a:cxnLst>
              <a:rect l="l" t="t" r="r" b="b"/>
              <a:pathLst>
                <a:path w="651370" h="493974">
                  <a:moveTo>
                    <a:pt x="0" y="493974"/>
                  </a:moveTo>
                  <a:cubicBezTo>
                    <a:pt x="158602" y="462962"/>
                    <a:pt x="323486" y="359728"/>
                    <a:pt x="432048" y="277399"/>
                  </a:cubicBezTo>
                  <a:cubicBezTo>
                    <a:pt x="540610" y="195070"/>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45" name="フリーフォーム 44"/>
            <p:cNvSpPr/>
            <p:nvPr/>
          </p:nvSpPr>
          <p:spPr>
            <a:xfrm>
              <a:off x="6382833" y="4375737"/>
              <a:ext cx="651370" cy="493974"/>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51370"/>
                <a:gd name="connsiteY0" fmla="*/ 493974 h 493974"/>
                <a:gd name="connsiteX1" fmla="*/ 432048 w 651370"/>
                <a:gd name="connsiteY1" fmla="*/ 277399 h 493974"/>
                <a:gd name="connsiteX2" fmla="*/ 651370 w 651370"/>
                <a:gd name="connsiteY2" fmla="*/ 0 h 493974"/>
              </a:gdLst>
              <a:ahLst/>
              <a:cxnLst>
                <a:cxn ang="0">
                  <a:pos x="connsiteX0" y="connsiteY0"/>
                </a:cxn>
                <a:cxn ang="0">
                  <a:pos x="connsiteX1" y="connsiteY1"/>
                </a:cxn>
                <a:cxn ang="0">
                  <a:pos x="connsiteX2" y="connsiteY2"/>
                </a:cxn>
              </a:cxnLst>
              <a:rect l="l" t="t" r="r" b="b"/>
              <a:pathLst>
                <a:path w="651370" h="493974">
                  <a:moveTo>
                    <a:pt x="0" y="493974"/>
                  </a:moveTo>
                  <a:cubicBezTo>
                    <a:pt x="158602" y="462962"/>
                    <a:pt x="323486" y="359728"/>
                    <a:pt x="432048" y="277399"/>
                  </a:cubicBezTo>
                  <a:cubicBezTo>
                    <a:pt x="540610" y="195070"/>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34"/>
          <p:cNvGrpSpPr/>
          <p:nvPr/>
        </p:nvGrpSpPr>
        <p:grpSpPr>
          <a:xfrm flipV="1">
            <a:off x="4406718" y="5285734"/>
            <a:ext cx="1495515" cy="580905"/>
            <a:chOff x="5628110" y="3870251"/>
            <a:chExt cx="1495515" cy="580905"/>
          </a:xfrm>
        </p:grpSpPr>
        <p:sp>
          <p:nvSpPr>
            <p:cNvPr id="36" name="フリーフォーム 35"/>
            <p:cNvSpPr/>
            <p:nvPr/>
          </p:nvSpPr>
          <p:spPr>
            <a:xfrm>
              <a:off x="5628110" y="387025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37" name="フリーフォーム 36"/>
            <p:cNvSpPr/>
            <p:nvPr/>
          </p:nvSpPr>
          <p:spPr>
            <a:xfrm flipH="1">
              <a:off x="6372200" y="387168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grpSp>
      <p:sp>
        <p:nvSpPr>
          <p:cNvPr id="2" name="タイトル 1"/>
          <p:cNvSpPr>
            <a:spLocks noGrp="1"/>
          </p:cNvSpPr>
          <p:nvPr>
            <p:ph type="title"/>
          </p:nvPr>
        </p:nvSpPr>
        <p:spPr>
          <a:xfrm>
            <a:off x="0" y="44624"/>
            <a:ext cx="9144000" cy="1143000"/>
          </a:xfrm>
        </p:spPr>
        <p:txBody>
          <a:bodyPr>
            <a:noAutofit/>
          </a:bodyPr>
          <a:lstStyle/>
          <a:p>
            <a:r>
              <a:rPr kumimoji="1" lang="en-US" altLang="ja-JP" sz="3600" dirty="0" smtClean="0"/>
              <a:t>Structural transition of </a:t>
            </a:r>
            <a:r>
              <a:rPr lang="en-US" altLang="ja-JP" sz="3600" dirty="0" smtClean="0"/>
              <a:t>ABS</a:t>
            </a:r>
            <a:endParaRPr kumimoji="1" lang="ja-JP" altLang="en-US" sz="3600" dirty="0"/>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33</a:t>
            </a:fld>
            <a:endParaRPr lang="ja-JP" altLang="en-US" dirty="0">
              <a:solidFill>
                <a:prstClr val="black">
                  <a:tint val="75000"/>
                </a:prstClr>
              </a:solidFill>
            </a:endParaRPr>
          </a:p>
        </p:txBody>
      </p:sp>
      <p:pic>
        <p:nvPicPr>
          <p:cNvPr id="4" name="Picture 3"/>
          <p:cNvPicPr>
            <a:picLocks noChangeAspect="1" noChangeArrowheads="1"/>
          </p:cNvPicPr>
          <p:nvPr/>
        </p:nvPicPr>
        <p:blipFill>
          <a:blip r:embed="rId2" cstate="print"/>
          <a:srcRect/>
          <a:stretch>
            <a:fillRect/>
          </a:stretch>
        </p:blipFill>
        <p:spPr bwMode="auto">
          <a:xfrm rot="5400000">
            <a:off x="3716719" y="827898"/>
            <a:ext cx="2096177" cy="2977902"/>
          </a:xfrm>
          <a:prstGeom prst="rect">
            <a:avLst/>
          </a:prstGeom>
          <a:noFill/>
          <a:ln w="9525">
            <a:noFill/>
            <a:miter lim="800000"/>
            <a:headEnd/>
            <a:tailEnd/>
          </a:ln>
        </p:spPr>
      </p:pic>
      <p:sp>
        <p:nvSpPr>
          <p:cNvPr id="13" name="テキスト ボックス 12"/>
          <p:cNvSpPr txBox="1"/>
          <p:nvPr/>
        </p:nvSpPr>
        <p:spPr>
          <a:xfrm>
            <a:off x="0" y="6488668"/>
            <a:ext cx="5154424" cy="369332"/>
          </a:xfrm>
          <a:prstGeom prst="rect">
            <a:avLst/>
          </a:prstGeom>
          <a:noFill/>
        </p:spPr>
        <p:txBody>
          <a:bodyPr wrap="none" rtlCol="0">
            <a:spAutoFit/>
          </a:bodyPr>
          <a:lstStyle/>
          <a:p>
            <a:r>
              <a:rPr lang="en-US" altLang="ja-JP" dirty="0" smtClean="0">
                <a:solidFill>
                  <a:prstClr val="black"/>
                </a:solidFill>
              </a:rPr>
              <a:t>AY, K. Yada, M. Sato, and Y. Tanaka, PRB 12</a:t>
            </a:r>
            <a:endParaRPr lang="ja-JP" altLang="en-US" dirty="0">
              <a:solidFill>
                <a:prstClr val="black"/>
              </a:solidFill>
            </a:endParaRPr>
          </a:p>
        </p:txBody>
      </p:sp>
      <p:sp>
        <p:nvSpPr>
          <p:cNvPr id="55" name="正方形/長方形 54"/>
          <p:cNvSpPr/>
          <p:nvPr/>
        </p:nvSpPr>
        <p:spPr>
          <a:xfrm>
            <a:off x="0" y="6186790"/>
            <a:ext cx="6936514" cy="369332"/>
          </a:xfrm>
          <a:prstGeom prst="rect">
            <a:avLst/>
          </a:prstGeom>
        </p:spPr>
        <p:txBody>
          <a:bodyPr wrap="none">
            <a:spAutoFit/>
          </a:bodyPr>
          <a:lstStyle/>
          <a:p>
            <a:r>
              <a:rPr lang="en-US" altLang="ja-JP" dirty="0" smtClean="0">
                <a:solidFill>
                  <a:prstClr val="black"/>
                </a:solidFill>
              </a:rPr>
              <a:t>L. Hao and T. K. Lee, PRB </a:t>
            </a:r>
            <a:r>
              <a:rPr lang="en-US" altLang="ja-JP" dirty="0" smtClean="0">
                <a:solidFill>
                  <a:prstClr val="black"/>
                </a:solidFill>
                <a:latin typeface="Times New Roman" pitchFamily="18" charset="0"/>
                <a:cs typeface="Times New Roman" pitchFamily="18" charset="0"/>
              </a:rPr>
              <a:t>’</a:t>
            </a:r>
            <a:r>
              <a:rPr lang="en-US" altLang="ja-JP" dirty="0" smtClean="0">
                <a:solidFill>
                  <a:prstClr val="black"/>
                </a:solidFill>
              </a:rPr>
              <a:t>11     T. H. Hsieh and L. Fu, PRL </a:t>
            </a:r>
            <a:r>
              <a:rPr lang="en-US" altLang="ja-JP" dirty="0" smtClean="0">
                <a:solidFill>
                  <a:prstClr val="black"/>
                </a:solidFill>
                <a:latin typeface="Times New Roman" pitchFamily="18" charset="0"/>
                <a:cs typeface="Times New Roman" pitchFamily="18" charset="0"/>
              </a:rPr>
              <a:t>’</a:t>
            </a:r>
            <a:r>
              <a:rPr lang="en-US" altLang="ja-JP" dirty="0" smtClean="0">
                <a:solidFill>
                  <a:prstClr val="black"/>
                </a:solidFill>
              </a:rPr>
              <a:t>12</a:t>
            </a:r>
            <a:endParaRPr lang="ja-JP" altLang="en-US" dirty="0">
              <a:solidFill>
                <a:prstClr val="black"/>
              </a:solidFill>
            </a:endParaRPr>
          </a:p>
        </p:txBody>
      </p:sp>
      <p:cxnSp>
        <p:nvCxnSpPr>
          <p:cNvPr id="108" name="直線コネクタ 107"/>
          <p:cNvCxnSpPr/>
          <p:nvPr/>
        </p:nvCxnSpPr>
        <p:spPr>
          <a:xfrm>
            <a:off x="5940152" y="1340768"/>
            <a:ext cx="0" cy="1944216"/>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5940152" y="3284984"/>
            <a:ext cx="0"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3131840" y="1372667"/>
            <a:ext cx="33123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6444208" y="1196752"/>
            <a:ext cx="947695" cy="369332"/>
          </a:xfrm>
          <a:prstGeom prst="rect">
            <a:avLst/>
          </a:prstGeom>
          <a:noFill/>
        </p:spPr>
        <p:txBody>
          <a:bodyPr wrap="none" rtlCol="0">
            <a:spAutoFit/>
          </a:bodyPr>
          <a:lstStyle/>
          <a:p>
            <a:r>
              <a:rPr lang="en-US" altLang="ja-JP" dirty="0" smtClean="0">
                <a:solidFill>
                  <a:prstClr val="black"/>
                </a:solidFill>
              </a:rPr>
              <a:t>energy</a:t>
            </a:r>
            <a:endParaRPr lang="ja-JP" altLang="en-US" dirty="0">
              <a:solidFill>
                <a:prstClr val="black"/>
              </a:solidFill>
            </a:endParaRPr>
          </a:p>
        </p:txBody>
      </p:sp>
      <p:cxnSp>
        <p:nvCxnSpPr>
          <p:cNvPr id="21" name="直線矢印コネクタ 20"/>
          <p:cNvCxnSpPr/>
          <p:nvPr/>
        </p:nvCxnSpPr>
        <p:spPr>
          <a:xfrm>
            <a:off x="4067944" y="4869160"/>
            <a:ext cx="21602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5148064" y="3789040"/>
            <a:ext cx="0"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グループ化 28"/>
          <p:cNvGrpSpPr/>
          <p:nvPr/>
        </p:nvGrpSpPr>
        <p:grpSpPr>
          <a:xfrm>
            <a:off x="4403974" y="3870251"/>
            <a:ext cx="1495515" cy="580905"/>
            <a:chOff x="5628110" y="3870251"/>
            <a:chExt cx="1495515" cy="580905"/>
          </a:xfrm>
        </p:grpSpPr>
        <p:sp>
          <p:nvSpPr>
            <p:cNvPr id="27" name="フリーフォーム 26"/>
            <p:cNvSpPr/>
            <p:nvPr/>
          </p:nvSpPr>
          <p:spPr>
            <a:xfrm>
              <a:off x="5628110" y="387025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28" name="フリーフォーム 27"/>
            <p:cNvSpPr/>
            <p:nvPr/>
          </p:nvSpPr>
          <p:spPr>
            <a:xfrm flipH="1">
              <a:off x="6372200" y="387168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grpSp>
      <p:sp>
        <p:nvSpPr>
          <p:cNvPr id="38" name="テキスト ボックス 37"/>
          <p:cNvSpPr txBox="1"/>
          <p:nvPr/>
        </p:nvSpPr>
        <p:spPr>
          <a:xfrm>
            <a:off x="6228184" y="4725144"/>
            <a:ext cx="1449436" cy="369332"/>
          </a:xfrm>
          <a:prstGeom prst="rect">
            <a:avLst/>
          </a:prstGeom>
          <a:noFill/>
        </p:spPr>
        <p:txBody>
          <a:bodyPr wrap="none" rtlCol="0">
            <a:spAutoFit/>
          </a:bodyPr>
          <a:lstStyle/>
          <a:p>
            <a:r>
              <a:rPr lang="en-US" altLang="ja-JP" dirty="0" smtClean="0">
                <a:solidFill>
                  <a:prstClr val="black"/>
                </a:solidFill>
              </a:rPr>
              <a:t>momentum</a:t>
            </a:r>
            <a:endParaRPr lang="ja-JP" altLang="en-US" dirty="0">
              <a:solidFill>
                <a:prstClr val="black"/>
              </a:solidFill>
            </a:endParaRPr>
          </a:p>
        </p:txBody>
      </p:sp>
      <p:sp>
        <p:nvSpPr>
          <p:cNvPr id="39" name="テキスト ボックス 38"/>
          <p:cNvSpPr txBox="1"/>
          <p:nvPr/>
        </p:nvSpPr>
        <p:spPr>
          <a:xfrm>
            <a:off x="4860032" y="3429000"/>
            <a:ext cx="947695" cy="369332"/>
          </a:xfrm>
          <a:prstGeom prst="rect">
            <a:avLst/>
          </a:prstGeom>
          <a:noFill/>
        </p:spPr>
        <p:txBody>
          <a:bodyPr wrap="none" rtlCol="0">
            <a:spAutoFit/>
          </a:bodyPr>
          <a:lstStyle/>
          <a:p>
            <a:r>
              <a:rPr lang="en-US" altLang="ja-JP" dirty="0" smtClean="0">
                <a:solidFill>
                  <a:prstClr val="black"/>
                </a:solidFill>
              </a:rPr>
              <a:t>energy</a:t>
            </a:r>
            <a:endParaRPr lang="ja-JP" altLang="en-US" dirty="0">
              <a:solidFill>
                <a:prstClr val="black"/>
              </a:solidFill>
            </a:endParaRPr>
          </a:p>
        </p:txBody>
      </p:sp>
      <p:sp>
        <p:nvSpPr>
          <p:cNvPr id="40" name="テキスト ボックス 39"/>
          <p:cNvSpPr txBox="1"/>
          <p:nvPr/>
        </p:nvSpPr>
        <p:spPr>
          <a:xfrm>
            <a:off x="827584" y="3429000"/>
            <a:ext cx="3124573" cy="954107"/>
          </a:xfrm>
          <a:prstGeom prst="rect">
            <a:avLst/>
          </a:prstGeom>
          <a:noFill/>
        </p:spPr>
        <p:txBody>
          <a:bodyPr wrap="none" rtlCol="0">
            <a:spAutoFit/>
          </a:bodyPr>
          <a:lstStyle/>
          <a:p>
            <a:pPr algn="ctr"/>
            <a:r>
              <a:rPr lang="en-US" altLang="ja-JP" sz="2800" dirty="0" smtClean="0">
                <a:solidFill>
                  <a:prstClr val="black"/>
                </a:solidFill>
              </a:rPr>
              <a:t>at transition</a:t>
            </a:r>
          </a:p>
          <a:p>
            <a:pPr algn="ctr"/>
            <a:r>
              <a:rPr lang="en-US" altLang="ja-JP" sz="2800" dirty="0" smtClean="0">
                <a:solidFill>
                  <a:prstClr val="black"/>
                </a:solidFill>
              </a:rPr>
              <a:t>group velocity=0</a:t>
            </a:r>
            <a:endParaRPr lang="ja-JP" altLang="en-US" sz="2800" dirty="0">
              <a:solidFill>
                <a:prstClr val="black"/>
              </a:solidFill>
            </a:endParaRPr>
          </a:p>
        </p:txBody>
      </p:sp>
      <p:grpSp>
        <p:nvGrpSpPr>
          <p:cNvPr id="7" name="グループ化 30"/>
          <p:cNvGrpSpPr/>
          <p:nvPr/>
        </p:nvGrpSpPr>
        <p:grpSpPr>
          <a:xfrm>
            <a:off x="4463438" y="4375737"/>
            <a:ext cx="1369252" cy="503744"/>
            <a:chOff x="4463438" y="4375737"/>
            <a:chExt cx="1369252" cy="503744"/>
          </a:xfrm>
        </p:grpSpPr>
        <p:sp>
          <p:nvSpPr>
            <p:cNvPr id="30" name="フリーフォーム 29"/>
            <p:cNvSpPr/>
            <p:nvPr/>
          </p:nvSpPr>
          <p:spPr>
            <a:xfrm flipH="1">
              <a:off x="4463438" y="4375737"/>
              <a:ext cx="684626" cy="503744"/>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84626"/>
                <a:gd name="connsiteY0" fmla="*/ 493974 h 503744"/>
                <a:gd name="connsiteX1" fmla="*/ 576064 w 684626"/>
                <a:gd name="connsiteY1" fmla="*/ 421415 h 503744"/>
                <a:gd name="connsiteX2" fmla="*/ 651370 w 684626"/>
                <a:gd name="connsiteY2" fmla="*/ 0 h 503744"/>
              </a:gdLst>
              <a:ahLst/>
              <a:cxnLst>
                <a:cxn ang="0">
                  <a:pos x="connsiteX0" y="connsiteY0"/>
                </a:cxn>
                <a:cxn ang="0">
                  <a:pos x="connsiteX1" y="connsiteY1"/>
                </a:cxn>
                <a:cxn ang="0">
                  <a:pos x="connsiteX2" y="connsiteY2"/>
                </a:cxn>
              </a:cxnLst>
              <a:rect l="l" t="t" r="r" b="b"/>
              <a:pathLst>
                <a:path w="684626" h="503744">
                  <a:moveTo>
                    <a:pt x="0" y="493974"/>
                  </a:moveTo>
                  <a:cubicBezTo>
                    <a:pt x="158602" y="462962"/>
                    <a:pt x="467502" y="503744"/>
                    <a:pt x="576064" y="421415"/>
                  </a:cubicBezTo>
                  <a:cubicBezTo>
                    <a:pt x="684626" y="339086"/>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29" name="フリーフォーム 28"/>
            <p:cNvSpPr/>
            <p:nvPr/>
          </p:nvSpPr>
          <p:spPr>
            <a:xfrm>
              <a:off x="5148064" y="4375737"/>
              <a:ext cx="684626" cy="503744"/>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84626"/>
                <a:gd name="connsiteY0" fmla="*/ 493974 h 503744"/>
                <a:gd name="connsiteX1" fmla="*/ 576064 w 684626"/>
                <a:gd name="connsiteY1" fmla="*/ 421415 h 503744"/>
                <a:gd name="connsiteX2" fmla="*/ 651370 w 684626"/>
                <a:gd name="connsiteY2" fmla="*/ 0 h 503744"/>
              </a:gdLst>
              <a:ahLst/>
              <a:cxnLst>
                <a:cxn ang="0">
                  <a:pos x="connsiteX0" y="connsiteY0"/>
                </a:cxn>
                <a:cxn ang="0">
                  <a:pos x="connsiteX1" y="connsiteY1"/>
                </a:cxn>
                <a:cxn ang="0">
                  <a:pos x="connsiteX2" y="connsiteY2"/>
                </a:cxn>
              </a:cxnLst>
              <a:rect l="l" t="t" r="r" b="b"/>
              <a:pathLst>
                <a:path w="684626" h="503744">
                  <a:moveTo>
                    <a:pt x="0" y="493974"/>
                  </a:moveTo>
                  <a:cubicBezTo>
                    <a:pt x="158602" y="462962"/>
                    <a:pt x="467502" y="503744"/>
                    <a:pt x="576064" y="421415"/>
                  </a:cubicBezTo>
                  <a:cubicBezTo>
                    <a:pt x="684626" y="339086"/>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grpSp>
      <p:grpSp>
        <p:nvGrpSpPr>
          <p:cNvPr id="8" name="グループ化 31"/>
          <p:cNvGrpSpPr/>
          <p:nvPr/>
        </p:nvGrpSpPr>
        <p:grpSpPr>
          <a:xfrm flipV="1">
            <a:off x="4466993" y="4869160"/>
            <a:ext cx="1369252" cy="503744"/>
            <a:chOff x="4463438" y="4375737"/>
            <a:chExt cx="1369252" cy="503744"/>
          </a:xfrm>
        </p:grpSpPr>
        <p:sp>
          <p:nvSpPr>
            <p:cNvPr id="35" name="フリーフォーム 34"/>
            <p:cNvSpPr/>
            <p:nvPr/>
          </p:nvSpPr>
          <p:spPr>
            <a:xfrm flipH="1">
              <a:off x="4463438" y="4375737"/>
              <a:ext cx="684626" cy="503744"/>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84626"/>
                <a:gd name="connsiteY0" fmla="*/ 493974 h 503744"/>
                <a:gd name="connsiteX1" fmla="*/ 576064 w 684626"/>
                <a:gd name="connsiteY1" fmla="*/ 421415 h 503744"/>
                <a:gd name="connsiteX2" fmla="*/ 651370 w 684626"/>
                <a:gd name="connsiteY2" fmla="*/ 0 h 503744"/>
              </a:gdLst>
              <a:ahLst/>
              <a:cxnLst>
                <a:cxn ang="0">
                  <a:pos x="connsiteX0" y="connsiteY0"/>
                </a:cxn>
                <a:cxn ang="0">
                  <a:pos x="connsiteX1" y="connsiteY1"/>
                </a:cxn>
                <a:cxn ang="0">
                  <a:pos x="connsiteX2" y="connsiteY2"/>
                </a:cxn>
              </a:cxnLst>
              <a:rect l="l" t="t" r="r" b="b"/>
              <a:pathLst>
                <a:path w="684626" h="503744">
                  <a:moveTo>
                    <a:pt x="0" y="493974"/>
                  </a:moveTo>
                  <a:cubicBezTo>
                    <a:pt x="158602" y="462962"/>
                    <a:pt x="467502" y="503744"/>
                    <a:pt x="576064" y="421415"/>
                  </a:cubicBezTo>
                  <a:cubicBezTo>
                    <a:pt x="684626" y="339086"/>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41" name="フリーフォーム 40"/>
            <p:cNvSpPr/>
            <p:nvPr/>
          </p:nvSpPr>
          <p:spPr>
            <a:xfrm>
              <a:off x="5148064" y="4375737"/>
              <a:ext cx="684626" cy="503744"/>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84626"/>
                <a:gd name="connsiteY0" fmla="*/ 493974 h 503744"/>
                <a:gd name="connsiteX1" fmla="*/ 576064 w 684626"/>
                <a:gd name="connsiteY1" fmla="*/ 421415 h 503744"/>
                <a:gd name="connsiteX2" fmla="*/ 651370 w 684626"/>
                <a:gd name="connsiteY2" fmla="*/ 0 h 503744"/>
              </a:gdLst>
              <a:ahLst/>
              <a:cxnLst>
                <a:cxn ang="0">
                  <a:pos x="connsiteX0" y="connsiteY0"/>
                </a:cxn>
                <a:cxn ang="0">
                  <a:pos x="connsiteX1" y="connsiteY1"/>
                </a:cxn>
                <a:cxn ang="0">
                  <a:pos x="connsiteX2" y="connsiteY2"/>
                </a:cxn>
              </a:cxnLst>
              <a:rect l="l" t="t" r="r" b="b"/>
              <a:pathLst>
                <a:path w="684626" h="503744">
                  <a:moveTo>
                    <a:pt x="0" y="493974"/>
                  </a:moveTo>
                  <a:cubicBezTo>
                    <a:pt x="158602" y="462962"/>
                    <a:pt x="467502" y="503744"/>
                    <a:pt x="576064" y="421415"/>
                  </a:cubicBezTo>
                  <a:cubicBezTo>
                    <a:pt x="684626" y="339086"/>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143000"/>
          </a:xfrm>
        </p:spPr>
        <p:txBody>
          <a:bodyPr>
            <a:noAutofit/>
          </a:bodyPr>
          <a:lstStyle/>
          <a:p>
            <a:r>
              <a:rPr kumimoji="1" lang="en-US" altLang="ja-JP" sz="3600" dirty="0" smtClean="0"/>
              <a:t>Structural transition of </a:t>
            </a:r>
            <a:r>
              <a:rPr lang="en-US" altLang="ja-JP" sz="3600" dirty="0" smtClean="0"/>
              <a:t>ABS</a:t>
            </a:r>
            <a:endParaRPr kumimoji="1" lang="ja-JP" altLang="en-US" sz="3600" dirty="0"/>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34</a:t>
            </a:fld>
            <a:endParaRPr lang="ja-JP" altLang="en-US" dirty="0">
              <a:solidFill>
                <a:prstClr val="black">
                  <a:tint val="75000"/>
                </a:prstClr>
              </a:solidFill>
            </a:endParaRPr>
          </a:p>
        </p:txBody>
      </p:sp>
      <p:pic>
        <p:nvPicPr>
          <p:cNvPr id="4" name="Picture 3"/>
          <p:cNvPicPr>
            <a:picLocks noChangeAspect="1" noChangeArrowheads="1"/>
          </p:cNvPicPr>
          <p:nvPr/>
        </p:nvPicPr>
        <p:blipFill>
          <a:blip r:embed="rId2" cstate="print"/>
          <a:srcRect/>
          <a:stretch>
            <a:fillRect/>
          </a:stretch>
        </p:blipFill>
        <p:spPr bwMode="auto">
          <a:xfrm rot="5400000">
            <a:off x="3716719" y="827898"/>
            <a:ext cx="2096177" cy="2977902"/>
          </a:xfrm>
          <a:prstGeom prst="rect">
            <a:avLst/>
          </a:prstGeom>
          <a:noFill/>
          <a:ln w="9525">
            <a:noFill/>
            <a:miter lim="800000"/>
            <a:headEnd/>
            <a:tailEnd/>
          </a:ln>
        </p:spPr>
      </p:pic>
      <p:sp>
        <p:nvSpPr>
          <p:cNvPr id="13" name="テキスト ボックス 12"/>
          <p:cNvSpPr txBox="1"/>
          <p:nvPr/>
        </p:nvSpPr>
        <p:spPr>
          <a:xfrm>
            <a:off x="0" y="6488668"/>
            <a:ext cx="6124369" cy="369332"/>
          </a:xfrm>
          <a:prstGeom prst="rect">
            <a:avLst/>
          </a:prstGeom>
          <a:noFill/>
        </p:spPr>
        <p:txBody>
          <a:bodyPr wrap="none" rtlCol="0">
            <a:spAutoFit/>
          </a:bodyPr>
          <a:lstStyle/>
          <a:p>
            <a:r>
              <a:rPr lang="en-US" altLang="ja-JP" dirty="0" err="1" smtClean="0">
                <a:solidFill>
                  <a:prstClr val="black"/>
                </a:solidFill>
              </a:rPr>
              <a:t>A.Yamakage</a:t>
            </a:r>
            <a:r>
              <a:rPr lang="en-US" altLang="ja-JP" dirty="0" smtClean="0">
                <a:solidFill>
                  <a:prstClr val="black"/>
                </a:solidFill>
              </a:rPr>
              <a:t>, K. Yada, M. Sato, and Y. Tanaka, 2012</a:t>
            </a:r>
            <a:endParaRPr lang="ja-JP" altLang="en-US" dirty="0">
              <a:solidFill>
                <a:prstClr val="black"/>
              </a:solidFill>
            </a:endParaRPr>
          </a:p>
        </p:txBody>
      </p:sp>
      <p:sp>
        <p:nvSpPr>
          <p:cNvPr id="55" name="正方形/長方形 54"/>
          <p:cNvSpPr/>
          <p:nvPr/>
        </p:nvSpPr>
        <p:spPr>
          <a:xfrm>
            <a:off x="0" y="6186790"/>
            <a:ext cx="6936514" cy="369332"/>
          </a:xfrm>
          <a:prstGeom prst="rect">
            <a:avLst/>
          </a:prstGeom>
        </p:spPr>
        <p:txBody>
          <a:bodyPr wrap="none">
            <a:spAutoFit/>
          </a:bodyPr>
          <a:lstStyle/>
          <a:p>
            <a:r>
              <a:rPr lang="en-US" altLang="ja-JP" dirty="0" smtClean="0">
                <a:solidFill>
                  <a:prstClr val="black"/>
                </a:solidFill>
              </a:rPr>
              <a:t>L. Hao and T. K. Lee, PRB </a:t>
            </a:r>
            <a:r>
              <a:rPr lang="en-US" altLang="ja-JP" dirty="0" smtClean="0">
                <a:solidFill>
                  <a:prstClr val="black"/>
                </a:solidFill>
                <a:latin typeface="Times New Roman" pitchFamily="18" charset="0"/>
                <a:cs typeface="Times New Roman" pitchFamily="18" charset="0"/>
              </a:rPr>
              <a:t>’</a:t>
            </a:r>
            <a:r>
              <a:rPr lang="en-US" altLang="ja-JP" dirty="0" smtClean="0">
                <a:solidFill>
                  <a:prstClr val="black"/>
                </a:solidFill>
              </a:rPr>
              <a:t>11     T. H. Hsieh and L. Fu, PRL </a:t>
            </a:r>
            <a:r>
              <a:rPr lang="en-US" altLang="ja-JP" dirty="0" smtClean="0">
                <a:solidFill>
                  <a:prstClr val="black"/>
                </a:solidFill>
                <a:latin typeface="Times New Roman" pitchFamily="18" charset="0"/>
                <a:cs typeface="Times New Roman" pitchFamily="18" charset="0"/>
              </a:rPr>
              <a:t>’</a:t>
            </a:r>
            <a:r>
              <a:rPr lang="en-US" altLang="ja-JP" dirty="0" smtClean="0">
                <a:solidFill>
                  <a:prstClr val="black"/>
                </a:solidFill>
              </a:rPr>
              <a:t>12</a:t>
            </a:r>
            <a:endParaRPr lang="ja-JP" altLang="en-US" dirty="0">
              <a:solidFill>
                <a:prstClr val="black"/>
              </a:solidFill>
            </a:endParaRPr>
          </a:p>
        </p:txBody>
      </p:sp>
      <p:cxnSp>
        <p:nvCxnSpPr>
          <p:cNvPr id="87" name="直線コネクタ 86"/>
          <p:cNvCxnSpPr/>
          <p:nvPr/>
        </p:nvCxnSpPr>
        <p:spPr>
          <a:xfrm>
            <a:off x="5292080" y="1340768"/>
            <a:ext cx="0" cy="1944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3131840" y="1372667"/>
            <a:ext cx="33123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6444208" y="1196752"/>
            <a:ext cx="947695" cy="369332"/>
          </a:xfrm>
          <a:prstGeom prst="rect">
            <a:avLst/>
          </a:prstGeom>
          <a:noFill/>
        </p:spPr>
        <p:txBody>
          <a:bodyPr wrap="none" rtlCol="0">
            <a:spAutoFit/>
          </a:bodyPr>
          <a:lstStyle/>
          <a:p>
            <a:r>
              <a:rPr lang="en-US" altLang="ja-JP" dirty="0" smtClean="0">
                <a:solidFill>
                  <a:prstClr val="black"/>
                </a:solidFill>
              </a:rPr>
              <a:t>energy</a:t>
            </a:r>
            <a:endParaRPr lang="ja-JP" altLang="en-US" dirty="0">
              <a:solidFill>
                <a:prstClr val="black"/>
              </a:solidFill>
            </a:endParaRPr>
          </a:p>
        </p:txBody>
      </p:sp>
      <p:cxnSp>
        <p:nvCxnSpPr>
          <p:cNvPr id="89" name="直線矢印コネクタ 88"/>
          <p:cNvCxnSpPr/>
          <p:nvPr/>
        </p:nvCxnSpPr>
        <p:spPr>
          <a:xfrm flipH="1">
            <a:off x="2915816" y="3284984"/>
            <a:ext cx="2376264"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グループ化 34"/>
          <p:cNvGrpSpPr/>
          <p:nvPr/>
        </p:nvGrpSpPr>
        <p:grpSpPr>
          <a:xfrm flipV="1">
            <a:off x="1229090" y="5285734"/>
            <a:ext cx="1495515" cy="580905"/>
            <a:chOff x="5628110" y="3870251"/>
            <a:chExt cx="1495515" cy="580905"/>
          </a:xfrm>
        </p:grpSpPr>
        <p:sp>
          <p:nvSpPr>
            <p:cNvPr id="21" name="フリーフォーム 20"/>
            <p:cNvSpPr/>
            <p:nvPr/>
          </p:nvSpPr>
          <p:spPr>
            <a:xfrm>
              <a:off x="5628110" y="387025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2" name="フリーフォーム 21"/>
            <p:cNvSpPr/>
            <p:nvPr/>
          </p:nvSpPr>
          <p:spPr>
            <a:xfrm flipH="1">
              <a:off x="6372200" y="387168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cxnSp>
        <p:nvCxnSpPr>
          <p:cNvPr id="23" name="直線矢印コネクタ 22"/>
          <p:cNvCxnSpPr/>
          <p:nvPr/>
        </p:nvCxnSpPr>
        <p:spPr>
          <a:xfrm>
            <a:off x="890316" y="4869160"/>
            <a:ext cx="21602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1970436" y="3789040"/>
            <a:ext cx="0"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グループ化 28"/>
          <p:cNvGrpSpPr/>
          <p:nvPr/>
        </p:nvGrpSpPr>
        <p:grpSpPr>
          <a:xfrm>
            <a:off x="1226346" y="3870251"/>
            <a:ext cx="1495515" cy="580905"/>
            <a:chOff x="5628110" y="3870251"/>
            <a:chExt cx="1495515" cy="580905"/>
          </a:xfrm>
        </p:grpSpPr>
        <p:sp>
          <p:nvSpPr>
            <p:cNvPr id="27" name="フリーフォーム 26"/>
            <p:cNvSpPr/>
            <p:nvPr/>
          </p:nvSpPr>
          <p:spPr>
            <a:xfrm>
              <a:off x="5628110" y="387025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8" name="フリーフォーム 27"/>
            <p:cNvSpPr/>
            <p:nvPr/>
          </p:nvSpPr>
          <p:spPr>
            <a:xfrm flipH="1">
              <a:off x="6372200" y="3871681"/>
              <a:ext cx="751425" cy="579475"/>
            </a:xfrm>
            <a:custGeom>
              <a:avLst/>
              <a:gdLst>
                <a:gd name="connsiteX0" fmla="*/ 79743 w 813390"/>
                <a:gd name="connsiteY0" fmla="*/ 0 h 579475"/>
                <a:gd name="connsiteX1" fmla="*/ 122274 w 813390"/>
                <a:gd name="connsiteY1" fmla="*/ 489098 h 579475"/>
                <a:gd name="connsiteX2" fmla="*/ 813390 w 813390"/>
                <a:gd name="connsiteY2" fmla="*/ 542261 h 579475"/>
                <a:gd name="connsiteX0" fmla="*/ 39872 w 773519"/>
                <a:gd name="connsiteY0" fmla="*/ 0 h 579475"/>
                <a:gd name="connsiteX1" fmla="*/ 82403 w 773519"/>
                <a:gd name="connsiteY1" fmla="*/ 489098 h 579475"/>
                <a:gd name="connsiteX2" fmla="*/ 773519 w 773519"/>
                <a:gd name="connsiteY2" fmla="*/ 542261 h 579475"/>
                <a:gd name="connsiteX0" fmla="*/ 0 w 733647"/>
                <a:gd name="connsiteY0" fmla="*/ 0 h 579475"/>
                <a:gd name="connsiteX1" fmla="*/ 42531 w 733647"/>
                <a:gd name="connsiteY1" fmla="*/ 489098 h 579475"/>
                <a:gd name="connsiteX2" fmla="*/ 733647 w 733647"/>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 name="connsiteX0" fmla="*/ 17778 w 751425"/>
                <a:gd name="connsiteY0" fmla="*/ 0 h 579475"/>
                <a:gd name="connsiteX1" fmla="*/ 60309 w 751425"/>
                <a:gd name="connsiteY1" fmla="*/ 489098 h 579475"/>
                <a:gd name="connsiteX2" fmla="*/ 751425 w 751425"/>
                <a:gd name="connsiteY2" fmla="*/ 542261 h 579475"/>
              </a:gdLst>
              <a:ahLst/>
              <a:cxnLst>
                <a:cxn ang="0">
                  <a:pos x="connsiteX0" y="connsiteY0"/>
                </a:cxn>
                <a:cxn ang="0">
                  <a:pos x="connsiteX1" y="connsiteY1"/>
                </a:cxn>
                <a:cxn ang="0">
                  <a:pos x="connsiteX2" y="connsiteY2"/>
                </a:cxn>
              </a:cxnLst>
              <a:rect l="l" t="t" r="r" b="b"/>
              <a:pathLst>
                <a:path w="751425" h="579475">
                  <a:moveTo>
                    <a:pt x="17778" y="0"/>
                  </a:moveTo>
                  <a:cubicBezTo>
                    <a:pt x="33050" y="300883"/>
                    <a:pt x="0" y="220463"/>
                    <a:pt x="60309" y="489098"/>
                  </a:cubicBezTo>
                  <a:cubicBezTo>
                    <a:pt x="182584" y="579475"/>
                    <a:pt x="475292" y="515003"/>
                    <a:pt x="751425" y="5422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29" name="テキスト ボックス 28"/>
          <p:cNvSpPr txBox="1"/>
          <p:nvPr/>
        </p:nvSpPr>
        <p:spPr>
          <a:xfrm>
            <a:off x="3050556" y="4725144"/>
            <a:ext cx="1449436" cy="369332"/>
          </a:xfrm>
          <a:prstGeom prst="rect">
            <a:avLst/>
          </a:prstGeom>
          <a:noFill/>
        </p:spPr>
        <p:txBody>
          <a:bodyPr wrap="none" rtlCol="0">
            <a:spAutoFit/>
          </a:bodyPr>
          <a:lstStyle/>
          <a:p>
            <a:r>
              <a:rPr lang="en-US" altLang="ja-JP" dirty="0" smtClean="0">
                <a:solidFill>
                  <a:prstClr val="black"/>
                </a:solidFill>
              </a:rPr>
              <a:t>momentum</a:t>
            </a:r>
            <a:endParaRPr lang="ja-JP" altLang="en-US" dirty="0">
              <a:solidFill>
                <a:prstClr val="black"/>
              </a:solidFill>
            </a:endParaRPr>
          </a:p>
        </p:txBody>
      </p:sp>
      <p:sp>
        <p:nvSpPr>
          <p:cNvPr id="36" name="テキスト ボックス 35"/>
          <p:cNvSpPr txBox="1"/>
          <p:nvPr/>
        </p:nvSpPr>
        <p:spPr>
          <a:xfrm>
            <a:off x="1547664" y="3429000"/>
            <a:ext cx="947695" cy="369332"/>
          </a:xfrm>
          <a:prstGeom prst="rect">
            <a:avLst/>
          </a:prstGeom>
          <a:noFill/>
        </p:spPr>
        <p:txBody>
          <a:bodyPr wrap="none" rtlCol="0">
            <a:spAutoFit/>
          </a:bodyPr>
          <a:lstStyle/>
          <a:p>
            <a:r>
              <a:rPr lang="en-US" altLang="ja-JP" dirty="0" smtClean="0">
                <a:solidFill>
                  <a:prstClr val="black"/>
                </a:solidFill>
              </a:rPr>
              <a:t>energy</a:t>
            </a:r>
            <a:endParaRPr lang="ja-JP" altLang="en-US" dirty="0">
              <a:solidFill>
                <a:prstClr val="black"/>
              </a:solidFill>
            </a:endParaRPr>
          </a:p>
        </p:txBody>
      </p:sp>
      <p:grpSp>
        <p:nvGrpSpPr>
          <p:cNvPr id="7" name="グループ化 37"/>
          <p:cNvGrpSpPr/>
          <p:nvPr/>
        </p:nvGrpSpPr>
        <p:grpSpPr>
          <a:xfrm>
            <a:off x="1319066" y="4375736"/>
            <a:ext cx="1301383" cy="709448"/>
            <a:chOff x="1319066" y="4375736"/>
            <a:chExt cx="1301383" cy="709448"/>
          </a:xfrm>
        </p:grpSpPr>
        <p:sp>
          <p:nvSpPr>
            <p:cNvPr id="31" name="フリーフォーム 30"/>
            <p:cNvSpPr/>
            <p:nvPr/>
          </p:nvSpPr>
          <p:spPr>
            <a:xfrm flipH="1">
              <a:off x="1319066" y="4375736"/>
              <a:ext cx="651370" cy="709447"/>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84626"/>
                <a:gd name="connsiteY0" fmla="*/ 493974 h 503744"/>
                <a:gd name="connsiteX1" fmla="*/ 576064 w 684626"/>
                <a:gd name="connsiteY1" fmla="*/ 421415 h 503744"/>
                <a:gd name="connsiteX2" fmla="*/ 651370 w 684626"/>
                <a:gd name="connsiteY2" fmla="*/ 0 h 503744"/>
                <a:gd name="connsiteX0" fmla="*/ 0 w 651370"/>
                <a:gd name="connsiteY0" fmla="*/ 493974 h 791776"/>
                <a:gd name="connsiteX1" fmla="*/ 494780 w 651370"/>
                <a:gd name="connsiteY1" fmla="*/ 709447 h 791776"/>
                <a:gd name="connsiteX2" fmla="*/ 651370 w 651370"/>
                <a:gd name="connsiteY2" fmla="*/ 0 h 791776"/>
                <a:gd name="connsiteX0" fmla="*/ 0 w 651370"/>
                <a:gd name="connsiteY0" fmla="*/ 493974 h 791776"/>
                <a:gd name="connsiteX1" fmla="*/ 494780 w 651370"/>
                <a:gd name="connsiteY1" fmla="*/ 709447 h 791776"/>
                <a:gd name="connsiteX2" fmla="*/ 651370 w 651370"/>
                <a:gd name="connsiteY2" fmla="*/ 0 h 791776"/>
                <a:gd name="connsiteX0" fmla="*/ 0 w 651370"/>
                <a:gd name="connsiteY0" fmla="*/ 493974 h 709447"/>
                <a:gd name="connsiteX1" fmla="*/ 494780 w 651370"/>
                <a:gd name="connsiteY1" fmla="*/ 709447 h 709447"/>
                <a:gd name="connsiteX2" fmla="*/ 651370 w 651370"/>
                <a:gd name="connsiteY2" fmla="*/ 0 h 709447"/>
              </a:gdLst>
              <a:ahLst/>
              <a:cxnLst>
                <a:cxn ang="0">
                  <a:pos x="connsiteX0" y="connsiteY0"/>
                </a:cxn>
                <a:cxn ang="0">
                  <a:pos x="connsiteX1" y="connsiteY1"/>
                </a:cxn>
                <a:cxn ang="0">
                  <a:pos x="connsiteX2" y="connsiteY2"/>
                </a:cxn>
              </a:cxnLst>
              <a:rect l="l" t="t" r="r" b="b"/>
              <a:pathLst>
                <a:path w="651370" h="709447">
                  <a:moveTo>
                    <a:pt x="0" y="493974"/>
                  </a:moveTo>
                  <a:cubicBezTo>
                    <a:pt x="231713" y="580472"/>
                    <a:pt x="251518" y="653151"/>
                    <a:pt x="494780" y="709447"/>
                  </a:cubicBezTo>
                  <a:cubicBezTo>
                    <a:pt x="603342" y="627118"/>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7" name="フリーフォーム 36"/>
            <p:cNvSpPr/>
            <p:nvPr/>
          </p:nvSpPr>
          <p:spPr>
            <a:xfrm>
              <a:off x="1969079" y="4375737"/>
              <a:ext cx="651370" cy="709447"/>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84626"/>
                <a:gd name="connsiteY0" fmla="*/ 493974 h 503744"/>
                <a:gd name="connsiteX1" fmla="*/ 576064 w 684626"/>
                <a:gd name="connsiteY1" fmla="*/ 421415 h 503744"/>
                <a:gd name="connsiteX2" fmla="*/ 651370 w 684626"/>
                <a:gd name="connsiteY2" fmla="*/ 0 h 503744"/>
                <a:gd name="connsiteX0" fmla="*/ 0 w 651370"/>
                <a:gd name="connsiteY0" fmla="*/ 493974 h 791776"/>
                <a:gd name="connsiteX1" fmla="*/ 494780 w 651370"/>
                <a:gd name="connsiteY1" fmla="*/ 709447 h 791776"/>
                <a:gd name="connsiteX2" fmla="*/ 651370 w 651370"/>
                <a:gd name="connsiteY2" fmla="*/ 0 h 791776"/>
                <a:gd name="connsiteX0" fmla="*/ 0 w 651370"/>
                <a:gd name="connsiteY0" fmla="*/ 493974 h 791776"/>
                <a:gd name="connsiteX1" fmla="*/ 494780 w 651370"/>
                <a:gd name="connsiteY1" fmla="*/ 709447 h 791776"/>
                <a:gd name="connsiteX2" fmla="*/ 651370 w 651370"/>
                <a:gd name="connsiteY2" fmla="*/ 0 h 791776"/>
                <a:gd name="connsiteX0" fmla="*/ 0 w 651370"/>
                <a:gd name="connsiteY0" fmla="*/ 493974 h 709447"/>
                <a:gd name="connsiteX1" fmla="*/ 494780 w 651370"/>
                <a:gd name="connsiteY1" fmla="*/ 709447 h 709447"/>
                <a:gd name="connsiteX2" fmla="*/ 651370 w 651370"/>
                <a:gd name="connsiteY2" fmla="*/ 0 h 709447"/>
              </a:gdLst>
              <a:ahLst/>
              <a:cxnLst>
                <a:cxn ang="0">
                  <a:pos x="connsiteX0" y="connsiteY0"/>
                </a:cxn>
                <a:cxn ang="0">
                  <a:pos x="connsiteX1" y="connsiteY1"/>
                </a:cxn>
                <a:cxn ang="0">
                  <a:pos x="connsiteX2" y="connsiteY2"/>
                </a:cxn>
              </a:cxnLst>
              <a:rect l="l" t="t" r="r" b="b"/>
              <a:pathLst>
                <a:path w="651370" h="709447">
                  <a:moveTo>
                    <a:pt x="0" y="493974"/>
                  </a:moveTo>
                  <a:cubicBezTo>
                    <a:pt x="231713" y="580472"/>
                    <a:pt x="251518" y="653151"/>
                    <a:pt x="494780" y="709447"/>
                  </a:cubicBezTo>
                  <a:cubicBezTo>
                    <a:pt x="603342" y="627118"/>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nvGrpSpPr>
          <p:cNvPr id="8" name="グループ化 38"/>
          <p:cNvGrpSpPr/>
          <p:nvPr/>
        </p:nvGrpSpPr>
        <p:grpSpPr>
          <a:xfrm rot="10800000">
            <a:off x="1326400" y="4653136"/>
            <a:ext cx="1301383" cy="709448"/>
            <a:chOff x="1319066" y="4375736"/>
            <a:chExt cx="1301383" cy="709448"/>
          </a:xfrm>
        </p:grpSpPr>
        <p:sp>
          <p:nvSpPr>
            <p:cNvPr id="40" name="フリーフォーム 39"/>
            <p:cNvSpPr/>
            <p:nvPr/>
          </p:nvSpPr>
          <p:spPr>
            <a:xfrm flipH="1">
              <a:off x="1319066" y="4375736"/>
              <a:ext cx="651370" cy="709447"/>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84626"/>
                <a:gd name="connsiteY0" fmla="*/ 493974 h 503744"/>
                <a:gd name="connsiteX1" fmla="*/ 576064 w 684626"/>
                <a:gd name="connsiteY1" fmla="*/ 421415 h 503744"/>
                <a:gd name="connsiteX2" fmla="*/ 651370 w 684626"/>
                <a:gd name="connsiteY2" fmla="*/ 0 h 503744"/>
                <a:gd name="connsiteX0" fmla="*/ 0 w 651370"/>
                <a:gd name="connsiteY0" fmla="*/ 493974 h 791776"/>
                <a:gd name="connsiteX1" fmla="*/ 494780 w 651370"/>
                <a:gd name="connsiteY1" fmla="*/ 709447 h 791776"/>
                <a:gd name="connsiteX2" fmla="*/ 651370 w 651370"/>
                <a:gd name="connsiteY2" fmla="*/ 0 h 791776"/>
                <a:gd name="connsiteX0" fmla="*/ 0 w 651370"/>
                <a:gd name="connsiteY0" fmla="*/ 493974 h 791776"/>
                <a:gd name="connsiteX1" fmla="*/ 494780 w 651370"/>
                <a:gd name="connsiteY1" fmla="*/ 709447 h 791776"/>
                <a:gd name="connsiteX2" fmla="*/ 651370 w 651370"/>
                <a:gd name="connsiteY2" fmla="*/ 0 h 791776"/>
                <a:gd name="connsiteX0" fmla="*/ 0 w 651370"/>
                <a:gd name="connsiteY0" fmla="*/ 493974 h 709447"/>
                <a:gd name="connsiteX1" fmla="*/ 494780 w 651370"/>
                <a:gd name="connsiteY1" fmla="*/ 709447 h 709447"/>
                <a:gd name="connsiteX2" fmla="*/ 651370 w 651370"/>
                <a:gd name="connsiteY2" fmla="*/ 0 h 709447"/>
              </a:gdLst>
              <a:ahLst/>
              <a:cxnLst>
                <a:cxn ang="0">
                  <a:pos x="connsiteX0" y="connsiteY0"/>
                </a:cxn>
                <a:cxn ang="0">
                  <a:pos x="connsiteX1" y="connsiteY1"/>
                </a:cxn>
                <a:cxn ang="0">
                  <a:pos x="connsiteX2" y="connsiteY2"/>
                </a:cxn>
              </a:cxnLst>
              <a:rect l="l" t="t" r="r" b="b"/>
              <a:pathLst>
                <a:path w="651370" h="709447">
                  <a:moveTo>
                    <a:pt x="0" y="493974"/>
                  </a:moveTo>
                  <a:cubicBezTo>
                    <a:pt x="231713" y="580472"/>
                    <a:pt x="251518" y="653151"/>
                    <a:pt x="494780" y="709447"/>
                  </a:cubicBezTo>
                  <a:cubicBezTo>
                    <a:pt x="603342" y="627118"/>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41" name="フリーフォーム 40"/>
            <p:cNvSpPr/>
            <p:nvPr/>
          </p:nvSpPr>
          <p:spPr>
            <a:xfrm>
              <a:off x="1969079" y="4375737"/>
              <a:ext cx="651370" cy="709447"/>
            </a:xfrm>
            <a:custGeom>
              <a:avLst/>
              <a:gdLst>
                <a:gd name="connsiteX0" fmla="*/ 0 w 648586"/>
                <a:gd name="connsiteY0" fmla="*/ 265814 h 265814"/>
                <a:gd name="connsiteX1" fmla="*/ 425303 w 648586"/>
                <a:gd name="connsiteY1" fmla="*/ 159488 h 265814"/>
                <a:gd name="connsiteX2" fmla="*/ 648586 w 648586"/>
                <a:gd name="connsiteY2" fmla="*/ 0 h 265814"/>
                <a:gd name="connsiteX0" fmla="*/ 0 w 651370"/>
                <a:gd name="connsiteY0" fmla="*/ 493975 h 493975"/>
                <a:gd name="connsiteX1" fmla="*/ 425303 w 651370"/>
                <a:gd name="connsiteY1" fmla="*/ 387649 h 493975"/>
                <a:gd name="connsiteX2" fmla="*/ 651370 w 651370"/>
                <a:gd name="connsiteY2" fmla="*/ 0 h 493975"/>
                <a:gd name="connsiteX0" fmla="*/ 0 w 651370"/>
                <a:gd name="connsiteY0" fmla="*/ 493974 h 493974"/>
                <a:gd name="connsiteX1" fmla="*/ 425303 w 651370"/>
                <a:gd name="connsiteY1" fmla="*/ 387648 h 493974"/>
                <a:gd name="connsiteX2" fmla="*/ 651370 w 651370"/>
                <a:gd name="connsiteY2" fmla="*/ 0 h 493974"/>
                <a:gd name="connsiteX0" fmla="*/ 0 w 684626"/>
                <a:gd name="connsiteY0" fmla="*/ 493974 h 503744"/>
                <a:gd name="connsiteX1" fmla="*/ 576064 w 684626"/>
                <a:gd name="connsiteY1" fmla="*/ 421415 h 503744"/>
                <a:gd name="connsiteX2" fmla="*/ 651370 w 684626"/>
                <a:gd name="connsiteY2" fmla="*/ 0 h 503744"/>
                <a:gd name="connsiteX0" fmla="*/ 0 w 651370"/>
                <a:gd name="connsiteY0" fmla="*/ 493974 h 791776"/>
                <a:gd name="connsiteX1" fmla="*/ 494780 w 651370"/>
                <a:gd name="connsiteY1" fmla="*/ 709447 h 791776"/>
                <a:gd name="connsiteX2" fmla="*/ 651370 w 651370"/>
                <a:gd name="connsiteY2" fmla="*/ 0 h 791776"/>
                <a:gd name="connsiteX0" fmla="*/ 0 w 651370"/>
                <a:gd name="connsiteY0" fmla="*/ 493974 h 791776"/>
                <a:gd name="connsiteX1" fmla="*/ 494780 w 651370"/>
                <a:gd name="connsiteY1" fmla="*/ 709447 h 791776"/>
                <a:gd name="connsiteX2" fmla="*/ 651370 w 651370"/>
                <a:gd name="connsiteY2" fmla="*/ 0 h 791776"/>
                <a:gd name="connsiteX0" fmla="*/ 0 w 651370"/>
                <a:gd name="connsiteY0" fmla="*/ 493974 h 709447"/>
                <a:gd name="connsiteX1" fmla="*/ 494780 w 651370"/>
                <a:gd name="connsiteY1" fmla="*/ 709447 h 709447"/>
                <a:gd name="connsiteX2" fmla="*/ 651370 w 651370"/>
                <a:gd name="connsiteY2" fmla="*/ 0 h 709447"/>
              </a:gdLst>
              <a:ahLst/>
              <a:cxnLst>
                <a:cxn ang="0">
                  <a:pos x="connsiteX0" y="connsiteY0"/>
                </a:cxn>
                <a:cxn ang="0">
                  <a:pos x="connsiteX1" y="connsiteY1"/>
                </a:cxn>
                <a:cxn ang="0">
                  <a:pos x="connsiteX2" y="connsiteY2"/>
                </a:cxn>
              </a:cxnLst>
              <a:rect l="l" t="t" r="r" b="b"/>
              <a:pathLst>
                <a:path w="651370" h="709447">
                  <a:moveTo>
                    <a:pt x="0" y="493974"/>
                  </a:moveTo>
                  <a:cubicBezTo>
                    <a:pt x="231713" y="580472"/>
                    <a:pt x="251518" y="653151"/>
                    <a:pt x="494780" y="709447"/>
                  </a:cubicBezTo>
                  <a:cubicBezTo>
                    <a:pt x="603342" y="627118"/>
                    <a:pt x="651370" y="0"/>
                    <a:pt x="65137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42" name="テキスト ボックス 41"/>
          <p:cNvSpPr txBox="1"/>
          <p:nvPr/>
        </p:nvSpPr>
        <p:spPr>
          <a:xfrm>
            <a:off x="4499992" y="3717032"/>
            <a:ext cx="4289957" cy="954107"/>
          </a:xfrm>
          <a:prstGeom prst="rect">
            <a:avLst/>
          </a:prstGeom>
          <a:noFill/>
        </p:spPr>
        <p:txBody>
          <a:bodyPr wrap="none" rtlCol="0">
            <a:spAutoFit/>
          </a:bodyPr>
          <a:lstStyle/>
          <a:p>
            <a:pPr algn="ctr"/>
            <a:r>
              <a:rPr lang="en-US" altLang="ja-JP" sz="2800" dirty="0" smtClean="0">
                <a:solidFill>
                  <a:prstClr val="black"/>
                </a:solidFill>
              </a:rPr>
              <a:t>small chemical potential</a:t>
            </a:r>
          </a:p>
          <a:p>
            <a:pPr algn="ctr"/>
            <a:r>
              <a:rPr lang="en-US" altLang="ja-JP" sz="2800" dirty="0" smtClean="0">
                <a:solidFill>
                  <a:prstClr val="black"/>
                </a:solidFill>
              </a:rPr>
              <a:t>caldera</a:t>
            </a:r>
            <a:endParaRPr lang="ja-JP" altLang="en-US" sz="2800" dirty="0">
              <a:solidFill>
                <a:prstClr val="blac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652120" y="3789040"/>
            <a:ext cx="3045520" cy="2240745"/>
          </a:xfrm>
          <a:prstGeom prst="rect">
            <a:avLst/>
          </a:prstGeom>
          <a:noFill/>
          <a:ln w="9525">
            <a:noFill/>
            <a:miter lim="800000"/>
            <a:headEnd/>
            <a:tailEnd/>
          </a:ln>
        </p:spPr>
      </p:pic>
      <p:sp>
        <p:nvSpPr>
          <p:cNvPr id="2" name="タイトル 1"/>
          <p:cNvSpPr>
            <a:spLocks noGrp="1"/>
          </p:cNvSpPr>
          <p:nvPr>
            <p:ph type="title"/>
          </p:nvPr>
        </p:nvSpPr>
        <p:spPr>
          <a:xfrm>
            <a:off x="0" y="44624"/>
            <a:ext cx="9144000" cy="1143000"/>
          </a:xfrm>
        </p:spPr>
        <p:txBody>
          <a:bodyPr>
            <a:noAutofit/>
          </a:bodyPr>
          <a:lstStyle/>
          <a:p>
            <a:r>
              <a:rPr kumimoji="1" lang="en-US" altLang="ja-JP" sz="3600" dirty="0" smtClean="0"/>
              <a:t>Structural transition of </a:t>
            </a:r>
            <a:r>
              <a:rPr lang="en-US" altLang="ja-JP" sz="3600" dirty="0" smtClean="0"/>
              <a:t>ABS</a:t>
            </a:r>
            <a:endParaRPr kumimoji="1" lang="ja-JP" altLang="en-US" sz="3600" dirty="0"/>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35</a:t>
            </a:fld>
            <a:endParaRPr lang="ja-JP" altLang="en-US">
              <a:solidFill>
                <a:prstClr val="black">
                  <a:tint val="75000"/>
                </a:prstClr>
              </a:solidFill>
            </a:endParaRPr>
          </a:p>
        </p:txBody>
      </p:sp>
      <p:pic>
        <p:nvPicPr>
          <p:cNvPr id="4" name="Picture 3"/>
          <p:cNvPicPr>
            <a:picLocks noChangeAspect="1" noChangeArrowheads="1"/>
          </p:cNvPicPr>
          <p:nvPr/>
        </p:nvPicPr>
        <p:blipFill>
          <a:blip r:embed="rId4" cstate="print"/>
          <a:srcRect/>
          <a:stretch>
            <a:fillRect/>
          </a:stretch>
        </p:blipFill>
        <p:spPr bwMode="auto">
          <a:xfrm rot="5400000">
            <a:off x="3716719" y="827898"/>
            <a:ext cx="2096177" cy="2977902"/>
          </a:xfrm>
          <a:prstGeom prst="rect">
            <a:avLst/>
          </a:prstGeom>
          <a:noFill/>
          <a:ln w="9525">
            <a:noFill/>
            <a:miter lim="800000"/>
            <a:headEnd/>
            <a:tailEnd/>
          </a:ln>
        </p:spPr>
      </p:pic>
      <p:sp>
        <p:nvSpPr>
          <p:cNvPr id="13" name="テキスト ボックス 12"/>
          <p:cNvSpPr txBox="1"/>
          <p:nvPr/>
        </p:nvSpPr>
        <p:spPr>
          <a:xfrm>
            <a:off x="0" y="6488668"/>
            <a:ext cx="4910768" cy="369332"/>
          </a:xfrm>
          <a:prstGeom prst="rect">
            <a:avLst/>
          </a:prstGeom>
          <a:noFill/>
        </p:spPr>
        <p:txBody>
          <a:bodyPr wrap="none" rtlCol="0">
            <a:spAutoFit/>
          </a:bodyPr>
          <a:lstStyle/>
          <a:p>
            <a:r>
              <a:rPr lang="en-US" altLang="ja-JP" dirty="0" smtClean="0">
                <a:solidFill>
                  <a:prstClr val="black"/>
                </a:solidFill>
              </a:rPr>
              <a:t>AY, K. Yada, M. Sato, and Y. Tanaka, 2012</a:t>
            </a:r>
            <a:endParaRPr lang="ja-JP" altLang="en-US" dirty="0">
              <a:solidFill>
                <a:prstClr val="black"/>
              </a:solidFill>
            </a:endParaRPr>
          </a:p>
        </p:txBody>
      </p:sp>
      <p:sp>
        <p:nvSpPr>
          <p:cNvPr id="26" name="テキスト ボックス 25"/>
          <p:cNvSpPr txBox="1"/>
          <p:nvPr/>
        </p:nvSpPr>
        <p:spPr>
          <a:xfrm>
            <a:off x="3707904" y="4149080"/>
            <a:ext cx="1242648" cy="369332"/>
          </a:xfrm>
          <a:prstGeom prst="rect">
            <a:avLst/>
          </a:prstGeom>
          <a:noFill/>
        </p:spPr>
        <p:txBody>
          <a:bodyPr wrap="none" rtlCol="0">
            <a:spAutoFit/>
          </a:bodyPr>
          <a:lstStyle/>
          <a:p>
            <a:r>
              <a:rPr lang="en-US" altLang="ja-JP" dirty="0" smtClean="0">
                <a:solidFill>
                  <a:srgbClr val="FF0000"/>
                </a:solidFill>
              </a:rPr>
              <a:t>transition</a:t>
            </a:r>
            <a:endParaRPr lang="ja-JP" altLang="en-US" dirty="0">
              <a:solidFill>
                <a:srgbClr val="FF0000"/>
              </a:solidFill>
            </a:endParaRPr>
          </a:p>
        </p:txBody>
      </p:sp>
      <p:sp>
        <p:nvSpPr>
          <p:cNvPr id="55" name="正方形/長方形 54"/>
          <p:cNvSpPr/>
          <p:nvPr/>
        </p:nvSpPr>
        <p:spPr>
          <a:xfrm>
            <a:off x="0" y="6186790"/>
            <a:ext cx="6936514" cy="369332"/>
          </a:xfrm>
          <a:prstGeom prst="rect">
            <a:avLst/>
          </a:prstGeom>
        </p:spPr>
        <p:txBody>
          <a:bodyPr wrap="none">
            <a:spAutoFit/>
          </a:bodyPr>
          <a:lstStyle/>
          <a:p>
            <a:r>
              <a:rPr lang="en-US" altLang="ja-JP" dirty="0" smtClean="0">
                <a:solidFill>
                  <a:prstClr val="black"/>
                </a:solidFill>
              </a:rPr>
              <a:t>L. Hao and T. K. Lee, PRB </a:t>
            </a:r>
            <a:r>
              <a:rPr lang="en-US" altLang="ja-JP" dirty="0" smtClean="0">
                <a:solidFill>
                  <a:prstClr val="black"/>
                </a:solidFill>
                <a:latin typeface="Times New Roman" pitchFamily="18" charset="0"/>
                <a:cs typeface="Times New Roman" pitchFamily="18" charset="0"/>
              </a:rPr>
              <a:t>’</a:t>
            </a:r>
            <a:r>
              <a:rPr lang="en-US" altLang="ja-JP" dirty="0" smtClean="0">
                <a:solidFill>
                  <a:prstClr val="black"/>
                </a:solidFill>
              </a:rPr>
              <a:t>11     T. H. Hsieh and L. Fu, PRL </a:t>
            </a:r>
            <a:r>
              <a:rPr lang="en-US" altLang="ja-JP" dirty="0" smtClean="0">
                <a:solidFill>
                  <a:prstClr val="black"/>
                </a:solidFill>
                <a:latin typeface="Times New Roman" pitchFamily="18" charset="0"/>
                <a:cs typeface="Times New Roman" pitchFamily="18" charset="0"/>
              </a:rPr>
              <a:t>’</a:t>
            </a:r>
            <a:r>
              <a:rPr lang="en-US" altLang="ja-JP" dirty="0" smtClean="0">
                <a:solidFill>
                  <a:prstClr val="black"/>
                </a:solidFill>
              </a:rPr>
              <a:t>12</a:t>
            </a:r>
            <a:endParaRPr lang="ja-JP" altLang="en-US" dirty="0">
              <a:solidFill>
                <a:prstClr val="black"/>
              </a:solidFill>
            </a:endParaRPr>
          </a:p>
        </p:txBody>
      </p:sp>
      <p:sp>
        <p:nvSpPr>
          <p:cNvPr id="74" name="左右矢印 73"/>
          <p:cNvSpPr/>
          <p:nvPr/>
        </p:nvSpPr>
        <p:spPr>
          <a:xfrm>
            <a:off x="3635896" y="4509120"/>
            <a:ext cx="1368152" cy="36004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7" name="直線コネクタ 86"/>
          <p:cNvCxnSpPr/>
          <p:nvPr/>
        </p:nvCxnSpPr>
        <p:spPr>
          <a:xfrm>
            <a:off x="5292080" y="1340768"/>
            <a:ext cx="0" cy="1944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6156176" y="1340768"/>
            <a:ext cx="0" cy="19442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156176" y="3284984"/>
            <a:ext cx="0"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3131840" y="1372667"/>
            <a:ext cx="33123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6444208" y="1196752"/>
            <a:ext cx="947695" cy="369332"/>
          </a:xfrm>
          <a:prstGeom prst="rect">
            <a:avLst/>
          </a:prstGeom>
          <a:noFill/>
        </p:spPr>
        <p:txBody>
          <a:bodyPr wrap="none" rtlCol="0">
            <a:spAutoFit/>
          </a:bodyPr>
          <a:lstStyle/>
          <a:p>
            <a:r>
              <a:rPr lang="en-US" altLang="ja-JP" dirty="0" smtClean="0">
                <a:solidFill>
                  <a:prstClr val="black"/>
                </a:solidFill>
              </a:rPr>
              <a:t>energy</a:t>
            </a:r>
            <a:endParaRPr lang="ja-JP" altLang="en-US" dirty="0">
              <a:solidFill>
                <a:prstClr val="black"/>
              </a:solidFill>
            </a:endParaRPr>
          </a:p>
        </p:txBody>
      </p:sp>
      <p:pic>
        <p:nvPicPr>
          <p:cNvPr id="5123" name="Picture 3"/>
          <p:cNvPicPr>
            <a:picLocks noChangeAspect="1" noChangeArrowheads="1"/>
          </p:cNvPicPr>
          <p:nvPr/>
        </p:nvPicPr>
        <p:blipFill>
          <a:blip r:embed="rId5" cstate="print"/>
          <a:srcRect/>
          <a:stretch>
            <a:fillRect/>
          </a:stretch>
        </p:blipFill>
        <p:spPr bwMode="auto">
          <a:xfrm>
            <a:off x="611560" y="3645024"/>
            <a:ext cx="2506452" cy="2354387"/>
          </a:xfrm>
          <a:prstGeom prst="rect">
            <a:avLst/>
          </a:prstGeom>
          <a:noFill/>
          <a:ln w="9525">
            <a:noFill/>
            <a:miter lim="800000"/>
            <a:headEnd/>
            <a:tailEnd/>
          </a:ln>
        </p:spPr>
      </p:pic>
      <p:sp>
        <p:nvSpPr>
          <p:cNvPr id="116" name="テキスト ボックス 115"/>
          <p:cNvSpPr txBox="1"/>
          <p:nvPr/>
        </p:nvSpPr>
        <p:spPr>
          <a:xfrm>
            <a:off x="3419872" y="4941168"/>
            <a:ext cx="2201244" cy="646331"/>
          </a:xfrm>
          <a:prstGeom prst="rect">
            <a:avLst/>
          </a:prstGeom>
          <a:noFill/>
        </p:spPr>
        <p:txBody>
          <a:bodyPr wrap="none" rtlCol="0">
            <a:spAutoFit/>
          </a:bodyPr>
          <a:lstStyle/>
          <a:p>
            <a:r>
              <a:rPr lang="en-US" altLang="ja-JP" dirty="0" smtClean="0">
                <a:solidFill>
                  <a:prstClr val="black"/>
                </a:solidFill>
              </a:rPr>
              <a:t>transition point:</a:t>
            </a:r>
          </a:p>
          <a:p>
            <a:r>
              <a:rPr lang="en-US" altLang="ja-JP" dirty="0" smtClean="0">
                <a:solidFill>
                  <a:prstClr val="black"/>
                </a:solidFill>
              </a:rPr>
              <a:t>group velocity = 0</a:t>
            </a:r>
            <a:endParaRPr lang="ja-JP" altLang="en-US" dirty="0">
              <a:solidFill>
                <a:prstClr val="black"/>
              </a:solidFill>
            </a:endParaRPr>
          </a:p>
        </p:txBody>
      </p:sp>
      <p:pic>
        <p:nvPicPr>
          <p:cNvPr id="117" name="図 116" descr="TP_tmp.png"/>
          <p:cNvPicPr>
            <a:picLocks noChangeAspect="1"/>
          </p:cNvPicPr>
          <p:nvPr>
            <p:custDataLst>
              <p:tags r:id="rId1"/>
            </p:custDataLst>
          </p:nvPr>
        </p:nvPicPr>
        <p:blipFill>
          <a:blip r:embed="rId6" cstate="print"/>
          <a:stretch>
            <a:fillRect/>
          </a:stretch>
        </p:blipFill>
        <p:spPr bwMode="auto">
          <a:xfrm>
            <a:off x="3851920" y="5589240"/>
            <a:ext cx="1357604" cy="346769"/>
          </a:xfrm>
          <a:prstGeom prst="rect">
            <a:avLst/>
          </a:prstGeom>
          <a:solidFill>
            <a:schemeClr val="bg1"/>
          </a:solidFill>
          <a:ln/>
          <a:effectLst/>
        </p:spPr>
      </p:pic>
      <p:sp>
        <p:nvSpPr>
          <p:cNvPr id="118" name="角丸四角形 117"/>
          <p:cNvSpPr/>
          <p:nvPr/>
        </p:nvSpPr>
        <p:spPr>
          <a:xfrm>
            <a:off x="3275856" y="4941168"/>
            <a:ext cx="2376264"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9" name="直線矢印コネクタ 88"/>
          <p:cNvCxnSpPr/>
          <p:nvPr/>
        </p:nvCxnSpPr>
        <p:spPr>
          <a:xfrm flipH="1">
            <a:off x="2915816" y="3284984"/>
            <a:ext cx="2376264"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mu_833_v6.png"/>
          <p:cNvPicPr>
            <a:picLocks noChangeAspect="1"/>
          </p:cNvPicPr>
          <p:nvPr/>
        </p:nvPicPr>
        <p:blipFill>
          <a:blip r:embed="rId2" cstate="print"/>
          <a:stretch>
            <a:fillRect/>
          </a:stretch>
        </p:blipFill>
        <p:spPr>
          <a:xfrm>
            <a:off x="4139952" y="1988840"/>
            <a:ext cx="4747821" cy="2900189"/>
          </a:xfrm>
          <a:prstGeom prst="rect">
            <a:avLst/>
          </a:prstGeom>
        </p:spPr>
      </p:pic>
      <p:sp>
        <p:nvSpPr>
          <p:cNvPr id="2" name="タイトル 1"/>
          <p:cNvSpPr>
            <a:spLocks noGrp="1"/>
          </p:cNvSpPr>
          <p:nvPr>
            <p:ph type="title"/>
          </p:nvPr>
        </p:nvSpPr>
        <p:spPr>
          <a:xfrm>
            <a:off x="0" y="53752"/>
            <a:ext cx="9144000" cy="1143000"/>
          </a:xfrm>
        </p:spPr>
        <p:txBody>
          <a:bodyPr>
            <a:noAutofit/>
          </a:bodyPr>
          <a:lstStyle/>
          <a:p>
            <a:r>
              <a:rPr kumimoji="1" lang="en-US" altLang="ja-JP" sz="3600" dirty="0" smtClean="0"/>
              <a:t>Tunneling conductance in full-gap superconducting topological insulators</a:t>
            </a:r>
            <a:endParaRPr kumimoji="1" lang="ja-JP" altLang="en-US" sz="3600" dirty="0"/>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36</a:t>
            </a:fld>
            <a:endParaRPr lang="ja-JP" altLang="en-US">
              <a:solidFill>
                <a:prstClr val="black">
                  <a:tint val="75000"/>
                </a:prstClr>
              </a:solidFill>
            </a:endParaRPr>
          </a:p>
        </p:txBody>
      </p:sp>
      <p:sp>
        <p:nvSpPr>
          <p:cNvPr id="8" name="テキスト ボックス 7"/>
          <p:cNvSpPr txBox="1"/>
          <p:nvPr/>
        </p:nvSpPr>
        <p:spPr>
          <a:xfrm>
            <a:off x="395536" y="4869160"/>
            <a:ext cx="3807453" cy="1200329"/>
          </a:xfrm>
          <a:prstGeom prst="rect">
            <a:avLst/>
          </a:prstGeom>
          <a:noFill/>
        </p:spPr>
        <p:txBody>
          <a:bodyPr wrap="none" rtlCol="0">
            <a:spAutoFit/>
          </a:bodyPr>
          <a:lstStyle/>
          <a:p>
            <a:r>
              <a:rPr lang="en-US" altLang="ja-JP" sz="2400" dirty="0" smtClean="0">
                <a:solidFill>
                  <a:prstClr val="black"/>
                </a:solidFill>
              </a:rPr>
              <a:t>structural transition</a:t>
            </a:r>
          </a:p>
          <a:p>
            <a:r>
              <a:rPr lang="ja-JP" altLang="en-US" sz="2400" dirty="0" smtClean="0">
                <a:solidFill>
                  <a:prstClr val="black"/>
                </a:solidFill>
              </a:rPr>
              <a:t> </a:t>
            </a:r>
            <a:r>
              <a:rPr lang="en-US" altLang="ja-JP" sz="2400" dirty="0" smtClean="0">
                <a:solidFill>
                  <a:prstClr val="black"/>
                </a:solidFill>
              </a:rPr>
              <a:t>-&gt; group velocity</a:t>
            </a:r>
            <a:r>
              <a:rPr lang="ja-JP" altLang="en-US" sz="2400" dirty="0" smtClean="0">
                <a:solidFill>
                  <a:prstClr val="black"/>
                </a:solidFill>
              </a:rPr>
              <a:t> </a:t>
            </a:r>
            <a:r>
              <a:rPr lang="en-US" altLang="ja-JP" sz="2400" dirty="0" smtClean="0">
                <a:solidFill>
                  <a:prstClr val="black"/>
                </a:solidFill>
              </a:rPr>
              <a:t>~ zero</a:t>
            </a:r>
          </a:p>
          <a:p>
            <a:r>
              <a:rPr lang="en-US" altLang="ja-JP" sz="2400" dirty="0" smtClean="0">
                <a:solidFill>
                  <a:prstClr val="black"/>
                </a:solidFill>
              </a:rPr>
              <a:t> -&gt; large surface </a:t>
            </a:r>
            <a:r>
              <a:rPr lang="en-US" altLang="ja-JP" sz="2400" dirty="0" err="1" smtClean="0">
                <a:solidFill>
                  <a:prstClr val="black"/>
                </a:solidFill>
              </a:rPr>
              <a:t>DoS</a:t>
            </a:r>
            <a:endParaRPr lang="en-US" altLang="ja-JP" sz="2400" dirty="0" smtClean="0">
              <a:solidFill>
                <a:prstClr val="black"/>
              </a:solidFill>
            </a:endParaRPr>
          </a:p>
        </p:txBody>
      </p:sp>
      <p:sp>
        <p:nvSpPr>
          <p:cNvPr id="14" name="テキスト ボックス 13"/>
          <p:cNvSpPr txBox="1"/>
          <p:nvPr/>
        </p:nvSpPr>
        <p:spPr>
          <a:xfrm>
            <a:off x="6156176" y="1556792"/>
            <a:ext cx="1584088" cy="369332"/>
          </a:xfrm>
          <a:prstGeom prst="rect">
            <a:avLst/>
          </a:prstGeom>
          <a:noFill/>
        </p:spPr>
        <p:txBody>
          <a:bodyPr wrap="none" rtlCol="0">
            <a:spAutoFit/>
          </a:bodyPr>
          <a:lstStyle/>
          <a:p>
            <a:r>
              <a:rPr lang="en-US" altLang="ja-JP" dirty="0" smtClean="0">
                <a:solidFill>
                  <a:prstClr val="black"/>
                </a:solidFill>
              </a:rPr>
              <a:t>full-gap case</a:t>
            </a:r>
            <a:endParaRPr lang="ja-JP" altLang="en-US" dirty="0">
              <a:solidFill>
                <a:prstClr val="black"/>
              </a:solidFill>
            </a:endParaRPr>
          </a:p>
        </p:txBody>
      </p:sp>
      <p:sp>
        <p:nvSpPr>
          <p:cNvPr id="25" name="テキスト ボックス 24"/>
          <p:cNvSpPr txBox="1"/>
          <p:nvPr/>
        </p:nvSpPr>
        <p:spPr>
          <a:xfrm>
            <a:off x="6660232" y="5003884"/>
            <a:ext cx="686406" cy="369332"/>
          </a:xfrm>
          <a:prstGeom prst="rect">
            <a:avLst/>
          </a:prstGeom>
          <a:noFill/>
        </p:spPr>
        <p:txBody>
          <a:bodyPr wrap="none" rtlCol="0">
            <a:spAutoFit/>
          </a:bodyPr>
          <a:lstStyle/>
          <a:p>
            <a:r>
              <a:rPr lang="en-US" altLang="ja-JP" dirty="0" smtClean="0">
                <a:solidFill>
                  <a:prstClr val="black"/>
                </a:solidFill>
                <a:latin typeface="cmmi12" pitchFamily="34" charset="0"/>
              </a:rPr>
              <a:t>eV</a:t>
            </a:r>
            <a:r>
              <a:rPr lang="en-US" altLang="ja-JP" dirty="0" smtClean="0">
                <a:solidFill>
                  <a:prstClr val="black"/>
                </a:solidFill>
              </a:rPr>
              <a:t>/</a:t>
            </a:r>
            <a:r>
              <a:rPr lang="en-US" altLang="ja-JP" dirty="0" smtClean="0">
                <a:solidFill>
                  <a:prstClr val="black"/>
                </a:solidFill>
                <a:latin typeface="Symbol" pitchFamily="18" charset="2"/>
              </a:rPr>
              <a:t>D</a:t>
            </a:r>
            <a:endParaRPr lang="ja-JP" altLang="en-US" dirty="0">
              <a:solidFill>
                <a:prstClr val="black"/>
              </a:solidFill>
              <a:latin typeface="Symbol" pitchFamily="18" charset="2"/>
            </a:endParaRPr>
          </a:p>
        </p:txBody>
      </p:sp>
      <p:sp>
        <p:nvSpPr>
          <p:cNvPr id="26" name="直方体 25"/>
          <p:cNvSpPr/>
          <p:nvPr/>
        </p:nvSpPr>
        <p:spPr>
          <a:xfrm>
            <a:off x="1043608" y="1772816"/>
            <a:ext cx="1296144" cy="864096"/>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FF0000"/>
                </a:solidFill>
              </a:rPr>
              <a:t>Metal</a:t>
            </a:r>
            <a:endParaRPr lang="ja-JP" altLang="en-US" dirty="0">
              <a:solidFill>
                <a:srgbClr val="FF0000"/>
              </a:solidFill>
            </a:endParaRPr>
          </a:p>
        </p:txBody>
      </p:sp>
      <p:cxnSp>
        <p:nvCxnSpPr>
          <p:cNvPr id="27" name="直線矢印コネクタ 26"/>
          <p:cNvCxnSpPr/>
          <p:nvPr/>
        </p:nvCxnSpPr>
        <p:spPr>
          <a:xfrm>
            <a:off x="539552" y="2636912"/>
            <a:ext cx="3096344" cy="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635896" y="2430180"/>
            <a:ext cx="288862" cy="369332"/>
          </a:xfrm>
          <a:prstGeom prst="rect">
            <a:avLst/>
          </a:prstGeom>
          <a:noFill/>
        </p:spPr>
        <p:txBody>
          <a:bodyPr wrap="none" rtlCol="0">
            <a:spAutoFit/>
          </a:bodyPr>
          <a:lstStyle/>
          <a:p>
            <a:r>
              <a:rPr lang="en-US" altLang="ja-JP" dirty="0" smtClean="0">
                <a:solidFill>
                  <a:prstClr val="black"/>
                </a:solidFill>
                <a:latin typeface="cmmi12" pitchFamily="34" charset="0"/>
              </a:rPr>
              <a:t>z</a:t>
            </a:r>
            <a:endParaRPr lang="ja-JP" altLang="en-US" dirty="0">
              <a:solidFill>
                <a:prstClr val="black"/>
              </a:solidFill>
              <a:latin typeface="cmmi12" pitchFamily="34" charset="0"/>
            </a:endParaRPr>
          </a:p>
        </p:txBody>
      </p:sp>
      <p:cxnSp>
        <p:nvCxnSpPr>
          <p:cNvPr id="29" name="直線矢印コネクタ 28"/>
          <p:cNvCxnSpPr/>
          <p:nvPr/>
        </p:nvCxnSpPr>
        <p:spPr>
          <a:xfrm flipV="1">
            <a:off x="539552" y="2348880"/>
            <a:ext cx="28803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539552" y="2132856"/>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83568" y="2060848"/>
            <a:ext cx="312906" cy="369332"/>
          </a:xfrm>
          <a:prstGeom prst="rect">
            <a:avLst/>
          </a:prstGeom>
          <a:noFill/>
        </p:spPr>
        <p:txBody>
          <a:bodyPr wrap="none" rtlCol="0">
            <a:spAutoFit/>
          </a:bodyPr>
          <a:lstStyle/>
          <a:p>
            <a:r>
              <a:rPr lang="en-US" altLang="ja-JP" dirty="0" smtClean="0">
                <a:solidFill>
                  <a:prstClr val="black"/>
                </a:solidFill>
                <a:latin typeface="cmmi12" pitchFamily="34" charset="0"/>
              </a:rPr>
              <a:t>x</a:t>
            </a:r>
            <a:endParaRPr lang="ja-JP" altLang="en-US" dirty="0">
              <a:solidFill>
                <a:prstClr val="black"/>
              </a:solidFill>
              <a:latin typeface="cmmi12" pitchFamily="34" charset="0"/>
            </a:endParaRPr>
          </a:p>
        </p:txBody>
      </p:sp>
      <p:sp>
        <p:nvSpPr>
          <p:cNvPr id="32" name="テキスト ボックス 31"/>
          <p:cNvSpPr txBox="1"/>
          <p:nvPr/>
        </p:nvSpPr>
        <p:spPr>
          <a:xfrm>
            <a:off x="395536" y="1772816"/>
            <a:ext cx="295274" cy="369332"/>
          </a:xfrm>
          <a:prstGeom prst="rect">
            <a:avLst/>
          </a:prstGeom>
          <a:noFill/>
        </p:spPr>
        <p:txBody>
          <a:bodyPr wrap="none" rtlCol="0">
            <a:spAutoFit/>
          </a:bodyPr>
          <a:lstStyle/>
          <a:p>
            <a:r>
              <a:rPr lang="en-US" altLang="ja-JP" dirty="0" smtClean="0">
                <a:solidFill>
                  <a:prstClr val="black"/>
                </a:solidFill>
                <a:latin typeface="cmmi12" pitchFamily="34" charset="0"/>
              </a:rPr>
              <a:t>y</a:t>
            </a:r>
            <a:endParaRPr lang="ja-JP" altLang="en-US" dirty="0">
              <a:solidFill>
                <a:prstClr val="black"/>
              </a:solidFill>
              <a:latin typeface="cmmi12" pitchFamily="34" charset="0"/>
            </a:endParaRPr>
          </a:p>
        </p:txBody>
      </p:sp>
      <p:sp>
        <p:nvSpPr>
          <p:cNvPr id="33" name="テキスト ボックス 32"/>
          <p:cNvSpPr txBox="1"/>
          <p:nvPr/>
        </p:nvSpPr>
        <p:spPr>
          <a:xfrm>
            <a:off x="1835696" y="2708920"/>
            <a:ext cx="527709" cy="369332"/>
          </a:xfrm>
          <a:prstGeom prst="rect">
            <a:avLst/>
          </a:prstGeom>
          <a:noFill/>
        </p:spPr>
        <p:txBody>
          <a:bodyPr wrap="none" rtlCol="0">
            <a:spAutoFit/>
          </a:bodyPr>
          <a:lstStyle/>
          <a:p>
            <a:r>
              <a:rPr lang="en-US" altLang="ja-JP" dirty="0" smtClean="0">
                <a:solidFill>
                  <a:prstClr val="black"/>
                </a:solidFill>
                <a:latin typeface="cmmi12" pitchFamily="34" charset="0"/>
              </a:rPr>
              <a:t>z</a:t>
            </a:r>
            <a:r>
              <a:rPr lang="en-US" altLang="ja-JP" dirty="0" smtClean="0">
                <a:solidFill>
                  <a:prstClr val="black"/>
                </a:solidFill>
                <a:latin typeface="Symbol" pitchFamily="18" charset="2"/>
              </a:rPr>
              <a:t>=</a:t>
            </a:r>
            <a:r>
              <a:rPr lang="en-US" altLang="ja-JP" dirty="0" smtClean="0">
                <a:solidFill>
                  <a:prstClr val="black"/>
                </a:solidFill>
                <a:latin typeface="cmr12" pitchFamily="34" charset="0"/>
              </a:rPr>
              <a:t>0</a:t>
            </a:r>
            <a:endParaRPr lang="ja-JP" altLang="en-US" dirty="0">
              <a:solidFill>
                <a:prstClr val="black"/>
              </a:solidFill>
              <a:latin typeface="cmr12" pitchFamily="34" charset="0"/>
            </a:endParaRPr>
          </a:p>
        </p:txBody>
      </p:sp>
      <p:sp>
        <p:nvSpPr>
          <p:cNvPr id="34" name="直方体 33"/>
          <p:cNvSpPr/>
          <p:nvPr/>
        </p:nvSpPr>
        <p:spPr>
          <a:xfrm>
            <a:off x="2123728" y="1772816"/>
            <a:ext cx="1296144" cy="864096"/>
          </a:xfrm>
          <a:prstGeom prst="cub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FF0000"/>
                </a:solidFill>
              </a:rPr>
              <a:t>STI</a:t>
            </a:r>
            <a:endParaRPr lang="ja-JP" altLang="en-US" dirty="0">
              <a:solidFill>
                <a:srgbClr val="FF0000"/>
              </a:solidFill>
            </a:endParaRPr>
          </a:p>
        </p:txBody>
      </p:sp>
      <p:sp>
        <p:nvSpPr>
          <p:cNvPr id="35" name="正方形/長方形 34"/>
          <p:cNvSpPr/>
          <p:nvPr/>
        </p:nvSpPr>
        <p:spPr>
          <a:xfrm>
            <a:off x="5220072" y="5373216"/>
            <a:ext cx="3456384" cy="830997"/>
          </a:xfrm>
          <a:prstGeom prst="rect">
            <a:avLst/>
          </a:prstGeom>
        </p:spPr>
        <p:txBody>
          <a:bodyPr wrap="square">
            <a:spAutoFit/>
          </a:bodyPr>
          <a:lstStyle/>
          <a:p>
            <a:r>
              <a:rPr lang="en-US" altLang="ja-JP" sz="2400" dirty="0" smtClean="0">
                <a:solidFill>
                  <a:srgbClr val="FF0000"/>
                </a:solidFill>
              </a:rPr>
              <a:t>zero-bias peak even in the full gap case</a:t>
            </a:r>
            <a:endParaRPr lang="ja-JP" altLang="en-US" sz="2400" dirty="0">
              <a:solidFill>
                <a:srgbClr val="FF0000"/>
              </a:solidFill>
            </a:endParaRPr>
          </a:p>
        </p:txBody>
      </p:sp>
      <p:pic>
        <p:nvPicPr>
          <p:cNvPr id="36" name="Picture 2"/>
          <p:cNvPicPr>
            <a:picLocks noChangeAspect="1" noChangeArrowheads="1"/>
          </p:cNvPicPr>
          <p:nvPr/>
        </p:nvPicPr>
        <p:blipFill>
          <a:blip r:embed="rId3" cstate="print"/>
          <a:srcRect/>
          <a:stretch>
            <a:fillRect/>
          </a:stretch>
        </p:blipFill>
        <p:spPr bwMode="auto">
          <a:xfrm>
            <a:off x="1187624" y="3068960"/>
            <a:ext cx="2016224" cy="1483439"/>
          </a:xfrm>
          <a:prstGeom prst="rect">
            <a:avLst/>
          </a:prstGeom>
          <a:noFill/>
          <a:ln w="9525">
            <a:noFill/>
            <a:miter lim="800000"/>
            <a:headEnd/>
            <a:tailEnd/>
          </a:ln>
        </p:spPr>
      </p:pic>
      <p:sp>
        <p:nvSpPr>
          <p:cNvPr id="20" name="テキスト ボックス 19"/>
          <p:cNvSpPr txBox="1"/>
          <p:nvPr/>
        </p:nvSpPr>
        <p:spPr>
          <a:xfrm>
            <a:off x="0" y="6211669"/>
            <a:ext cx="6653360" cy="369332"/>
          </a:xfrm>
          <a:prstGeom prst="rect">
            <a:avLst/>
          </a:prstGeom>
          <a:noFill/>
        </p:spPr>
        <p:txBody>
          <a:bodyPr wrap="none" rtlCol="0">
            <a:spAutoFit/>
          </a:bodyPr>
          <a:lstStyle/>
          <a:p>
            <a:r>
              <a:rPr lang="en-US" altLang="ja-JP" dirty="0" smtClean="0">
                <a:solidFill>
                  <a:prstClr val="black"/>
                </a:solidFill>
              </a:rPr>
              <a:t>A. Yamakage , K. Yada, M. Sato, and Y. Tanaka, PRB2012</a:t>
            </a: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Autofit/>
          </a:bodyPr>
          <a:lstStyle/>
          <a:p>
            <a:pPr marL="342900" lvl="1" indent="-342900" algn="ctr"/>
            <a:r>
              <a:rPr kumimoji="1" lang="en-US" altLang="ja-JP" sz="3600" dirty="0" smtClean="0"/>
              <a:t>Summary:</a:t>
            </a:r>
            <a:br>
              <a:rPr kumimoji="1" lang="en-US" altLang="ja-JP" sz="3600" dirty="0" smtClean="0"/>
            </a:br>
            <a:r>
              <a:rPr lang="en-US" altLang="ja-JP" sz="3600" dirty="0" smtClean="0"/>
              <a:t> Theory of tunneling spectroscopy of </a:t>
            </a:r>
            <a:br>
              <a:rPr lang="en-US" altLang="ja-JP" sz="3600" dirty="0" smtClean="0"/>
            </a:br>
            <a:r>
              <a:rPr lang="en-US" altLang="ja-JP" sz="3600" dirty="0" smtClean="0"/>
              <a:t>superconducting topological insulators</a:t>
            </a:r>
            <a:endParaRPr kumimoji="1" lang="ja-JP" altLang="en-US" sz="3600" dirty="0"/>
          </a:p>
        </p:txBody>
      </p:sp>
      <p:sp>
        <p:nvSpPr>
          <p:cNvPr id="7" name="コンテンツ プレースホルダ 6"/>
          <p:cNvSpPr>
            <a:spLocks noGrp="1"/>
          </p:cNvSpPr>
          <p:nvPr>
            <p:ph idx="1"/>
          </p:nvPr>
        </p:nvSpPr>
        <p:spPr>
          <a:xfrm>
            <a:off x="457200" y="1340768"/>
            <a:ext cx="8229600" cy="4065315"/>
          </a:xfrm>
        </p:spPr>
        <p:txBody>
          <a:bodyPr>
            <a:normAutofit lnSpcReduction="10000"/>
          </a:bodyPr>
          <a:lstStyle/>
          <a:p>
            <a:pPr marL="342900" lvl="1" indent="-342900">
              <a:buNone/>
            </a:pPr>
            <a:endParaRPr lang="en-US" altLang="ja-JP" dirty="0" smtClean="0"/>
          </a:p>
          <a:p>
            <a:pPr>
              <a:buNone/>
            </a:pPr>
            <a:endParaRPr lang="en-US" altLang="ja-JP" dirty="0" smtClean="0"/>
          </a:p>
          <a:p>
            <a:pPr marL="0" indent="0">
              <a:lnSpc>
                <a:spcPct val="110000"/>
              </a:lnSpc>
              <a:spcBef>
                <a:spcPts val="0"/>
              </a:spcBef>
              <a:buNone/>
            </a:pPr>
            <a:r>
              <a:rPr lang="en-US" altLang="ja-JP" dirty="0" smtClean="0">
                <a:latin typeface="Times New Roman" pitchFamily="18" charset="0"/>
                <a:cs typeface="Times New Roman" pitchFamily="18" charset="0"/>
              </a:rPr>
              <a:t>1.</a:t>
            </a:r>
            <a:r>
              <a:rPr lang="en-US" altLang="ja-JP" dirty="0" smtClean="0">
                <a:solidFill>
                  <a:srgbClr val="FF0000"/>
                </a:solidFill>
                <a:latin typeface="Times New Roman" pitchFamily="18" charset="0"/>
                <a:cs typeface="Times New Roman" pitchFamily="18" charset="0"/>
              </a:rPr>
              <a:t> Zero-bias conductance peak </a:t>
            </a:r>
            <a:r>
              <a:rPr lang="en-US" altLang="ja-JP" dirty="0" smtClean="0">
                <a:latin typeface="Times New Roman" pitchFamily="18" charset="0"/>
                <a:cs typeface="Times New Roman" pitchFamily="18" charset="0"/>
              </a:rPr>
              <a:t>is possible</a:t>
            </a:r>
          </a:p>
          <a:p>
            <a:pPr marL="0" indent="0">
              <a:lnSpc>
                <a:spcPct val="110000"/>
              </a:lnSpc>
              <a:spcBef>
                <a:spcPts val="0"/>
              </a:spcBef>
              <a:buNone/>
            </a:pPr>
            <a:r>
              <a:rPr lang="en-US" altLang="ja-JP" dirty="0" smtClean="0">
                <a:latin typeface="Times New Roman" pitchFamily="18" charset="0"/>
                <a:cs typeface="Times New Roman" pitchFamily="18" charset="0"/>
              </a:rPr>
              <a:t>even in full-gap topological 3d superconductors, </a:t>
            </a:r>
          </a:p>
          <a:p>
            <a:pPr marL="0" indent="0">
              <a:lnSpc>
                <a:spcPct val="110000"/>
              </a:lnSpc>
              <a:spcBef>
                <a:spcPts val="0"/>
              </a:spcBef>
              <a:buNone/>
            </a:pPr>
            <a:r>
              <a:rPr lang="en-US" altLang="ja-JP" dirty="0" smtClean="0">
                <a:latin typeface="Times New Roman" pitchFamily="18" charset="0"/>
                <a:cs typeface="Times New Roman" pitchFamily="18" charset="0"/>
              </a:rPr>
              <a:t>differently from the case of BW states.</a:t>
            </a:r>
          </a:p>
          <a:p>
            <a:pPr marL="0" indent="0">
              <a:lnSpc>
                <a:spcPct val="110000"/>
              </a:lnSpc>
              <a:spcBef>
                <a:spcPts val="0"/>
              </a:spcBef>
              <a:buNone/>
            </a:pPr>
            <a:endParaRPr lang="en-US" altLang="ja-JP" dirty="0" smtClean="0">
              <a:latin typeface="Times New Roman" pitchFamily="18" charset="0"/>
              <a:cs typeface="Times New Roman" pitchFamily="18" charset="0"/>
            </a:endParaRPr>
          </a:p>
          <a:p>
            <a:pPr marL="0" indent="0">
              <a:lnSpc>
                <a:spcPct val="110000"/>
              </a:lnSpc>
              <a:spcBef>
                <a:spcPts val="0"/>
              </a:spcBef>
              <a:buNone/>
            </a:pPr>
            <a:r>
              <a:rPr lang="en-US" altLang="ja-JP" dirty="0" smtClean="0">
                <a:latin typeface="Times New Roman" pitchFamily="18" charset="0"/>
                <a:cs typeface="Times New Roman" pitchFamily="18" charset="0"/>
              </a:rPr>
              <a:t>2. This originates from the </a:t>
            </a:r>
            <a:r>
              <a:rPr lang="en-US" altLang="ja-JP" dirty="0" smtClean="0">
                <a:solidFill>
                  <a:srgbClr val="FF0000"/>
                </a:solidFill>
                <a:latin typeface="Times New Roman" pitchFamily="18" charset="0"/>
                <a:cs typeface="Times New Roman" pitchFamily="18" charset="0"/>
              </a:rPr>
              <a:t>structural transition</a:t>
            </a:r>
            <a:r>
              <a:rPr lang="en-US" altLang="ja-JP" dirty="0" smtClean="0">
                <a:latin typeface="Times New Roman" pitchFamily="18" charset="0"/>
                <a:cs typeface="Times New Roman" pitchFamily="18" charset="0"/>
              </a:rPr>
              <a:t> of energy dispersion of ABS</a:t>
            </a:r>
            <a:r>
              <a:rPr lang="en-US" altLang="ja-JP" dirty="0" smtClean="0"/>
              <a:t>.</a:t>
            </a:r>
          </a:p>
        </p:txBody>
      </p:sp>
      <p:sp>
        <p:nvSpPr>
          <p:cNvPr id="4" name="テキスト ボックス 3"/>
          <p:cNvSpPr txBox="1"/>
          <p:nvPr/>
        </p:nvSpPr>
        <p:spPr>
          <a:xfrm>
            <a:off x="1979712" y="6211669"/>
            <a:ext cx="3865161" cy="646331"/>
          </a:xfrm>
          <a:prstGeom prst="rect">
            <a:avLst/>
          </a:prstGeom>
          <a:noFill/>
        </p:spPr>
        <p:txBody>
          <a:bodyPr wrap="none" rtlCol="0">
            <a:spAutoFit/>
          </a:bodyPr>
          <a:lstStyle/>
          <a:p>
            <a:r>
              <a:rPr lang="en-US" altLang="ja-JP" dirty="0" smtClean="0">
                <a:solidFill>
                  <a:prstClr val="black"/>
                </a:solidFill>
                <a:latin typeface="Times New Roman" pitchFamily="18" charset="0"/>
                <a:cs typeface="Times New Roman" pitchFamily="18" charset="0"/>
              </a:rPr>
              <a:t>Yamakage, Yada, Sato, and Tanaka, </a:t>
            </a:r>
          </a:p>
          <a:p>
            <a:r>
              <a:rPr lang="en-US" altLang="ja-JP" dirty="0" smtClean="0">
                <a:solidFill>
                  <a:prstClr val="black"/>
                </a:solidFill>
                <a:latin typeface="Times New Roman" pitchFamily="18" charset="0"/>
                <a:cs typeface="Times New Roman" pitchFamily="18" charset="0"/>
              </a:rPr>
              <a:t>Physical Review B 85 180509(R) 2012 </a:t>
            </a:r>
            <a:endParaRPr lang="ja-JP" altLang="en-US"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Josephson effect in s-wave/STI</a:t>
            </a:r>
            <a:endParaRPr kumimoji="1" lang="ja-JP" altLang="en-US" dirty="0"/>
          </a:p>
        </p:txBody>
      </p:sp>
      <p:sp>
        <p:nvSpPr>
          <p:cNvPr id="3" name="直方体 2"/>
          <p:cNvSpPr/>
          <p:nvPr/>
        </p:nvSpPr>
        <p:spPr>
          <a:xfrm>
            <a:off x="971600" y="1988840"/>
            <a:ext cx="2160240" cy="223224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直方体 3"/>
          <p:cNvSpPr/>
          <p:nvPr/>
        </p:nvSpPr>
        <p:spPr>
          <a:xfrm>
            <a:off x="2555776" y="1988840"/>
            <a:ext cx="2160240" cy="2232248"/>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1187624" y="2708920"/>
            <a:ext cx="1048300" cy="830997"/>
          </a:xfrm>
          <a:prstGeom prst="rect">
            <a:avLst/>
          </a:prstGeom>
          <a:noFill/>
        </p:spPr>
        <p:txBody>
          <a:bodyPr wrap="none" rtlCol="0">
            <a:spAutoFit/>
          </a:bodyPr>
          <a:lstStyle/>
          <a:p>
            <a:r>
              <a:rPr lang="en-US" altLang="ja-JP" sz="2400" dirty="0" smtClean="0">
                <a:solidFill>
                  <a:prstClr val="black"/>
                </a:solidFill>
              </a:rPr>
              <a:t>s-wave</a:t>
            </a:r>
          </a:p>
          <a:p>
            <a:r>
              <a:rPr lang="en-US" altLang="ja-JP" sz="2400" dirty="0" smtClean="0">
                <a:solidFill>
                  <a:srgbClr val="0070C0"/>
                </a:solidFill>
              </a:rPr>
              <a:t>singlet</a:t>
            </a:r>
            <a:endParaRPr lang="ja-JP" altLang="en-US" sz="2400" dirty="0">
              <a:solidFill>
                <a:srgbClr val="0070C0"/>
              </a:solidFill>
            </a:endParaRPr>
          </a:p>
        </p:txBody>
      </p:sp>
      <p:sp>
        <p:nvSpPr>
          <p:cNvPr id="6" name="テキスト ボックス 5"/>
          <p:cNvSpPr txBox="1"/>
          <p:nvPr/>
        </p:nvSpPr>
        <p:spPr>
          <a:xfrm>
            <a:off x="2843808" y="2564904"/>
            <a:ext cx="1099083" cy="1200329"/>
          </a:xfrm>
          <a:prstGeom prst="rect">
            <a:avLst/>
          </a:prstGeom>
          <a:noFill/>
        </p:spPr>
        <p:txBody>
          <a:bodyPr wrap="none" rtlCol="0">
            <a:spAutoFit/>
          </a:bodyPr>
          <a:lstStyle/>
          <a:p>
            <a:r>
              <a:rPr lang="en-US" altLang="ja-JP" sz="2400" dirty="0" smtClean="0">
                <a:solidFill>
                  <a:prstClr val="black"/>
                </a:solidFill>
              </a:rPr>
              <a:t>STI</a:t>
            </a:r>
          </a:p>
          <a:p>
            <a:r>
              <a:rPr lang="en-US" altLang="ja-JP" sz="2400" dirty="0" smtClean="0">
                <a:solidFill>
                  <a:prstClr val="black"/>
                </a:solidFill>
              </a:rPr>
              <a:t>full gap</a:t>
            </a:r>
          </a:p>
          <a:p>
            <a:r>
              <a:rPr lang="en-US" altLang="ja-JP" sz="2400" dirty="0" smtClean="0">
                <a:solidFill>
                  <a:srgbClr val="FF0000"/>
                </a:solidFill>
              </a:rPr>
              <a:t>triplet</a:t>
            </a:r>
            <a:endParaRPr lang="ja-JP" altLang="en-US" sz="2400" dirty="0">
              <a:solidFill>
                <a:srgbClr val="FF0000"/>
              </a:solidFill>
            </a:endParaRPr>
          </a:p>
        </p:txBody>
      </p:sp>
      <p:sp>
        <p:nvSpPr>
          <p:cNvPr id="7" name="右矢印 6"/>
          <p:cNvSpPr/>
          <p:nvPr/>
        </p:nvSpPr>
        <p:spPr>
          <a:xfrm>
            <a:off x="1691680" y="3861048"/>
            <a:ext cx="1656184" cy="1440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9" name="図 8" descr="TP_tmp.png"/>
          <p:cNvPicPr>
            <a:picLocks noChangeAspect="1"/>
          </p:cNvPicPr>
          <p:nvPr>
            <p:custDataLst>
              <p:tags r:id="rId1"/>
            </p:custDataLst>
          </p:nvPr>
        </p:nvPicPr>
        <p:blipFill>
          <a:blip r:embed="rId11" cstate="print"/>
          <a:stretch>
            <a:fillRect/>
          </a:stretch>
        </p:blipFill>
        <p:spPr bwMode="auto">
          <a:xfrm>
            <a:off x="3419872" y="3789040"/>
            <a:ext cx="549890" cy="317444"/>
          </a:xfrm>
          <a:prstGeom prst="rect">
            <a:avLst/>
          </a:prstGeom>
          <a:solidFill>
            <a:schemeClr val="bg1"/>
          </a:solidFill>
          <a:ln/>
          <a:effectLst/>
        </p:spPr>
      </p:pic>
      <p:cxnSp>
        <p:nvCxnSpPr>
          <p:cNvPr id="11" name="直線矢印コネクタ 10"/>
          <p:cNvCxnSpPr/>
          <p:nvPr/>
        </p:nvCxnSpPr>
        <p:spPr>
          <a:xfrm>
            <a:off x="251521" y="4437112"/>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251521" y="3789040"/>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251521" y="4005064"/>
            <a:ext cx="36004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図 22" descr="TP_tmp.png"/>
          <p:cNvPicPr>
            <a:picLocks noChangeAspect="1"/>
          </p:cNvPicPr>
          <p:nvPr>
            <p:custDataLst>
              <p:tags r:id="rId2"/>
            </p:custDataLst>
          </p:nvPr>
        </p:nvPicPr>
        <p:blipFill>
          <a:blip r:embed="rId12" cstate="print"/>
          <a:stretch>
            <a:fillRect/>
          </a:stretch>
        </p:blipFill>
        <p:spPr bwMode="auto">
          <a:xfrm>
            <a:off x="611560" y="3789040"/>
            <a:ext cx="173649" cy="144129"/>
          </a:xfrm>
          <a:prstGeom prst="rect">
            <a:avLst/>
          </a:prstGeom>
          <a:solidFill>
            <a:schemeClr val="bg1"/>
          </a:solidFill>
          <a:ln/>
          <a:effectLst/>
        </p:spPr>
      </p:pic>
      <p:pic>
        <p:nvPicPr>
          <p:cNvPr id="25" name="図 24" descr="TP_tmp.png"/>
          <p:cNvPicPr>
            <a:picLocks noChangeAspect="1"/>
          </p:cNvPicPr>
          <p:nvPr>
            <p:custDataLst>
              <p:tags r:id="rId3"/>
            </p:custDataLst>
          </p:nvPr>
        </p:nvPicPr>
        <p:blipFill>
          <a:blip r:embed="rId13" cstate="print"/>
          <a:stretch>
            <a:fillRect/>
          </a:stretch>
        </p:blipFill>
        <p:spPr bwMode="auto">
          <a:xfrm>
            <a:off x="179512" y="3501008"/>
            <a:ext cx="173649" cy="203169"/>
          </a:xfrm>
          <a:prstGeom prst="rect">
            <a:avLst/>
          </a:prstGeom>
          <a:solidFill>
            <a:schemeClr val="bg1"/>
          </a:solidFill>
          <a:ln/>
          <a:effectLst/>
        </p:spPr>
      </p:pic>
      <p:pic>
        <p:nvPicPr>
          <p:cNvPr id="27" name="図 26" descr="TP_tmp.png"/>
          <p:cNvPicPr>
            <a:picLocks noChangeAspect="1"/>
          </p:cNvPicPr>
          <p:nvPr>
            <p:custDataLst>
              <p:tags r:id="rId4"/>
            </p:custDataLst>
          </p:nvPr>
        </p:nvPicPr>
        <p:blipFill>
          <a:blip r:embed="rId14" cstate="print"/>
          <a:stretch>
            <a:fillRect/>
          </a:stretch>
        </p:blipFill>
        <p:spPr bwMode="auto">
          <a:xfrm>
            <a:off x="899592" y="4365104"/>
            <a:ext cx="173649" cy="144129"/>
          </a:xfrm>
          <a:prstGeom prst="rect">
            <a:avLst/>
          </a:prstGeom>
          <a:solidFill>
            <a:schemeClr val="bg1"/>
          </a:solidFill>
          <a:ln/>
          <a:effectLst/>
        </p:spPr>
      </p:pic>
      <p:pic>
        <p:nvPicPr>
          <p:cNvPr id="28" name="Picture 3"/>
          <p:cNvPicPr>
            <a:picLocks noChangeAspect="1" noChangeArrowheads="1"/>
          </p:cNvPicPr>
          <p:nvPr/>
        </p:nvPicPr>
        <p:blipFill>
          <a:blip r:embed="rId15" cstate="print"/>
          <a:srcRect/>
          <a:stretch>
            <a:fillRect/>
          </a:stretch>
        </p:blipFill>
        <p:spPr bwMode="auto">
          <a:xfrm>
            <a:off x="5004048" y="4077072"/>
            <a:ext cx="3960000" cy="2394548"/>
          </a:xfrm>
          <a:prstGeom prst="rect">
            <a:avLst/>
          </a:prstGeom>
          <a:noFill/>
          <a:ln w="9525">
            <a:noFill/>
            <a:miter lim="800000"/>
            <a:headEnd/>
            <a:tailEnd/>
          </a:ln>
        </p:spPr>
      </p:pic>
      <p:sp>
        <p:nvSpPr>
          <p:cNvPr id="29" name="テキスト ボックス 28"/>
          <p:cNvSpPr txBox="1"/>
          <p:nvPr/>
        </p:nvSpPr>
        <p:spPr>
          <a:xfrm rot="16200000">
            <a:off x="3796821" y="4996267"/>
            <a:ext cx="2094484" cy="400110"/>
          </a:xfrm>
          <a:prstGeom prst="rect">
            <a:avLst/>
          </a:prstGeom>
          <a:noFill/>
        </p:spPr>
        <p:txBody>
          <a:bodyPr wrap="none" rtlCol="0">
            <a:spAutoFit/>
          </a:bodyPr>
          <a:lstStyle/>
          <a:p>
            <a:r>
              <a:rPr lang="en-US" altLang="ja-JP" sz="2000" dirty="0" smtClean="0">
                <a:solidFill>
                  <a:prstClr val="black"/>
                </a:solidFill>
              </a:rPr>
              <a:t>Josephson current</a:t>
            </a:r>
            <a:endParaRPr lang="ja-JP" altLang="en-US" sz="2000" dirty="0">
              <a:solidFill>
                <a:prstClr val="black"/>
              </a:solidFill>
            </a:endParaRPr>
          </a:p>
        </p:txBody>
      </p:sp>
      <p:pic>
        <p:nvPicPr>
          <p:cNvPr id="32" name="図 31" descr="TP_tmp.png"/>
          <p:cNvPicPr>
            <a:picLocks noChangeAspect="1"/>
          </p:cNvPicPr>
          <p:nvPr>
            <p:custDataLst>
              <p:tags r:id="rId5"/>
            </p:custDataLst>
          </p:nvPr>
        </p:nvPicPr>
        <p:blipFill>
          <a:blip r:embed="rId16" cstate="print"/>
          <a:stretch>
            <a:fillRect/>
          </a:stretch>
        </p:blipFill>
        <p:spPr bwMode="auto">
          <a:xfrm>
            <a:off x="6860227" y="6453336"/>
            <a:ext cx="520085" cy="317252"/>
          </a:xfrm>
          <a:prstGeom prst="rect">
            <a:avLst/>
          </a:prstGeom>
          <a:solidFill>
            <a:schemeClr val="bg1"/>
          </a:solidFill>
          <a:ln/>
          <a:effectLst/>
        </p:spPr>
      </p:pic>
      <p:pic>
        <p:nvPicPr>
          <p:cNvPr id="35" name="図 34" descr="TP_tmp.png"/>
          <p:cNvPicPr>
            <a:picLocks noChangeAspect="1"/>
          </p:cNvPicPr>
          <p:nvPr>
            <p:custDataLst>
              <p:tags r:id="rId6"/>
            </p:custDataLst>
          </p:nvPr>
        </p:nvPicPr>
        <p:blipFill>
          <a:blip r:embed="rId17" cstate="print"/>
          <a:stretch>
            <a:fillRect/>
          </a:stretch>
        </p:blipFill>
        <p:spPr bwMode="auto">
          <a:xfrm>
            <a:off x="7020272" y="4221088"/>
            <a:ext cx="1328928" cy="317071"/>
          </a:xfrm>
          <a:prstGeom prst="rect">
            <a:avLst/>
          </a:prstGeom>
          <a:solidFill>
            <a:schemeClr val="bg1"/>
          </a:solidFill>
          <a:ln/>
          <a:effectLst/>
        </p:spPr>
      </p:pic>
      <p:pic>
        <p:nvPicPr>
          <p:cNvPr id="38" name="図 37" descr="TP_tmp.png"/>
          <p:cNvPicPr>
            <a:picLocks noChangeAspect="1"/>
          </p:cNvPicPr>
          <p:nvPr>
            <p:custDataLst>
              <p:tags r:id="rId7"/>
            </p:custDataLst>
          </p:nvPr>
        </p:nvPicPr>
        <p:blipFill>
          <a:blip r:embed="rId18" cstate="print"/>
          <a:stretch>
            <a:fillRect/>
          </a:stretch>
        </p:blipFill>
        <p:spPr bwMode="auto">
          <a:xfrm>
            <a:off x="6084168" y="3645024"/>
            <a:ext cx="1674899" cy="316966"/>
          </a:xfrm>
          <a:prstGeom prst="rect">
            <a:avLst/>
          </a:prstGeom>
          <a:solidFill>
            <a:schemeClr val="bg1"/>
          </a:solidFill>
          <a:ln/>
          <a:effectLst/>
        </p:spPr>
      </p:pic>
      <p:pic>
        <p:nvPicPr>
          <p:cNvPr id="40" name="図 39" descr="TP_tmp.png"/>
          <p:cNvPicPr>
            <a:picLocks noChangeAspect="1"/>
          </p:cNvPicPr>
          <p:nvPr>
            <p:custDataLst>
              <p:tags r:id="rId8"/>
            </p:custDataLst>
          </p:nvPr>
        </p:nvPicPr>
        <p:blipFill>
          <a:blip r:embed="rId19" cstate="print"/>
          <a:stretch>
            <a:fillRect/>
          </a:stretch>
        </p:blipFill>
        <p:spPr bwMode="auto">
          <a:xfrm>
            <a:off x="1835696" y="4581128"/>
            <a:ext cx="1588846" cy="289353"/>
          </a:xfrm>
          <a:prstGeom prst="rect">
            <a:avLst/>
          </a:prstGeom>
          <a:solidFill>
            <a:schemeClr val="bg1"/>
          </a:solidFill>
          <a:ln/>
          <a:effectLst/>
        </p:spPr>
      </p:pic>
      <p:sp>
        <p:nvSpPr>
          <p:cNvPr id="41" name="テキスト ボックス 40"/>
          <p:cNvSpPr txBox="1"/>
          <p:nvPr/>
        </p:nvSpPr>
        <p:spPr>
          <a:xfrm>
            <a:off x="0" y="6488668"/>
            <a:ext cx="2040367" cy="369332"/>
          </a:xfrm>
          <a:prstGeom prst="rect">
            <a:avLst/>
          </a:prstGeom>
          <a:noFill/>
        </p:spPr>
        <p:txBody>
          <a:bodyPr wrap="none" rtlCol="0">
            <a:spAutoFit/>
          </a:bodyPr>
          <a:lstStyle/>
          <a:p>
            <a:r>
              <a:rPr lang="en-US" altLang="ja-JP" dirty="0" smtClean="0">
                <a:solidFill>
                  <a:prstClr val="black"/>
                </a:solidFill>
              </a:rPr>
              <a:t>Fu and Berg, PRL 10</a:t>
            </a: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p:cNvPicPr>
            <a:picLocks noChangeAspect="1" noChangeArrowheads="1"/>
          </p:cNvPicPr>
          <p:nvPr/>
        </p:nvPicPr>
        <p:blipFill>
          <a:blip r:embed="rId7" cstate="print"/>
          <a:srcRect/>
          <a:stretch>
            <a:fillRect/>
          </a:stretch>
        </p:blipFill>
        <p:spPr bwMode="auto">
          <a:xfrm>
            <a:off x="4283968" y="1196752"/>
            <a:ext cx="3672408" cy="2538834"/>
          </a:xfrm>
          <a:prstGeom prst="rect">
            <a:avLst/>
          </a:prstGeom>
          <a:noFill/>
          <a:ln w="9525">
            <a:noFill/>
            <a:miter lim="800000"/>
            <a:headEnd/>
            <a:tailEnd/>
          </a:ln>
        </p:spPr>
      </p:pic>
      <p:sp>
        <p:nvSpPr>
          <p:cNvPr id="2" name="タイトル 1"/>
          <p:cNvSpPr>
            <a:spLocks noGrp="1"/>
          </p:cNvSpPr>
          <p:nvPr>
            <p:ph type="title"/>
          </p:nvPr>
        </p:nvSpPr>
        <p:spPr>
          <a:xfrm>
            <a:off x="251520" y="44624"/>
            <a:ext cx="8686800" cy="1143000"/>
          </a:xfrm>
        </p:spPr>
        <p:txBody>
          <a:bodyPr>
            <a:normAutofit fontScale="90000"/>
          </a:bodyPr>
          <a:lstStyle/>
          <a:p>
            <a:r>
              <a:rPr kumimoji="1" lang="en-US" altLang="ja-JP" dirty="0" smtClean="0"/>
              <a:t>Josephson effect in d-wave/N/STI</a:t>
            </a:r>
            <a:endParaRPr kumimoji="1" lang="ja-JP" altLang="en-US" dirty="0"/>
          </a:p>
        </p:txBody>
      </p:sp>
      <p:pic>
        <p:nvPicPr>
          <p:cNvPr id="2050" name="Picture 2"/>
          <p:cNvPicPr>
            <a:picLocks noChangeAspect="1" noChangeArrowheads="1"/>
          </p:cNvPicPr>
          <p:nvPr/>
        </p:nvPicPr>
        <p:blipFill>
          <a:blip r:embed="rId8" cstate="print"/>
          <a:srcRect/>
          <a:stretch>
            <a:fillRect/>
          </a:stretch>
        </p:blipFill>
        <p:spPr bwMode="auto">
          <a:xfrm>
            <a:off x="107504" y="1340768"/>
            <a:ext cx="3404279" cy="2908595"/>
          </a:xfrm>
          <a:prstGeom prst="rect">
            <a:avLst/>
          </a:prstGeom>
          <a:noFill/>
          <a:ln w="9525">
            <a:noFill/>
            <a:miter lim="800000"/>
            <a:headEnd/>
            <a:tailEnd/>
          </a:ln>
        </p:spPr>
      </p:pic>
      <p:sp>
        <p:nvSpPr>
          <p:cNvPr id="7" name="テキスト ボックス 6"/>
          <p:cNvSpPr txBox="1"/>
          <p:nvPr/>
        </p:nvSpPr>
        <p:spPr>
          <a:xfrm rot="16200000">
            <a:off x="2685126" y="3587682"/>
            <a:ext cx="2856808" cy="523220"/>
          </a:xfrm>
          <a:prstGeom prst="rect">
            <a:avLst/>
          </a:prstGeom>
          <a:solidFill>
            <a:schemeClr val="bg1"/>
          </a:solidFill>
        </p:spPr>
        <p:txBody>
          <a:bodyPr wrap="none" rtlCol="0">
            <a:spAutoFit/>
          </a:bodyPr>
          <a:lstStyle/>
          <a:p>
            <a:r>
              <a:rPr lang="en-US" altLang="ja-JP" sz="2800" dirty="0" smtClean="0">
                <a:solidFill>
                  <a:prstClr val="black"/>
                </a:solidFill>
              </a:rPr>
              <a:t>Josephson current</a:t>
            </a:r>
            <a:endParaRPr lang="ja-JP" altLang="en-US" sz="2800" dirty="0">
              <a:solidFill>
                <a:prstClr val="black"/>
              </a:solidFill>
            </a:endParaRPr>
          </a:p>
        </p:txBody>
      </p:sp>
      <p:pic>
        <p:nvPicPr>
          <p:cNvPr id="8" name="図 7" descr="TP_tmp.png"/>
          <p:cNvPicPr>
            <a:picLocks noChangeAspect="1"/>
          </p:cNvPicPr>
          <p:nvPr>
            <p:custDataLst>
              <p:tags r:id="rId1"/>
            </p:custDataLst>
          </p:nvPr>
        </p:nvPicPr>
        <p:blipFill>
          <a:blip r:embed="rId9" cstate="print"/>
          <a:stretch>
            <a:fillRect/>
          </a:stretch>
        </p:blipFill>
        <p:spPr bwMode="auto">
          <a:xfrm>
            <a:off x="827584" y="5517232"/>
            <a:ext cx="1902509" cy="360040"/>
          </a:xfrm>
          <a:prstGeom prst="rect">
            <a:avLst/>
          </a:prstGeom>
          <a:solidFill>
            <a:schemeClr val="bg1"/>
          </a:solidFill>
          <a:ln/>
          <a:effectLst/>
        </p:spPr>
      </p:pic>
      <p:sp>
        <p:nvSpPr>
          <p:cNvPr id="9" name="角丸四角形 8"/>
          <p:cNvSpPr/>
          <p:nvPr/>
        </p:nvSpPr>
        <p:spPr>
          <a:xfrm>
            <a:off x="611560" y="5373216"/>
            <a:ext cx="230425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0" name="直線矢印コネクタ 9"/>
          <p:cNvCxnSpPr/>
          <p:nvPr/>
        </p:nvCxnSpPr>
        <p:spPr>
          <a:xfrm>
            <a:off x="251521" y="4941055"/>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51521" y="4292983"/>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251521" y="4509007"/>
            <a:ext cx="36004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図 12" descr="TP_tmp.png"/>
          <p:cNvPicPr>
            <a:picLocks noChangeAspect="1"/>
          </p:cNvPicPr>
          <p:nvPr>
            <p:custDataLst>
              <p:tags r:id="rId2"/>
            </p:custDataLst>
          </p:nvPr>
        </p:nvPicPr>
        <p:blipFill>
          <a:blip r:embed="rId10" cstate="print"/>
          <a:stretch>
            <a:fillRect/>
          </a:stretch>
        </p:blipFill>
        <p:spPr bwMode="auto">
          <a:xfrm>
            <a:off x="611560" y="4365104"/>
            <a:ext cx="173649" cy="144129"/>
          </a:xfrm>
          <a:prstGeom prst="rect">
            <a:avLst/>
          </a:prstGeom>
          <a:solidFill>
            <a:schemeClr val="bg1"/>
          </a:solidFill>
          <a:ln/>
          <a:effectLst/>
        </p:spPr>
      </p:pic>
      <p:pic>
        <p:nvPicPr>
          <p:cNvPr id="14" name="図 13" descr="TP_tmp.png"/>
          <p:cNvPicPr>
            <a:picLocks noChangeAspect="1"/>
          </p:cNvPicPr>
          <p:nvPr>
            <p:custDataLst>
              <p:tags r:id="rId3"/>
            </p:custDataLst>
          </p:nvPr>
        </p:nvPicPr>
        <p:blipFill>
          <a:blip r:embed="rId11" cstate="print"/>
          <a:stretch>
            <a:fillRect/>
          </a:stretch>
        </p:blipFill>
        <p:spPr bwMode="auto">
          <a:xfrm>
            <a:off x="179512" y="4005064"/>
            <a:ext cx="173649" cy="203169"/>
          </a:xfrm>
          <a:prstGeom prst="rect">
            <a:avLst/>
          </a:prstGeom>
          <a:solidFill>
            <a:schemeClr val="bg1"/>
          </a:solidFill>
          <a:ln/>
          <a:effectLst/>
        </p:spPr>
      </p:pic>
      <p:pic>
        <p:nvPicPr>
          <p:cNvPr id="15" name="図 14" descr="TP_tmp.png"/>
          <p:cNvPicPr>
            <a:picLocks noChangeAspect="1"/>
          </p:cNvPicPr>
          <p:nvPr>
            <p:custDataLst>
              <p:tags r:id="rId4"/>
            </p:custDataLst>
          </p:nvPr>
        </p:nvPicPr>
        <p:blipFill>
          <a:blip r:embed="rId12" cstate="print"/>
          <a:stretch>
            <a:fillRect/>
          </a:stretch>
        </p:blipFill>
        <p:spPr bwMode="auto">
          <a:xfrm>
            <a:off x="971600" y="4869160"/>
            <a:ext cx="173649" cy="144129"/>
          </a:xfrm>
          <a:prstGeom prst="rect">
            <a:avLst/>
          </a:prstGeom>
          <a:solidFill>
            <a:schemeClr val="bg1"/>
          </a:solidFill>
          <a:ln/>
          <a:effectLst/>
        </p:spPr>
      </p:pic>
      <p:pic>
        <p:nvPicPr>
          <p:cNvPr id="17" name="図 16" descr="TP_tmp.png"/>
          <p:cNvPicPr>
            <a:picLocks noChangeAspect="1"/>
          </p:cNvPicPr>
          <p:nvPr>
            <p:custDataLst>
              <p:tags r:id="rId5"/>
            </p:custDataLst>
          </p:nvPr>
        </p:nvPicPr>
        <p:blipFill>
          <a:blip r:embed="rId13" cstate="print"/>
          <a:stretch>
            <a:fillRect/>
          </a:stretch>
        </p:blipFill>
        <p:spPr bwMode="auto">
          <a:xfrm>
            <a:off x="5076056" y="1772816"/>
            <a:ext cx="626971" cy="192580"/>
          </a:xfrm>
          <a:prstGeom prst="rect">
            <a:avLst/>
          </a:prstGeom>
          <a:solidFill>
            <a:schemeClr val="bg1"/>
          </a:solidFill>
          <a:ln/>
          <a:effectLst/>
        </p:spPr>
      </p:pic>
      <p:sp>
        <p:nvSpPr>
          <p:cNvPr id="18" name="テキスト ボックス 17"/>
          <p:cNvSpPr txBox="1"/>
          <p:nvPr/>
        </p:nvSpPr>
        <p:spPr>
          <a:xfrm>
            <a:off x="323528" y="6165304"/>
            <a:ext cx="3779817" cy="400110"/>
          </a:xfrm>
          <a:prstGeom prst="rect">
            <a:avLst/>
          </a:prstGeom>
          <a:noFill/>
        </p:spPr>
        <p:txBody>
          <a:bodyPr wrap="none" rtlCol="0">
            <a:spAutoFit/>
          </a:bodyPr>
          <a:lstStyle/>
          <a:p>
            <a:r>
              <a:rPr lang="en-US" altLang="ja-JP" sz="2000" dirty="0" smtClean="0">
                <a:solidFill>
                  <a:prstClr val="black"/>
                </a:solidFill>
                <a:latin typeface="Times New Roman" pitchFamily="18" charset="0"/>
                <a:cs typeface="Times New Roman" pitchFamily="18" charset="0"/>
              </a:rPr>
              <a:t>irrespective of anisotropic pairings</a:t>
            </a:r>
            <a:endParaRPr lang="ja-JP" altLang="en-US" sz="2000" dirty="0">
              <a:solidFill>
                <a:prstClr val="black"/>
              </a:solidFill>
              <a:latin typeface="Times New Roman" pitchFamily="18" charset="0"/>
              <a:cs typeface="Times New Roman" pitchFamily="18" charset="0"/>
            </a:endParaRPr>
          </a:p>
        </p:txBody>
      </p:sp>
      <p:pic>
        <p:nvPicPr>
          <p:cNvPr id="20" name="Picture 6"/>
          <p:cNvPicPr>
            <a:picLocks noChangeAspect="1" noChangeArrowheads="1"/>
          </p:cNvPicPr>
          <p:nvPr/>
        </p:nvPicPr>
        <p:blipFill>
          <a:blip r:embed="rId14" cstate="print"/>
          <a:srcRect/>
          <a:stretch>
            <a:fillRect/>
          </a:stretch>
        </p:blipFill>
        <p:spPr bwMode="auto">
          <a:xfrm>
            <a:off x="4572000" y="3861048"/>
            <a:ext cx="331236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116632"/>
            <a:ext cx="9036496" cy="1143000"/>
          </a:xfrm>
        </p:spPr>
        <p:txBody>
          <a:bodyPr/>
          <a:lstStyle/>
          <a:p>
            <a:r>
              <a:rPr kumimoji="1" lang="en-US" altLang="ja-JP" dirty="0" smtClean="0">
                <a:solidFill>
                  <a:schemeClr val="tx1"/>
                </a:solidFill>
              </a:rPr>
              <a:t>Surface Andreev boun</a:t>
            </a:r>
            <a:r>
              <a:rPr lang="en-US" altLang="ja-JP" dirty="0" smtClean="0">
                <a:solidFill>
                  <a:schemeClr val="tx1"/>
                </a:solidFill>
              </a:rPr>
              <a:t>d state (ABS) up to now</a:t>
            </a:r>
            <a:endParaRPr kumimoji="1" lang="ja-JP" altLang="en-US" dirty="0">
              <a:solidFill>
                <a:schemeClr val="tx1"/>
              </a:solidFill>
            </a:endParaRPr>
          </a:p>
        </p:txBody>
      </p:sp>
      <p:sp>
        <p:nvSpPr>
          <p:cNvPr id="3" name="コンテンツ プレースホルダ 2"/>
          <p:cNvSpPr>
            <a:spLocks noGrp="1"/>
          </p:cNvSpPr>
          <p:nvPr>
            <p:ph idx="1"/>
          </p:nvPr>
        </p:nvSpPr>
        <p:spPr>
          <a:xfrm>
            <a:off x="685800" y="1981200"/>
            <a:ext cx="7772400" cy="3248000"/>
          </a:xfrm>
        </p:spPr>
        <p:txBody>
          <a:bodyPr/>
          <a:lstStyle/>
          <a:p>
            <a:pPr>
              <a:buNone/>
            </a:pPr>
            <a:r>
              <a:rPr kumimoji="1" lang="en-US" altLang="ja-JP" sz="3600" dirty="0" smtClean="0">
                <a:solidFill>
                  <a:srgbClr val="FF0000"/>
                </a:solidFill>
              </a:rPr>
              <a:t>(1)</a:t>
            </a:r>
            <a:r>
              <a:rPr kumimoji="1" lang="en-US" altLang="ja-JP" sz="3600" i="1" dirty="0" smtClean="0">
                <a:solidFill>
                  <a:srgbClr val="FF0000"/>
                </a:solidFill>
              </a:rPr>
              <a:t>d</a:t>
            </a:r>
            <a:r>
              <a:rPr kumimoji="1" lang="en-US" altLang="ja-JP" sz="3600" dirty="0" smtClean="0">
                <a:solidFill>
                  <a:srgbClr val="FF0000"/>
                </a:solidFill>
              </a:rPr>
              <a:t>-wave (</a:t>
            </a:r>
            <a:r>
              <a:rPr lang="en-US" altLang="ja-JP" sz="3600" dirty="0" smtClean="0">
                <a:solidFill>
                  <a:srgbClr val="FF0000"/>
                </a:solidFill>
              </a:rPr>
              <a:t>c</a:t>
            </a:r>
            <a:r>
              <a:rPr kumimoji="1" lang="en-US" altLang="ja-JP" sz="3600" dirty="0" smtClean="0">
                <a:solidFill>
                  <a:srgbClr val="FF0000"/>
                </a:solidFill>
              </a:rPr>
              <a:t>uprate)</a:t>
            </a:r>
          </a:p>
          <a:p>
            <a:pPr>
              <a:buNone/>
            </a:pPr>
            <a:r>
              <a:rPr lang="en-US" altLang="ja-JP" sz="3600" dirty="0" smtClean="0"/>
              <a:t>(2)chiral </a:t>
            </a:r>
            <a:r>
              <a:rPr lang="en-US" altLang="ja-JP" sz="3600" i="1" dirty="0" smtClean="0"/>
              <a:t>p</a:t>
            </a:r>
            <a:r>
              <a:rPr lang="en-US" altLang="ja-JP" sz="3600" dirty="0" smtClean="0"/>
              <a:t>-wave (Sr</a:t>
            </a:r>
            <a:r>
              <a:rPr lang="en-US" altLang="ja-JP" sz="3600" baseline="-25000" dirty="0" smtClean="0"/>
              <a:t>2</a:t>
            </a:r>
            <a:r>
              <a:rPr lang="en-US" altLang="ja-JP" sz="3600" dirty="0" smtClean="0"/>
              <a:t>RuO</a:t>
            </a:r>
            <a:r>
              <a:rPr lang="en-US" altLang="ja-JP" sz="3600" baseline="-25000" dirty="0" smtClean="0"/>
              <a:t>4</a:t>
            </a:r>
            <a:r>
              <a:rPr lang="en-US" altLang="ja-JP" sz="3600" dirty="0" smtClean="0"/>
              <a:t>) </a:t>
            </a:r>
          </a:p>
          <a:p>
            <a:pPr>
              <a:buNone/>
            </a:pPr>
            <a:r>
              <a:rPr kumimoji="1" lang="en-US" altLang="ja-JP" sz="3600" dirty="0" smtClean="0"/>
              <a:t>(3)helical (NCS superconductor) </a:t>
            </a:r>
          </a:p>
          <a:p>
            <a:pPr>
              <a:buNone/>
            </a:pPr>
            <a:r>
              <a:rPr lang="en-US" altLang="ja-JP" sz="3600" dirty="0" smtClean="0"/>
              <a:t>(4)3d superconductor (superfluid </a:t>
            </a:r>
            <a:r>
              <a:rPr lang="en-US" altLang="ja-JP" sz="3600" baseline="30000" dirty="0" smtClean="0"/>
              <a:t>3</a:t>
            </a:r>
            <a:r>
              <a:rPr lang="en-US" altLang="ja-JP" sz="3600" dirty="0" smtClean="0"/>
              <a:t>He)</a:t>
            </a:r>
            <a:endParaRPr kumimoji="1" lang="ja-JP" altLang="en-US" sz="3600" dirty="0"/>
          </a:p>
        </p:txBody>
      </p:sp>
      <p:sp>
        <p:nvSpPr>
          <p:cNvPr id="4" name="テキスト ボックス 3"/>
          <p:cNvSpPr txBox="1"/>
          <p:nvPr/>
        </p:nvSpPr>
        <p:spPr>
          <a:xfrm>
            <a:off x="35496" y="5271591"/>
            <a:ext cx="9122882" cy="461665"/>
          </a:xfrm>
          <a:prstGeom prst="rect">
            <a:avLst/>
          </a:prstGeom>
          <a:noFill/>
        </p:spPr>
        <p:txBody>
          <a:bodyPr wrap="none" rtlCol="0">
            <a:spAutoFit/>
          </a:bodyPr>
          <a:lstStyle/>
          <a:p>
            <a:r>
              <a:rPr kumimoji="1" lang="en-US" altLang="ja-JP" sz="2400" b="1" dirty="0" smtClean="0">
                <a:solidFill>
                  <a:srgbClr val="0000FF"/>
                </a:solidFill>
              </a:rPr>
              <a:t>The presence of ABS is supported by the bulk topological invariant. </a:t>
            </a:r>
            <a:endParaRPr kumimoji="1" lang="ja-JP" altLang="en-US" sz="2400" b="1" dirty="0">
              <a:solidFill>
                <a:srgbClr val="0000FF"/>
              </a:solidFill>
            </a:endParaRPr>
          </a:p>
        </p:txBody>
      </p:sp>
      <p:sp>
        <p:nvSpPr>
          <p:cNvPr id="5" name="テキスト ボックス 4"/>
          <p:cNvSpPr txBox="1"/>
          <p:nvPr/>
        </p:nvSpPr>
        <p:spPr>
          <a:xfrm>
            <a:off x="1059231" y="6228020"/>
            <a:ext cx="6897145" cy="369332"/>
          </a:xfrm>
          <a:prstGeom prst="rect">
            <a:avLst/>
          </a:prstGeom>
          <a:noFill/>
        </p:spPr>
        <p:txBody>
          <a:bodyPr wrap="none" rtlCol="0">
            <a:spAutoFit/>
          </a:bodyPr>
          <a:lstStyle/>
          <a:p>
            <a:r>
              <a:rPr kumimoji="1" lang="en-US" altLang="ja-JP" dirty="0" smtClean="0"/>
              <a:t>Y. Tanaka, M. Sato and N. Nagaosa, J. Phys. Soc. Jpn. 81 011013 (2012)</a:t>
            </a: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0"/>
            <a:ext cx="9144000" cy="2331690"/>
          </a:xfrm>
        </p:spPr>
        <p:txBody>
          <a:bodyPr>
            <a:normAutofit/>
          </a:bodyPr>
          <a:lstStyle/>
          <a:p>
            <a:r>
              <a:rPr lang="en-US" altLang="ja-JP" sz="4000" dirty="0" smtClean="0">
                <a:latin typeface="Times New Roman" pitchFamily="18" charset="0"/>
                <a:cs typeface="Times New Roman" pitchFamily="18" charset="0"/>
              </a:rPr>
              <a:t>(1) Theory of Tunneling Conductance in Superconducting Topological Insulator</a:t>
            </a:r>
            <a:endParaRPr kumimoji="1" lang="ja-JP" altLang="en-US" sz="3100" dirty="0">
              <a:latin typeface="Times New Roman" pitchFamily="18" charset="0"/>
              <a:cs typeface="Times New Roman" pitchFamily="18" charset="0"/>
            </a:endParaRPr>
          </a:p>
        </p:txBody>
      </p:sp>
      <p:sp>
        <p:nvSpPr>
          <p:cNvPr id="6" name="テキスト ボックス 5"/>
          <p:cNvSpPr txBox="1"/>
          <p:nvPr/>
        </p:nvSpPr>
        <p:spPr>
          <a:xfrm>
            <a:off x="1479979" y="2132856"/>
            <a:ext cx="5900333"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A. Yamakage, K. Yada, M. Sato and Y. Tanaka</a:t>
            </a:r>
            <a:endParaRPr kumimoji="1" lang="ja-JP" altLang="en-US" sz="2400" dirty="0">
              <a:latin typeface="Times New Roman" pitchFamily="18" charset="0"/>
              <a:cs typeface="Times New Roman" pitchFamily="18" charset="0"/>
            </a:endParaRPr>
          </a:p>
        </p:txBody>
      </p:sp>
      <p:sp>
        <p:nvSpPr>
          <p:cNvPr id="8" name="タイトル 3"/>
          <p:cNvSpPr txBox="1">
            <a:spLocks/>
          </p:cNvSpPr>
          <p:nvPr/>
        </p:nvSpPr>
        <p:spPr>
          <a:xfrm>
            <a:off x="-36512" y="3761606"/>
            <a:ext cx="9144000" cy="233169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 Majorana</a:t>
            </a:r>
            <a:r>
              <a:rPr kumimoji="1" lang="en-US" altLang="ja-JP" sz="4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fermion and odd-frequency Cooper pair</a:t>
            </a:r>
            <a:endParaRPr kumimoji="1" lang="ja-JP" alt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テキスト ボックス 8"/>
          <p:cNvSpPr txBox="1"/>
          <p:nvPr/>
        </p:nvSpPr>
        <p:spPr>
          <a:xfrm>
            <a:off x="1691680" y="5631631"/>
            <a:ext cx="3092321" cy="461665"/>
          </a:xfrm>
          <a:prstGeom prst="rect">
            <a:avLst/>
          </a:prstGeom>
          <a:noFill/>
        </p:spPr>
        <p:txBody>
          <a:bodyPr wrap="none" rtlCol="0">
            <a:spAutoFit/>
          </a:bodyPr>
          <a:lstStyle/>
          <a:p>
            <a:r>
              <a:rPr lang="en-US" altLang="ja-JP" sz="2400" dirty="0" smtClean="0">
                <a:latin typeface="Times New Roman" pitchFamily="18" charset="0"/>
                <a:cs typeface="Times New Roman" pitchFamily="18" charset="0"/>
              </a:rPr>
              <a:t>Y. Asano</a:t>
            </a:r>
            <a:r>
              <a:rPr kumimoji="1" lang="en-US" altLang="ja-JP" sz="2400" dirty="0" smtClean="0">
                <a:latin typeface="Times New Roman" pitchFamily="18" charset="0"/>
                <a:cs typeface="Times New Roman" pitchFamily="18" charset="0"/>
              </a:rPr>
              <a:t> and Y. Tanaka</a:t>
            </a:r>
            <a:endParaRPr kumimoji="1" lang="ja-JP" altLang="en-US" sz="2400" dirty="0">
              <a:latin typeface="Times New Roman" pitchFamily="18" charset="0"/>
              <a:cs typeface="Times New Roman" pitchFamily="18" charset="0"/>
            </a:endParaRPr>
          </a:p>
        </p:txBody>
      </p:sp>
      <p:sp>
        <p:nvSpPr>
          <p:cNvPr id="10" name="テキスト ボックス 9"/>
          <p:cNvSpPr txBox="1"/>
          <p:nvPr/>
        </p:nvSpPr>
        <p:spPr>
          <a:xfrm>
            <a:off x="3707904" y="2708920"/>
            <a:ext cx="3644909" cy="400110"/>
          </a:xfrm>
          <a:prstGeom prst="rect">
            <a:avLst/>
          </a:prstGeom>
          <a:noFill/>
        </p:spPr>
        <p:txBody>
          <a:bodyPr wrap="none" rtlCol="0">
            <a:spAutoFit/>
          </a:bodyPr>
          <a:lstStyle/>
          <a:p>
            <a:r>
              <a:rPr lang="en-US" altLang="ja-JP" sz="2000" dirty="0" smtClean="0">
                <a:latin typeface="Times New Roman" pitchFamily="18" charset="0"/>
                <a:cs typeface="Times New Roman" pitchFamily="18" charset="0"/>
              </a:rPr>
              <a:t>Phys. Rev. B 85 180509(R) 2012 </a:t>
            </a:r>
            <a:endParaRPr kumimoji="1" lang="ja-JP" altLang="en-US" sz="2000" dirty="0">
              <a:latin typeface="Times New Roman" pitchFamily="18" charset="0"/>
              <a:cs typeface="Times New Roman" pitchFamily="18" charset="0"/>
            </a:endParaRPr>
          </a:p>
        </p:txBody>
      </p:sp>
      <p:sp>
        <p:nvSpPr>
          <p:cNvPr id="12" name="テキスト ボックス 11"/>
          <p:cNvSpPr txBox="1"/>
          <p:nvPr/>
        </p:nvSpPr>
        <p:spPr>
          <a:xfrm>
            <a:off x="4932040" y="5661248"/>
            <a:ext cx="1992853" cy="400110"/>
          </a:xfrm>
          <a:prstGeom prst="rect">
            <a:avLst/>
          </a:prstGeom>
          <a:noFill/>
        </p:spPr>
        <p:txBody>
          <a:bodyPr wrap="none" rtlCol="0">
            <a:spAutoFit/>
          </a:bodyPr>
          <a:lstStyle/>
          <a:p>
            <a:r>
              <a:rPr lang="en-US" altLang="ja-JP" sz="2000" dirty="0" smtClean="0">
                <a:latin typeface="Times New Roman" pitchFamily="18" charset="0"/>
                <a:cs typeface="Times New Roman" pitchFamily="18" charset="0"/>
              </a:rPr>
              <a:t>arXiv: 1204.4226</a:t>
            </a:r>
            <a:endParaRPr kumimoji="1" lang="ja-JP"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384"/>
            <a:ext cx="8229600" cy="1143000"/>
          </a:xfrm>
        </p:spPr>
        <p:txBody>
          <a:bodyPr>
            <a:normAutofit fontScale="90000"/>
          </a:bodyPr>
          <a:lstStyle/>
          <a:p>
            <a:r>
              <a:rPr kumimoji="1" lang="en-US" altLang="ja-JP" dirty="0" smtClean="0">
                <a:latin typeface="Times New Roman" pitchFamily="18" charset="0"/>
                <a:cs typeface="Times New Roman" pitchFamily="18" charset="0"/>
              </a:rPr>
              <a:t>Majorana Fermion and </a:t>
            </a:r>
            <a:br>
              <a:rPr kumimoji="1" lang="en-US" altLang="ja-JP" dirty="0" smtClean="0">
                <a:latin typeface="Times New Roman" pitchFamily="18" charset="0"/>
                <a:cs typeface="Times New Roman" pitchFamily="18" charset="0"/>
              </a:rPr>
            </a:br>
            <a:r>
              <a:rPr lang="en-US" altLang="ja-JP" dirty="0" smtClean="0">
                <a:latin typeface="Times New Roman" pitchFamily="18" charset="0"/>
                <a:cs typeface="Times New Roman" pitchFamily="18" charset="0"/>
              </a:rPr>
              <a:t>odd-frequency pairing</a:t>
            </a:r>
            <a:endParaRPr kumimoji="1" lang="ja-JP" altLang="en-US" dirty="0">
              <a:latin typeface="Times New Roman" pitchFamily="18" charset="0"/>
              <a:cs typeface="Times New Roman" pitchFamily="18" charset="0"/>
            </a:endParaRPr>
          </a:p>
        </p:txBody>
      </p:sp>
      <p:pic>
        <p:nvPicPr>
          <p:cNvPr id="887810" name="Picture 2"/>
          <p:cNvPicPr>
            <a:picLocks noChangeAspect="1" noChangeArrowheads="1"/>
          </p:cNvPicPr>
          <p:nvPr/>
        </p:nvPicPr>
        <p:blipFill>
          <a:blip r:embed="rId3" cstate="print"/>
          <a:srcRect/>
          <a:stretch>
            <a:fillRect/>
          </a:stretch>
        </p:blipFill>
        <p:spPr bwMode="auto">
          <a:xfrm>
            <a:off x="251520" y="1394892"/>
            <a:ext cx="3613688" cy="2592288"/>
          </a:xfrm>
          <a:prstGeom prst="rect">
            <a:avLst/>
          </a:prstGeom>
          <a:noFill/>
          <a:ln w="9525">
            <a:noFill/>
            <a:miter lim="800000"/>
            <a:headEnd/>
            <a:tailEnd/>
          </a:ln>
        </p:spPr>
      </p:pic>
      <p:pic>
        <p:nvPicPr>
          <p:cNvPr id="887811" name="Picture 3"/>
          <p:cNvPicPr>
            <a:picLocks noChangeAspect="1" noChangeArrowheads="1"/>
          </p:cNvPicPr>
          <p:nvPr/>
        </p:nvPicPr>
        <p:blipFill>
          <a:blip r:embed="rId4" cstate="print"/>
          <a:srcRect/>
          <a:stretch>
            <a:fillRect/>
          </a:stretch>
        </p:blipFill>
        <p:spPr bwMode="auto">
          <a:xfrm>
            <a:off x="4283969" y="1340768"/>
            <a:ext cx="4752528" cy="2574404"/>
          </a:xfrm>
          <a:prstGeom prst="rect">
            <a:avLst/>
          </a:prstGeom>
          <a:noFill/>
          <a:ln w="9525">
            <a:noFill/>
            <a:miter lim="800000"/>
            <a:headEnd/>
            <a:tailEnd/>
          </a:ln>
        </p:spPr>
      </p:pic>
      <p:sp>
        <p:nvSpPr>
          <p:cNvPr id="7" name="テキスト ボックス 6"/>
          <p:cNvSpPr txBox="1"/>
          <p:nvPr/>
        </p:nvSpPr>
        <p:spPr>
          <a:xfrm>
            <a:off x="349547" y="4203204"/>
            <a:ext cx="3214341" cy="523220"/>
          </a:xfrm>
          <a:prstGeom prst="rect">
            <a:avLst/>
          </a:prstGeom>
          <a:noFill/>
        </p:spPr>
        <p:txBody>
          <a:bodyPr wrap="none" rtlCol="0">
            <a:spAutoFit/>
          </a:bodyPr>
          <a:lstStyle/>
          <a:p>
            <a:r>
              <a:rPr lang="en-US" altLang="ja-JP" sz="1400" dirty="0" smtClean="0">
                <a:solidFill>
                  <a:srgbClr val="000000"/>
                </a:solidFill>
              </a:rPr>
              <a:t>Kitaev(01); </a:t>
            </a:r>
            <a:r>
              <a:rPr lang="en-US" altLang="ja-JP" sz="1400" dirty="0" err="1" smtClean="0">
                <a:solidFill>
                  <a:srgbClr val="000000"/>
                </a:solidFill>
              </a:rPr>
              <a:t>Lutchyn</a:t>
            </a:r>
            <a:r>
              <a:rPr lang="en-US" altLang="ja-JP" sz="1400" dirty="0" smtClean="0">
                <a:solidFill>
                  <a:srgbClr val="000000"/>
                </a:solidFill>
              </a:rPr>
              <a:t>(10), Oleg(10)</a:t>
            </a:r>
          </a:p>
          <a:p>
            <a:r>
              <a:rPr lang="en-US" altLang="ja-JP" sz="1400" dirty="0" err="1" smtClean="0">
                <a:solidFill>
                  <a:srgbClr val="000000"/>
                </a:solidFill>
              </a:rPr>
              <a:t>Beenakker</a:t>
            </a:r>
            <a:r>
              <a:rPr lang="en-US" altLang="ja-JP" sz="1400" dirty="0" smtClean="0">
                <a:solidFill>
                  <a:srgbClr val="000000"/>
                </a:solidFill>
              </a:rPr>
              <a:t>(11), …</a:t>
            </a:r>
          </a:p>
        </p:txBody>
      </p:sp>
      <p:grpSp>
        <p:nvGrpSpPr>
          <p:cNvPr id="8" name="グループ化 7"/>
          <p:cNvGrpSpPr/>
          <p:nvPr/>
        </p:nvGrpSpPr>
        <p:grpSpPr>
          <a:xfrm>
            <a:off x="5436096" y="4131196"/>
            <a:ext cx="3528392" cy="1759130"/>
            <a:chOff x="4581943" y="1259468"/>
            <a:chExt cx="3950497" cy="2275935"/>
          </a:xfrm>
        </p:grpSpPr>
        <p:pic>
          <p:nvPicPr>
            <p:cNvPr id="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81943" y="1596751"/>
              <a:ext cx="3950497" cy="154421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テキスト ボックス 9"/>
            <p:cNvSpPr txBox="1"/>
            <p:nvPr/>
          </p:nvSpPr>
          <p:spPr>
            <a:xfrm>
              <a:off x="5643226" y="3193231"/>
              <a:ext cx="2262899" cy="342172"/>
            </a:xfrm>
            <a:prstGeom prst="rect">
              <a:avLst/>
            </a:prstGeom>
            <a:noFill/>
          </p:spPr>
          <p:txBody>
            <a:bodyPr wrap="none" rtlCol="0">
              <a:spAutoFit/>
            </a:bodyPr>
            <a:lstStyle/>
            <a:p>
              <a:r>
                <a:rPr kumimoji="1" lang="en-US" altLang="ja-JP" sz="1400" dirty="0" err="1" smtClean="0">
                  <a:latin typeface="Times New Roman" pitchFamily="18" charset="0"/>
                  <a:cs typeface="Times New Roman" pitchFamily="18" charset="0"/>
                </a:rPr>
                <a:t>Kouwnehoven</a:t>
              </a:r>
              <a:r>
                <a:rPr kumimoji="1" lang="en-US" altLang="ja-JP" sz="1400" dirty="0" smtClean="0">
                  <a:latin typeface="Times New Roman" pitchFamily="18" charset="0"/>
                  <a:cs typeface="Times New Roman" pitchFamily="18" charset="0"/>
                </a:rPr>
                <a:t>(12) </a:t>
              </a:r>
              <a:r>
                <a:rPr lang="en-US" altLang="ja-JP" sz="1400" dirty="0" smtClean="0">
                  <a:latin typeface="Times New Roman" pitchFamily="18" charset="0"/>
                  <a:cs typeface="Times New Roman" pitchFamily="18" charset="0"/>
                </a:rPr>
                <a:t> Science</a:t>
              </a:r>
              <a:endParaRPr kumimoji="1" lang="ja-JP" altLang="en-US" sz="1400" dirty="0">
                <a:latin typeface="Times New Roman" pitchFamily="18" charset="0"/>
                <a:cs typeface="Times New Roman" pitchFamily="18" charset="0"/>
              </a:endParaRPr>
            </a:p>
          </p:txBody>
        </p:sp>
        <p:sp>
          <p:nvSpPr>
            <p:cNvPr id="11" name="テキスト ボックス 10"/>
            <p:cNvSpPr txBox="1"/>
            <p:nvPr/>
          </p:nvSpPr>
          <p:spPr>
            <a:xfrm>
              <a:off x="5004048" y="1259468"/>
              <a:ext cx="2784224" cy="369332"/>
            </a:xfrm>
            <a:prstGeom prst="rect">
              <a:avLst/>
            </a:prstGeom>
            <a:noFill/>
          </p:spPr>
          <p:txBody>
            <a:bodyPr wrap="none" rtlCol="0">
              <a:spAutoFit/>
            </a:bodyPr>
            <a:lstStyle/>
            <a:p>
              <a:r>
                <a:rPr lang="en-US" altLang="ja-JP" dirty="0" smtClean="0">
                  <a:solidFill>
                    <a:srgbClr val="000000"/>
                  </a:solidFill>
                </a:rPr>
                <a:t>Nature, News, March(2012)</a:t>
              </a:r>
              <a:endParaRPr lang="ja-JP" altLang="en-US" dirty="0">
                <a:solidFill>
                  <a:srgbClr val="000000"/>
                </a:solidFill>
              </a:endParaRPr>
            </a:p>
          </p:txBody>
        </p:sp>
      </p:grpSp>
      <p:sp>
        <p:nvSpPr>
          <p:cNvPr id="12" name="テキスト ボックス 11"/>
          <p:cNvSpPr txBox="1"/>
          <p:nvPr/>
        </p:nvSpPr>
        <p:spPr>
          <a:xfrm>
            <a:off x="674370" y="4851276"/>
            <a:ext cx="2528256" cy="369332"/>
          </a:xfrm>
          <a:prstGeom prst="rect">
            <a:avLst/>
          </a:prstGeom>
          <a:noFill/>
        </p:spPr>
        <p:txBody>
          <a:bodyPr wrap="none" rtlCol="0">
            <a:spAutoFit/>
          </a:bodyPr>
          <a:lstStyle/>
          <a:p>
            <a:r>
              <a:rPr kumimoji="1" lang="en-US" altLang="ja-JP" b="1" dirty="0" smtClean="0">
                <a:solidFill>
                  <a:srgbClr val="FF0000"/>
                </a:solidFill>
              </a:rPr>
              <a:t>Spin-orbit coupling</a:t>
            </a:r>
            <a:endParaRPr kumimoji="1" lang="ja-JP" altLang="en-US" b="1" dirty="0">
              <a:solidFill>
                <a:srgbClr val="FF0000"/>
              </a:solidFill>
            </a:endParaRPr>
          </a:p>
        </p:txBody>
      </p:sp>
      <p:sp>
        <p:nvSpPr>
          <p:cNvPr id="13" name="テキスト ボックス 12"/>
          <p:cNvSpPr txBox="1"/>
          <p:nvPr/>
        </p:nvSpPr>
        <p:spPr>
          <a:xfrm>
            <a:off x="683568" y="5274032"/>
            <a:ext cx="1159035" cy="369332"/>
          </a:xfrm>
          <a:prstGeom prst="rect">
            <a:avLst/>
          </a:prstGeom>
          <a:noFill/>
        </p:spPr>
        <p:txBody>
          <a:bodyPr wrap="none" rtlCol="0">
            <a:spAutoFit/>
          </a:bodyPr>
          <a:lstStyle/>
          <a:p>
            <a:r>
              <a:rPr lang="en-US" altLang="ja-JP" b="1" dirty="0" smtClean="0">
                <a:solidFill>
                  <a:srgbClr val="FF0000"/>
                </a:solidFill>
              </a:rPr>
              <a:t>Zeeman</a:t>
            </a:r>
            <a:endParaRPr kumimoji="1" lang="ja-JP" altLang="en-US" b="1" dirty="0">
              <a:solidFill>
                <a:srgbClr val="FF0000"/>
              </a:solidFill>
            </a:endParaRPr>
          </a:p>
        </p:txBody>
      </p:sp>
      <p:sp>
        <p:nvSpPr>
          <p:cNvPr id="14" name="テキスト ボックス 13"/>
          <p:cNvSpPr txBox="1"/>
          <p:nvPr/>
        </p:nvSpPr>
        <p:spPr>
          <a:xfrm>
            <a:off x="683568" y="5706080"/>
            <a:ext cx="3747564" cy="369332"/>
          </a:xfrm>
          <a:prstGeom prst="rect">
            <a:avLst/>
          </a:prstGeom>
          <a:noFill/>
        </p:spPr>
        <p:txBody>
          <a:bodyPr wrap="none" rtlCol="0">
            <a:spAutoFit/>
          </a:bodyPr>
          <a:lstStyle/>
          <a:p>
            <a:r>
              <a:rPr lang="en-US" altLang="ja-JP" b="1" dirty="0" smtClean="0">
                <a:solidFill>
                  <a:srgbClr val="FF0000"/>
                </a:solidFill>
              </a:rPr>
              <a:t>Proximity coupling to s-wave</a:t>
            </a:r>
            <a:endParaRPr kumimoji="1" lang="ja-JP" altLang="en-US" b="1" dirty="0">
              <a:solidFill>
                <a:srgbClr val="FF0000"/>
              </a:solidFill>
            </a:endParaRPr>
          </a:p>
        </p:txBody>
      </p:sp>
      <p:sp>
        <p:nvSpPr>
          <p:cNvPr id="15" name="テキスト ボックス 14"/>
          <p:cNvSpPr txBox="1"/>
          <p:nvPr/>
        </p:nvSpPr>
        <p:spPr>
          <a:xfrm>
            <a:off x="611560" y="6237312"/>
            <a:ext cx="6092437" cy="646331"/>
          </a:xfrm>
          <a:prstGeom prst="rect">
            <a:avLst/>
          </a:prstGeom>
          <a:noFill/>
        </p:spPr>
        <p:txBody>
          <a:bodyPr wrap="none" rtlCol="0">
            <a:spAutoFit/>
          </a:bodyPr>
          <a:lstStyle/>
          <a:p>
            <a:r>
              <a:rPr kumimoji="1" lang="en-US" altLang="ja-JP" dirty="0" smtClean="0"/>
              <a:t>Superconductivity on </a:t>
            </a:r>
            <a:r>
              <a:rPr kumimoji="1" lang="en-US" altLang="ja-JP" dirty="0" err="1" smtClean="0"/>
              <a:t>Nanowire</a:t>
            </a:r>
            <a:r>
              <a:rPr kumimoji="1" lang="en-US" altLang="ja-JP" dirty="0" smtClean="0"/>
              <a:t> in topological phase </a:t>
            </a:r>
          </a:p>
          <a:p>
            <a:r>
              <a:rPr kumimoji="1" lang="en-US" altLang="ja-JP" dirty="0" smtClean="0"/>
              <a:t>is similar to spin-triplet </a:t>
            </a:r>
            <a:r>
              <a:rPr kumimoji="1" lang="en-US" altLang="ja-JP" i="1" dirty="0" smtClean="0">
                <a:latin typeface="Times New Roman" pitchFamily="18" charset="0"/>
                <a:cs typeface="Times New Roman" pitchFamily="18" charset="0"/>
              </a:rPr>
              <a:t>p</a:t>
            </a:r>
            <a:r>
              <a:rPr kumimoji="1" lang="en-US" altLang="ja-JP" dirty="0" smtClean="0"/>
              <a:t>-wave</a:t>
            </a:r>
            <a:endParaRPr kumimoji="1" lang="ja-JP" altLang="en-US" dirty="0"/>
          </a:p>
        </p:txBody>
      </p:sp>
      <p:sp>
        <p:nvSpPr>
          <p:cNvPr id="16" name="テキスト ボックス 15"/>
          <p:cNvSpPr txBox="1"/>
          <p:nvPr/>
        </p:nvSpPr>
        <p:spPr>
          <a:xfrm>
            <a:off x="6876256" y="6516052"/>
            <a:ext cx="1245854" cy="369332"/>
          </a:xfrm>
          <a:prstGeom prst="rect">
            <a:avLst/>
          </a:prstGeom>
          <a:noFill/>
        </p:spPr>
        <p:txBody>
          <a:bodyPr wrap="none" rtlCol="0">
            <a:spAutoFit/>
          </a:bodyPr>
          <a:lstStyle/>
          <a:p>
            <a:r>
              <a:rPr kumimoji="1" lang="en-US" altLang="ja-JP" dirty="0" smtClean="0"/>
              <a:t>Kitaev 01</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0" y="-26988"/>
            <a:ext cx="9144000" cy="763588"/>
          </a:xfrm>
          <a:solidFill>
            <a:srgbClr val="99FF33"/>
          </a:solidFill>
        </p:spPr>
        <p:txBody>
          <a:bodyPr/>
          <a:lstStyle/>
          <a:p>
            <a:pPr eaLnBrk="1" hangingPunct="1"/>
            <a:r>
              <a:rPr lang="en-US" altLang="ja-JP" sz="3600" dirty="0" smtClean="0"/>
              <a:t>What is odd-frequency pairing</a:t>
            </a:r>
            <a:endParaRPr lang="ja-JP" altLang="en-US" sz="3600" dirty="0" smtClean="0"/>
          </a:p>
        </p:txBody>
      </p:sp>
      <p:sp>
        <p:nvSpPr>
          <p:cNvPr id="278531" name="Text Box 15"/>
          <p:cNvSpPr txBox="1">
            <a:spLocks noChangeArrowheads="1"/>
          </p:cNvSpPr>
          <p:nvPr/>
        </p:nvSpPr>
        <p:spPr bwMode="auto">
          <a:xfrm>
            <a:off x="1046163" y="1109663"/>
            <a:ext cx="1204912" cy="457200"/>
          </a:xfrm>
          <a:prstGeom prst="rect">
            <a:avLst/>
          </a:prstGeom>
          <a:solidFill>
            <a:srgbClr val="FFCCFF"/>
          </a:solidFill>
          <a:ln w="9525">
            <a:noFill/>
            <a:miter lim="800000"/>
            <a:headEnd/>
            <a:tailEnd/>
          </a:ln>
        </p:spPr>
        <p:txBody>
          <a:bodyPr>
            <a:spAutoFit/>
          </a:bodyPr>
          <a:lstStyle/>
          <a:p>
            <a:pPr algn="ctr" eaLnBrk="0" fontAlgn="base" hangingPunct="0">
              <a:spcBef>
                <a:spcPct val="0"/>
              </a:spcBef>
              <a:spcAft>
                <a:spcPct val="0"/>
              </a:spcAft>
            </a:pPr>
            <a:r>
              <a:rPr kumimoji="0" lang="en-US" altLang="ja-JP" sz="2400" b="1" dirty="0" smtClean="0">
                <a:solidFill>
                  <a:srgbClr val="000000"/>
                </a:solidFill>
              </a:rPr>
              <a:t>spin</a:t>
            </a:r>
            <a:endParaRPr kumimoji="0" lang="ja-JP" altLang="en-US" sz="2400" b="1" dirty="0" smtClean="0">
              <a:solidFill>
                <a:srgbClr val="000000"/>
              </a:solidFill>
            </a:endParaRPr>
          </a:p>
        </p:txBody>
      </p:sp>
      <p:sp>
        <p:nvSpPr>
          <p:cNvPr id="41" name="フローチャート : 和接合 40"/>
          <p:cNvSpPr/>
          <p:nvPr/>
        </p:nvSpPr>
        <p:spPr>
          <a:xfrm>
            <a:off x="2822575" y="1538288"/>
            <a:ext cx="571500" cy="612775"/>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ja-JP" altLang="en-US" dirty="0">
              <a:solidFill>
                <a:srgbClr val="FFFFFF"/>
              </a:solidFill>
            </a:endParaRPr>
          </a:p>
        </p:txBody>
      </p:sp>
      <p:sp>
        <p:nvSpPr>
          <p:cNvPr id="9221" name="Text Box 15"/>
          <p:cNvSpPr txBox="1">
            <a:spLocks noChangeArrowheads="1"/>
          </p:cNvSpPr>
          <p:nvPr/>
        </p:nvSpPr>
        <p:spPr bwMode="auto">
          <a:xfrm>
            <a:off x="822325" y="1538288"/>
            <a:ext cx="1714500" cy="461962"/>
          </a:xfrm>
          <a:prstGeom prst="rect">
            <a:avLst/>
          </a:prstGeom>
          <a:noFill/>
          <a:ln>
            <a:noFill/>
          </a:ln>
          <a:extLst>
            <a:ext uri="{909E8E84-426E-40DD-AFC4-6F175D3DCCD1}"/>
            <a:ext uri="{91240B29-F687-4F45-9708-019B960494DF}"/>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base" hangingPunct="1">
              <a:spcBef>
                <a:spcPct val="0"/>
              </a:spcBef>
              <a:spcAft>
                <a:spcPct val="0"/>
              </a:spcAft>
              <a:defRPr/>
            </a:pPr>
            <a:r>
              <a:rPr lang="en-US" altLang="ja-JP" sz="2400" b="1" dirty="0" smtClean="0">
                <a:solidFill>
                  <a:srgbClr val="0000CC"/>
                </a:solidFill>
                <a:latin typeface="ＭＳ Ｐゴシック"/>
                <a:ea typeface="ＭＳ Ｐゴシック"/>
                <a:cs typeface="Arial" pitchFamily="34" charset="0"/>
              </a:rPr>
              <a:t>-</a:t>
            </a:r>
            <a:r>
              <a:rPr lang="ja-JP" altLang="en-US" sz="2400" b="1" dirty="0" smtClean="0">
                <a:solidFill>
                  <a:srgbClr val="0000CC"/>
                </a:solidFill>
                <a:latin typeface="Times New Roman"/>
              </a:rPr>
              <a:t>　</a:t>
            </a:r>
            <a:r>
              <a:rPr lang="en-US" altLang="ja-JP" sz="2400" b="1" dirty="0" smtClean="0">
                <a:solidFill>
                  <a:srgbClr val="0000CC"/>
                </a:solidFill>
                <a:latin typeface="Times New Roman"/>
              </a:rPr>
              <a:t>singlet</a:t>
            </a:r>
            <a:endParaRPr lang="ja-JP" altLang="en-US" sz="2400" b="1" dirty="0" smtClean="0">
              <a:solidFill>
                <a:srgbClr val="0000CC"/>
              </a:solidFill>
              <a:latin typeface="Times New Roman"/>
            </a:endParaRPr>
          </a:p>
        </p:txBody>
      </p:sp>
      <p:sp>
        <p:nvSpPr>
          <p:cNvPr id="278534" name="Text Box 15"/>
          <p:cNvSpPr txBox="1">
            <a:spLocks noChangeArrowheads="1"/>
          </p:cNvSpPr>
          <p:nvPr/>
        </p:nvSpPr>
        <p:spPr bwMode="auto">
          <a:xfrm>
            <a:off x="822325" y="1966913"/>
            <a:ext cx="1714500" cy="461962"/>
          </a:xfrm>
          <a:prstGeom prst="rect">
            <a:avLst/>
          </a:prstGeom>
          <a:noFill/>
          <a:ln w="25400" algn="ctr">
            <a:noFill/>
            <a:miter lim="800000"/>
            <a:headEnd/>
            <a:tailEnd/>
          </a:ln>
        </p:spPr>
        <p:txBody>
          <a:bodyPr>
            <a:spAutoFit/>
          </a:bodyPr>
          <a:lstStyle/>
          <a:p>
            <a:pPr algn="ctr" eaLnBrk="0" fontAlgn="base" hangingPunct="0">
              <a:spcBef>
                <a:spcPct val="0"/>
              </a:spcBef>
              <a:spcAft>
                <a:spcPct val="0"/>
              </a:spcAft>
            </a:pPr>
            <a:r>
              <a:rPr kumimoji="0" lang="en-US" altLang="ja-JP" sz="2400" b="1" dirty="0" smtClean="0">
                <a:solidFill>
                  <a:srgbClr val="FF0000"/>
                </a:solidFill>
                <a:latin typeface="Symbol" pitchFamily="18" charset="2"/>
              </a:rPr>
              <a:t>+</a:t>
            </a:r>
            <a:r>
              <a:rPr kumimoji="0" lang="ja-JP" altLang="en-US" sz="2400" b="1" dirty="0" smtClean="0">
                <a:solidFill>
                  <a:srgbClr val="FF0000"/>
                </a:solidFill>
                <a:latin typeface="Symbol" pitchFamily="18" charset="2"/>
              </a:rPr>
              <a:t>　</a:t>
            </a:r>
            <a:r>
              <a:rPr kumimoji="0" lang="en-US" altLang="ja-JP" sz="2400" b="1" dirty="0" smtClean="0">
                <a:solidFill>
                  <a:srgbClr val="FF0000"/>
                </a:solidFill>
                <a:cs typeface="Times New Roman" pitchFamily="18" charset="0"/>
              </a:rPr>
              <a:t>triplet</a:t>
            </a:r>
            <a:endParaRPr kumimoji="0" lang="ja-JP" altLang="en-US" sz="2400" b="1" dirty="0" smtClean="0">
              <a:solidFill>
                <a:srgbClr val="FF0000"/>
              </a:solidFill>
              <a:cs typeface="Times New Roman" pitchFamily="18" charset="0"/>
            </a:endParaRPr>
          </a:p>
        </p:txBody>
      </p:sp>
      <p:sp>
        <p:nvSpPr>
          <p:cNvPr id="45" name="右大かっこ 44"/>
          <p:cNvSpPr/>
          <p:nvPr/>
        </p:nvSpPr>
        <p:spPr>
          <a:xfrm>
            <a:off x="2393950" y="1481138"/>
            <a:ext cx="73025" cy="914400"/>
          </a:xfrm>
          <a:prstGeom prst="rightBracke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kumimoji="0" lang="ja-JP" altLang="en-US" dirty="0">
              <a:solidFill>
                <a:srgbClr val="000000"/>
              </a:solidFill>
            </a:endParaRPr>
          </a:p>
        </p:txBody>
      </p:sp>
      <p:sp>
        <p:nvSpPr>
          <p:cNvPr id="278536" name="Text Box 15"/>
          <p:cNvSpPr txBox="1">
            <a:spLocks noChangeArrowheads="1"/>
          </p:cNvSpPr>
          <p:nvPr/>
        </p:nvSpPr>
        <p:spPr bwMode="auto">
          <a:xfrm>
            <a:off x="3608388" y="1109663"/>
            <a:ext cx="1204912" cy="457200"/>
          </a:xfrm>
          <a:prstGeom prst="rect">
            <a:avLst/>
          </a:prstGeom>
          <a:solidFill>
            <a:srgbClr val="CCECFF"/>
          </a:solidFill>
          <a:ln w="9525">
            <a:noFill/>
            <a:miter lim="800000"/>
            <a:headEnd/>
            <a:tailEnd/>
          </a:ln>
        </p:spPr>
        <p:txBody>
          <a:bodyPr>
            <a:spAutoFit/>
          </a:bodyPr>
          <a:lstStyle/>
          <a:p>
            <a:pPr algn="ctr" eaLnBrk="0" fontAlgn="base" hangingPunct="0">
              <a:spcBef>
                <a:spcPct val="0"/>
              </a:spcBef>
              <a:spcAft>
                <a:spcPct val="0"/>
              </a:spcAft>
            </a:pPr>
            <a:r>
              <a:rPr kumimoji="0" lang="en-US" altLang="ja-JP" sz="2400" b="1" smtClean="0">
                <a:solidFill>
                  <a:srgbClr val="000000"/>
                </a:solidFill>
              </a:rPr>
              <a:t>orbital</a:t>
            </a:r>
            <a:endParaRPr kumimoji="0" lang="ja-JP" altLang="en-US" sz="2400" b="1" smtClean="0">
              <a:solidFill>
                <a:srgbClr val="000000"/>
              </a:solidFill>
            </a:endParaRPr>
          </a:p>
        </p:txBody>
      </p:sp>
      <p:sp>
        <p:nvSpPr>
          <p:cNvPr id="278537" name="Text Box 15"/>
          <p:cNvSpPr txBox="1">
            <a:spLocks noChangeArrowheads="1"/>
          </p:cNvSpPr>
          <p:nvPr/>
        </p:nvSpPr>
        <p:spPr bwMode="auto">
          <a:xfrm>
            <a:off x="3492500" y="1504950"/>
            <a:ext cx="2143125" cy="461963"/>
          </a:xfrm>
          <a:prstGeom prst="rect">
            <a:avLst/>
          </a:prstGeom>
          <a:noFill/>
          <a:ln w="25400" algn="ctr">
            <a:noFill/>
            <a:miter lim="800000"/>
            <a:headEnd/>
            <a:tailEnd/>
          </a:ln>
        </p:spPr>
        <p:txBody>
          <a:bodyPr>
            <a:spAutoFit/>
          </a:bodyPr>
          <a:lstStyle/>
          <a:p>
            <a:pPr algn="ctr" eaLnBrk="0" fontAlgn="base" hangingPunct="0">
              <a:spcBef>
                <a:spcPct val="0"/>
              </a:spcBef>
              <a:spcAft>
                <a:spcPct val="0"/>
              </a:spcAft>
            </a:pPr>
            <a:r>
              <a:rPr kumimoji="0" lang="en-US" altLang="ja-JP" sz="2400" b="1" smtClean="0">
                <a:solidFill>
                  <a:srgbClr val="0000CC"/>
                </a:solidFill>
                <a:latin typeface="Symbol" pitchFamily="18" charset="2"/>
              </a:rPr>
              <a:t>+</a:t>
            </a:r>
            <a:r>
              <a:rPr kumimoji="0" lang="ja-JP" altLang="en-US" sz="2400" b="1" smtClean="0">
                <a:solidFill>
                  <a:srgbClr val="0000CC"/>
                </a:solidFill>
                <a:latin typeface="Symbol" pitchFamily="18" charset="2"/>
              </a:rPr>
              <a:t>　</a:t>
            </a:r>
            <a:r>
              <a:rPr kumimoji="0" lang="en-US" altLang="ja-JP" sz="2400" b="1" smtClean="0">
                <a:solidFill>
                  <a:srgbClr val="0000CC"/>
                </a:solidFill>
                <a:cs typeface="Times New Roman" pitchFamily="18" charset="0"/>
              </a:rPr>
              <a:t>even</a:t>
            </a:r>
            <a:endParaRPr kumimoji="0" lang="ja-JP" altLang="en-US" sz="2400" b="1" smtClean="0">
              <a:solidFill>
                <a:srgbClr val="0000CC"/>
              </a:solidFill>
              <a:cs typeface="Times New Roman" pitchFamily="18" charset="0"/>
            </a:endParaRPr>
          </a:p>
        </p:txBody>
      </p:sp>
      <p:sp>
        <p:nvSpPr>
          <p:cNvPr id="19466" name="Text Box 15"/>
          <p:cNvSpPr txBox="1">
            <a:spLocks noChangeArrowheads="1"/>
          </p:cNvSpPr>
          <p:nvPr/>
        </p:nvSpPr>
        <p:spPr bwMode="auto">
          <a:xfrm>
            <a:off x="3409950" y="1966913"/>
            <a:ext cx="2214563" cy="461962"/>
          </a:xfrm>
          <a:prstGeom prst="rect">
            <a:avLst/>
          </a:prstGeom>
          <a:noFill/>
          <a:ln w="25400" algn="ctr">
            <a:noFill/>
            <a:miter lim="800000"/>
            <a:headEnd/>
            <a:tailEnd/>
          </a:ln>
        </p:spPr>
        <p:txBody>
          <a:bodyPr>
            <a:spAutoFit/>
          </a:bodyPr>
          <a:lstStyle/>
          <a:p>
            <a:pPr algn="ctr" eaLnBrk="0" fontAlgn="base" hangingPunct="0">
              <a:spcBef>
                <a:spcPct val="0"/>
              </a:spcBef>
              <a:spcAft>
                <a:spcPct val="0"/>
              </a:spcAft>
              <a:defRPr/>
            </a:pPr>
            <a:r>
              <a:rPr kumimoji="0" lang="en-US" altLang="ja-JP" sz="2400" b="1" dirty="0">
                <a:solidFill>
                  <a:srgbClr val="FF0000"/>
                </a:solidFill>
                <a:latin typeface="Symbol" pitchFamily="18" charset="2"/>
              </a:rPr>
              <a:t>-</a:t>
            </a:r>
            <a:r>
              <a:rPr kumimoji="0" lang="ja-JP" altLang="en-US" sz="2400" b="1" dirty="0">
                <a:solidFill>
                  <a:srgbClr val="FF0000"/>
                </a:solidFill>
                <a:latin typeface="Symbol" pitchFamily="18" charset="2"/>
              </a:rPr>
              <a:t>　</a:t>
            </a:r>
            <a:r>
              <a:rPr kumimoji="0" lang="en-US" altLang="ja-JP" sz="2400" b="1" dirty="0">
                <a:solidFill>
                  <a:srgbClr val="FF0000"/>
                </a:solidFill>
              </a:rPr>
              <a:t>odd</a:t>
            </a:r>
            <a:endParaRPr kumimoji="0" lang="ja-JP" altLang="en-US" sz="2400" b="1" dirty="0">
              <a:solidFill>
                <a:srgbClr val="FF0000"/>
              </a:solidFill>
            </a:endParaRPr>
          </a:p>
        </p:txBody>
      </p:sp>
      <p:grpSp>
        <p:nvGrpSpPr>
          <p:cNvPr id="2" name="グループ化 52"/>
          <p:cNvGrpSpPr>
            <a:grpSpLocks/>
          </p:cNvGrpSpPr>
          <p:nvPr/>
        </p:nvGrpSpPr>
        <p:grpSpPr bwMode="auto">
          <a:xfrm>
            <a:off x="5949950" y="1143000"/>
            <a:ext cx="2884488" cy="1319213"/>
            <a:chOff x="5984742" y="1071546"/>
            <a:chExt cx="2884104" cy="1318921"/>
          </a:xfrm>
        </p:grpSpPr>
        <p:sp>
          <p:nvSpPr>
            <p:cNvPr id="49" name="フローチャート : 和接合 48"/>
            <p:cNvSpPr/>
            <p:nvPr/>
          </p:nvSpPr>
          <p:spPr>
            <a:xfrm>
              <a:off x="5984742" y="1528645"/>
              <a:ext cx="571424" cy="612639"/>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ja-JP" altLang="en-US" dirty="0">
                <a:solidFill>
                  <a:srgbClr val="FFFFFF"/>
                </a:solidFill>
              </a:endParaRPr>
            </a:p>
          </p:txBody>
        </p:sp>
        <p:sp>
          <p:nvSpPr>
            <p:cNvPr id="278548" name="Text Box 15"/>
            <p:cNvSpPr txBox="1">
              <a:spLocks noChangeArrowheads="1"/>
            </p:cNvSpPr>
            <p:nvPr/>
          </p:nvSpPr>
          <p:spPr bwMode="auto">
            <a:xfrm>
              <a:off x="6178439" y="1071546"/>
              <a:ext cx="2643320" cy="461563"/>
            </a:xfrm>
            <a:prstGeom prst="rect">
              <a:avLst/>
            </a:prstGeom>
            <a:solidFill>
              <a:srgbClr val="99FF33"/>
            </a:solidFill>
            <a:ln w="25400" algn="ctr">
              <a:noFill/>
              <a:miter lim="800000"/>
              <a:headEnd/>
              <a:tailEnd/>
            </a:ln>
          </p:spPr>
          <p:txBody>
            <a:bodyPr>
              <a:spAutoFit/>
            </a:bodyPr>
            <a:lstStyle/>
            <a:p>
              <a:pPr algn="ctr" eaLnBrk="0" fontAlgn="base" hangingPunct="0">
                <a:spcBef>
                  <a:spcPct val="0"/>
                </a:spcBef>
                <a:spcAft>
                  <a:spcPct val="0"/>
                </a:spcAft>
              </a:pPr>
              <a:r>
                <a:rPr kumimoji="0" lang="en-US" altLang="ja-JP" sz="2400" b="1" smtClean="0">
                  <a:solidFill>
                    <a:srgbClr val="000000"/>
                  </a:solidFill>
                </a:rPr>
                <a:t>Time (frequency)</a:t>
              </a:r>
              <a:endParaRPr kumimoji="0" lang="ja-JP" altLang="en-US" sz="2400" b="1" smtClean="0">
                <a:solidFill>
                  <a:srgbClr val="000000"/>
                </a:solidFill>
              </a:endParaRPr>
            </a:p>
          </p:txBody>
        </p:sp>
        <p:sp>
          <p:nvSpPr>
            <p:cNvPr id="278549" name="Text Box 15"/>
            <p:cNvSpPr txBox="1">
              <a:spLocks noChangeArrowheads="1"/>
            </p:cNvSpPr>
            <p:nvPr/>
          </p:nvSpPr>
          <p:spPr bwMode="auto">
            <a:xfrm>
              <a:off x="6715140" y="1500174"/>
              <a:ext cx="2143140" cy="461563"/>
            </a:xfrm>
            <a:prstGeom prst="rect">
              <a:avLst/>
            </a:prstGeom>
            <a:noFill/>
            <a:ln w="25400" algn="ctr">
              <a:noFill/>
              <a:miter lim="800000"/>
              <a:headEnd/>
              <a:tailEnd/>
            </a:ln>
          </p:spPr>
          <p:txBody>
            <a:bodyPr>
              <a:spAutoFit/>
            </a:bodyPr>
            <a:lstStyle/>
            <a:p>
              <a:pPr algn="ctr" eaLnBrk="0" fontAlgn="base" hangingPunct="0">
                <a:spcBef>
                  <a:spcPct val="0"/>
                </a:spcBef>
                <a:spcAft>
                  <a:spcPct val="0"/>
                </a:spcAft>
              </a:pPr>
              <a:r>
                <a:rPr kumimoji="0" lang="en-US" altLang="ja-JP" sz="2400" b="1" smtClean="0">
                  <a:solidFill>
                    <a:srgbClr val="0000CC"/>
                  </a:solidFill>
                  <a:latin typeface="Symbol" pitchFamily="18" charset="2"/>
                </a:rPr>
                <a:t>+</a:t>
              </a:r>
              <a:r>
                <a:rPr kumimoji="0" lang="ja-JP" altLang="en-US" sz="2400" b="1" smtClean="0">
                  <a:solidFill>
                    <a:srgbClr val="0000CC"/>
                  </a:solidFill>
                  <a:latin typeface="Symbol" pitchFamily="18" charset="2"/>
                </a:rPr>
                <a:t> </a:t>
              </a:r>
              <a:r>
                <a:rPr kumimoji="0" lang="en-US" altLang="ja-JP" sz="2400" b="1" smtClean="0">
                  <a:solidFill>
                    <a:srgbClr val="0000CC"/>
                  </a:solidFill>
                  <a:cs typeface="Times New Roman" pitchFamily="18" charset="0"/>
                </a:rPr>
                <a:t>even</a:t>
              </a:r>
              <a:endParaRPr kumimoji="0" lang="ja-JP" altLang="en-US" sz="2400" b="1" smtClean="0">
                <a:solidFill>
                  <a:srgbClr val="0000CC"/>
                </a:solidFill>
                <a:cs typeface="Times New Roman" pitchFamily="18" charset="0"/>
              </a:endParaRPr>
            </a:p>
          </p:txBody>
        </p:sp>
        <p:sp>
          <p:nvSpPr>
            <p:cNvPr id="278550" name="Text Box 15"/>
            <p:cNvSpPr txBox="1">
              <a:spLocks noChangeArrowheads="1"/>
            </p:cNvSpPr>
            <p:nvPr/>
          </p:nvSpPr>
          <p:spPr bwMode="auto">
            <a:xfrm>
              <a:off x="6654269" y="1928802"/>
              <a:ext cx="2214577" cy="461665"/>
            </a:xfrm>
            <a:prstGeom prst="rect">
              <a:avLst/>
            </a:prstGeom>
            <a:noFill/>
            <a:ln w="25400" algn="ctr">
              <a:noFill/>
              <a:miter lim="800000"/>
              <a:headEnd/>
              <a:tailEnd/>
            </a:ln>
          </p:spPr>
          <p:txBody>
            <a:bodyPr>
              <a:spAutoFit/>
            </a:bodyPr>
            <a:lstStyle/>
            <a:p>
              <a:pPr algn="ctr" eaLnBrk="0" fontAlgn="base" hangingPunct="0">
                <a:spcBef>
                  <a:spcPct val="0"/>
                </a:spcBef>
                <a:spcAft>
                  <a:spcPct val="0"/>
                </a:spcAft>
              </a:pPr>
              <a:r>
                <a:rPr kumimoji="0" lang="en-US" altLang="ja-JP" sz="2400" b="1" smtClean="0">
                  <a:solidFill>
                    <a:srgbClr val="FF0000"/>
                  </a:solidFill>
                  <a:latin typeface="Symbol" pitchFamily="18" charset="2"/>
                </a:rPr>
                <a:t>-</a:t>
              </a:r>
              <a:r>
                <a:rPr kumimoji="0" lang="en-US" altLang="ja-JP" sz="2400" b="1" smtClean="0">
                  <a:solidFill>
                    <a:srgbClr val="FF0000"/>
                  </a:solidFill>
                  <a:cs typeface="Times New Roman" pitchFamily="18" charset="0"/>
                </a:rPr>
                <a:t>  odd</a:t>
              </a:r>
              <a:endParaRPr kumimoji="0" lang="ja-JP" altLang="en-US" sz="2400" b="1" smtClean="0">
                <a:solidFill>
                  <a:srgbClr val="FF0000"/>
                </a:solidFill>
                <a:latin typeface="Symbol" pitchFamily="18" charset="2"/>
              </a:endParaRPr>
            </a:p>
          </p:txBody>
        </p:sp>
      </p:grpSp>
      <p:sp>
        <p:nvSpPr>
          <p:cNvPr id="54" name="右大かっこ 53"/>
          <p:cNvSpPr/>
          <p:nvPr/>
        </p:nvSpPr>
        <p:spPr>
          <a:xfrm>
            <a:off x="5481638" y="1481138"/>
            <a:ext cx="73025" cy="914400"/>
          </a:xfrm>
          <a:prstGeom prst="rightBracke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kumimoji="0" lang="ja-JP" altLang="en-US" dirty="0">
              <a:solidFill>
                <a:srgbClr val="000000"/>
              </a:solidFill>
            </a:endParaRPr>
          </a:p>
        </p:txBody>
      </p:sp>
      <p:sp>
        <p:nvSpPr>
          <p:cNvPr id="19469" name="テキスト ボックス 54"/>
          <p:cNvSpPr txBox="1">
            <a:spLocks noChangeArrowheads="1"/>
          </p:cNvSpPr>
          <p:nvPr/>
        </p:nvSpPr>
        <p:spPr bwMode="auto">
          <a:xfrm>
            <a:off x="660400" y="2974975"/>
            <a:ext cx="3840163" cy="954088"/>
          </a:xfrm>
          <a:prstGeom prst="rect">
            <a:avLst/>
          </a:prstGeom>
          <a:noFill/>
          <a:ln w="9525">
            <a:noFill/>
            <a:miter lim="800000"/>
            <a:headEnd/>
            <a:tailEnd/>
          </a:ln>
        </p:spPr>
        <p:txBody>
          <a:bodyPr wrap="none">
            <a:spAutoFit/>
          </a:bodyPr>
          <a:lstStyle/>
          <a:p>
            <a:pPr algn="r" eaLnBrk="0" fontAlgn="base" hangingPunct="0">
              <a:spcBef>
                <a:spcPct val="0"/>
              </a:spcBef>
              <a:spcAft>
                <a:spcPct val="0"/>
              </a:spcAft>
              <a:defRPr/>
            </a:pPr>
            <a:r>
              <a:rPr kumimoji="0" lang="en-US" altLang="ja-JP" sz="2800" b="1" dirty="0">
                <a:solidFill>
                  <a:srgbClr val="000000"/>
                </a:solidFill>
              </a:rPr>
              <a:t>Preexisting Cooper pair</a:t>
            </a:r>
          </a:p>
          <a:p>
            <a:pPr algn="r" eaLnBrk="0" fontAlgn="base" hangingPunct="0">
              <a:spcBef>
                <a:spcPct val="0"/>
              </a:spcBef>
              <a:spcAft>
                <a:spcPct val="0"/>
              </a:spcAft>
              <a:defRPr/>
            </a:pPr>
            <a:r>
              <a:rPr kumimoji="0" lang="ja-JP" altLang="en-US" sz="2800" b="1" dirty="0">
                <a:solidFill>
                  <a:srgbClr val="000000"/>
                </a:solidFill>
              </a:rPr>
              <a:t>　　</a:t>
            </a:r>
            <a:r>
              <a:rPr kumimoji="0" lang="en-US" altLang="ja-JP" sz="2800" b="1" dirty="0">
                <a:solidFill>
                  <a:srgbClr val="0000CC"/>
                </a:solidFill>
              </a:rPr>
              <a:t>(even-frequency</a:t>
            </a:r>
            <a:r>
              <a:rPr kumimoji="0" lang="ja-JP" altLang="en-US" sz="2800" b="1" dirty="0">
                <a:solidFill>
                  <a:srgbClr val="0000CC"/>
                </a:solidFill>
              </a:rPr>
              <a:t>）</a:t>
            </a:r>
          </a:p>
        </p:txBody>
      </p:sp>
      <p:sp>
        <p:nvSpPr>
          <p:cNvPr id="56" name="テキスト ボックス 55"/>
          <p:cNvSpPr txBox="1">
            <a:spLocks noChangeArrowheads="1"/>
          </p:cNvSpPr>
          <p:nvPr/>
        </p:nvSpPr>
        <p:spPr bwMode="auto">
          <a:xfrm>
            <a:off x="4143375" y="2898775"/>
            <a:ext cx="4857750" cy="892175"/>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kumimoji="0" lang="en-US" altLang="ja-JP" sz="2800" b="1" dirty="0" smtClean="0">
                <a:solidFill>
                  <a:srgbClr val="0000CC"/>
                </a:solidFill>
                <a:cs typeface="Times New Roman" pitchFamily="18" charset="0"/>
              </a:rPr>
              <a:t>Spin-singlet even-parity</a:t>
            </a:r>
          </a:p>
          <a:p>
            <a:pPr algn="r" eaLnBrk="0" fontAlgn="base" hangingPunct="0">
              <a:spcBef>
                <a:spcPct val="0"/>
              </a:spcBef>
              <a:spcAft>
                <a:spcPct val="0"/>
              </a:spcAft>
            </a:pPr>
            <a:r>
              <a:rPr kumimoji="0" lang="en-US" altLang="ja-JP" sz="2400" b="1" dirty="0" smtClean="0">
                <a:solidFill>
                  <a:srgbClr val="0000CC"/>
                </a:solidFill>
                <a:cs typeface="Times New Roman" pitchFamily="18" charset="0"/>
              </a:rPr>
              <a:t>(BCS , Cuprate )</a:t>
            </a:r>
            <a:endParaRPr kumimoji="0" lang="en-US" altLang="ja-JP" sz="2800" b="1" dirty="0" smtClean="0">
              <a:solidFill>
                <a:srgbClr val="0070C0"/>
              </a:solidFill>
              <a:cs typeface="Times New Roman" pitchFamily="18" charset="0"/>
            </a:endParaRPr>
          </a:p>
        </p:txBody>
      </p:sp>
      <p:sp>
        <p:nvSpPr>
          <p:cNvPr id="58" name="テキスト ボックス 57"/>
          <p:cNvSpPr txBox="1">
            <a:spLocks noChangeArrowheads="1"/>
          </p:cNvSpPr>
          <p:nvPr/>
        </p:nvSpPr>
        <p:spPr bwMode="auto">
          <a:xfrm>
            <a:off x="611188" y="4976813"/>
            <a:ext cx="4460875" cy="523875"/>
          </a:xfrm>
          <a:prstGeom prst="rect">
            <a:avLst/>
          </a:prstGeom>
          <a:noFill/>
          <a:ln w="9525">
            <a:noFill/>
            <a:miter lim="800000"/>
            <a:headEnd/>
            <a:tailEnd/>
          </a:ln>
        </p:spPr>
        <p:txBody>
          <a:bodyPr wrap="none">
            <a:spAutoFit/>
          </a:bodyPr>
          <a:lstStyle/>
          <a:p>
            <a:pPr algn="r" eaLnBrk="0" fontAlgn="base" hangingPunct="0">
              <a:spcBef>
                <a:spcPct val="0"/>
              </a:spcBef>
              <a:spcAft>
                <a:spcPct val="0"/>
              </a:spcAft>
              <a:defRPr/>
            </a:pPr>
            <a:r>
              <a:rPr kumimoji="0" lang="en-US" altLang="ja-JP" sz="2800" b="1" u="sng" dirty="0">
                <a:solidFill>
                  <a:srgbClr val="FF0000"/>
                </a:solidFill>
              </a:rPr>
              <a:t>Odd-frequency Cooper pair</a:t>
            </a:r>
            <a:endParaRPr kumimoji="0" lang="ja-JP" altLang="en-US" sz="2800" b="1" u="sng" dirty="0">
              <a:solidFill>
                <a:srgbClr val="FF0000"/>
              </a:solidFill>
            </a:endParaRPr>
          </a:p>
        </p:txBody>
      </p:sp>
      <p:sp>
        <p:nvSpPr>
          <p:cNvPr id="27" name="テキスト ボックス 26"/>
          <p:cNvSpPr txBox="1">
            <a:spLocks noChangeArrowheads="1"/>
          </p:cNvSpPr>
          <p:nvPr/>
        </p:nvSpPr>
        <p:spPr bwMode="auto">
          <a:xfrm>
            <a:off x="5175250" y="3830638"/>
            <a:ext cx="3714750" cy="954087"/>
          </a:xfrm>
          <a:prstGeom prst="rect">
            <a:avLst/>
          </a:prstGeom>
          <a:noFill/>
          <a:ln w="9525">
            <a:noFill/>
            <a:miter lim="800000"/>
            <a:headEnd/>
            <a:tailEnd/>
          </a:ln>
        </p:spPr>
        <p:txBody>
          <a:bodyPr>
            <a:spAutoFit/>
          </a:bodyPr>
          <a:lstStyle/>
          <a:p>
            <a:pPr algn="r" eaLnBrk="0" fontAlgn="base" hangingPunct="0">
              <a:spcBef>
                <a:spcPct val="0"/>
              </a:spcBef>
              <a:spcAft>
                <a:spcPct val="0"/>
              </a:spcAft>
              <a:defRPr/>
            </a:pPr>
            <a:r>
              <a:rPr kumimoji="0" lang="en-US" altLang="ja-JP" sz="2800" b="1" dirty="0">
                <a:solidFill>
                  <a:srgbClr val="2D2DB9"/>
                </a:solidFill>
                <a:cs typeface="Times New Roman" pitchFamily="18" charset="0"/>
              </a:rPr>
              <a:t>Spin-triplet odd-parity</a:t>
            </a:r>
          </a:p>
          <a:p>
            <a:pPr algn="r" eaLnBrk="0" fontAlgn="base" hangingPunct="0">
              <a:spcBef>
                <a:spcPct val="0"/>
              </a:spcBef>
              <a:spcAft>
                <a:spcPct val="0"/>
              </a:spcAft>
              <a:defRPr/>
            </a:pPr>
            <a:r>
              <a:rPr kumimoji="0" lang="en-US" altLang="ja-JP" sz="2400" b="1" dirty="0">
                <a:solidFill>
                  <a:srgbClr val="2D2DB9"/>
                </a:solidFill>
                <a:cs typeface="Times New Roman" pitchFamily="18" charset="0"/>
              </a:rPr>
              <a:t>(</a:t>
            </a:r>
            <a:r>
              <a:rPr kumimoji="0" lang="en-US" altLang="ja-JP" sz="2400" b="1" baseline="30000" dirty="0">
                <a:solidFill>
                  <a:srgbClr val="2D2DB9"/>
                </a:solidFill>
                <a:cs typeface="Times New Roman" pitchFamily="18" charset="0"/>
              </a:rPr>
              <a:t>3</a:t>
            </a:r>
            <a:r>
              <a:rPr kumimoji="0" lang="en-US" altLang="ja-JP" sz="2400" b="1" dirty="0">
                <a:solidFill>
                  <a:srgbClr val="2D2DB9"/>
                </a:solidFill>
                <a:cs typeface="Times New Roman" pitchFamily="18" charset="0"/>
              </a:rPr>
              <a:t>He,Sr</a:t>
            </a:r>
            <a:r>
              <a:rPr kumimoji="0" lang="en-US" altLang="ja-JP" sz="2400" b="1" baseline="-25000" dirty="0">
                <a:solidFill>
                  <a:srgbClr val="2D2DB9"/>
                </a:solidFill>
                <a:cs typeface="Times New Roman" pitchFamily="18" charset="0"/>
              </a:rPr>
              <a:t>2</a:t>
            </a:r>
            <a:r>
              <a:rPr kumimoji="0" lang="en-US" altLang="ja-JP" sz="2400" b="1" dirty="0">
                <a:solidFill>
                  <a:srgbClr val="2D2DB9"/>
                </a:solidFill>
                <a:cs typeface="Times New Roman" pitchFamily="18" charset="0"/>
              </a:rPr>
              <a:t>RuO</a:t>
            </a:r>
            <a:r>
              <a:rPr kumimoji="0" lang="en-US" altLang="ja-JP" sz="2400" b="1" baseline="-25000" dirty="0">
                <a:solidFill>
                  <a:srgbClr val="2D2DB9"/>
                </a:solidFill>
                <a:cs typeface="Times New Roman" pitchFamily="18" charset="0"/>
              </a:rPr>
              <a:t>4</a:t>
            </a:r>
            <a:r>
              <a:rPr kumimoji="0" lang="en-US" altLang="ja-JP" sz="2400" b="1" dirty="0">
                <a:solidFill>
                  <a:srgbClr val="2D2DB9"/>
                </a:solidFill>
                <a:cs typeface="Times New Roman" pitchFamily="18" charset="0"/>
              </a:rPr>
              <a:t>,UPt</a:t>
            </a:r>
            <a:r>
              <a:rPr kumimoji="0" lang="en-US" altLang="ja-JP" sz="2400" b="1" baseline="-25000" dirty="0">
                <a:solidFill>
                  <a:srgbClr val="2D2DB9"/>
                </a:solidFill>
                <a:cs typeface="Times New Roman" pitchFamily="18" charset="0"/>
              </a:rPr>
              <a:t>3 </a:t>
            </a:r>
            <a:r>
              <a:rPr kumimoji="0" lang="en-US" altLang="ja-JP" sz="2400" b="1" dirty="0">
                <a:solidFill>
                  <a:srgbClr val="2D2DB9"/>
                </a:solidFill>
                <a:cs typeface="Times New Roman" pitchFamily="18" charset="0"/>
              </a:rPr>
              <a:t>)</a:t>
            </a:r>
            <a:r>
              <a:rPr kumimoji="0" lang="en-US" altLang="ja-JP" sz="2800" b="1" dirty="0">
                <a:solidFill>
                  <a:srgbClr val="2D2DB9"/>
                </a:solidFill>
                <a:cs typeface="Times New Roman" pitchFamily="18" charset="0"/>
              </a:rPr>
              <a:t> </a:t>
            </a:r>
            <a:endParaRPr kumimoji="0" lang="ja-JP" altLang="en-US" sz="2800" b="1" dirty="0">
              <a:solidFill>
                <a:srgbClr val="2D2DB9"/>
              </a:solidFill>
              <a:cs typeface="Times New Roman" pitchFamily="18" charset="0"/>
            </a:endParaRPr>
          </a:p>
        </p:txBody>
      </p:sp>
      <p:grpSp>
        <p:nvGrpSpPr>
          <p:cNvPr id="3" name="グループ化 24"/>
          <p:cNvGrpSpPr/>
          <p:nvPr/>
        </p:nvGrpSpPr>
        <p:grpSpPr>
          <a:xfrm>
            <a:off x="5143500" y="5072063"/>
            <a:ext cx="3979863" cy="805209"/>
            <a:chOff x="5143500" y="5072063"/>
            <a:chExt cx="3979863" cy="805209"/>
          </a:xfrm>
        </p:grpSpPr>
        <p:sp>
          <p:nvSpPr>
            <p:cNvPr id="59" name="テキスト ボックス 58"/>
            <p:cNvSpPr txBox="1">
              <a:spLocks noChangeArrowheads="1"/>
            </p:cNvSpPr>
            <p:nvPr/>
          </p:nvSpPr>
          <p:spPr bwMode="auto">
            <a:xfrm>
              <a:off x="5143500" y="5072063"/>
              <a:ext cx="3979863" cy="523875"/>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kumimoji="0" lang="en-US" altLang="ja-JP" sz="2800" b="1" dirty="0" smtClean="0">
                  <a:solidFill>
                    <a:srgbClr val="FF0000"/>
                  </a:solidFill>
                  <a:cs typeface="Times New Roman" pitchFamily="18" charset="0"/>
                </a:rPr>
                <a:t>  Spin-triplet even-parity</a:t>
              </a:r>
            </a:p>
          </p:txBody>
        </p:sp>
        <p:sp>
          <p:nvSpPr>
            <p:cNvPr id="23" name="正方形/長方形 22"/>
            <p:cNvSpPr/>
            <p:nvPr/>
          </p:nvSpPr>
          <p:spPr>
            <a:xfrm>
              <a:off x="7020272" y="5477162"/>
              <a:ext cx="2030364" cy="400110"/>
            </a:xfrm>
            <a:prstGeom prst="rect">
              <a:avLst/>
            </a:prstGeom>
          </p:spPr>
          <p:txBody>
            <a:bodyPr wrap="none">
              <a:spAutoFit/>
            </a:bodyPr>
            <a:lstStyle/>
            <a:p>
              <a:r>
                <a:rPr lang="en-US" altLang="ja-JP" b="1" dirty="0" err="1" smtClean="0">
                  <a:solidFill>
                    <a:srgbClr val="000000"/>
                  </a:solidFill>
                </a:rPr>
                <a:t>Berezinskii</a:t>
              </a:r>
              <a:r>
                <a:rPr lang="en-US" altLang="ja-JP" sz="2000" b="1" dirty="0" smtClean="0">
                  <a:solidFill>
                    <a:srgbClr val="000000"/>
                  </a:solidFill>
                </a:rPr>
                <a:t> (1974)</a:t>
              </a:r>
              <a:endParaRPr lang="ja-JP" altLang="en-US" dirty="0">
                <a:solidFill>
                  <a:srgbClr val="000000"/>
                </a:solidFill>
              </a:endParaRPr>
            </a:p>
          </p:txBody>
        </p:sp>
      </p:grpSp>
      <p:grpSp>
        <p:nvGrpSpPr>
          <p:cNvPr id="4" name="グループ化 27"/>
          <p:cNvGrpSpPr/>
          <p:nvPr/>
        </p:nvGrpSpPr>
        <p:grpSpPr>
          <a:xfrm>
            <a:off x="5092700" y="5905500"/>
            <a:ext cx="4076871" cy="907876"/>
            <a:chOff x="5092700" y="5905500"/>
            <a:chExt cx="4076871" cy="907876"/>
          </a:xfrm>
        </p:grpSpPr>
        <p:sp>
          <p:nvSpPr>
            <p:cNvPr id="26" name="テキスト ボックス 25"/>
            <p:cNvSpPr txBox="1">
              <a:spLocks noChangeArrowheads="1"/>
            </p:cNvSpPr>
            <p:nvPr/>
          </p:nvSpPr>
          <p:spPr bwMode="auto">
            <a:xfrm>
              <a:off x="5092700" y="5905500"/>
              <a:ext cx="3979863" cy="523875"/>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kumimoji="0" lang="en-US" altLang="ja-JP" sz="2800" b="1" dirty="0" smtClean="0">
                  <a:solidFill>
                    <a:srgbClr val="FF0000"/>
                  </a:solidFill>
                  <a:cs typeface="Times New Roman" pitchFamily="18" charset="0"/>
                </a:rPr>
                <a:t>Spin-singlet odd-parity </a:t>
              </a:r>
            </a:p>
          </p:txBody>
        </p:sp>
        <p:sp>
          <p:nvSpPr>
            <p:cNvPr id="24" name="正方形/長方形 23"/>
            <p:cNvSpPr/>
            <p:nvPr/>
          </p:nvSpPr>
          <p:spPr>
            <a:xfrm>
              <a:off x="6516216" y="6444044"/>
              <a:ext cx="2653355" cy="369332"/>
            </a:xfrm>
            <a:prstGeom prst="rect">
              <a:avLst/>
            </a:prstGeom>
          </p:spPr>
          <p:txBody>
            <a:bodyPr wrap="none">
              <a:spAutoFit/>
            </a:bodyPr>
            <a:lstStyle/>
            <a:p>
              <a:r>
                <a:rPr lang="en-US" altLang="ja-JP" b="1" dirty="0" err="1" smtClean="0">
                  <a:solidFill>
                    <a:srgbClr val="000000"/>
                  </a:solidFill>
                </a:rPr>
                <a:t>Balatsky</a:t>
              </a:r>
              <a:r>
                <a:rPr lang="en-US" altLang="ja-JP" b="1" dirty="0" smtClean="0">
                  <a:solidFill>
                    <a:srgbClr val="000000"/>
                  </a:solidFill>
                </a:rPr>
                <a:t> Abraham(1992)</a:t>
              </a:r>
              <a:endParaRPr lang="ja-JP" altLang="en-US"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タイトル 1"/>
          <p:cNvSpPr>
            <a:spLocks noGrp="1"/>
          </p:cNvSpPr>
          <p:nvPr>
            <p:ph type="title"/>
          </p:nvPr>
        </p:nvSpPr>
        <p:spPr>
          <a:xfrm>
            <a:off x="528638" y="0"/>
            <a:ext cx="8229600" cy="1143000"/>
          </a:xfrm>
        </p:spPr>
        <p:txBody>
          <a:bodyPr/>
          <a:lstStyle/>
          <a:p>
            <a:r>
              <a:rPr lang="en-US" altLang="ja-JP" sz="4000" dirty="0" smtClean="0">
                <a:solidFill>
                  <a:srgbClr val="FF0000"/>
                </a:solidFill>
              </a:rPr>
              <a:t>Generation of odd-frequency pairing by symmetry breaking</a:t>
            </a:r>
            <a:endParaRPr lang="ja-JP" altLang="en-US" sz="4000" dirty="0" smtClean="0">
              <a:solidFill>
                <a:srgbClr val="FF0000"/>
              </a:solidFill>
            </a:endParaRPr>
          </a:p>
        </p:txBody>
      </p:sp>
      <p:sp>
        <p:nvSpPr>
          <p:cNvPr id="233475" name="コンテンツ プレースホルダ 2"/>
          <p:cNvSpPr>
            <a:spLocks noGrp="1"/>
          </p:cNvSpPr>
          <p:nvPr>
            <p:ph idx="1"/>
          </p:nvPr>
        </p:nvSpPr>
        <p:spPr>
          <a:xfrm>
            <a:off x="214313" y="1325563"/>
            <a:ext cx="8858250" cy="4103687"/>
          </a:xfrm>
        </p:spPr>
        <p:txBody>
          <a:bodyPr/>
          <a:lstStyle/>
          <a:p>
            <a:pPr>
              <a:buFontTx/>
              <a:buNone/>
            </a:pPr>
            <a:r>
              <a:rPr lang="en-US" altLang="ja-JP" dirty="0" smtClean="0">
                <a:solidFill>
                  <a:srgbClr val="00B050"/>
                </a:solidFill>
              </a:rPr>
              <a:t>(1)Translational invariance (inversion symmetry)    is broken</a:t>
            </a:r>
          </a:p>
          <a:p>
            <a:pPr>
              <a:buFontTx/>
              <a:buNone/>
            </a:pPr>
            <a:r>
              <a:rPr lang="ja-JP" altLang="en-US" dirty="0" smtClean="0"/>
              <a:t>　　</a:t>
            </a:r>
            <a:r>
              <a:rPr lang="en-US" altLang="ja-JP" dirty="0" smtClean="0"/>
              <a:t>ESE </a:t>
            </a:r>
            <a:r>
              <a:rPr lang="ja-JP" altLang="en-US" dirty="0" smtClean="0"/>
              <a:t>　　　</a:t>
            </a:r>
            <a:r>
              <a:rPr lang="en-US" altLang="ja-JP" dirty="0" smtClean="0">
                <a:solidFill>
                  <a:srgbClr val="FF0000"/>
                </a:solidFill>
              </a:rPr>
              <a:t>OSO</a:t>
            </a:r>
            <a:r>
              <a:rPr lang="en-US" altLang="ja-JP" dirty="0" smtClean="0"/>
              <a:t>     ETO </a:t>
            </a:r>
            <a:r>
              <a:rPr lang="ja-JP" altLang="en-US" dirty="0" smtClean="0"/>
              <a:t>　　　</a:t>
            </a:r>
            <a:r>
              <a:rPr lang="en-US" altLang="ja-JP" dirty="0" smtClean="0">
                <a:solidFill>
                  <a:srgbClr val="FF0000"/>
                </a:solidFill>
              </a:rPr>
              <a:t>OTE</a:t>
            </a:r>
          </a:p>
          <a:p>
            <a:pPr>
              <a:buFontTx/>
              <a:buNone/>
            </a:pPr>
            <a:r>
              <a:rPr lang="en-US" altLang="ja-JP" dirty="0" smtClean="0"/>
              <a:t>    (inhomogeneous system, junction, vortex..)</a:t>
            </a:r>
          </a:p>
          <a:p>
            <a:pPr>
              <a:buFontTx/>
              <a:buNone/>
            </a:pPr>
            <a:r>
              <a:rPr lang="en-US" altLang="ja-JP" dirty="0" smtClean="0"/>
              <a:t>(2)Spin rotational symmetry is broken</a:t>
            </a:r>
          </a:p>
          <a:p>
            <a:pPr>
              <a:buFontTx/>
              <a:buNone/>
            </a:pPr>
            <a:r>
              <a:rPr lang="en-US" altLang="ja-JP" dirty="0" smtClean="0"/>
              <a:t>    (exchange field)           </a:t>
            </a:r>
            <a:r>
              <a:rPr lang="en-US" altLang="ja-JP" sz="2000" dirty="0" smtClean="0"/>
              <a:t>(</a:t>
            </a:r>
            <a:r>
              <a:rPr lang="en-US" altLang="ja-JP" sz="2000" dirty="0" err="1" smtClean="0"/>
              <a:t>Efetov</a:t>
            </a:r>
            <a:r>
              <a:rPr lang="en-US" altLang="ja-JP" sz="2000" dirty="0" smtClean="0"/>
              <a:t>, </a:t>
            </a:r>
            <a:r>
              <a:rPr lang="en-US" altLang="ja-JP" sz="2000" dirty="0" err="1" smtClean="0"/>
              <a:t>Volkov</a:t>
            </a:r>
            <a:r>
              <a:rPr lang="en-US" altLang="ja-JP" sz="2000" dirty="0" smtClean="0"/>
              <a:t>, </a:t>
            </a:r>
            <a:r>
              <a:rPr lang="en-US" altLang="ja-JP" sz="2000" dirty="0" err="1" smtClean="0"/>
              <a:t>Bergeret</a:t>
            </a:r>
            <a:r>
              <a:rPr lang="en-US" altLang="ja-JP" sz="2000" dirty="0" smtClean="0"/>
              <a:t>, Eschrig)</a:t>
            </a:r>
          </a:p>
          <a:p>
            <a:pPr>
              <a:buFontTx/>
              <a:buNone/>
            </a:pPr>
            <a:r>
              <a:rPr lang="ja-JP" altLang="en-US" dirty="0" smtClean="0"/>
              <a:t>　  </a:t>
            </a:r>
            <a:r>
              <a:rPr lang="en-US" altLang="ja-JP" dirty="0" smtClean="0"/>
              <a:t>ESE </a:t>
            </a:r>
            <a:r>
              <a:rPr lang="ja-JP" altLang="en-US" dirty="0" smtClean="0"/>
              <a:t>　　　</a:t>
            </a:r>
            <a:r>
              <a:rPr lang="en-US" altLang="ja-JP" dirty="0" smtClean="0">
                <a:solidFill>
                  <a:srgbClr val="FF0000"/>
                </a:solidFill>
              </a:rPr>
              <a:t>OTE</a:t>
            </a:r>
            <a:r>
              <a:rPr lang="en-US" altLang="ja-JP" dirty="0" smtClean="0"/>
              <a:t>      ETO </a:t>
            </a:r>
            <a:r>
              <a:rPr lang="ja-JP" altLang="en-US" dirty="0" smtClean="0"/>
              <a:t>　　　</a:t>
            </a:r>
            <a:r>
              <a:rPr lang="en-US" altLang="ja-JP" dirty="0" smtClean="0">
                <a:solidFill>
                  <a:srgbClr val="FF0000"/>
                </a:solidFill>
              </a:rPr>
              <a:t>OSO</a:t>
            </a:r>
          </a:p>
          <a:p>
            <a:pPr>
              <a:buFontTx/>
              <a:buNone/>
            </a:pPr>
            <a:endParaRPr lang="en-US" altLang="ja-JP" dirty="0" smtClean="0"/>
          </a:p>
          <a:p>
            <a:pPr>
              <a:buFontTx/>
              <a:buNone/>
            </a:pPr>
            <a:endParaRPr lang="en-US" altLang="ja-JP" dirty="0" smtClean="0"/>
          </a:p>
          <a:p>
            <a:pPr>
              <a:buFontTx/>
              <a:buNone/>
            </a:pPr>
            <a:endParaRPr lang="en-US" altLang="ja-JP" dirty="0" smtClean="0"/>
          </a:p>
          <a:p>
            <a:pPr>
              <a:buFontTx/>
              <a:buNone/>
            </a:pPr>
            <a:endParaRPr lang="ja-JP" altLang="en-US" dirty="0" smtClean="0"/>
          </a:p>
        </p:txBody>
      </p:sp>
      <p:sp>
        <p:nvSpPr>
          <p:cNvPr id="233476" name="右矢印 3"/>
          <p:cNvSpPr>
            <a:spLocks noChangeArrowheads="1"/>
          </p:cNvSpPr>
          <p:nvPr/>
        </p:nvSpPr>
        <p:spPr bwMode="auto">
          <a:xfrm>
            <a:off x="1928813" y="2582863"/>
            <a:ext cx="428625" cy="214312"/>
          </a:xfrm>
          <a:prstGeom prst="rightArrow">
            <a:avLst>
              <a:gd name="adj1" fmla="val 50000"/>
              <a:gd name="adj2" fmla="val 50000"/>
            </a:avLst>
          </a:prstGeom>
          <a:solidFill>
            <a:srgbClr val="0000FF"/>
          </a:solidFill>
          <a:ln w="9525" algn="ctr">
            <a:solidFill>
              <a:srgbClr val="0000FF"/>
            </a:solidFill>
            <a:round/>
            <a:headEnd/>
            <a:tailEnd/>
          </a:ln>
        </p:spPr>
        <p:txBody>
          <a:bodyPr/>
          <a:lstStyle/>
          <a:p>
            <a:pPr algn="r" eaLnBrk="0" fontAlgn="base" hangingPunct="0">
              <a:spcBef>
                <a:spcPct val="0"/>
              </a:spcBef>
              <a:spcAft>
                <a:spcPct val="0"/>
              </a:spcAft>
            </a:pPr>
            <a:endParaRPr kumimoji="0" lang="ja-JP" altLang="en-US" b="1">
              <a:solidFill>
                <a:srgbClr val="0000FF"/>
              </a:solidFill>
              <a:latin typeface="Times New Roman" pitchFamily="18" charset="0"/>
            </a:endParaRPr>
          </a:p>
        </p:txBody>
      </p:sp>
      <p:sp>
        <p:nvSpPr>
          <p:cNvPr id="233477" name="右矢印 4"/>
          <p:cNvSpPr>
            <a:spLocks noChangeArrowheads="1"/>
          </p:cNvSpPr>
          <p:nvPr/>
        </p:nvSpPr>
        <p:spPr bwMode="auto">
          <a:xfrm>
            <a:off x="5130800" y="2582863"/>
            <a:ext cx="428625" cy="214312"/>
          </a:xfrm>
          <a:prstGeom prst="rightArrow">
            <a:avLst>
              <a:gd name="adj1" fmla="val 50000"/>
              <a:gd name="adj2" fmla="val 50000"/>
            </a:avLst>
          </a:prstGeom>
          <a:solidFill>
            <a:srgbClr val="0000FF"/>
          </a:solidFill>
          <a:ln w="9525" algn="ctr">
            <a:solidFill>
              <a:srgbClr val="0000FF"/>
            </a:solidFill>
            <a:round/>
            <a:headEnd/>
            <a:tailEnd/>
          </a:ln>
        </p:spPr>
        <p:txBody>
          <a:bodyPr/>
          <a:lstStyle/>
          <a:p>
            <a:pPr algn="r" eaLnBrk="0" fontAlgn="base" hangingPunct="0">
              <a:spcBef>
                <a:spcPct val="0"/>
              </a:spcBef>
              <a:spcAft>
                <a:spcPct val="0"/>
              </a:spcAft>
            </a:pPr>
            <a:endParaRPr kumimoji="0" lang="ja-JP" altLang="en-US" b="1">
              <a:solidFill>
                <a:srgbClr val="0000FF"/>
              </a:solidFill>
              <a:latin typeface="Times New Roman" pitchFamily="18" charset="0"/>
            </a:endParaRPr>
          </a:p>
        </p:txBody>
      </p:sp>
      <p:sp>
        <p:nvSpPr>
          <p:cNvPr id="233478" name="右矢印 5"/>
          <p:cNvSpPr>
            <a:spLocks noChangeArrowheads="1"/>
          </p:cNvSpPr>
          <p:nvPr/>
        </p:nvSpPr>
        <p:spPr bwMode="auto">
          <a:xfrm>
            <a:off x="1866900" y="4940300"/>
            <a:ext cx="428625" cy="214313"/>
          </a:xfrm>
          <a:prstGeom prst="rightArrow">
            <a:avLst>
              <a:gd name="adj1" fmla="val 50000"/>
              <a:gd name="adj2" fmla="val 50000"/>
            </a:avLst>
          </a:prstGeom>
          <a:solidFill>
            <a:srgbClr val="0000FF"/>
          </a:solidFill>
          <a:ln w="9525" algn="ctr">
            <a:solidFill>
              <a:srgbClr val="0000FF"/>
            </a:solidFill>
            <a:round/>
            <a:headEnd/>
            <a:tailEnd/>
          </a:ln>
        </p:spPr>
        <p:txBody>
          <a:bodyPr/>
          <a:lstStyle/>
          <a:p>
            <a:pPr algn="r" eaLnBrk="0" fontAlgn="base" hangingPunct="0">
              <a:spcBef>
                <a:spcPct val="0"/>
              </a:spcBef>
              <a:spcAft>
                <a:spcPct val="0"/>
              </a:spcAft>
            </a:pPr>
            <a:endParaRPr kumimoji="0" lang="ja-JP" altLang="en-US" b="1">
              <a:solidFill>
                <a:srgbClr val="0000FF"/>
              </a:solidFill>
              <a:latin typeface="Times New Roman" pitchFamily="18" charset="0"/>
            </a:endParaRPr>
          </a:p>
        </p:txBody>
      </p:sp>
      <p:sp>
        <p:nvSpPr>
          <p:cNvPr id="233479" name="右矢印 6"/>
          <p:cNvSpPr>
            <a:spLocks noChangeArrowheads="1"/>
          </p:cNvSpPr>
          <p:nvPr/>
        </p:nvSpPr>
        <p:spPr bwMode="auto">
          <a:xfrm>
            <a:off x="5214938" y="4940300"/>
            <a:ext cx="428625" cy="214313"/>
          </a:xfrm>
          <a:prstGeom prst="rightArrow">
            <a:avLst>
              <a:gd name="adj1" fmla="val 50000"/>
              <a:gd name="adj2" fmla="val 50000"/>
            </a:avLst>
          </a:prstGeom>
          <a:solidFill>
            <a:srgbClr val="0000FF"/>
          </a:solidFill>
          <a:ln w="9525" algn="ctr">
            <a:solidFill>
              <a:srgbClr val="0000FF"/>
            </a:solidFill>
            <a:round/>
            <a:headEnd/>
            <a:tailEnd/>
          </a:ln>
        </p:spPr>
        <p:txBody>
          <a:bodyPr/>
          <a:lstStyle/>
          <a:p>
            <a:pPr algn="r" eaLnBrk="0" fontAlgn="base" hangingPunct="0">
              <a:spcBef>
                <a:spcPct val="0"/>
              </a:spcBef>
              <a:spcAft>
                <a:spcPct val="0"/>
              </a:spcAft>
            </a:pPr>
            <a:endParaRPr kumimoji="0" lang="ja-JP" altLang="en-US" b="1">
              <a:solidFill>
                <a:srgbClr val="0000FF"/>
              </a:solidFill>
              <a:latin typeface="Times New Roman" pitchFamily="18" charset="0"/>
            </a:endParaRPr>
          </a:p>
        </p:txBody>
      </p:sp>
      <p:sp>
        <p:nvSpPr>
          <p:cNvPr id="8" name="正方形/長方形 7"/>
          <p:cNvSpPr/>
          <p:nvPr/>
        </p:nvSpPr>
        <p:spPr>
          <a:xfrm>
            <a:off x="4932040" y="5941144"/>
            <a:ext cx="3987800" cy="584200"/>
          </a:xfrm>
          <a:prstGeom prst="rect">
            <a:avLst/>
          </a:prstGeom>
        </p:spPr>
        <p:txBody>
          <a:bodyPr wrap="none">
            <a:spAutoFit/>
          </a:bodyPr>
          <a:lstStyle/>
          <a:p>
            <a:pPr algn="r" eaLnBrk="0" fontAlgn="base" hangingPunct="0">
              <a:spcBef>
                <a:spcPct val="0"/>
              </a:spcBef>
              <a:spcAft>
                <a:spcPct val="0"/>
              </a:spcAft>
              <a:defRPr/>
            </a:pPr>
            <a:r>
              <a:rPr kumimoji="0" lang="en-US" altLang="ja-JP" sz="3200" kern="0" dirty="0">
                <a:solidFill>
                  <a:srgbClr val="333399">
                    <a:lumMod val="75000"/>
                  </a:srgbClr>
                </a:solidFill>
              </a:rPr>
              <a:t>Fermi Dirac statistics</a:t>
            </a:r>
            <a:endParaRPr kumimoji="0" lang="ja-JP" altLang="en-US" dirty="0">
              <a:solidFill>
                <a:srgbClr val="333399">
                  <a:lumMod val="75000"/>
                </a:srgbClr>
              </a:solidFill>
            </a:endParaRPr>
          </a:p>
        </p:txBody>
      </p:sp>
      <p:sp>
        <p:nvSpPr>
          <p:cNvPr id="233481" name="正方形/長方形 9"/>
          <p:cNvSpPr>
            <a:spLocks noChangeArrowheads="1"/>
          </p:cNvSpPr>
          <p:nvPr/>
        </p:nvSpPr>
        <p:spPr bwMode="auto">
          <a:xfrm>
            <a:off x="250825" y="5689600"/>
            <a:ext cx="4105275" cy="954088"/>
          </a:xfrm>
          <a:prstGeom prst="rect">
            <a:avLst/>
          </a:prstGeom>
          <a:noFill/>
          <a:ln w="9525">
            <a:noFill/>
            <a:miter lim="800000"/>
            <a:headEnd/>
            <a:tailEnd/>
          </a:ln>
        </p:spPr>
        <p:txBody>
          <a:bodyPr>
            <a:spAutoFit/>
          </a:bodyPr>
          <a:lstStyle/>
          <a:p>
            <a:pPr eaLnBrk="0" fontAlgn="base" hangingPunct="0">
              <a:spcBef>
                <a:spcPct val="0"/>
              </a:spcBef>
              <a:spcAft>
                <a:spcPct val="0"/>
              </a:spcAft>
            </a:pPr>
            <a:r>
              <a:rPr kumimoji="0" lang="en-US" altLang="ja-JP" sz="1400" b="1" dirty="0">
                <a:solidFill>
                  <a:srgbClr val="000000"/>
                </a:solidFill>
                <a:latin typeface="Times New Roman" pitchFamily="18" charset="0"/>
              </a:rPr>
              <a:t>ESE (</a:t>
            </a:r>
            <a:r>
              <a:rPr kumimoji="0" lang="en-US" altLang="ja-JP" sz="1400" b="1" dirty="0">
                <a:solidFill>
                  <a:srgbClr val="0000FF"/>
                </a:solidFill>
                <a:latin typeface="Times New Roman" pitchFamily="18" charset="0"/>
              </a:rPr>
              <a:t>Even-frequency</a:t>
            </a:r>
            <a:r>
              <a:rPr kumimoji="0" lang="en-US" altLang="ja-JP" sz="1400" b="1" dirty="0">
                <a:solidFill>
                  <a:srgbClr val="000000"/>
                </a:solidFill>
                <a:latin typeface="Times New Roman" pitchFamily="18" charset="0"/>
              </a:rPr>
              <a:t> </a:t>
            </a:r>
            <a:r>
              <a:rPr kumimoji="0" lang="en-US" altLang="ja-JP" sz="1400" b="1" dirty="0">
                <a:solidFill>
                  <a:srgbClr val="00CC00"/>
                </a:solidFill>
                <a:latin typeface="Times New Roman" pitchFamily="18" charset="0"/>
              </a:rPr>
              <a:t>spin-singlet</a:t>
            </a:r>
            <a:r>
              <a:rPr kumimoji="0" lang="en-US" altLang="ja-JP" sz="1400" b="1" dirty="0">
                <a:solidFill>
                  <a:srgbClr val="000000"/>
                </a:solidFill>
                <a:latin typeface="Times New Roman" pitchFamily="18" charset="0"/>
              </a:rPr>
              <a:t> </a:t>
            </a:r>
            <a:r>
              <a:rPr kumimoji="0" lang="en-US" altLang="ja-JP" sz="1400" b="1" dirty="0">
                <a:solidFill>
                  <a:srgbClr val="FF0000"/>
                </a:solidFill>
                <a:latin typeface="Times New Roman" pitchFamily="18" charset="0"/>
              </a:rPr>
              <a:t>even-parity</a:t>
            </a:r>
            <a:r>
              <a:rPr kumimoji="0" lang="en-US" altLang="ja-JP" sz="1400" b="1" dirty="0">
                <a:solidFill>
                  <a:srgbClr val="000000"/>
                </a:solidFill>
                <a:latin typeface="Times New Roman" pitchFamily="18" charset="0"/>
              </a:rPr>
              <a:t>)</a:t>
            </a:r>
          </a:p>
          <a:p>
            <a:pPr eaLnBrk="0" fontAlgn="base" hangingPunct="0">
              <a:spcBef>
                <a:spcPct val="0"/>
              </a:spcBef>
              <a:spcAft>
                <a:spcPct val="0"/>
              </a:spcAft>
            </a:pPr>
            <a:r>
              <a:rPr kumimoji="0" lang="en-US" altLang="ja-JP" sz="1400" b="1" dirty="0">
                <a:solidFill>
                  <a:srgbClr val="000000"/>
                </a:solidFill>
                <a:latin typeface="Times New Roman" pitchFamily="18" charset="0"/>
              </a:rPr>
              <a:t>ETO (</a:t>
            </a:r>
            <a:r>
              <a:rPr kumimoji="0" lang="en-US" altLang="ja-JP" sz="1400" b="1" dirty="0">
                <a:solidFill>
                  <a:srgbClr val="0000FF"/>
                </a:solidFill>
                <a:latin typeface="Times New Roman" pitchFamily="18" charset="0"/>
              </a:rPr>
              <a:t>Even-frequency</a:t>
            </a:r>
            <a:r>
              <a:rPr kumimoji="0" lang="en-US" altLang="ja-JP" sz="1400" b="1" dirty="0">
                <a:solidFill>
                  <a:srgbClr val="000000"/>
                </a:solidFill>
                <a:latin typeface="Times New Roman" pitchFamily="18" charset="0"/>
              </a:rPr>
              <a:t> </a:t>
            </a:r>
            <a:r>
              <a:rPr kumimoji="0" lang="en-US" altLang="ja-JP" sz="1400" b="1" dirty="0">
                <a:solidFill>
                  <a:srgbClr val="00CC00"/>
                </a:solidFill>
                <a:latin typeface="Times New Roman" pitchFamily="18" charset="0"/>
              </a:rPr>
              <a:t>spin-triplet</a:t>
            </a:r>
            <a:r>
              <a:rPr kumimoji="0" lang="en-US" altLang="ja-JP" sz="1400" b="1" dirty="0">
                <a:solidFill>
                  <a:srgbClr val="000000"/>
                </a:solidFill>
                <a:latin typeface="Times New Roman" pitchFamily="18" charset="0"/>
              </a:rPr>
              <a:t> </a:t>
            </a:r>
            <a:r>
              <a:rPr kumimoji="0" lang="en-US" altLang="ja-JP" sz="1400" b="1" dirty="0">
                <a:solidFill>
                  <a:srgbClr val="FF0000"/>
                </a:solidFill>
                <a:latin typeface="Times New Roman" pitchFamily="18" charset="0"/>
              </a:rPr>
              <a:t>odd-parity</a:t>
            </a:r>
            <a:r>
              <a:rPr kumimoji="0" lang="en-US" altLang="ja-JP" sz="1400" b="1" dirty="0">
                <a:solidFill>
                  <a:srgbClr val="000000"/>
                </a:solidFill>
                <a:latin typeface="Times New Roman" pitchFamily="18" charset="0"/>
              </a:rPr>
              <a:t>)</a:t>
            </a:r>
          </a:p>
          <a:p>
            <a:pPr eaLnBrk="0" fontAlgn="base" hangingPunct="0">
              <a:spcBef>
                <a:spcPct val="0"/>
              </a:spcBef>
              <a:spcAft>
                <a:spcPct val="0"/>
              </a:spcAft>
            </a:pPr>
            <a:r>
              <a:rPr kumimoji="0" lang="en-US" altLang="ja-JP" sz="1400" b="1" dirty="0" smtClean="0">
                <a:solidFill>
                  <a:srgbClr val="000000"/>
                </a:solidFill>
                <a:latin typeface="Times New Roman" pitchFamily="18" charset="0"/>
              </a:rPr>
              <a:t>OTE </a:t>
            </a:r>
            <a:r>
              <a:rPr kumimoji="0" lang="en-US" altLang="ja-JP" sz="1400" b="1" dirty="0">
                <a:solidFill>
                  <a:srgbClr val="000000"/>
                </a:solidFill>
                <a:latin typeface="Times New Roman" pitchFamily="18" charset="0"/>
              </a:rPr>
              <a:t>(</a:t>
            </a:r>
            <a:r>
              <a:rPr kumimoji="0" lang="en-US" altLang="ja-JP" sz="1400" b="1" dirty="0">
                <a:solidFill>
                  <a:srgbClr val="0000FF"/>
                </a:solidFill>
                <a:latin typeface="Times New Roman" pitchFamily="18" charset="0"/>
              </a:rPr>
              <a:t>Odd-frequency</a:t>
            </a:r>
            <a:r>
              <a:rPr kumimoji="0" lang="en-US" altLang="ja-JP" sz="1400" b="1" dirty="0">
                <a:solidFill>
                  <a:srgbClr val="000000"/>
                </a:solidFill>
                <a:latin typeface="Times New Roman" pitchFamily="18" charset="0"/>
              </a:rPr>
              <a:t> </a:t>
            </a:r>
            <a:r>
              <a:rPr kumimoji="0" lang="en-US" altLang="ja-JP" sz="1400" b="1" dirty="0">
                <a:solidFill>
                  <a:srgbClr val="00CC00"/>
                </a:solidFill>
                <a:latin typeface="Times New Roman" pitchFamily="18" charset="0"/>
              </a:rPr>
              <a:t>spin-triplet</a:t>
            </a:r>
            <a:r>
              <a:rPr kumimoji="0" lang="en-US" altLang="ja-JP" sz="1400" b="1" dirty="0">
                <a:solidFill>
                  <a:srgbClr val="000000"/>
                </a:solidFill>
                <a:latin typeface="Times New Roman" pitchFamily="18" charset="0"/>
              </a:rPr>
              <a:t> </a:t>
            </a:r>
            <a:r>
              <a:rPr kumimoji="0" lang="en-US" altLang="ja-JP" sz="1400" b="1" dirty="0">
                <a:solidFill>
                  <a:srgbClr val="FF0000"/>
                </a:solidFill>
                <a:latin typeface="Times New Roman" pitchFamily="18" charset="0"/>
              </a:rPr>
              <a:t>even-parity</a:t>
            </a:r>
            <a:r>
              <a:rPr kumimoji="0" lang="en-US" altLang="ja-JP" sz="1400" b="1" dirty="0">
                <a:solidFill>
                  <a:srgbClr val="000000"/>
                </a:solidFill>
                <a:latin typeface="Times New Roman" pitchFamily="18" charset="0"/>
              </a:rPr>
              <a:t>)</a:t>
            </a:r>
          </a:p>
          <a:p>
            <a:pPr eaLnBrk="0" fontAlgn="base" hangingPunct="0">
              <a:spcBef>
                <a:spcPct val="0"/>
              </a:spcBef>
              <a:spcAft>
                <a:spcPct val="0"/>
              </a:spcAft>
            </a:pPr>
            <a:r>
              <a:rPr kumimoji="0" lang="en-US" altLang="ja-JP" sz="1400" b="1" dirty="0">
                <a:solidFill>
                  <a:srgbClr val="000000"/>
                </a:solidFill>
                <a:latin typeface="Times New Roman" pitchFamily="18" charset="0"/>
              </a:rPr>
              <a:t>OSO (</a:t>
            </a:r>
            <a:r>
              <a:rPr kumimoji="0" lang="en-US" altLang="ja-JP" sz="1400" b="1" dirty="0">
                <a:solidFill>
                  <a:srgbClr val="0000FF"/>
                </a:solidFill>
                <a:latin typeface="Times New Roman" pitchFamily="18" charset="0"/>
              </a:rPr>
              <a:t>Odd-frequency</a:t>
            </a:r>
            <a:r>
              <a:rPr kumimoji="0" lang="en-US" altLang="ja-JP" sz="1400" b="1" dirty="0">
                <a:solidFill>
                  <a:srgbClr val="000000"/>
                </a:solidFill>
                <a:latin typeface="Times New Roman" pitchFamily="18" charset="0"/>
              </a:rPr>
              <a:t> </a:t>
            </a:r>
            <a:r>
              <a:rPr kumimoji="0" lang="en-US" altLang="ja-JP" sz="1400" b="1" dirty="0">
                <a:solidFill>
                  <a:srgbClr val="00CC00"/>
                </a:solidFill>
                <a:latin typeface="Times New Roman" pitchFamily="18" charset="0"/>
              </a:rPr>
              <a:t>spin-singlet</a:t>
            </a:r>
            <a:r>
              <a:rPr kumimoji="0" lang="en-US" altLang="ja-JP" sz="1400" b="1" dirty="0">
                <a:solidFill>
                  <a:srgbClr val="000000"/>
                </a:solidFill>
                <a:latin typeface="Times New Roman" pitchFamily="18" charset="0"/>
              </a:rPr>
              <a:t> </a:t>
            </a:r>
            <a:r>
              <a:rPr kumimoji="0" lang="en-US" altLang="ja-JP" sz="1400" b="1" dirty="0">
                <a:solidFill>
                  <a:srgbClr val="FF0000"/>
                </a:solidFill>
                <a:latin typeface="Times New Roman" pitchFamily="18" charset="0"/>
              </a:rPr>
              <a:t>odd-parity</a:t>
            </a:r>
            <a:r>
              <a:rPr kumimoji="0" lang="en-US" altLang="ja-JP" sz="1400" b="1" dirty="0">
                <a:solidFill>
                  <a:srgbClr val="000000"/>
                </a:solidFill>
                <a:latin typeface="Times New Roman" pitchFamily="18" charset="0"/>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758825" y="1339850"/>
            <a:ext cx="7885113" cy="2439988"/>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endParaRPr lang="ja-JP" altLang="ja-JP">
              <a:solidFill>
                <a:srgbClr val="000000"/>
              </a:solidFill>
              <a:latin typeface="Times New Roman" pitchFamily="18" charset="0"/>
            </a:endParaRPr>
          </a:p>
        </p:txBody>
      </p:sp>
      <p:sp>
        <p:nvSpPr>
          <p:cNvPr id="246787" name="Rectangle 62"/>
          <p:cNvSpPr>
            <a:spLocks noChangeArrowheads="1"/>
          </p:cNvSpPr>
          <p:nvPr/>
        </p:nvSpPr>
        <p:spPr bwMode="auto">
          <a:xfrm>
            <a:off x="769938" y="2336800"/>
            <a:ext cx="7854950" cy="935038"/>
          </a:xfrm>
          <a:prstGeom prst="rect">
            <a:avLst/>
          </a:prstGeom>
          <a:solidFill>
            <a:srgbClr val="FFFF00"/>
          </a:solidFill>
          <a:ln w="9525">
            <a:solidFill>
              <a:schemeClr val="bg1"/>
            </a:solidFill>
            <a:miter lim="800000"/>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sp>
        <p:nvSpPr>
          <p:cNvPr id="246788" name="Line 3"/>
          <p:cNvSpPr>
            <a:spLocks noChangeShapeType="1"/>
          </p:cNvSpPr>
          <p:nvPr/>
        </p:nvSpPr>
        <p:spPr bwMode="auto">
          <a:xfrm>
            <a:off x="788988" y="1844675"/>
            <a:ext cx="7854950" cy="0"/>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46789" name="Line 4"/>
          <p:cNvSpPr>
            <a:spLocks noChangeShapeType="1"/>
          </p:cNvSpPr>
          <p:nvPr/>
        </p:nvSpPr>
        <p:spPr bwMode="auto">
          <a:xfrm>
            <a:off x="1368425" y="1349375"/>
            <a:ext cx="1588" cy="2439988"/>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46790" name="Text Box 5"/>
          <p:cNvSpPr txBox="1">
            <a:spLocks noChangeArrowheads="1"/>
          </p:cNvSpPr>
          <p:nvPr/>
        </p:nvSpPr>
        <p:spPr bwMode="auto">
          <a:xfrm>
            <a:off x="792163" y="1846263"/>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(1)</a:t>
            </a:r>
          </a:p>
        </p:txBody>
      </p:sp>
      <p:sp>
        <p:nvSpPr>
          <p:cNvPr id="246791" name="Text Box 6"/>
          <p:cNvSpPr txBox="1">
            <a:spLocks noChangeArrowheads="1"/>
          </p:cNvSpPr>
          <p:nvPr/>
        </p:nvSpPr>
        <p:spPr bwMode="auto">
          <a:xfrm>
            <a:off x="792163" y="2325688"/>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(2)</a:t>
            </a:r>
          </a:p>
        </p:txBody>
      </p:sp>
      <p:sp>
        <p:nvSpPr>
          <p:cNvPr id="246792" name="Text Box 7"/>
          <p:cNvSpPr txBox="1">
            <a:spLocks noChangeArrowheads="1"/>
          </p:cNvSpPr>
          <p:nvPr/>
        </p:nvSpPr>
        <p:spPr bwMode="auto">
          <a:xfrm>
            <a:off x="792163" y="2757488"/>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(3)</a:t>
            </a:r>
          </a:p>
        </p:txBody>
      </p:sp>
      <p:sp>
        <p:nvSpPr>
          <p:cNvPr id="246793" name="Text Box 8"/>
          <p:cNvSpPr txBox="1">
            <a:spLocks noChangeArrowheads="1"/>
          </p:cNvSpPr>
          <p:nvPr/>
        </p:nvSpPr>
        <p:spPr bwMode="auto">
          <a:xfrm>
            <a:off x="792163" y="3284538"/>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(4)</a:t>
            </a:r>
          </a:p>
        </p:txBody>
      </p:sp>
      <p:sp>
        <p:nvSpPr>
          <p:cNvPr id="246794" name="Rectangle 9"/>
          <p:cNvSpPr>
            <a:spLocks noGrp="1" noChangeArrowheads="1"/>
          </p:cNvSpPr>
          <p:nvPr>
            <p:ph type="body" idx="1"/>
          </p:nvPr>
        </p:nvSpPr>
        <p:spPr>
          <a:xfrm>
            <a:off x="-30163" y="4797425"/>
            <a:ext cx="9358313" cy="2060575"/>
          </a:xfrm>
        </p:spPr>
        <p:txBody>
          <a:bodyPr/>
          <a:lstStyle/>
          <a:p>
            <a:pPr eaLnBrk="1" hangingPunct="1">
              <a:lnSpc>
                <a:spcPct val="80000"/>
              </a:lnSpc>
            </a:pPr>
            <a:r>
              <a:rPr lang="en-US" altLang="ja-JP" sz="2400" b="1" smtClean="0"/>
              <a:t>ESE (</a:t>
            </a:r>
            <a:r>
              <a:rPr lang="en-US" altLang="ja-JP" sz="2400" b="1" smtClean="0">
                <a:solidFill>
                  <a:srgbClr val="0000FF"/>
                </a:solidFill>
              </a:rPr>
              <a:t>Even-frequency</a:t>
            </a:r>
            <a:r>
              <a:rPr lang="en-US" altLang="ja-JP" sz="2400" b="1" smtClean="0"/>
              <a:t> </a:t>
            </a:r>
            <a:r>
              <a:rPr lang="en-US" altLang="ja-JP" sz="2400" b="1" smtClean="0">
                <a:solidFill>
                  <a:srgbClr val="00CC00"/>
                </a:solidFill>
              </a:rPr>
              <a:t>spin-singlet</a:t>
            </a:r>
            <a:r>
              <a:rPr lang="en-US" altLang="ja-JP" sz="2400" b="1" smtClean="0"/>
              <a:t> </a:t>
            </a:r>
            <a:r>
              <a:rPr lang="en-US" altLang="ja-JP" sz="2400" b="1" smtClean="0">
                <a:solidFill>
                  <a:srgbClr val="FF0000"/>
                </a:solidFill>
              </a:rPr>
              <a:t>even-parity</a:t>
            </a:r>
            <a:r>
              <a:rPr lang="en-US" altLang="ja-JP" sz="2400" b="1" smtClean="0"/>
              <a:t>)</a:t>
            </a:r>
          </a:p>
          <a:p>
            <a:pPr eaLnBrk="1" hangingPunct="1">
              <a:lnSpc>
                <a:spcPct val="80000"/>
              </a:lnSpc>
            </a:pPr>
            <a:r>
              <a:rPr lang="en-US" altLang="ja-JP" sz="2400" b="1" smtClean="0"/>
              <a:t>ETO (</a:t>
            </a:r>
            <a:r>
              <a:rPr lang="en-US" altLang="ja-JP" sz="2400" b="1" smtClean="0">
                <a:solidFill>
                  <a:srgbClr val="0000FF"/>
                </a:solidFill>
              </a:rPr>
              <a:t>Even-frequency</a:t>
            </a:r>
            <a:r>
              <a:rPr lang="en-US" altLang="ja-JP" sz="2400" b="1" smtClean="0"/>
              <a:t> </a:t>
            </a:r>
            <a:r>
              <a:rPr lang="en-US" altLang="ja-JP" sz="2400" b="1" smtClean="0">
                <a:solidFill>
                  <a:srgbClr val="00CC00"/>
                </a:solidFill>
              </a:rPr>
              <a:t>spin-triplet</a:t>
            </a:r>
            <a:r>
              <a:rPr lang="en-US" altLang="ja-JP" sz="2400" b="1" smtClean="0"/>
              <a:t> </a:t>
            </a:r>
            <a:r>
              <a:rPr lang="en-US" altLang="ja-JP" sz="2400" b="1" smtClean="0">
                <a:solidFill>
                  <a:srgbClr val="FF0000"/>
                </a:solidFill>
              </a:rPr>
              <a:t>odd-parity</a:t>
            </a:r>
            <a:r>
              <a:rPr lang="en-US" altLang="ja-JP" sz="2400" b="1" smtClean="0"/>
              <a:t>)</a:t>
            </a:r>
          </a:p>
          <a:p>
            <a:pPr eaLnBrk="1" hangingPunct="1">
              <a:lnSpc>
                <a:spcPct val="80000"/>
              </a:lnSpc>
            </a:pPr>
            <a:r>
              <a:rPr lang="en-US" altLang="ja-JP" sz="2400" b="1" smtClean="0"/>
              <a:t>OTE (</a:t>
            </a:r>
            <a:r>
              <a:rPr lang="en-US" altLang="ja-JP" sz="2400" b="1" smtClean="0">
                <a:solidFill>
                  <a:srgbClr val="0000FF"/>
                </a:solidFill>
              </a:rPr>
              <a:t>Odd-frequency</a:t>
            </a:r>
            <a:r>
              <a:rPr lang="en-US" altLang="ja-JP" sz="2400" b="1" smtClean="0"/>
              <a:t> </a:t>
            </a:r>
            <a:r>
              <a:rPr lang="en-US" altLang="ja-JP" sz="2400" b="1" smtClean="0">
                <a:solidFill>
                  <a:srgbClr val="00CC00"/>
                </a:solidFill>
              </a:rPr>
              <a:t>spin-triplet</a:t>
            </a:r>
            <a:r>
              <a:rPr lang="en-US" altLang="ja-JP" sz="2400" b="1" smtClean="0"/>
              <a:t> </a:t>
            </a:r>
            <a:r>
              <a:rPr lang="en-US" altLang="ja-JP" sz="2400" b="1" smtClean="0">
                <a:solidFill>
                  <a:srgbClr val="FF0000"/>
                </a:solidFill>
              </a:rPr>
              <a:t>even-parity</a:t>
            </a:r>
            <a:r>
              <a:rPr lang="en-US" altLang="ja-JP" sz="2400" b="1" smtClean="0"/>
              <a:t>)</a:t>
            </a:r>
            <a:r>
              <a:rPr lang="en-US" altLang="ja-JP" sz="2000" b="1" smtClean="0"/>
              <a:t>Berezinskii</a:t>
            </a:r>
          </a:p>
          <a:p>
            <a:pPr eaLnBrk="1" hangingPunct="1">
              <a:lnSpc>
                <a:spcPct val="80000"/>
              </a:lnSpc>
            </a:pPr>
            <a:r>
              <a:rPr lang="en-US" altLang="ja-JP" sz="2400" b="1" smtClean="0"/>
              <a:t>OSO (</a:t>
            </a:r>
            <a:r>
              <a:rPr lang="en-US" altLang="ja-JP" sz="2400" b="1" smtClean="0">
                <a:solidFill>
                  <a:srgbClr val="0000FF"/>
                </a:solidFill>
              </a:rPr>
              <a:t>Odd-frequency</a:t>
            </a:r>
            <a:r>
              <a:rPr lang="en-US" altLang="ja-JP" sz="2400" b="1" smtClean="0"/>
              <a:t> </a:t>
            </a:r>
            <a:r>
              <a:rPr lang="en-US" altLang="ja-JP" sz="2400" b="1" smtClean="0">
                <a:solidFill>
                  <a:srgbClr val="00CC00"/>
                </a:solidFill>
              </a:rPr>
              <a:t>spin-singlet</a:t>
            </a:r>
            <a:r>
              <a:rPr lang="en-US" altLang="ja-JP" sz="2400" b="1" smtClean="0"/>
              <a:t> </a:t>
            </a:r>
            <a:r>
              <a:rPr lang="en-US" altLang="ja-JP" sz="2400" b="1" smtClean="0">
                <a:solidFill>
                  <a:srgbClr val="FF0000"/>
                </a:solidFill>
              </a:rPr>
              <a:t>odd-parity</a:t>
            </a:r>
            <a:r>
              <a:rPr lang="en-US" altLang="ja-JP" sz="2400" b="1" smtClean="0"/>
              <a:t>)</a:t>
            </a:r>
            <a:r>
              <a:rPr lang="en-US" altLang="ja-JP" sz="2000" b="1" smtClean="0"/>
              <a:t>Balatsky,Abraham</a:t>
            </a:r>
          </a:p>
          <a:p>
            <a:pPr eaLnBrk="1" hangingPunct="1">
              <a:lnSpc>
                <a:spcPct val="80000"/>
              </a:lnSpc>
              <a:buFontTx/>
              <a:buNone/>
            </a:pPr>
            <a:endParaRPr lang="en-US" altLang="ja-JP" sz="2000" b="1" smtClean="0"/>
          </a:p>
        </p:txBody>
      </p:sp>
      <p:sp>
        <p:nvSpPr>
          <p:cNvPr id="246795" name="Line 10"/>
          <p:cNvSpPr>
            <a:spLocks noChangeShapeType="1"/>
          </p:cNvSpPr>
          <p:nvPr/>
        </p:nvSpPr>
        <p:spPr bwMode="auto">
          <a:xfrm>
            <a:off x="3671888" y="1349375"/>
            <a:ext cx="1587" cy="2439988"/>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46796" name="Line 11"/>
          <p:cNvSpPr>
            <a:spLocks noChangeShapeType="1"/>
          </p:cNvSpPr>
          <p:nvPr/>
        </p:nvSpPr>
        <p:spPr bwMode="auto">
          <a:xfrm>
            <a:off x="5040313" y="1349375"/>
            <a:ext cx="1587" cy="2439988"/>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46797" name="Line 12"/>
          <p:cNvSpPr>
            <a:spLocks noChangeShapeType="1"/>
          </p:cNvSpPr>
          <p:nvPr/>
        </p:nvSpPr>
        <p:spPr bwMode="auto">
          <a:xfrm>
            <a:off x="8636000" y="1349375"/>
            <a:ext cx="1588" cy="2439988"/>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46798" name="Text Box 13"/>
          <p:cNvSpPr txBox="1">
            <a:spLocks noChangeArrowheads="1"/>
          </p:cNvSpPr>
          <p:nvPr/>
        </p:nvSpPr>
        <p:spPr bwMode="auto">
          <a:xfrm>
            <a:off x="1343025" y="1408113"/>
            <a:ext cx="1104900" cy="366712"/>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a:solidFill>
                  <a:srgbClr val="000000"/>
                </a:solidFill>
                <a:latin typeface="Times New Roman" pitchFamily="18" charset="0"/>
              </a:rPr>
              <a:t>Bulk state</a:t>
            </a:r>
          </a:p>
        </p:txBody>
      </p:sp>
      <p:sp>
        <p:nvSpPr>
          <p:cNvPr id="246799" name="Text Box 14"/>
          <p:cNvSpPr txBox="1">
            <a:spLocks noChangeArrowheads="1"/>
          </p:cNvSpPr>
          <p:nvPr/>
        </p:nvSpPr>
        <p:spPr bwMode="auto">
          <a:xfrm>
            <a:off x="1450975" y="1831975"/>
            <a:ext cx="2293938"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ESE</a:t>
            </a:r>
            <a:r>
              <a:rPr lang="en-US" altLang="ja-JP" sz="2000">
                <a:solidFill>
                  <a:srgbClr val="000000"/>
                </a:solidFill>
                <a:latin typeface="Times New Roman" pitchFamily="18" charset="0"/>
              </a:rPr>
              <a:t> (s,d</a:t>
            </a:r>
            <a:r>
              <a:rPr lang="en-US" altLang="ja-JP" sz="2000" baseline="-25000">
                <a:solidFill>
                  <a:srgbClr val="000000"/>
                </a:solidFill>
                <a:latin typeface="Times New Roman" pitchFamily="18" charset="0"/>
              </a:rPr>
              <a:t>x2-y2 </a:t>
            </a:r>
            <a:r>
              <a:rPr lang="en-US" altLang="ja-JP" sz="2000">
                <a:solidFill>
                  <a:srgbClr val="000000"/>
                </a:solidFill>
                <a:latin typeface="Times New Roman" pitchFamily="18" charset="0"/>
              </a:rPr>
              <a:t>-wave)</a:t>
            </a:r>
          </a:p>
        </p:txBody>
      </p:sp>
      <p:sp>
        <p:nvSpPr>
          <p:cNvPr id="246800" name="Text Box 15"/>
          <p:cNvSpPr txBox="1">
            <a:spLocks noChangeArrowheads="1"/>
          </p:cNvSpPr>
          <p:nvPr/>
        </p:nvSpPr>
        <p:spPr bwMode="auto">
          <a:xfrm>
            <a:off x="1463675" y="2360613"/>
            <a:ext cx="1978025" cy="455612"/>
          </a:xfrm>
          <a:prstGeom prst="rect">
            <a:avLst/>
          </a:prstGeom>
          <a:noFill/>
          <a:ln w="9525">
            <a:noFill/>
            <a:miter lim="800000"/>
            <a:headEnd/>
            <a:tailEnd/>
          </a:ln>
        </p:spPr>
        <p:txBody>
          <a:bodyPr>
            <a:spAutoFit/>
          </a:bodyPr>
          <a:lstStyle/>
          <a:p>
            <a:pPr fontAlgn="base">
              <a:spcBef>
                <a:spcPct val="0"/>
              </a:spcBef>
              <a:spcAft>
                <a:spcPct val="0"/>
              </a:spcAft>
            </a:pPr>
            <a:r>
              <a:rPr lang="en-US" altLang="ja-JP" sz="2400">
                <a:solidFill>
                  <a:srgbClr val="000000"/>
                </a:solidFill>
                <a:latin typeface="Times New Roman" pitchFamily="18" charset="0"/>
              </a:rPr>
              <a:t>ESE</a:t>
            </a:r>
            <a:r>
              <a:rPr lang="en-US" altLang="ja-JP" sz="2000">
                <a:solidFill>
                  <a:srgbClr val="000000"/>
                </a:solidFill>
                <a:latin typeface="Times New Roman" pitchFamily="18" charset="0"/>
              </a:rPr>
              <a:t> (d</a:t>
            </a:r>
            <a:r>
              <a:rPr lang="en-US" altLang="ja-JP" sz="2000" baseline="-25000">
                <a:solidFill>
                  <a:srgbClr val="000000"/>
                </a:solidFill>
                <a:latin typeface="Times New Roman" pitchFamily="18" charset="0"/>
              </a:rPr>
              <a:t>xy</a:t>
            </a:r>
            <a:r>
              <a:rPr lang="en-US" altLang="ja-JP" sz="2000">
                <a:solidFill>
                  <a:srgbClr val="000000"/>
                </a:solidFill>
                <a:latin typeface="Times New Roman" pitchFamily="18" charset="0"/>
              </a:rPr>
              <a:t>-wave)</a:t>
            </a:r>
          </a:p>
        </p:txBody>
      </p:sp>
      <p:sp>
        <p:nvSpPr>
          <p:cNvPr id="246801" name="Text Box 16"/>
          <p:cNvSpPr txBox="1">
            <a:spLocks noChangeArrowheads="1"/>
          </p:cNvSpPr>
          <p:nvPr/>
        </p:nvSpPr>
        <p:spPr bwMode="auto">
          <a:xfrm>
            <a:off x="1476375" y="2770188"/>
            <a:ext cx="1741488" cy="7620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ETO</a:t>
            </a:r>
            <a:r>
              <a:rPr lang="en-US" altLang="ja-JP" sz="2000">
                <a:solidFill>
                  <a:srgbClr val="000000"/>
                </a:solidFill>
                <a:latin typeface="Times New Roman" pitchFamily="18" charset="0"/>
              </a:rPr>
              <a:t> </a:t>
            </a:r>
            <a:r>
              <a:rPr lang="en-US" altLang="ja-JP">
                <a:solidFill>
                  <a:srgbClr val="000000"/>
                </a:solidFill>
                <a:latin typeface="Times New Roman" pitchFamily="18" charset="0"/>
              </a:rPr>
              <a:t>(p</a:t>
            </a:r>
            <a:r>
              <a:rPr lang="en-US" altLang="ja-JP" baseline="-25000">
                <a:solidFill>
                  <a:srgbClr val="000000"/>
                </a:solidFill>
                <a:latin typeface="Times New Roman" pitchFamily="18" charset="0"/>
              </a:rPr>
              <a:t>x</a:t>
            </a:r>
            <a:r>
              <a:rPr lang="en-US" altLang="ja-JP">
                <a:solidFill>
                  <a:srgbClr val="000000"/>
                </a:solidFill>
                <a:latin typeface="Times New Roman" pitchFamily="18" charset="0"/>
              </a:rPr>
              <a:t>-wave)</a:t>
            </a:r>
          </a:p>
          <a:p>
            <a:pPr fontAlgn="base">
              <a:spcBef>
                <a:spcPct val="0"/>
              </a:spcBef>
              <a:spcAft>
                <a:spcPct val="0"/>
              </a:spcAft>
            </a:pPr>
            <a:endParaRPr lang="en-US" altLang="ja-JP" sz="2000">
              <a:solidFill>
                <a:srgbClr val="000000"/>
              </a:solidFill>
              <a:latin typeface="Times New Roman" pitchFamily="18" charset="0"/>
            </a:endParaRPr>
          </a:p>
        </p:txBody>
      </p:sp>
      <p:sp>
        <p:nvSpPr>
          <p:cNvPr id="246802" name="Text Box 17"/>
          <p:cNvSpPr txBox="1">
            <a:spLocks noChangeArrowheads="1"/>
          </p:cNvSpPr>
          <p:nvPr/>
        </p:nvSpPr>
        <p:spPr bwMode="auto">
          <a:xfrm>
            <a:off x="1476375" y="3260725"/>
            <a:ext cx="17414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ETO</a:t>
            </a:r>
            <a:r>
              <a:rPr lang="en-US" altLang="ja-JP" sz="2000">
                <a:solidFill>
                  <a:srgbClr val="000000"/>
                </a:solidFill>
                <a:latin typeface="Times New Roman" pitchFamily="18" charset="0"/>
              </a:rPr>
              <a:t> </a:t>
            </a:r>
            <a:r>
              <a:rPr lang="en-US" altLang="ja-JP">
                <a:solidFill>
                  <a:srgbClr val="000000"/>
                </a:solidFill>
                <a:latin typeface="Times New Roman" pitchFamily="18" charset="0"/>
              </a:rPr>
              <a:t>(p</a:t>
            </a:r>
            <a:r>
              <a:rPr lang="en-US" altLang="ja-JP" baseline="-25000">
                <a:solidFill>
                  <a:srgbClr val="000000"/>
                </a:solidFill>
                <a:latin typeface="Times New Roman" pitchFamily="18" charset="0"/>
              </a:rPr>
              <a:t>y</a:t>
            </a:r>
            <a:r>
              <a:rPr lang="en-US" altLang="ja-JP">
                <a:solidFill>
                  <a:srgbClr val="000000"/>
                </a:solidFill>
                <a:latin typeface="Times New Roman" pitchFamily="18" charset="0"/>
              </a:rPr>
              <a:t>-wave)</a:t>
            </a:r>
          </a:p>
        </p:txBody>
      </p:sp>
      <p:sp>
        <p:nvSpPr>
          <p:cNvPr id="246803" name="Text Box 18"/>
          <p:cNvSpPr txBox="1">
            <a:spLocks noChangeArrowheads="1"/>
          </p:cNvSpPr>
          <p:nvPr/>
        </p:nvSpPr>
        <p:spPr bwMode="auto">
          <a:xfrm>
            <a:off x="3711575" y="1268413"/>
            <a:ext cx="1308100" cy="611187"/>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dirty="0">
                <a:solidFill>
                  <a:srgbClr val="000000"/>
                </a:solidFill>
                <a:latin typeface="Times New Roman" pitchFamily="18" charset="0"/>
              </a:rPr>
              <a:t>Sign change</a:t>
            </a:r>
          </a:p>
          <a:p>
            <a:pPr fontAlgn="base">
              <a:spcBef>
                <a:spcPct val="0"/>
              </a:spcBef>
              <a:spcAft>
                <a:spcPct val="0"/>
              </a:spcAft>
            </a:pPr>
            <a:r>
              <a:rPr lang="en-US" altLang="ja-JP" sz="1600" b="1" dirty="0" smtClean="0">
                <a:solidFill>
                  <a:srgbClr val="000000"/>
                </a:solidFill>
                <a:latin typeface="Times New Roman" pitchFamily="18" charset="0"/>
              </a:rPr>
              <a:t>(MABS</a:t>
            </a:r>
            <a:r>
              <a:rPr lang="en-US" altLang="ja-JP" sz="1600" b="1" dirty="0">
                <a:solidFill>
                  <a:srgbClr val="000000"/>
                </a:solidFill>
                <a:latin typeface="Times New Roman" pitchFamily="18" charset="0"/>
              </a:rPr>
              <a:t>)</a:t>
            </a:r>
          </a:p>
        </p:txBody>
      </p:sp>
      <p:sp>
        <p:nvSpPr>
          <p:cNvPr id="246804" name="Text Box 19"/>
          <p:cNvSpPr txBox="1">
            <a:spLocks noChangeArrowheads="1"/>
          </p:cNvSpPr>
          <p:nvPr/>
        </p:nvSpPr>
        <p:spPr bwMode="auto">
          <a:xfrm>
            <a:off x="3968750" y="1846263"/>
            <a:ext cx="495300"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a:solidFill>
                  <a:srgbClr val="000000"/>
                </a:solidFill>
                <a:latin typeface="Times New Roman" pitchFamily="18" charset="0"/>
              </a:rPr>
              <a:t>No</a:t>
            </a:r>
          </a:p>
        </p:txBody>
      </p:sp>
      <p:sp>
        <p:nvSpPr>
          <p:cNvPr id="246805" name="Text Box 20"/>
          <p:cNvSpPr txBox="1">
            <a:spLocks noChangeArrowheads="1"/>
          </p:cNvSpPr>
          <p:nvPr/>
        </p:nvSpPr>
        <p:spPr bwMode="auto">
          <a:xfrm>
            <a:off x="3884613" y="2386013"/>
            <a:ext cx="579437"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a:solidFill>
                  <a:srgbClr val="000000"/>
                </a:solidFill>
                <a:latin typeface="Times New Roman" pitchFamily="18" charset="0"/>
              </a:rPr>
              <a:t>Yes</a:t>
            </a:r>
          </a:p>
        </p:txBody>
      </p:sp>
      <p:sp>
        <p:nvSpPr>
          <p:cNvPr id="246806" name="Text Box 21"/>
          <p:cNvSpPr txBox="1">
            <a:spLocks noChangeArrowheads="1"/>
          </p:cNvSpPr>
          <p:nvPr/>
        </p:nvSpPr>
        <p:spPr bwMode="auto">
          <a:xfrm>
            <a:off x="5111750" y="1270000"/>
            <a:ext cx="2768600" cy="64135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a:solidFill>
                  <a:srgbClr val="000000"/>
                </a:solidFill>
                <a:latin typeface="Times New Roman" pitchFamily="18" charset="0"/>
              </a:rPr>
              <a:t>Interface-induced symmetry</a:t>
            </a:r>
          </a:p>
          <a:p>
            <a:pPr fontAlgn="base">
              <a:spcBef>
                <a:spcPct val="0"/>
              </a:spcBef>
              <a:spcAft>
                <a:spcPct val="0"/>
              </a:spcAft>
            </a:pPr>
            <a:r>
              <a:rPr lang="en-US" altLang="ja-JP">
                <a:solidFill>
                  <a:srgbClr val="000000"/>
                </a:solidFill>
                <a:latin typeface="Times New Roman" pitchFamily="18" charset="0"/>
              </a:rPr>
              <a:t>(subdominant component )</a:t>
            </a:r>
          </a:p>
        </p:txBody>
      </p:sp>
      <p:sp>
        <p:nvSpPr>
          <p:cNvPr id="246807" name="Line 23"/>
          <p:cNvSpPr>
            <a:spLocks noChangeShapeType="1"/>
          </p:cNvSpPr>
          <p:nvPr/>
        </p:nvSpPr>
        <p:spPr bwMode="auto">
          <a:xfrm>
            <a:off x="796925" y="2781300"/>
            <a:ext cx="7847013" cy="0"/>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46808" name="Line 24"/>
          <p:cNvSpPr>
            <a:spLocks noChangeShapeType="1"/>
          </p:cNvSpPr>
          <p:nvPr/>
        </p:nvSpPr>
        <p:spPr bwMode="auto">
          <a:xfrm>
            <a:off x="788988" y="3284538"/>
            <a:ext cx="7854950" cy="0"/>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46809" name="Text Box 25"/>
          <p:cNvSpPr txBox="1">
            <a:spLocks noChangeArrowheads="1"/>
          </p:cNvSpPr>
          <p:nvPr/>
        </p:nvSpPr>
        <p:spPr bwMode="auto">
          <a:xfrm>
            <a:off x="3921125" y="2817813"/>
            <a:ext cx="579438"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a:solidFill>
                  <a:srgbClr val="000000"/>
                </a:solidFill>
                <a:latin typeface="Times New Roman" pitchFamily="18" charset="0"/>
              </a:rPr>
              <a:t>Yes</a:t>
            </a:r>
          </a:p>
        </p:txBody>
      </p:sp>
      <p:sp>
        <p:nvSpPr>
          <p:cNvPr id="246810" name="Text Box 26"/>
          <p:cNvSpPr txBox="1">
            <a:spLocks noChangeArrowheads="1"/>
          </p:cNvSpPr>
          <p:nvPr/>
        </p:nvSpPr>
        <p:spPr bwMode="auto">
          <a:xfrm>
            <a:off x="3924300" y="3321050"/>
            <a:ext cx="495300"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a:solidFill>
                  <a:srgbClr val="000000"/>
                </a:solidFill>
                <a:latin typeface="Times New Roman" pitchFamily="18" charset="0"/>
              </a:rPr>
              <a:t>No</a:t>
            </a:r>
          </a:p>
        </p:txBody>
      </p:sp>
      <p:sp>
        <p:nvSpPr>
          <p:cNvPr id="246811" name="Text Box 27"/>
          <p:cNvSpPr txBox="1">
            <a:spLocks noChangeArrowheads="1"/>
          </p:cNvSpPr>
          <p:nvPr/>
        </p:nvSpPr>
        <p:spPr bwMode="auto">
          <a:xfrm>
            <a:off x="5364163" y="1893888"/>
            <a:ext cx="18986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rPr>
              <a:t>ESE</a:t>
            </a:r>
            <a:r>
              <a:rPr lang="en-US" altLang="ja-JP" sz="2400">
                <a:solidFill>
                  <a:srgbClr val="000000"/>
                </a:solidFill>
                <a:latin typeface="Times New Roman" pitchFamily="18" charset="0"/>
              </a:rPr>
              <a:t> + (OSO)</a:t>
            </a:r>
          </a:p>
        </p:txBody>
      </p:sp>
      <p:sp>
        <p:nvSpPr>
          <p:cNvPr id="246812" name="Text Box 28"/>
          <p:cNvSpPr txBox="1">
            <a:spLocks noChangeArrowheads="1"/>
          </p:cNvSpPr>
          <p:nvPr/>
        </p:nvSpPr>
        <p:spPr bwMode="auto">
          <a:xfrm>
            <a:off x="5300663" y="2325688"/>
            <a:ext cx="1819275"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rPr>
              <a:t>OSO</a:t>
            </a:r>
            <a:r>
              <a:rPr lang="en-US" altLang="ja-JP" sz="2400">
                <a:solidFill>
                  <a:srgbClr val="000000"/>
                </a:solidFill>
                <a:latin typeface="Times New Roman" pitchFamily="18" charset="0"/>
              </a:rPr>
              <a:t> +(ESE)</a:t>
            </a:r>
          </a:p>
        </p:txBody>
      </p:sp>
      <p:sp>
        <p:nvSpPr>
          <p:cNvPr id="246813" name="Text Box 29"/>
          <p:cNvSpPr txBox="1">
            <a:spLocks noChangeArrowheads="1"/>
          </p:cNvSpPr>
          <p:nvPr/>
        </p:nvSpPr>
        <p:spPr bwMode="auto">
          <a:xfrm>
            <a:off x="5300663" y="2774950"/>
            <a:ext cx="1946275"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rPr>
              <a:t>OTE</a:t>
            </a:r>
            <a:r>
              <a:rPr lang="en-US" altLang="ja-JP" sz="2400">
                <a:solidFill>
                  <a:srgbClr val="000000"/>
                </a:solidFill>
                <a:latin typeface="Times New Roman" pitchFamily="18" charset="0"/>
              </a:rPr>
              <a:t> + (ETO)</a:t>
            </a:r>
          </a:p>
        </p:txBody>
      </p:sp>
      <p:sp>
        <p:nvSpPr>
          <p:cNvPr id="246814" name="Text Box 30"/>
          <p:cNvSpPr txBox="1">
            <a:spLocks noChangeArrowheads="1"/>
          </p:cNvSpPr>
          <p:nvPr/>
        </p:nvSpPr>
        <p:spPr bwMode="auto">
          <a:xfrm>
            <a:off x="5300663" y="3260725"/>
            <a:ext cx="1946275"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rPr>
              <a:t>ETO</a:t>
            </a:r>
            <a:r>
              <a:rPr lang="en-US" altLang="ja-JP" sz="2400">
                <a:solidFill>
                  <a:srgbClr val="000000"/>
                </a:solidFill>
                <a:latin typeface="Times New Roman" pitchFamily="18" charset="0"/>
              </a:rPr>
              <a:t> + (OTE)</a:t>
            </a:r>
          </a:p>
        </p:txBody>
      </p:sp>
      <p:sp>
        <p:nvSpPr>
          <p:cNvPr id="246815" name="Text Box 31"/>
          <p:cNvSpPr txBox="1">
            <a:spLocks noChangeArrowheads="1"/>
          </p:cNvSpPr>
          <p:nvPr/>
        </p:nvSpPr>
        <p:spPr bwMode="auto">
          <a:xfrm>
            <a:off x="827088" y="41275"/>
            <a:ext cx="7427912" cy="10668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3200" b="1" dirty="0">
                <a:solidFill>
                  <a:srgbClr val="000000"/>
                </a:solidFill>
                <a:latin typeface="Times New Roman" pitchFamily="18" charset="0"/>
              </a:rPr>
              <a:t>Symmetry of the Cooper pair in junctions</a:t>
            </a:r>
          </a:p>
          <a:p>
            <a:pPr fontAlgn="base">
              <a:spcBef>
                <a:spcPct val="0"/>
              </a:spcBef>
              <a:spcAft>
                <a:spcPct val="0"/>
              </a:spcAft>
            </a:pPr>
            <a:r>
              <a:rPr lang="en-US" altLang="ja-JP" sz="3200" b="1" dirty="0">
                <a:solidFill>
                  <a:srgbClr val="000000"/>
                </a:solidFill>
                <a:latin typeface="Times New Roman" pitchFamily="18" charset="0"/>
              </a:rPr>
              <a:t>(No spin flip)</a:t>
            </a:r>
          </a:p>
        </p:txBody>
      </p:sp>
      <p:sp>
        <p:nvSpPr>
          <p:cNvPr id="246816" name="Rectangle 33"/>
          <p:cNvSpPr>
            <a:spLocks noChangeArrowheads="1"/>
          </p:cNvSpPr>
          <p:nvPr/>
        </p:nvSpPr>
        <p:spPr bwMode="auto">
          <a:xfrm>
            <a:off x="2555875" y="6286500"/>
            <a:ext cx="3781425" cy="396875"/>
          </a:xfrm>
          <a:prstGeom prst="rect">
            <a:avLst/>
          </a:prstGeom>
          <a:noFill/>
          <a:ln w="9525">
            <a:noFill/>
            <a:miter lim="800000"/>
            <a:headEnd/>
            <a:tailEnd/>
          </a:ln>
        </p:spPr>
        <p:txBody>
          <a:bodyPr wrap="none">
            <a:spAutoFit/>
          </a:bodyPr>
          <a:lstStyle/>
          <a:p>
            <a:pPr fontAlgn="base">
              <a:spcBef>
                <a:spcPct val="0"/>
              </a:spcBef>
              <a:spcAft>
                <a:spcPct val="0"/>
              </a:spcAft>
            </a:pPr>
            <a:r>
              <a:rPr lang="ja-JP" altLang="ja-JP" sz="2000" b="1">
                <a:solidFill>
                  <a:srgbClr val="000000"/>
                </a:solidFill>
                <a:latin typeface="Times New Roman" pitchFamily="18" charset="0"/>
              </a:rPr>
              <a:t>Phys. Rev. Lett. 99 037005 (2007)</a:t>
            </a:r>
            <a:endParaRPr lang="en-US" altLang="ja-JP" sz="2000" b="1">
              <a:solidFill>
                <a:srgbClr val="000000"/>
              </a:solidFill>
              <a:latin typeface="Times New Roman" pitchFamily="18" charset="0"/>
            </a:endParaRPr>
          </a:p>
        </p:txBody>
      </p:sp>
      <p:sp>
        <p:nvSpPr>
          <p:cNvPr id="246817" name="Oval 35"/>
          <p:cNvSpPr>
            <a:spLocks noChangeArrowheads="1"/>
          </p:cNvSpPr>
          <p:nvPr/>
        </p:nvSpPr>
        <p:spPr bwMode="auto">
          <a:xfrm>
            <a:off x="827088" y="3933825"/>
            <a:ext cx="358775" cy="358775"/>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nvGrpSpPr>
          <p:cNvPr id="2" name="Group 36"/>
          <p:cNvGrpSpPr>
            <a:grpSpLocks/>
          </p:cNvGrpSpPr>
          <p:nvPr/>
        </p:nvGrpSpPr>
        <p:grpSpPr bwMode="auto">
          <a:xfrm rot="21453884" flipH="1">
            <a:off x="4011613" y="3995738"/>
            <a:ext cx="920750" cy="225425"/>
            <a:chOff x="1332" y="2766"/>
            <a:chExt cx="670" cy="187"/>
          </a:xfrm>
        </p:grpSpPr>
        <p:sp>
          <p:nvSpPr>
            <p:cNvPr id="246841" name="Oval 37"/>
            <p:cNvSpPr>
              <a:spLocks noChangeArrowheads="1"/>
            </p:cNvSpPr>
            <p:nvPr/>
          </p:nvSpPr>
          <p:spPr bwMode="auto">
            <a:xfrm>
              <a:off x="1332" y="2793"/>
              <a:ext cx="339" cy="160"/>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sp>
          <p:nvSpPr>
            <p:cNvPr id="246842" name="Oval 38"/>
            <p:cNvSpPr>
              <a:spLocks noChangeArrowheads="1"/>
            </p:cNvSpPr>
            <p:nvPr/>
          </p:nvSpPr>
          <p:spPr bwMode="auto">
            <a:xfrm rot="10761230">
              <a:off x="1655" y="2766"/>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grpSp>
        <p:nvGrpSpPr>
          <p:cNvPr id="3" name="Group 39"/>
          <p:cNvGrpSpPr>
            <a:grpSpLocks/>
          </p:cNvGrpSpPr>
          <p:nvPr/>
        </p:nvGrpSpPr>
        <p:grpSpPr bwMode="auto">
          <a:xfrm rot="16150696" flipH="1">
            <a:off x="5151438" y="4137025"/>
            <a:ext cx="920750" cy="225425"/>
            <a:chOff x="1332" y="2766"/>
            <a:chExt cx="670" cy="187"/>
          </a:xfrm>
        </p:grpSpPr>
        <p:sp>
          <p:nvSpPr>
            <p:cNvPr id="246839" name="Oval 40"/>
            <p:cNvSpPr>
              <a:spLocks noChangeArrowheads="1"/>
            </p:cNvSpPr>
            <p:nvPr/>
          </p:nvSpPr>
          <p:spPr bwMode="auto">
            <a:xfrm>
              <a:off x="1332" y="2793"/>
              <a:ext cx="339" cy="160"/>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sp>
          <p:nvSpPr>
            <p:cNvPr id="246840" name="Oval 41"/>
            <p:cNvSpPr>
              <a:spLocks noChangeArrowheads="1"/>
            </p:cNvSpPr>
            <p:nvPr/>
          </p:nvSpPr>
          <p:spPr bwMode="auto">
            <a:xfrm rot="10761230">
              <a:off x="1655" y="2766"/>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grpSp>
        <p:nvGrpSpPr>
          <p:cNvPr id="4" name="Group 42"/>
          <p:cNvGrpSpPr>
            <a:grpSpLocks/>
          </p:cNvGrpSpPr>
          <p:nvPr/>
        </p:nvGrpSpPr>
        <p:grpSpPr bwMode="auto">
          <a:xfrm>
            <a:off x="1331913" y="3789363"/>
            <a:ext cx="650875" cy="704850"/>
            <a:chOff x="1565" y="663"/>
            <a:chExt cx="665" cy="675"/>
          </a:xfrm>
        </p:grpSpPr>
        <p:sp>
          <p:nvSpPr>
            <p:cNvPr id="246833" name="Oval 43"/>
            <p:cNvSpPr>
              <a:spLocks noChangeArrowheads="1"/>
            </p:cNvSpPr>
            <p:nvPr/>
          </p:nvSpPr>
          <p:spPr bwMode="auto">
            <a:xfrm rot="-5400000">
              <a:off x="1723" y="753"/>
              <a:ext cx="339" cy="160"/>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nvGrpSpPr>
            <p:cNvPr id="5" name="Group 44"/>
            <p:cNvGrpSpPr>
              <a:grpSpLocks/>
            </p:cNvGrpSpPr>
            <p:nvPr/>
          </p:nvGrpSpPr>
          <p:grpSpPr bwMode="auto">
            <a:xfrm>
              <a:off x="1565" y="929"/>
              <a:ext cx="665" cy="409"/>
              <a:chOff x="1565" y="929"/>
              <a:chExt cx="665" cy="409"/>
            </a:xfrm>
          </p:grpSpPr>
          <p:sp>
            <p:nvSpPr>
              <p:cNvPr id="246835" name="Oval 45"/>
              <p:cNvSpPr>
                <a:spLocks noChangeArrowheads="1"/>
              </p:cNvSpPr>
              <p:nvPr/>
            </p:nvSpPr>
            <p:spPr bwMode="auto">
              <a:xfrm rot="-5400000">
                <a:off x="1723" y="1089"/>
                <a:ext cx="339" cy="160"/>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nvGrpSpPr>
              <p:cNvPr id="6" name="Group 46"/>
              <p:cNvGrpSpPr>
                <a:grpSpLocks/>
              </p:cNvGrpSpPr>
              <p:nvPr/>
            </p:nvGrpSpPr>
            <p:grpSpPr bwMode="auto">
              <a:xfrm>
                <a:off x="1565" y="929"/>
                <a:ext cx="665" cy="187"/>
                <a:chOff x="4529" y="2567"/>
                <a:chExt cx="665" cy="187"/>
              </a:xfrm>
            </p:grpSpPr>
            <p:sp>
              <p:nvSpPr>
                <p:cNvPr id="246837" name="Oval 47"/>
                <p:cNvSpPr>
                  <a:spLocks noChangeArrowheads="1"/>
                </p:cNvSpPr>
                <p:nvPr/>
              </p:nvSpPr>
              <p:spPr bwMode="auto">
                <a:xfrm rot="-10656083">
                  <a:off x="4847" y="2567"/>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sp>
              <p:nvSpPr>
                <p:cNvPr id="246838" name="Oval 48"/>
                <p:cNvSpPr>
                  <a:spLocks noChangeArrowheads="1"/>
                </p:cNvSpPr>
                <p:nvPr/>
              </p:nvSpPr>
              <p:spPr bwMode="auto">
                <a:xfrm rot="-10656083">
                  <a:off x="4529" y="2571"/>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grpSp>
      </p:grpSp>
      <p:sp>
        <p:nvSpPr>
          <p:cNvPr id="246821" name="Text Box 50"/>
          <p:cNvSpPr txBox="1">
            <a:spLocks noChangeArrowheads="1"/>
          </p:cNvSpPr>
          <p:nvPr/>
        </p:nvSpPr>
        <p:spPr bwMode="auto">
          <a:xfrm>
            <a:off x="287338" y="3860800"/>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dirty="0">
                <a:solidFill>
                  <a:srgbClr val="000000"/>
                </a:solidFill>
                <a:latin typeface="Times New Roman" pitchFamily="18" charset="0"/>
              </a:rPr>
              <a:t>(1)</a:t>
            </a:r>
          </a:p>
        </p:txBody>
      </p:sp>
      <p:sp>
        <p:nvSpPr>
          <p:cNvPr id="246822" name="Text Box 51"/>
          <p:cNvSpPr txBox="1">
            <a:spLocks noChangeArrowheads="1"/>
          </p:cNvSpPr>
          <p:nvPr/>
        </p:nvSpPr>
        <p:spPr bwMode="auto">
          <a:xfrm>
            <a:off x="2303463" y="3860800"/>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(2)</a:t>
            </a:r>
          </a:p>
        </p:txBody>
      </p:sp>
      <p:grpSp>
        <p:nvGrpSpPr>
          <p:cNvPr id="7" name="Group 52"/>
          <p:cNvGrpSpPr>
            <a:grpSpLocks/>
          </p:cNvGrpSpPr>
          <p:nvPr/>
        </p:nvGrpSpPr>
        <p:grpSpPr bwMode="auto">
          <a:xfrm rot="2743791">
            <a:off x="2814637" y="3833813"/>
            <a:ext cx="650875" cy="704850"/>
            <a:chOff x="1565" y="663"/>
            <a:chExt cx="665" cy="675"/>
          </a:xfrm>
        </p:grpSpPr>
        <p:sp>
          <p:nvSpPr>
            <p:cNvPr id="246827" name="Oval 53"/>
            <p:cNvSpPr>
              <a:spLocks noChangeArrowheads="1"/>
            </p:cNvSpPr>
            <p:nvPr/>
          </p:nvSpPr>
          <p:spPr bwMode="auto">
            <a:xfrm rot="-5400000">
              <a:off x="1723" y="753"/>
              <a:ext cx="339" cy="160"/>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nvGrpSpPr>
            <p:cNvPr id="8" name="Group 54"/>
            <p:cNvGrpSpPr>
              <a:grpSpLocks/>
            </p:cNvGrpSpPr>
            <p:nvPr/>
          </p:nvGrpSpPr>
          <p:grpSpPr bwMode="auto">
            <a:xfrm>
              <a:off x="1565" y="929"/>
              <a:ext cx="665" cy="409"/>
              <a:chOff x="1565" y="929"/>
              <a:chExt cx="665" cy="409"/>
            </a:xfrm>
          </p:grpSpPr>
          <p:sp>
            <p:nvSpPr>
              <p:cNvPr id="246829" name="Oval 55"/>
              <p:cNvSpPr>
                <a:spLocks noChangeArrowheads="1"/>
              </p:cNvSpPr>
              <p:nvPr/>
            </p:nvSpPr>
            <p:spPr bwMode="auto">
              <a:xfrm rot="-5400000">
                <a:off x="1723" y="1089"/>
                <a:ext cx="339" cy="160"/>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nvGrpSpPr>
              <p:cNvPr id="9" name="Group 56"/>
              <p:cNvGrpSpPr>
                <a:grpSpLocks/>
              </p:cNvGrpSpPr>
              <p:nvPr/>
            </p:nvGrpSpPr>
            <p:grpSpPr bwMode="auto">
              <a:xfrm>
                <a:off x="1565" y="929"/>
                <a:ext cx="665" cy="187"/>
                <a:chOff x="4529" y="2567"/>
                <a:chExt cx="665" cy="187"/>
              </a:xfrm>
            </p:grpSpPr>
            <p:sp>
              <p:nvSpPr>
                <p:cNvPr id="246831" name="Oval 57"/>
                <p:cNvSpPr>
                  <a:spLocks noChangeArrowheads="1"/>
                </p:cNvSpPr>
                <p:nvPr/>
              </p:nvSpPr>
              <p:spPr bwMode="auto">
                <a:xfrm rot="-10656083">
                  <a:off x="4847" y="2567"/>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sp>
              <p:nvSpPr>
                <p:cNvPr id="246832" name="Oval 58"/>
                <p:cNvSpPr>
                  <a:spLocks noChangeArrowheads="1"/>
                </p:cNvSpPr>
                <p:nvPr/>
              </p:nvSpPr>
              <p:spPr bwMode="auto">
                <a:xfrm rot="-10656083">
                  <a:off x="4529" y="2571"/>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grpSp>
      </p:grpSp>
      <p:sp>
        <p:nvSpPr>
          <p:cNvPr id="246824" name="Text Box 60"/>
          <p:cNvSpPr txBox="1">
            <a:spLocks noChangeArrowheads="1"/>
          </p:cNvSpPr>
          <p:nvPr/>
        </p:nvSpPr>
        <p:spPr bwMode="auto">
          <a:xfrm>
            <a:off x="3527425" y="3860800"/>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(3)</a:t>
            </a:r>
          </a:p>
        </p:txBody>
      </p:sp>
      <p:sp>
        <p:nvSpPr>
          <p:cNvPr id="246825" name="Text Box 61"/>
          <p:cNvSpPr txBox="1">
            <a:spLocks noChangeArrowheads="1"/>
          </p:cNvSpPr>
          <p:nvPr/>
        </p:nvSpPr>
        <p:spPr bwMode="auto">
          <a:xfrm>
            <a:off x="4932363" y="3835400"/>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(4)</a:t>
            </a:r>
          </a:p>
        </p:txBody>
      </p:sp>
      <p:sp>
        <p:nvSpPr>
          <p:cNvPr id="246826" name="Line 63"/>
          <p:cNvSpPr>
            <a:spLocks noChangeShapeType="1"/>
          </p:cNvSpPr>
          <p:nvPr/>
        </p:nvSpPr>
        <p:spPr bwMode="auto">
          <a:xfrm>
            <a:off x="776288" y="2349500"/>
            <a:ext cx="7854950" cy="0"/>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22" name="Text Box 2"/>
          <p:cNvSpPr txBox="1">
            <a:spLocks noChangeArrowheads="1"/>
          </p:cNvSpPr>
          <p:nvPr/>
        </p:nvSpPr>
        <p:spPr bwMode="auto">
          <a:xfrm>
            <a:off x="3524250" y="1898650"/>
            <a:ext cx="4681538" cy="954103"/>
          </a:xfrm>
          <a:prstGeom prst="rect">
            <a:avLst/>
          </a:prstGeom>
          <a:noFill/>
          <a:ln w="25400" algn="ctr">
            <a:noFill/>
            <a:miter lim="800000"/>
            <a:headEnd/>
            <a:tailEnd/>
          </a:ln>
        </p:spPr>
        <p:txBody>
          <a:bodyPr lIns="91435" tIns="45718" rIns="91435" bIns="45718">
            <a:spAutoFit/>
          </a:bodyPr>
          <a:lstStyle/>
          <a:p>
            <a:pPr algn="ctr" fontAlgn="base">
              <a:spcBef>
                <a:spcPct val="0"/>
              </a:spcBef>
              <a:spcAft>
                <a:spcPct val="0"/>
              </a:spcAft>
            </a:pPr>
            <a:r>
              <a:rPr lang="en-US" altLang="ja-JP" sz="2800" b="1" dirty="0" smtClean="0">
                <a:solidFill>
                  <a:srgbClr val="201684"/>
                </a:solidFill>
                <a:latin typeface="Times New Roman" pitchFamily="18" charset="0"/>
              </a:rPr>
              <a:t>Mid gap Andreev bound state</a:t>
            </a:r>
            <a:r>
              <a:rPr lang="ja-JP" altLang="en-US" sz="2800" b="1" dirty="0" smtClean="0">
                <a:solidFill>
                  <a:srgbClr val="201684"/>
                </a:solidFill>
                <a:latin typeface="Times New Roman" pitchFamily="18" charset="0"/>
              </a:rPr>
              <a:t>　（</a:t>
            </a:r>
            <a:r>
              <a:rPr lang="en-US" altLang="ja-JP" sz="2800" b="1" dirty="0" smtClean="0">
                <a:solidFill>
                  <a:srgbClr val="201684"/>
                </a:solidFill>
                <a:latin typeface="Times New Roman" pitchFamily="18" charset="0"/>
              </a:rPr>
              <a:t>MABS</a:t>
            </a:r>
            <a:r>
              <a:rPr lang="ja-JP" altLang="en-US" sz="2800" b="1" dirty="0" smtClean="0">
                <a:solidFill>
                  <a:srgbClr val="201684"/>
                </a:solidFill>
                <a:latin typeface="Times New Roman" pitchFamily="18" charset="0"/>
              </a:rPr>
              <a:t>）</a:t>
            </a:r>
            <a:endParaRPr lang="en-US" altLang="ja-JP" sz="2800" b="1" dirty="0" smtClean="0">
              <a:solidFill>
                <a:srgbClr val="201684"/>
              </a:solidFill>
              <a:latin typeface="Times New Roman" pitchFamily="18" charset="0"/>
            </a:endParaRPr>
          </a:p>
        </p:txBody>
      </p:sp>
      <p:sp>
        <p:nvSpPr>
          <p:cNvPr id="502787" name="Line 3"/>
          <p:cNvSpPr>
            <a:spLocks noChangeShapeType="1"/>
          </p:cNvSpPr>
          <p:nvPr/>
        </p:nvSpPr>
        <p:spPr bwMode="auto">
          <a:xfrm>
            <a:off x="323850" y="1268413"/>
            <a:ext cx="0" cy="4968875"/>
          </a:xfrm>
          <a:prstGeom prst="line">
            <a:avLst/>
          </a:prstGeom>
          <a:noFill/>
          <a:ln w="22225">
            <a:solidFill>
              <a:schemeClr val="tx1"/>
            </a:solidFill>
            <a:round/>
            <a:headEn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502788" name="Line 4"/>
          <p:cNvSpPr>
            <a:spLocks noChangeShapeType="1"/>
          </p:cNvSpPr>
          <p:nvPr/>
        </p:nvSpPr>
        <p:spPr bwMode="auto">
          <a:xfrm flipV="1">
            <a:off x="741363" y="2636838"/>
            <a:ext cx="1728787" cy="1295400"/>
          </a:xfrm>
          <a:prstGeom prst="line">
            <a:avLst/>
          </a:prstGeom>
          <a:noFill/>
          <a:ln w="38100">
            <a:solidFill>
              <a:srgbClr val="FF0000"/>
            </a:solidFill>
            <a:round/>
            <a:headEnd/>
            <a:tailEnd type="triangle" w="med" len="me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502789" name="Line 5"/>
          <p:cNvSpPr>
            <a:spLocks noChangeShapeType="1"/>
          </p:cNvSpPr>
          <p:nvPr/>
        </p:nvSpPr>
        <p:spPr bwMode="auto">
          <a:xfrm>
            <a:off x="741363" y="5086350"/>
            <a:ext cx="1728787" cy="1295400"/>
          </a:xfrm>
          <a:prstGeom prst="line">
            <a:avLst/>
          </a:prstGeom>
          <a:noFill/>
          <a:ln w="38100">
            <a:solidFill>
              <a:srgbClr val="0000FF"/>
            </a:solidFill>
            <a:prstDash val="sysDot"/>
            <a:round/>
            <a:headEnd/>
            <a:tailEnd type="triangle" w="med" len="me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502790" name="Line 6"/>
          <p:cNvSpPr>
            <a:spLocks noChangeShapeType="1"/>
          </p:cNvSpPr>
          <p:nvPr/>
        </p:nvSpPr>
        <p:spPr bwMode="auto">
          <a:xfrm>
            <a:off x="366713" y="1311275"/>
            <a:ext cx="0" cy="4897438"/>
          </a:xfrm>
          <a:prstGeom prst="line">
            <a:avLst/>
          </a:prstGeom>
          <a:noFill/>
          <a:ln w="63500">
            <a:solidFill>
              <a:srgbClr val="FF0000"/>
            </a:solidFill>
            <a:round/>
            <a:headEnd/>
            <a:tailEnd/>
          </a:ln>
        </p:spPr>
        <p:txBody>
          <a:bodyPr wrap="none" anchor="ct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502791" name="Line 7"/>
          <p:cNvSpPr>
            <a:spLocks noChangeShapeType="1"/>
          </p:cNvSpPr>
          <p:nvPr/>
        </p:nvSpPr>
        <p:spPr bwMode="auto">
          <a:xfrm flipH="1">
            <a:off x="395288" y="1196975"/>
            <a:ext cx="792162" cy="431800"/>
          </a:xfrm>
          <a:prstGeom prst="line">
            <a:avLst/>
          </a:prstGeom>
          <a:noFill/>
          <a:ln w="25400">
            <a:solidFill>
              <a:schemeClr val="tx1"/>
            </a:solidFill>
            <a:round/>
            <a:headEnd/>
            <a:tailEnd type="triangle" w="med" len="med"/>
          </a:ln>
        </p:spPr>
        <p:txBody>
          <a:bodyPr wrap="none" anchor="ct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pic>
        <p:nvPicPr>
          <p:cNvPr id="502792" name="Picture 8" descr="txp_fig"/>
          <p:cNvPicPr>
            <a:picLocks noChangeAspect="1" noChangeArrowheads="1"/>
          </p:cNvPicPr>
          <p:nvPr>
            <p:custDataLst>
              <p:tags r:id="rId1"/>
            </p:custDataLst>
          </p:nvPr>
        </p:nvPicPr>
        <p:blipFill>
          <a:blip r:embed="rId6" cstate="print"/>
          <a:srcRect/>
          <a:stretch>
            <a:fillRect/>
          </a:stretch>
        </p:blipFill>
        <p:spPr bwMode="auto">
          <a:xfrm>
            <a:off x="487363" y="1912938"/>
            <a:ext cx="1477962" cy="292100"/>
          </a:xfrm>
          <a:prstGeom prst="rect">
            <a:avLst/>
          </a:prstGeom>
          <a:noFill/>
          <a:ln w="25400" algn="ctr">
            <a:noFill/>
            <a:miter lim="800000"/>
            <a:headEnd/>
            <a:tailEnd/>
          </a:ln>
        </p:spPr>
      </p:pic>
      <p:sp>
        <p:nvSpPr>
          <p:cNvPr id="502793" name="Line 9"/>
          <p:cNvSpPr>
            <a:spLocks noChangeShapeType="1"/>
          </p:cNvSpPr>
          <p:nvPr/>
        </p:nvSpPr>
        <p:spPr bwMode="auto">
          <a:xfrm flipV="1">
            <a:off x="598488" y="2566988"/>
            <a:ext cx="1512887" cy="1150937"/>
          </a:xfrm>
          <a:prstGeom prst="line">
            <a:avLst/>
          </a:prstGeom>
          <a:noFill/>
          <a:ln w="38100">
            <a:solidFill>
              <a:srgbClr val="FF3300"/>
            </a:solidFill>
            <a:prstDash val="sysDot"/>
            <a:round/>
            <a:headEnd type="triangle" w="med" len="me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502794" name="Line 10"/>
          <p:cNvSpPr>
            <a:spLocks noChangeShapeType="1"/>
          </p:cNvSpPr>
          <p:nvPr/>
        </p:nvSpPr>
        <p:spPr bwMode="auto">
          <a:xfrm>
            <a:off x="538163" y="5229225"/>
            <a:ext cx="1730375" cy="1295400"/>
          </a:xfrm>
          <a:prstGeom prst="line">
            <a:avLst/>
          </a:prstGeom>
          <a:noFill/>
          <a:ln w="38100">
            <a:solidFill>
              <a:srgbClr val="0066FF"/>
            </a:solidFill>
            <a:round/>
            <a:headEnd type="triangle" w="med" len="me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502795" name="Text Box 11"/>
          <p:cNvSpPr txBox="1">
            <a:spLocks noChangeArrowheads="1"/>
          </p:cNvSpPr>
          <p:nvPr/>
        </p:nvSpPr>
        <p:spPr bwMode="auto">
          <a:xfrm>
            <a:off x="34925" y="6308725"/>
            <a:ext cx="1192955"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dirty="0" smtClean="0">
                <a:solidFill>
                  <a:srgbClr val="000000"/>
                </a:solidFill>
                <a:latin typeface="Times New Roman" pitchFamily="18" charset="0"/>
              </a:rPr>
              <a:t>Surface</a:t>
            </a:r>
          </a:p>
        </p:txBody>
      </p:sp>
      <p:sp>
        <p:nvSpPr>
          <p:cNvPr id="502796" name="Rectangle 12"/>
          <p:cNvSpPr>
            <a:spLocks noChangeArrowheads="1"/>
          </p:cNvSpPr>
          <p:nvPr/>
        </p:nvSpPr>
        <p:spPr bwMode="auto">
          <a:xfrm>
            <a:off x="1963738" y="3536950"/>
            <a:ext cx="180975" cy="4064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502797" name="Text Box 13"/>
          <p:cNvSpPr txBox="1">
            <a:spLocks noChangeArrowheads="1"/>
          </p:cNvSpPr>
          <p:nvPr/>
        </p:nvSpPr>
        <p:spPr bwMode="auto">
          <a:xfrm>
            <a:off x="1393825" y="4718050"/>
            <a:ext cx="169863" cy="366713"/>
          </a:xfrm>
          <a:prstGeom prst="rect">
            <a:avLst/>
          </a:prstGeom>
          <a:noFill/>
          <a:ln w="9525">
            <a:noFill/>
            <a:miter lim="800000"/>
            <a:headEnd/>
            <a:tailEnd/>
          </a:ln>
        </p:spPr>
        <p:txBody>
          <a:bodyPr wrap="none" lIns="91435" tIns="45718" rIns="91435" bIns="45718">
            <a:spAutoFit/>
          </a:bodyPr>
          <a:lstStyle/>
          <a:p>
            <a:pPr fontAlgn="base">
              <a:spcBef>
                <a:spcPct val="0"/>
              </a:spcBef>
              <a:spcAft>
                <a:spcPct val="0"/>
              </a:spcAft>
            </a:pPr>
            <a:endParaRPr lang="ja-JP" altLang="ja-JP" sz="2400" b="1" smtClean="0">
              <a:solidFill>
                <a:srgbClr val="000000"/>
              </a:solidFill>
              <a:latin typeface="Times New Roman" pitchFamily="18" charset="0"/>
            </a:endParaRPr>
          </a:p>
        </p:txBody>
      </p:sp>
      <p:grpSp>
        <p:nvGrpSpPr>
          <p:cNvPr id="2" name="Group 16"/>
          <p:cNvGrpSpPr>
            <a:grpSpLocks/>
          </p:cNvGrpSpPr>
          <p:nvPr/>
        </p:nvGrpSpPr>
        <p:grpSpPr bwMode="auto">
          <a:xfrm>
            <a:off x="979488" y="3644900"/>
            <a:ext cx="1431925" cy="514350"/>
            <a:chOff x="844" y="2521"/>
            <a:chExt cx="902" cy="324"/>
          </a:xfrm>
        </p:grpSpPr>
        <p:sp>
          <p:nvSpPr>
            <p:cNvPr id="502813" name="Oval 17"/>
            <p:cNvSpPr>
              <a:spLocks noChangeArrowheads="1"/>
            </p:cNvSpPr>
            <p:nvPr/>
          </p:nvSpPr>
          <p:spPr bwMode="auto">
            <a:xfrm>
              <a:off x="1283" y="2557"/>
              <a:ext cx="463" cy="249"/>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502814" name="Oval 18"/>
            <p:cNvSpPr>
              <a:spLocks noChangeArrowheads="1"/>
            </p:cNvSpPr>
            <p:nvPr/>
          </p:nvSpPr>
          <p:spPr bwMode="auto">
            <a:xfrm rot="10761230">
              <a:off x="844" y="2521"/>
              <a:ext cx="473" cy="285"/>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502815" name="Rectangle 19"/>
            <p:cNvSpPr>
              <a:spLocks noChangeArrowheads="1"/>
            </p:cNvSpPr>
            <p:nvPr/>
          </p:nvSpPr>
          <p:spPr bwMode="auto">
            <a:xfrm>
              <a:off x="1384" y="2557"/>
              <a:ext cx="308" cy="288"/>
            </a:xfrm>
            <a:prstGeom prst="rect">
              <a:avLst/>
            </a:prstGeom>
            <a:noFill/>
            <a:ln w="28575">
              <a:noFill/>
              <a:miter lim="800000"/>
              <a:headEnd/>
              <a:tailEnd/>
            </a:ln>
          </p:spPr>
          <p:txBody>
            <a:bodyPr wrap="none" lIns="91435" tIns="45718" rIns="91435" bIns="45718">
              <a:spAutoFit/>
            </a:bodyPr>
            <a:lstStyle/>
            <a:p>
              <a:pPr fontAlgn="base">
                <a:spcBef>
                  <a:spcPct val="0"/>
                </a:spcBef>
                <a:spcAft>
                  <a:spcPct val="0"/>
                </a:spcAft>
              </a:pPr>
              <a:r>
                <a:rPr lang="ja-JP" altLang="en-US" sz="2400" b="1" smtClean="0">
                  <a:solidFill>
                    <a:srgbClr val="FF0066"/>
                  </a:solidFill>
                  <a:latin typeface="Times New Roman" pitchFamily="18" charset="0"/>
                </a:rPr>
                <a:t>＋</a:t>
              </a:r>
            </a:p>
          </p:txBody>
        </p:sp>
        <p:sp>
          <p:nvSpPr>
            <p:cNvPr id="502816" name="Text Box 20"/>
            <p:cNvSpPr txBox="1">
              <a:spLocks noChangeArrowheads="1"/>
            </p:cNvSpPr>
            <p:nvPr/>
          </p:nvSpPr>
          <p:spPr bwMode="auto">
            <a:xfrm>
              <a:off x="946" y="2557"/>
              <a:ext cx="301" cy="288"/>
            </a:xfrm>
            <a:prstGeom prst="rect">
              <a:avLst/>
            </a:prstGeom>
            <a:noFill/>
            <a:ln w="28575">
              <a:noFill/>
              <a:miter lim="800000"/>
              <a:headEnd/>
              <a:tailEnd/>
            </a:ln>
          </p:spPr>
          <p:txBody>
            <a:bodyPr wrap="none" lIns="91435" tIns="45718" rIns="91435" bIns="45718">
              <a:spAutoFit/>
            </a:bodyPr>
            <a:lstStyle/>
            <a:p>
              <a:pPr fontAlgn="base">
                <a:spcBef>
                  <a:spcPct val="0"/>
                </a:spcBef>
                <a:spcAft>
                  <a:spcPct val="0"/>
                </a:spcAft>
              </a:pPr>
              <a:r>
                <a:rPr lang="ja-JP" altLang="en-US" sz="2400" b="1" smtClean="0">
                  <a:solidFill>
                    <a:srgbClr val="3366FF"/>
                  </a:solidFill>
                  <a:latin typeface="Times New Roman" pitchFamily="18" charset="0"/>
                </a:rPr>
                <a:t>ー</a:t>
              </a:r>
            </a:p>
          </p:txBody>
        </p:sp>
      </p:grpSp>
      <p:pic>
        <p:nvPicPr>
          <p:cNvPr id="502799" name="Picture 24" descr="txp_fig"/>
          <p:cNvPicPr>
            <a:picLocks noChangeAspect="1" noChangeArrowheads="1"/>
          </p:cNvPicPr>
          <p:nvPr>
            <p:custDataLst>
              <p:tags r:id="rId2"/>
            </p:custDataLst>
          </p:nvPr>
        </p:nvPicPr>
        <p:blipFill>
          <a:blip r:embed="rId7" cstate="print"/>
          <a:srcRect/>
          <a:stretch>
            <a:fillRect/>
          </a:stretch>
        </p:blipFill>
        <p:spPr bwMode="auto">
          <a:xfrm>
            <a:off x="2093913" y="2344738"/>
            <a:ext cx="460375" cy="288925"/>
          </a:xfrm>
          <a:prstGeom prst="rect">
            <a:avLst/>
          </a:prstGeom>
          <a:noFill/>
          <a:ln w="9525">
            <a:noFill/>
            <a:miter lim="800000"/>
            <a:headEnd/>
            <a:tailEnd/>
          </a:ln>
        </p:spPr>
      </p:pic>
      <p:pic>
        <p:nvPicPr>
          <p:cNvPr id="502800" name="Picture 25" descr="txp_fig"/>
          <p:cNvPicPr>
            <a:picLocks noChangeAspect="1" noChangeArrowheads="1"/>
          </p:cNvPicPr>
          <p:nvPr>
            <p:custDataLst>
              <p:tags r:id="rId3"/>
            </p:custDataLst>
          </p:nvPr>
        </p:nvPicPr>
        <p:blipFill>
          <a:blip r:embed="rId8" cstate="print"/>
          <a:srcRect/>
          <a:stretch>
            <a:fillRect/>
          </a:stretch>
        </p:blipFill>
        <p:spPr bwMode="auto">
          <a:xfrm>
            <a:off x="2365375" y="6451600"/>
            <a:ext cx="479425" cy="217488"/>
          </a:xfrm>
          <a:prstGeom prst="rect">
            <a:avLst/>
          </a:prstGeom>
          <a:noFill/>
          <a:ln w="9525">
            <a:noFill/>
            <a:miter lim="800000"/>
            <a:headEnd/>
            <a:tailEnd/>
          </a:ln>
        </p:spPr>
      </p:pic>
      <p:sp>
        <p:nvSpPr>
          <p:cNvPr id="502801" name="Oval 28"/>
          <p:cNvSpPr>
            <a:spLocks noChangeArrowheads="1"/>
          </p:cNvSpPr>
          <p:nvPr/>
        </p:nvSpPr>
        <p:spPr bwMode="auto">
          <a:xfrm rot="2817869">
            <a:off x="1122363" y="4384675"/>
            <a:ext cx="750888" cy="452437"/>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502802" name="Text Box 29"/>
          <p:cNvSpPr txBox="1">
            <a:spLocks noChangeArrowheads="1"/>
          </p:cNvSpPr>
          <p:nvPr/>
        </p:nvSpPr>
        <p:spPr bwMode="auto">
          <a:xfrm>
            <a:off x="1214438" y="4365625"/>
            <a:ext cx="477837" cy="457200"/>
          </a:xfrm>
          <a:prstGeom prst="rect">
            <a:avLst/>
          </a:prstGeom>
          <a:noFill/>
          <a:ln w="28575">
            <a:noFill/>
            <a:miter lim="800000"/>
            <a:headEnd/>
            <a:tailEnd/>
          </a:ln>
        </p:spPr>
        <p:txBody>
          <a:bodyPr wrap="none" lIns="91435" tIns="45718" rIns="91435" bIns="45718">
            <a:spAutoFit/>
          </a:bodyPr>
          <a:lstStyle/>
          <a:p>
            <a:pPr fontAlgn="base">
              <a:spcBef>
                <a:spcPct val="0"/>
              </a:spcBef>
              <a:spcAft>
                <a:spcPct val="0"/>
              </a:spcAft>
            </a:pPr>
            <a:r>
              <a:rPr lang="ja-JP" altLang="en-US" sz="2400" b="1" smtClean="0">
                <a:solidFill>
                  <a:srgbClr val="3366FF"/>
                </a:solidFill>
                <a:latin typeface="Times New Roman" pitchFamily="18" charset="0"/>
              </a:rPr>
              <a:t>ー</a:t>
            </a:r>
          </a:p>
        </p:txBody>
      </p:sp>
      <p:sp>
        <p:nvSpPr>
          <p:cNvPr id="502803" name="Oval 30"/>
          <p:cNvSpPr>
            <a:spLocks noChangeArrowheads="1"/>
          </p:cNvSpPr>
          <p:nvPr/>
        </p:nvSpPr>
        <p:spPr bwMode="auto">
          <a:xfrm rot="2817869">
            <a:off x="1644650" y="4891088"/>
            <a:ext cx="750887" cy="452438"/>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502804" name="Text Box 31"/>
          <p:cNvSpPr txBox="1">
            <a:spLocks noChangeArrowheads="1"/>
          </p:cNvSpPr>
          <p:nvPr/>
        </p:nvSpPr>
        <p:spPr bwMode="auto">
          <a:xfrm>
            <a:off x="1816100" y="4868863"/>
            <a:ext cx="477838" cy="457200"/>
          </a:xfrm>
          <a:prstGeom prst="rect">
            <a:avLst/>
          </a:prstGeom>
          <a:noFill/>
          <a:ln w="28575">
            <a:noFill/>
            <a:miter lim="800000"/>
            <a:headEnd/>
            <a:tailEnd/>
          </a:ln>
        </p:spPr>
        <p:txBody>
          <a:bodyPr wrap="none" lIns="91435" tIns="45718" rIns="91435" bIns="45718">
            <a:spAutoFit/>
          </a:bodyPr>
          <a:lstStyle/>
          <a:p>
            <a:pPr fontAlgn="base">
              <a:spcBef>
                <a:spcPct val="0"/>
              </a:spcBef>
              <a:spcAft>
                <a:spcPct val="0"/>
              </a:spcAft>
            </a:pPr>
            <a:r>
              <a:rPr lang="ja-JP" altLang="en-US" sz="2400" b="1" smtClean="0">
                <a:solidFill>
                  <a:srgbClr val="3366FF"/>
                </a:solidFill>
                <a:latin typeface="Times New Roman" pitchFamily="18" charset="0"/>
              </a:rPr>
              <a:t>ー</a:t>
            </a:r>
          </a:p>
        </p:txBody>
      </p:sp>
      <p:sp>
        <p:nvSpPr>
          <p:cNvPr id="502805" name="Oval 32"/>
          <p:cNvSpPr>
            <a:spLocks noChangeArrowheads="1"/>
          </p:cNvSpPr>
          <p:nvPr/>
        </p:nvSpPr>
        <p:spPr bwMode="auto">
          <a:xfrm rot="-2729893">
            <a:off x="1146176" y="4959350"/>
            <a:ext cx="735012" cy="395287"/>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502806" name="Rectangle 33"/>
          <p:cNvSpPr>
            <a:spLocks noChangeArrowheads="1"/>
          </p:cNvSpPr>
          <p:nvPr/>
        </p:nvSpPr>
        <p:spPr bwMode="auto">
          <a:xfrm rot="-2729893">
            <a:off x="1317625" y="4924425"/>
            <a:ext cx="488950" cy="457200"/>
          </a:xfrm>
          <a:prstGeom prst="rect">
            <a:avLst/>
          </a:prstGeom>
          <a:noFill/>
          <a:ln w="28575">
            <a:noFill/>
            <a:miter lim="800000"/>
            <a:headEnd/>
            <a:tailEnd/>
          </a:ln>
        </p:spPr>
        <p:txBody>
          <a:bodyPr wrap="none" lIns="91435" tIns="45718" rIns="91435" bIns="45718">
            <a:spAutoFit/>
          </a:bodyPr>
          <a:lstStyle/>
          <a:p>
            <a:pPr fontAlgn="base">
              <a:spcBef>
                <a:spcPct val="0"/>
              </a:spcBef>
              <a:spcAft>
                <a:spcPct val="0"/>
              </a:spcAft>
            </a:pPr>
            <a:r>
              <a:rPr lang="ja-JP" altLang="en-US" sz="2400" b="1" smtClean="0">
                <a:solidFill>
                  <a:srgbClr val="FF0066"/>
                </a:solidFill>
                <a:latin typeface="Times New Roman" pitchFamily="18" charset="0"/>
              </a:rPr>
              <a:t>＋</a:t>
            </a:r>
          </a:p>
        </p:txBody>
      </p:sp>
      <p:sp>
        <p:nvSpPr>
          <p:cNvPr id="34" name="Text Box 28"/>
          <p:cNvSpPr txBox="1">
            <a:spLocks noChangeArrowheads="1"/>
          </p:cNvSpPr>
          <p:nvPr/>
        </p:nvSpPr>
        <p:spPr bwMode="auto">
          <a:xfrm>
            <a:off x="3851920" y="4273932"/>
            <a:ext cx="4896544" cy="584775"/>
          </a:xfrm>
          <a:prstGeom prst="rect">
            <a:avLst/>
          </a:prstGeom>
          <a:noFill/>
          <a:ln w="9525">
            <a:noFill/>
            <a:miter lim="800000"/>
            <a:headEnd/>
            <a:tailEnd/>
          </a:ln>
        </p:spPr>
        <p:txBody>
          <a:bodyPr wrap="square">
            <a:spAutoFit/>
          </a:bodyPr>
          <a:lstStyle/>
          <a:p>
            <a:pPr fontAlgn="base">
              <a:spcBef>
                <a:spcPct val="0"/>
              </a:spcBef>
              <a:spcAft>
                <a:spcPct val="0"/>
              </a:spcAft>
            </a:pPr>
            <a:r>
              <a:rPr lang="en-US" altLang="ja-JP" sz="3200" b="1" dirty="0" smtClean="0">
                <a:solidFill>
                  <a:srgbClr val="FF3300"/>
                </a:solidFill>
                <a:latin typeface="Times New Roman" pitchFamily="18" charset="0"/>
              </a:rPr>
              <a:t>Odd-frequency pairing</a:t>
            </a:r>
            <a:endParaRPr lang="ja-JP" altLang="en-US" sz="3200" b="1" dirty="0" smtClean="0">
              <a:solidFill>
                <a:srgbClr val="FF3300"/>
              </a:solidFill>
              <a:latin typeface="Times New Roman" pitchFamily="18" charset="0"/>
            </a:endParaRPr>
          </a:p>
        </p:txBody>
      </p:sp>
      <p:sp>
        <p:nvSpPr>
          <p:cNvPr id="502808" name="Oval 26"/>
          <p:cNvSpPr>
            <a:spLocks noChangeArrowheads="1"/>
          </p:cNvSpPr>
          <p:nvPr/>
        </p:nvSpPr>
        <p:spPr bwMode="auto">
          <a:xfrm rot="-2729893">
            <a:off x="1651000" y="4414838"/>
            <a:ext cx="735013" cy="395287"/>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502809" name="Rectangle 27"/>
          <p:cNvSpPr>
            <a:spLocks noChangeArrowheads="1"/>
          </p:cNvSpPr>
          <p:nvPr/>
        </p:nvSpPr>
        <p:spPr bwMode="auto">
          <a:xfrm rot="-2729893">
            <a:off x="1760538" y="4398963"/>
            <a:ext cx="488950" cy="457200"/>
          </a:xfrm>
          <a:prstGeom prst="rect">
            <a:avLst/>
          </a:prstGeom>
          <a:noFill/>
          <a:ln w="28575">
            <a:noFill/>
            <a:miter lim="800000"/>
            <a:headEnd/>
            <a:tailEnd/>
          </a:ln>
        </p:spPr>
        <p:txBody>
          <a:bodyPr wrap="none" lIns="91435" tIns="45718" rIns="91435" bIns="45718">
            <a:spAutoFit/>
          </a:bodyPr>
          <a:lstStyle/>
          <a:p>
            <a:pPr fontAlgn="base">
              <a:spcBef>
                <a:spcPct val="0"/>
              </a:spcBef>
              <a:spcAft>
                <a:spcPct val="0"/>
              </a:spcAft>
            </a:pPr>
            <a:r>
              <a:rPr lang="ja-JP" altLang="en-US" sz="2400" b="1" smtClean="0">
                <a:solidFill>
                  <a:srgbClr val="FF0066"/>
                </a:solidFill>
                <a:latin typeface="Times New Roman" pitchFamily="18" charset="0"/>
              </a:rPr>
              <a:t>＋</a:t>
            </a:r>
          </a:p>
        </p:txBody>
      </p:sp>
      <p:sp>
        <p:nvSpPr>
          <p:cNvPr id="369690" name="上下矢印 35"/>
          <p:cNvSpPr>
            <a:spLocks noChangeArrowheads="1"/>
          </p:cNvSpPr>
          <p:nvPr/>
        </p:nvSpPr>
        <p:spPr bwMode="auto">
          <a:xfrm>
            <a:off x="5253038" y="2924175"/>
            <a:ext cx="484187" cy="1152525"/>
          </a:xfrm>
          <a:prstGeom prst="upDownArrow">
            <a:avLst>
              <a:gd name="adj1" fmla="val 50000"/>
              <a:gd name="adj2" fmla="val 50064"/>
            </a:avLst>
          </a:prstGeom>
          <a:solidFill>
            <a:srgbClr val="FF9900"/>
          </a:solidFill>
          <a:ln w="25400" algn="ctr">
            <a:solidFill>
              <a:schemeClr val="tx1"/>
            </a:solidFill>
            <a:round/>
            <a:headEnd/>
            <a:tailEnd/>
          </a:ln>
        </p:spPr>
        <p:txBody>
          <a:bodyPr wrap="none" anchor="ct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502811" name="正方形/長方形 36"/>
          <p:cNvSpPr>
            <a:spLocks noChangeArrowheads="1"/>
          </p:cNvSpPr>
          <p:nvPr/>
        </p:nvSpPr>
        <p:spPr bwMode="auto">
          <a:xfrm>
            <a:off x="1193800" y="950913"/>
            <a:ext cx="1074738" cy="461962"/>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2400" b="1" smtClean="0">
                <a:solidFill>
                  <a:srgbClr val="201684"/>
                </a:solidFill>
                <a:latin typeface="Times New Roman" pitchFamily="18" charset="0"/>
              </a:rPr>
              <a:t>MABS</a:t>
            </a:r>
            <a:endParaRPr lang="ja-JP" altLang="en-US" sz="2400" b="1" smtClean="0">
              <a:solidFill>
                <a:srgbClr val="000000"/>
              </a:solidFill>
              <a:latin typeface="Times New Roman" pitchFamily="18" charset="0"/>
            </a:endParaRPr>
          </a:p>
        </p:txBody>
      </p:sp>
      <p:sp>
        <p:nvSpPr>
          <p:cNvPr id="502812" name="テキスト ボックス 37"/>
          <p:cNvSpPr txBox="1">
            <a:spLocks noChangeArrowheads="1"/>
          </p:cNvSpPr>
          <p:nvPr/>
        </p:nvSpPr>
        <p:spPr bwMode="auto">
          <a:xfrm>
            <a:off x="4417219" y="115888"/>
            <a:ext cx="458779" cy="584775"/>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3200" b="1" dirty="0" smtClean="0">
                <a:solidFill>
                  <a:srgbClr val="000000"/>
                </a:solidFill>
                <a:latin typeface="Times New Roman" pitchFamily="18" charset="0"/>
              </a:rPr>
              <a:t>　</a:t>
            </a:r>
          </a:p>
        </p:txBody>
      </p:sp>
      <p:sp>
        <p:nvSpPr>
          <p:cNvPr id="33" name="テキスト ボックス 32"/>
          <p:cNvSpPr txBox="1"/>
          <p:nvPr/>
        </p:nvSpPr>
        <p:spPr>
          <a:xfrm>
            <a:off x="2824569" y="44624"/>
            <a:ext cx="4051687" cy="1077218"/>
          </a:xfrm>
          <a:prstGeom prst="rect">
            <a:avLst/>
          </a:prstGeom>
          <a:noFill/>
        </p:spPr>
        <p:txBody>
          <a:bodyPr wrap="none" rtlCol="0">
            <a:spAutoFit/>
          </a:bodyPr>
          <a:lstStyle/>
          <a:p>
            <a:r>
              <a:rPr lang="en-US" altLang="ja-JP" sz="3200" b="1" dirty="0" smtClean="0">
                <a:solidFill>
                  <a:srgbClr val="000000"/>
                </a:solidFill>
                <a:latin typeface="Times New Roman" pitchFamily="18" charset="0"/>
                <a:cs typeface="Times New Roman" pitchFamily="18" charset="0"/>
              </a:rPr>
              <a:t>Low transparent limit</a:t>
            </a:r>
          </a:p>
          <a:p>
            <a:r>
              <a:rPr lang="en-US" altLang="ja-JP" sz="3200" b="1" dirty="0" smtClean="0">
                <a:solidFill>
                  <a:srgbClr val="000000"/>
                </a:solidFill>
                <a:latin typeface="Times New Roman" pitchFamily="18" charset="0"/>
                <a:cs typeface="Times New Roman" pitchFamily="18" charset="0"/>
              </a:rPr>
              <a:t>(Surface state) </a:t>
            </a:r>
            <a:endParaRPr lang="ja-JP" altLang="en-US" sz="3200" b="1" dirty="0">
              <a:solidFill>
                <a:srgbClr val="000000"/>
              </a:solidFill>
              <a:latin typeface="Times New Roman" pitchFamily="18" charset="0"/>
              <a:cs typeface="Times New Roman" pitchFamily="18" charset="0"/>
            </a:endParaRPr>
          </a:p>
        </p:txBody>
      </p:sp>
      <p:sp>
        <p:nvSpPr>
          <p:cNvPr id="35" name="Rectangle 37"/>
          <p:cNvSpPr>
            <a:spLocks noChangeArrowheads="1"/>
          </p:cNvSpPr>
          <p:nvPr/>
        </p:nvSpPr>
        <p:spPr bwMode="auto">
          <a:xfrm>
            <a:off x="5014913" y="6437313"/>
            <a:ext cx="4670425" cy="304800"/>
          </a:xfrm>
          <a:prstGeom prst="rect">
            <a:avLst/>
          </a:prstGeom>
          <a:noFill/>
          <a:ln w="9525">
            <a:noFill/>
            <a:miter lim="800000"/>
            <a:headEnd/>
            <a:tailEnd/>
          </a:ln>
        </p:spPr>
        <p:txBody>
          <a:bodyPr>
            <a:spAutoFit/>
          </a:bodyPr>
          <a:lstStyle/>
          <a:p>
            <a:pPr fontAlgn="base">
              <a:spcBef>
                <a:spcPct val="0"/>
              </a:spcBef>
              <a:spcAft>
                <a:spcPct val="0"/>
              </a:spcAft>
            </a:pPr>
            <a:r>
              <a:rPr lang="en-US" altLang="ja-JP" sz="1400" b="1" dirty="0">
                <a:solidFill>
                  <a:srgbClr val="000000"/>
                </a:solidFill>
                <a:latin typeface="Times New Roman" pitchFamily="18" charset="0"/>
              </a:rPr>
              <a:t>Y. Tanaka, et al </a:t>
            </a:r>
            <a:r>
              <a:rPr lang="ja-JP" altLang="ja-JP" sz="1400" b="1" dirty="0">
                <a:solidFill>
                  <a:srgbClr val="000000"/>
                </a:solidFill>
                <a:latin typeface="Times New Roman" pitchFamily="18" charset="0"/>
              </a:rPr>
              <a:t> Phys. Rev. Lett. 037005 (2007)</a:t>
            </a:r>
            <a:endParaRPr lang="en-US" altLang="ja-JP" sz="1400" b="1" dirty="0">
              <a:solidFill>
                <a:srgbClr val="000000"/>
              </a:solidFill>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81122"/>
                                        </p:tgtEl>
                                        <p:attrNameLst>
                                          <p:attrName>style.visibility</p:attrName>
                                        </p:attrNameLst>
                                      </p:cBhvr>
                                      <p:to>
                                        <p:strVal val="visible"/>
                                      </p:to>
                                    </p:set>
                                    <p:animEffect transition="in" filter="box(in)">
                                      <p:cBhvr>
                                        <p:cTn id="7" dur="500"/>
                                        <p:tgtEl>
                                          <p:spTgt spid="2181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9690"/>
                                        </p:tgtEl>
                                        <p:attrNameLst>
                                          <p:attrName>style.visibility</p:attrName>
                                        </p:attrNameLst>
                                      </p:cBhvr>
                                      <p:to>
                                        <p:strVal val="visible"/>
                                      </p:to>
                                    </p:set>
                                    <p:animEffect transition="in" filter="blinds(horizontal)">
                                      <p:cBhvr>
                                        <p:cTn id="12" dur="500"/>
                                        <p:tgtEl>
                                          <p:spTgt spid="3696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ox(in)">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22" grpId="0"/>
      <p:bldP spid="34" grpId="0"/>
      <p:bldP spid="36969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423863" y="971550"/>
            <a:ext cx="8604250" cy="2447925"/>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endParaRPr lang="ja-JP" altLang="ja-JP">
              <a:solidFill>
                <a:srgbClr val="000000"/>
              </a:solidFill>
              <a:latin typeface="Times New Roman" pitchFamily="18" charset="0"/>
            </a:endParaRPr>
          </a:p>
        </p:txBody>
      </p:sp>
      <p:sp>
        <p:nvSpPr>
          <p:cNvPr id="38" name="正方形/長方形 37"/>
          <p:cNvSpPr/>
          <p:nvPr/>
        </p:nvSpPr>
        <p:spPr>
          <a:xfrm>
            <a:off x="7013575" y="2428875"/>
            <a:ext cx="2000250" cy="5000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b="1" dirty="0">
              <a:solidFill>
                <a:srgbClr val="FFFFFF"/>
              </a:solidFill>
            </a:endParaRPr>
          </a:p>
        </p:txBody>
      </p:sp>
      <p:sp>
        <p:nvSpPr>
          <p:cNvPr id="253956" name="Line 3"/>
          <p:cNvSpPr>
            <a:spLocks noChangeShapeType="1"/>
          </p:cNvSpPr>
          <p:nvPr/>
        </p:nvSpPr>
        <p:spPr bwMode="auto">
          <a:xfrm>
            <a:off x="423863" y="1484313"/>
            <a:ext cx="8604250" cy="0"/>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53957" name="Line 4"/>
          <p:cNvSpPr>
            <a:spLocks noChangeShapeType="1"/>
          </p:cNvSpPr>
          <p:nvPr/>
        </p:nvSpPr>
        <p:spPr bwMode="auto">
          <a:xfrm>
            <a:off x="1000125" y="981075"/>
            <a:ext cx="0" cy="2447925"/>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53958" name="Text Box 5"/>
          <p:cNvSpPr txBox="1">
            <a:spLocks noChangeArrowheads="1"/>
          </p:cNvSpPr>
          <p:nvPr/>
        </p:nvSpPr>
        <p:spPr bwMode="auto">
          <a:xfrm>
            <a:off x="423863" y="1484313"/>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(1)</a:t>
            </a:r>
          </a:p>
        </p:txBody>
      </p:sp>
      <p:sp>
        <p:nvSpPr>
          <p:cNvPr id="253959" name="Text Box 6"/>
          <p:cNvSpPr txBox="1">
            <a:spLocks noChangeArrowheads="1"/>
          </p:cNvSpPr>
          <p:nvPr/>
        </p:nvSpPr>
        <p:spPr bwMode="auto">
          <a:xfrm>
            <a:off x="423863" y="1963738"/>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(2)</a:t>
            </a:r>
          </a:p>
        </p:txBody>
      </p:sp>
      <p:sp>
        <p:nvSpPr>
          <p:cNvPr id="253960" name="Text Box 7"/>
          <p:cNvSpPr txBox="1">
            <a:spLocks noChangeArrowheads="1"/>
          </p:cNvSpPr>
          <p:nvPr/>
        </p:nvSpPr>
        <p:spPr bwMode="auto">
          <a:xfrm>
            <a:off x="423863" y="2395538"/>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(3)</a:t>
            </a:r>
          </a:p>
        </p:txBody>
      </p:sp>
      <p:sp>
        <p:nvSpPr>
          <p:cNvPr id="253961" name="Text Box 8"/>
          <p:cNvSpPr txBox="1">
            <a:spLocks noChangeArrowheads="1"/>
          </p:cNvSpPr>
          <p:nvPr/>
        </p:nvSpPr>
        <p:spPr bwMode="auto">
          <a:xfrm>
            <a:off x="387350" y="2852738"/>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(4)</a:t>
            </a:r>
          </a:p>
        </p:txBody>
      </p:sp>
      <p:sp>
        <p:nvSpPr>
          <p:cNvPr id="253962" name="Rectangle 9"/>
          <p:cNvSpPr>
            <a:spLocks noGrp="1" noChangeArrowheads="1"/>
          </p:cNvSpPr>
          <p:nvPr>
            <p:ph type="body" idx="1"/>
          </p:nvPr>
        </p:nvSpPr>
        <p:spPr>
          <a:xfrm>
            <a:off x="395039" y="4509120"/>
            <a:ext cx="8353425" cy="863649"/>
          </a:xfrm>
        </p:spPr>
        <p:txBody>
          <a:bodyPr/>
          <a:lstStyle/>
          <a:p>
            <a:pPr eaLnBrk="1" hangingPunct="1">
              <a:lnSpc>
                <a:spcPct val="90000"/>
              </a:lnSpc>
              <a:buFontTx/>
              <a:buNone/>
            </a:pPr>
            <a:r>
              <a:rPr lang="en-US" altLang="ja-JP" sz="2000" b="1" dirty="0" smtClean="0"/>
              <a:t>Proximity into</a:t>
            </a:r>
            <a:r>
              <a:rPr lang="ja-JP" altLang="en-US" sz="2000" b="1" dirty="0" smtClean="0"/>
              <a:t>　</a:t>
            </a:r>
            <a:r>
              <a:rPr lang="en-US" altLang="ja-JP" sz="2000" b="1" dirty="0" smtClean="0"/>
              <a:t>DN</a:t>
            </a:r>
            <a:r>
              <a:rPr lang="ja-JP" altLang="en-US" sz="2000" b="1" dirty="0" smtClean="0"/>
              <a:t>　</a:t>
            </a:r>
            <a:r>
              <a:rPr lang="en-US" altLang="ja-JP" sz="2000" b="1" dirty="0" smtClean="0"/>
              <a:t>(Diffusive normal metal)</a:t>
            </a:r>
          </a:p>
          <a:p>
            <a:pPr eaLnBrk="1" hangingPunct="1">
              <a:lnSpc>
                <a:spcPct val="90000"/>
              </a:lnSpc>
              <a:buFontTx/>
              <a:buNone/>
            </a:pPr>
            <a:r>
              <a:rPr lang="en-US" altLang="ja-JP" sz="2000" b="1" dirty="0" smtClean="0"/>
              <a:t>even-parity (s-wave)○ </a:t>
            </a:r>
            <a:r>
              <a:rPr lang="ja-JP" altLang="en-US" sz="2000" b="1" dirty="0" smtClean="0"/>
              <a:t>　</a:t>
            </a:r>
            <a:r>
              <a:rPr lang="en-US" altLang="ja-JP" sz="2000" b="1" dirty="0" smtClean="0"/>
              <a:t>Odd-parity</a:t>
            </a:r>
            <a:r>
              <a:rPr lang="ja-JP" altLang="en-US" sz="2000" b="1" dirty="0" smtClean="0"/>
              <a:t>　</a:t>
            </a:r>
            <a:r>
              <a:rPr lang="en-US" altLang="ja-JP" sz="2000" b="1" dirty="0" smtClean="0"/>
              <a:t>×</a:t>
            </a:r>
          </a:p>
          <a:p>
            <a:pPr eaLnBrk="1" hangingPunct="1">
              <a:lnSpc>
                <a:spcPct val="90000"/>
              </a:lnSpc>
              <a:buFontTx/>
              <a:buNone/>
            </a:pPr>
            <a:r>
              <a:rPr lang="ja-JP" altLang="en-US" sz="2000" b="1" dirty="0" smtClean="0"/>
              <a:t>　</a:t>
            </a:r>
            <a:endParaRPr lang="ja-JP" altLang="en-US" sz="1800" b="1" dirty="0" smtClean="0"/>
          </a:p>
        </p:txBody>
      </p:sp>
      <p:sp>
        <p:nvSpPr>
          <p:cNvPr id="253963" name="Line 10"/>
          <p:cNvSpPr>
            <a:spLocks noChangeShapeType="1"/>
          </p:cNvSpPr>
          <p:nvPr/>
        </p:nvSpPr>
        <p:spPr bwMode="auto">
          <a:xfrm>
            <a:off x="3303588" y="981075"/>
            <a:ext cx="0" cy="2447925"/>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53964" name="Line 11"/>
          <p:cNvSpPr>
            <a:spLocks noChangeShapeType="1"/>
          </p:cNvSpPr>
          <p:nvPr/>
        </p:nvSpPr>
        <p:spPr bwMode="auto">
          <a:xfrm>
            <a:off x="4672013" y="981075"/>
            <a:ext cx="0" cy="2447925"/>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53965" name="Line 12"/>
          <p:cNvSpPr>
            <a:spLocks noChangeShapeType="1"/>
          </p:cNvSpPr>
          <p:nvPr/>
        </p:nvSpPr>
        <p:spPr bwMode="auto">
          <a:xfrm>
            <a:off x="7011988" y="981075"/>
            <a:ext cx="0" cy="2447925"/>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53966" name="Text Box 13"/>
          <p:cNvSpPr txBox="1">
            <a:spLocks noChangeArrowheads="1"/>
          </p:cNvSpPr>
          <p:nvPr/>
        </p:nvSpPr>
        <p:spPr bwMode="auto">
          <a:xfrm>
            <a:off x="974725" y="1046163"/>
            <a:ext cx="1104900" cy="366712"/>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a:solidFill>
                  <a:srgbClr val="000000"/>
                </a:solidFill>
                <a:latin typeface="Times New Roman" pitchFamily="18" charset="0"/>
              </a:rPr>
              <a:t>Bulk state</a:t>
            </a:r>
          </a:p>
        </p:txBody>
      </p:sp>
      <p:sp>
        <p:nvSpPr>
          <p:cNvPr id="253967" name="Text Box 14"/>
          <p:cNvSpPr txBox="1">
            <a:spLocks noChangeArrowheads="1"/>
          </p:cNvSpPr>
          <p:nvPr/>
        </p:nvSpPr>
        <p:spPr bwMode="auto">
          <a:xfrm>
            <a:off x="1082675" y="1470025"/>
            <a:ext cx="22875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ESE</a:t>
            </a:r>
            <a:r>
              <a:rPr lang="en-US" altLang="ja-JP">
                <a:solidFill>
                  <a:srgbClr val="000000"/>
                </a:solidFill>
                <a:latin typeface="Times New Roman" pitchFamily="18" charset="0"/>
              </a:rPr>
              <a:t>(s,dx2-y2 -wave)</a:t>
            </a:r>
            <a:endParaRPr lang="en-US" altLang="ja-JP" sz="2000">
              <a:solidFill>
                <a:srgbClr val="000000"/>
              </a:solidFill>
              <a:latin typeface="Times New Roman" pitchFamily="18" charset="0"/>
            </a:endParaRPr>
          </a:p>
        </p:txBody>
      </p:sp>
      <p:sp>
        <p:nvSpPr>
          <p:cNvPr id="253968" name="Text Box 15"/>
          <p:cNvSpPr txBox="1">
            <a:spLocks noChangeArrowheads="1"/>
          </p:cNvSpPr>
          <p:nvPr/>
        </p:nvSpPr>
        <p:spPr bwMode="auto">
          <a:xfrm>
            <a:off x="1095375" y="1998663"/>
            <a:ext cx="1992313" cy="457200"/>
          </a:xfrm>
          <a:prstGeom prst="rect">
            <a:avLst/>
          </a:prstGeom>
          <a:noFill/>
          <a:ln w="9525">
            <a:noFill/>
            <a:miter lim="800000"/>
            <a:headEnd/>
            <a:tailEnd/>
          </a:ln>
        </p:spPr>
        <p:txBody>
          <a:bodyPr>
            <a:spAutoFit/>
          </a:bodyPr>
          <a:lstStyle/>
          <a:p>
            <a:pPr fontAlgn="base">
              <a:spcBef>
                <a:spcPct val="0"/>
              </a:spcBef>
              <a:spcAft>
                <a:spcPct val="0"/>
              </a:spcAft>
            </a:pPr>
            <a:r>
              <a:rPr lang="en-US" altLang="ja-JP" sz="2400" dirty="0">
                <a:solidFill>
                  <a:srgbClr val="000000"/>
                </a:solidFill>
                <a:latin typeface="Times New Roman" pitchFamily="18" charset="0"/>
              </a:rPr>
              <a:t>ESE</a:t>
            </a:r>
            <a:r>
              <a:rPr lang="en-US" altLang="ja-JP" sz="2000" dirty="0">
                <a:solidFill>
                  <a:srgbClr val="000000"/>
                </a:solidFill>
                <a:latin typeface="Times New Roman" pitchFamily="18" charset="0"/>
              </a:rPr>
              <a:t> (d</a:t>
            </a:r>
            <a:r>
              <a:rPr lang="en-US" altLang="ja-JP" sz="2000" baseline="-25000" dirty="0">
                <a:solidFill>
                  <a:srgbClr val="000000"/>
                </a:solidFill>
                <a:latin typeface="Times New Roman" pitchFamily="18" charset="0"/>
              </a:rPr>
              <a:t>xy</a:t>
            </a:r>
            <a:r>
              <a:rPr lang="en-US" altLang="ja-JP" sz="2000" dirty="0">
                <a:solidFill>
                  <a:srgbClr val="000000"/>
                </a:solidFill>
                <a:latin typeface="Times New Roman" pitchFamily="18" charset="0"/>
              </a:rPr>
              <a:t>-wave)</a:t>
            </a:r>
          </a:p>
        </p:txBody>
      </p:sp>
      <p:sp>
        <p:nvSpPr>
          <p:cNvPr id="253969" name="Text Box 16"/>
          <p:cNvSpPr txBox="1">
            <a:spLocks noChangeArrowheads="1"/>
          </p:cNvSpPr>
          <p:nvPr/>
        </p:nvSpPr>
        <p:spPr bwMode="auto">
          <a:xfrm>
            <a:off x="1108075" y="2406650"/>
            <a:ext cx="1741488" cy="7620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dirty="0">
                <a:solidFill>
                  <a:srgbClr val="000000"/>
                </a:solidFill>
                <a:latin typeface="Times New Roman" pitchFamily="18" charset="0"/>
              </a:rPr>
              <a:t>ETO</a:t>
            </a:r>
            <a:r>
              <a:rPr lang="en-US" altLang="ja-JP" sz="2000" dirty="0">
                <a:solidFill>
                  <a:srgbClr val="000000"/>
                </a:solidFill>
                <a:latin typeface="Times New Roman" pitchFamily="18" charset="0"/>
              </a:rPr>
              <a:t> </a:t>
            </a:r>
            <a:r>
              <a:rPr lang="en-US" altLang="ja-JP" dirty="0">
                <a:solidFill>
                  <a:srgbClr val="000000"/>
                </a:solidFill>
                <a:latin typeface="Times New Roman" pitchFamily="18" charset="0"/>
              </a:rPr>
              <a:t>(</a:t>
            </a:r>
            <a:r>
              <a:rPr lang="en-US" altLang="ja-JP" dirty="0" err="1">
                <a:solidFill>
                  <a:srgbClr val="000000"/>
                </a:solidFill>
                <a:latin typeface="Times New Roman" pitchFamily="18" charset="0"/>
              </a:rPr>
              <a:t>p</a:t>
            </a:r>
            <a:r>
              <a:rPr lang="en-US" altLang="ja-JP" baseline="-25000" dirty="0" err="1">
                <a:solidFill>
                  <a:srgbClr val="000000"/>
                </a:solidFill>
                <a:latin typeface="Times New Roman" pitchFamily="18" charset="0"/>
              </a:rPr>
              <a:t>x</a:t>
            </a:r>
            <a:r>
              <a:rPr lang="en-US" altLang="ja-JP" dirty="0">
                <a:solidFill>
                  <a:srgbClr val="000000"/>
                </a:solidFill>
                <a:latin typeface="Times New Roman" pitchFamily="18" charset="0"/>
              </a:rPr>
              <a:t>-wave)</a:t>
            </a:r>
          </a:p>
          <a:p>
            <a:pPr fontAlgn="base">
              <a:spcBef>
                <a:spcPct val="0"/>
              </a:spcBef>
              <a:spcAft>
                <a:spcPct val="0"/>
              </a:spcAft>
            </a:pPr>
            <a:endParaRPr lang="en-US" altLang="ja-JP" sz="2000" dirty="0">
              <a:solidFill>
                <a:srgbClr val="000000"/>
              </a:solidFill>
              <a:latin typeface="Times New Roman" pitchFamily="18" charset="0"/>
            </a:endParaRPr>
          </a:p>
        </p:txBody>
      </p:sp>
      <p:sp>
        <p:nvSpPr>
          <p:cNvPr id="253970" name="Text Box 17"/>
          <p:cNvSpPr txBox="1">
            <a:spLocks noChangeArrowheads="1"/>
          </p:cNvSpPr>
          <p:nvPr/>
        </p:nvSpPr>
        <p:spPr bwMode="auto">
          <a:xfrm>
            <a:off x="1108075" y="2898775"/>
            <a:ext cx="17414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dirty="0">
                <a:solidFill>
                  <a:srgbClr val="000000"/>
                </a:solidFill>
                <a:latin typeface="Times New Roman" pitchFamily="18" charset="0"/>
              </a:rPr>
              <a:t>ETO</a:t>
            </a:r>
            <a:r>
              <a:rPr lang="en-US" altLang="ja-JP" sz="2000" dirty="0">
                <a:solidFill>
                  <a:srgbClr val="000000"/>
                </a:solidFill>
                <a:latin typeface="Times New Roman" pitchFamily="18" charset="0"/>
              </a:rPr>
              <a:t> </a:t>
            </a:r>
            <a:r>
              <a:rPr lang="en-US" altLang="ja-JP" dirty="0">
                <a:solidFill>
                  <a:srgbClr val="000000"/>
                </a:solidFill>
                <a:latin typeface="Times New Roman" pitchFamily="18" charset="0"/>
              </a:rPr>
              <a:t>(</a:t>
            </a:r>
            <a:r>
              <a:rPr lang="en-US" altLang="ja-JP" dirty="0" err="1">
                <a:solidFill>
                  <a:srgbClr val="000000"/>
                </a:solidFill>
                <a:latin typeface="Times New Roman" pitchFamily="18" charset="0"/>
              </a:rPr>
              <a:t>p</a:t>
            </a:r>
            <a:r>
              <a:rPr lang="en-US" altLang="ja-JP" baseline="-25000" dirty="0" err="1">
                <a:solidFill>
                  <a:srgbClr val="000000"/>
                </a:solidFill>
                <a:latin typeface="Times New Roman" pitchFamily="18" charset="0"/>
              </a:rPr>
              <a:t>y</a:t>
            </a:r>
            <a:r>
              <a:rPr lang="en-US" altLang="ja-JP" dirty="0">
                <a:solidFill>
                  <a:srgbClr val="000000"/>
                </a:solidFill>
                <a:latin typeface="Times New Roman" pitchFamily="18" charset="0"/>
              </a:rPr>
              <a:t>-wave)</a:t>
            </a:r>
          </a:p>
        </p:txBody>
      </p:sp>
      <p:sp>
        <p:nvSpPr>
          <p:cNvPr id="253971" name="Text Box 18"/>
          <p:cNvSpPr txBox="1">
            <a:spLocks noChangeArrowheads="1"/>
          </p:cNvSpPr>
          <p:nvPr/>
        </p:nvSpPr>
        <p:spPr bwMode="auto">
          <a:xfrm>
            <a:off x="3292475" y="1073150"/>
            <a:ext cx="1308100" cy="366713"/>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a:solidFill>
                  <a:srgbClr val="000000"/>
                </a:solidFill>
                <a:latin typeface="Times New Roman" pitchFamily="18" charset="0"/>
              </a:rPr>
              <a:t>Sign change</a:t>
            </a:r>
          </a:p>
        </p:txBody>
      </p:sp>
      <p:sp>
        <p:nvSpPr>
          <p:cNvPr id="253972" name="Text Box 19"/>
          <p:cNvSpPr txBox="1">
            <a:spLocks noChangeArrowheads="1"/>
          </p:cNvSpPr>
          <p:nvPr/>
        </p:nvSpPr>
        <p:spPr bwMode="auto">
          <a:xfrm>
            <a:off x="3600450" y="1484313"/>
            <a:ext cx="495300"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a:solidFill>
                  <a:srgbClr val="000000"/>
                </a:solidFill>
                <a:latin typeface="Times New Roman" pitchFamily="18" charset="0"/>
              </a:rPr>
              <a:t>No</a:t>
            </a:r>
          </a:p>
        </p:txBody>
      </p:sp>
      <p:sp>
        <p:nvSpPr>
          <p:cNvPr id="253973" name="Text Box 20"/>
          <p:cNvSpPr txBox="1">
            <a:spLocks noChangeArrowheads="1"/>
          </p:cNvSpPr>
          <p:nvPr/>
        </p:nvSpPr>
        <p:spPr bwMode="auto">
          <a:xfrm>
            <a:off x="3516313" y="2024063"/>
            <a:ext cx="579437"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a:solidFill>
                  <a:srgbClr val="000000"/>
                </a:solidFill>
                <a:latin typeface="Times New Roman" pitchFamily="18" charset="0"/>
              </a:rPr>
              <a:t>Yes</a:t>
            </a:r>
          </a:p>
        </p:txBody>
      </p:sp>
      <p:sp>
        <p:nvSpPr>
          <p:cNvPr id="253974" name="Text Box 21"/>
          <p:cNvSpPr txBox="1">
            <a:spLocks noChangeArrowheads="1"/>
          </p:cNvSpPr>
          <p:nvPr/>
        </p:nvSpPr>
        <p:spPr bwMode="auto">
          <a:xfrm>
            <a:off x="4743450" y="908050"/>
            <a:ext cx="2273300" cy="64135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a:solidFill>
                  <a:srgbClr val="000000"/>
                </a:solidFill>
                <a:latin typeface="Times New Roman" pitchFamily="18" charset="0"/>
              </a:rPr>
              <a:t>Interface-induced state</a:t>
            </a:r>
          </a:p>
          <a:p>
            <a:pPr fontAlgn="base">
              <a:spcBef>
                <a:spcPct val="0"/>
              </a:spcBef>
              <a:spcAft>
                <a:spcPct val="0"/>
              </a:spcAft>
            </a:pPr>
            <a:r>
              <a:rPr lang="en-US" altLang="ja-JP">
                <a:solidFill>
                  <a:srgbClr val="000000"/>
                </a:solidFill>
                <a:latin typeface="Times New Roman" pitchFamily="18" charset="0"/>
              </a:rPr>
              <a:t>(subdominant)</a:t>
            </a:r>
          </a:p>
        </p:txBody>
      </p:sp>
      <p:sp>
        <p:nvSpPr>
          <p:cNvPr id="253975" name="Text Box 22"/>
          <p:cNvSpPr txBox="1">
            <a:spLocks noChangeArrowheads="1"/>
          </p:cNvSpPr>
          <p:nvPr/>
        </p:nvSpPr>
        <p:spPr bwMode="auto">
          <a:xfrm>
            <a:off x="7119938" y="1073150"/>
            <a:ext cx="1898650" cy="366713"/>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dirty="0">
                <a:solidFill>
                  <a:srgbClr val="000000"/>
                </a:solidFill>
                <a:latin typeface="Times New Roman" pitchFamily="18" charset="0"/>
              </a:rPr>
              <a:t>Proximity into DN</a:t>
            </a:r>
          </a:p>
        </p:txBody>
      </p:sp>
      <p:sp>
        <p:nvSpPr>
          <p:cNvPr id="253976" name="Line 23"/>
          <p:cNvSpPr>
            <a:spLocks noChangeShapeType="1"/>
          </p:cNvSpPr>
          <p:nvPr/>
        </p:nvSpPr>
        <p:spPr bwMode="auto">
          <a:xfrm>
            <a:off x="431800" y="1976438"/>
            <a:ext cx="8604250" cy="0"/>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53977" name="Line 24"/>
          <p:cNvSpPr>
            <a:spLocks noChangeShapeType="1"/>
          </p:cNvSpPr>
          <p:nvPr/>
        </p:nvSpPr>
        <p:spPr bwMode="auto">
          <a:xfrm>
            <a:off x="431800" y="2420938"/>
            <a:ext cx="8604250" cy="0"/>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53978" name="Line 25"/>
          <p:cNvSpPr>
            <a:spLocks noChangeShapeType="1"/>
          </p:cNvSpPr>
          <p:nvPr/>
        </p:nvSpPr>
        <p:spPr bwMode="auto">
          <a:xfrm>
            <a:off x="423863" y="2924175"/>
            <a:ext cx="8604250" cy="0"/>
          </a:xfrm>
          <a:prstGeom prst="line">
            <a:avLst/>
          </a:prstGeom>
          <a:noFill/>
          <a:ln w="9525">
            <a:solidFill>
              <a:schemeClr val="tx1"/>
            </a:solidFill>
            <a:round/>
            <a:headEnd/>
            <a:tailEnd/>
          </a:ln>
        </p:spPr>
        <p:txBody>
          <a:bodyPr/>
          <a:lstStyle/>
          <a:p>
            <a:pPr algn="r" eaLnBrk="0" fontAlgn="base" hangingPunct="0">
              <a:spcBef>
                <a:spcPct val="0"/>
              </a:spcBef>
              <a:spcAft>
                <a:spcPct val="0"/>
              </a:spcAft>
            </a:pPr>
            <a:endParaRPr kumimoji="0" lang="ja-JP" altLang="en-US">
              <a:solidFill>
                <a:srgbClr val="000000"/>
              </a:solidFill>
            </a:endParaRPr>
          </a:p>
        </p:txBody>
      </p:sp>
      <p:sp>
        <p:nvSpPr>
          <p:cNvPr id="253979" name="Text Box 26"/>
          <p:cNvSpPr txBox="1">
            <a:spLocks noChangeArrowheads="1"/>
          </p:cNvSpPr>
          <p:nvPr/>
        </p:nvSpPr>
        <p:spPr bwMode="auto">
          <a:xfrm>
            <a:off x="3552825" y="2455863"/>
            <a:ext cx="579438"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a:solidFill>
                  <a:srgbClr val="000000"/>
                </a:solidFill>
                <a:latin typeface="Times New Roman" pitchFamily="18" charset="0"/>
              </a:rPr>
              <a:t>Yes</a:t>
            </a:r>
          </a:p>
        </p:txBody>
      </p:sp>
      <p:sp>
        <p:nvSpPr>
          <p:cNvPr id="253980" name="Text Box 27"/>
          <p:cNvSpPr txBox="1">
            <a:spLocks noChangeArrowheads="1"/>
          </p:cNvSpPr>
          <p:nvPr/>
        </p:nvSpPr>
        <p:spPr bwMode="auto">
          <a:xfrm>
            <a:off x="3556000" y="2959100"/>
            <a:ext cx="495300" cy="3968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a:solidFill>
                  <a:srgbClr val="000000"/>
                </a:solidFill>
                <a:latin typeface="Times New Roman" pitchFamily="18" charset="0"/>
              </a:rPr>
              <a:t>No</a:t>
            </a:r>
          </a:p>
        </p:txBody>
      </p:sp>
      <p:sp>
        <p:nvSpPr>
          <p:cNvPr id="253981" name="Text Box 28"/>
          <p:cNvSpPr txBox="1">
            <a:spLocks noChangeArrowheads="1"/>
          </p:cNvSpPr>
          <p:nvPr/>
        </p:nvSpPr>
        <p:spPr bwMode="auto">
          <a:xfrm>
            <a:off x="5003800" y="1531938"/>
            <a:ext cx="18986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rPr>
              <a:t>ESE</a:t>
            </a:r>
            <a:r>
              <a:rPr lang="en-US" altLang="ja-JP" sz="2400">
                <a:solidFill>
                  <a:srgbClr val="000000"/>
                </a:solidFill>
                <a:latin typeface="Times New Roman" pitchFamily="18" charset="0"/>
              </a:rPr>
              <a:t> + (OSO)</a:t>
            </a:r>
          </a:p>
        </p:txBody>
      </p:sp>
      <p:sp>
        <p:nvSpPr>
          <p:cNvPr id="253982" name="Text Box 29"/>
          <p:cNvSpPr txBox="1">
            <a:spLocks noChangeArrowheads="1"/>
          </p:cNvSpPr>
          <p:nvPr/>
        </p:nvSpPr>
        <p:spPr bwMode="auto">
          <a:xfrm>
            <a:off x="4932363" y="1963738"/>
            <a:ext cx="1819275"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rPr>
              <a:t>OSO</a:t>
            </a:r>
            <a:r>
              <a:rPr lang="en-US" altLang="ja-JP" sz="2400">
                <a:solidFill>
                  <a:srgbClr val="000000"/>
                </a:solidFill>
                <a:latin typeface="Times New Roman" pitchFamily="18" charset="0"/>
              </a:rPr>
              <a:t> +(ESE)</a:t>
            </a:r>
          </a:p>
        </p:txBody>
      </p:sp>
      <p:sp>
        <p:nvSpPr>
          <p:cNvPr id="253983" name="Text Box 30"/>
          <p:cNvSpPr txBox="1">
            <a:spLocks noChangeArrowheads="1"/>
          </p:cNvSpPr>
          <p:nvPr/>
        </p:nvSpPr>
        <p:spPr bwMode="auto">
          <a:xfrm>
            <a:off x="4932363" y="2413000"/>
            <a:ext cx="1946275"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rPr>
              <a:t>OTE</a:t>
            </a:r>
            <a:r>
              <a:rPr lang="en-US" altLang="ja-JP" sz="2400">
                <a:solidFill>
                  <a:srgbClr val="000000"/>
                </a:solidFill>
                <a:latin typeface="Times New Roman" pitchFamily="18" charset="0"/>
              </a:rPr>
              <a:t> + (ETO)</a:t>
            </a:r>
          </a:p>
        </p:txBody>
      </p:sp>
      <p:sp>
        <p:nvSpPr>
          <p:cNvPr id="253984" name="Text Box 31"/>
          <p:cNvSpPr txBox="1">
            <a:spLocks noChangeArrowheads="1"/>
          </p:cNvSpPr>
          <p:nvPr/>
        </p:nvSpPr>
        <p:spPr bwMode="auto">
          <a:xfrm>
            <a:off x="4932363" y="2898775"/>
            <a:ext cx="1946275"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rPr>
              <a:t>ETO</a:t>
            </a:r>
            <a:r>
              <a:rPr lang="en-US" altLang="ja-JP" sz="2400">
                <a:solidFill>
                  <a:srgbClr val="000000"/>
                </a:solidFill>
                <a:latin typeface="Times New Roman" pitchFamily="18" charset="0"/>
              </a:rPr>
              <a:t> + (OTE)</a:t>
            </a:r>
          </a:p>
        </p:txBody>
      </p:sp>
      <p:sp>
        <p:nvSpPr>
          <p:cNvPr id="253985" name="Text Box 32"/>
          <p:cNvSpPr txBox="1">
            <a:spLocks noChangeArrowheads="1"/>
          </p:cNvSpPr>
          <p:nvPr/>
        </p:nvSpPr>
        <p:spPr bwMode="auto">
          <a:xfrm>
            <a:off x="7011988" y="1484313"/>
            <a:ext cx="836612"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 </a:t>
            </a:r>
            <a:r>
              <a:rPr lang="en-US" altLang="ja-JP" sz="2400" b="1">
                <a:solidFill>
                  <a:srgbClr val="000000"/>
                </a:solidFill>
                <a:latin typeface="Times New Roman" pitchFamily="18" charset="0"/>
              </a:rPr>
              <a:t>ESE</a:t>
            </a:r>
          </a:p>
        </p:txBody>
      </p:sp>
      <p:sp>
        <p:nvSpPr>
          <p:cNvPr id="253986" name="Text Box 33"/>
          <p:cNvSpPr txBox="1">
            <a:spLocks noChangeArrowheads="1"/>
          </p:cNvSpPr>
          <p:nvPr/>
        </p:nvSpPr>
        <p:spPr bwMode="auto">
          <a:xfrm>
            <a:off x="7085013" y="1963738"/>
            <a:ext cx="557212"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No</a:t>
            </a:r>
          </a:p>
        </p:txBody>
      </p:sp>
      <p:sp>
        <p:nvSpPr>
          <p:cNvPr id="253987" name="Text Box 35"/>
          <p:cNvSpPr txBox="1">
            <a:spLocks noChangeArrowheads="1"/>
          </p:cNvSpPr>
          <p:nvPr/>
        </p:nvSpPr>
        <p:spPr bwMode="auto">
          <a:xfrm>
            <a:off x="7156450" y="2898775"/>
            <a:ext cx="557213"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No</a:t>
            </a:r>
          </a:p>
        </p:txBody>
      </p:sp>
      <p:sp>
        <p:nvSpPr>
          <p:cNvPr id="253988" name="Text Box 36"/>
          <p:cNvSpPr txBox="1">
            <a:spLocks noChangeArrowheads="1"/>
          </p:cNvSpPr>
          <p:nvPr/>
        </p:nvSpPr>
        <p:spPr bwMode="auto">
          <a:xfrm>
            <a:off x="900113" y="112713"/>
            <a:ext cx="6874574" cy="5847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3200" b="1" dirty="0" smtClean="0">
                <a:solidFill>
                  <a:srgbClr val="000000"/>
                </a:solidFill>
                <a:latin typeface="Times New Roman" pitchFamily="18" charset="0"/>
              </a:rPr>
              <a:t>Proximity </a:t>
            </a:r>
            <a:r>
              <a:rPr lang="en-US" altLang="ja-JP" sz="3200" b="1" dirty="0">
                <a:solidFill>
                  <a:srgbClr val="000000"/>
                </a:solidFill>
                <a:latin typeface="Times New Roman" pitchFamily="18" charset="0"/>
              </a:rPr>
              <a:t>effect </a:t>
            </a:r>
            <a:r>
              <a:rPr lang="en-US" altLang="ja-JP" sz="3200" b="1" dirty="0" smtClean="0">
                <a:solidFill>
                  <a:srgbClr val="000000"/>
                </a:solidFill>
                <a:latin typeface="Times New Roman" pitchFamily="18" charset="0"/>
              </a:rPr>
              <a:t>into DN (No </a:t>
            </a:r>
            <a:r>
              <a:rPr lang="en-US" altLang="ja-JP" sz="3200" b="1" dirty="0">
                <a:solidFill>
                  <a:srgbClr val="000000"/>
                </a:solidFill>
                <a:latin typeface="Times New Roman" pitchFamily="18" charset="0"/>
              </a:rPr>
              <a:t>spin flip)</a:t>
            </a:r>
          </a:p>
        </p:txBody>
      </p:sp>
      <p:sp>
        <p:nvSpPr>
          <p:cNvPr id="253989" name="Rectangle 37"/>
          <p:cNvSpPr>
            <a:spLocks noChangeArrowheads="1"/>
          </p:cNvSpPr>
          <p:nvPr/>
        </p:nvSpPr>
        <p:spPr bwMode="auto">
          <a:xfrm>
            <a:off x="5014913" y="6437313"/>
            <a:ext cx="4670425" cy="304800"/>
          </a:xfrm>
          <a:prstGeom prst="rect">
            <a:avLst/>
          </a:prstGeom>
          <a:noFill/>
          <a:ln w="9525">
            <a:noFill/>
            <a:miter lim="800000"/>
            <a:headEnd/>
            <a:tailEnd/>
          </a:ln>
        </p:spPr>
        <p:txBody>
          <a:bodyPr>
            <a:spAutoFit/>
          </a:bodyPr>
          <a:lstStyle/>
          <a:p>
            <a:pPr fontAlgn="base">
              <a:spcBef>
                <a:spcPct val="0"/>
              </a:spcBef>
              <a:spcAft>
                <a:spcPct val="0"/>
              </a:spcAft>
            </a:pPr>
            <a:r>
              <a:rPr lang="en-US" altLang="ja-JP" sz="1400" b="1" dirty="0">
                <a:solidFill>
                  <a:srgbClr val="000000"/>
                </a:solidFill>
                <a:latin typeface="Times New Roman" pitchFamily="18" charset="0"/>
              </a:rPr>
              <a:t>Y. Tanaka, et al </a:t>
            </a:r>
            <a:r>
              <a:rPr lang="ja-JP" altLang="ja-JP" sz="1400" b="1" dirty="0">
                <a:solidFill>
                  <a:srgbClr val="000000"/>
                </a:solidFill>
                <a:latin typeface="Times New Roman" pitchFamily="18" charset="0"/>
              </a:rPr>
              <a:t> Phys. Rev. Lett. 037005 (2007)</a:t>
            </a:r>
            <a:endParaRPr lang="en-US" altLang="ja-JP" sz="1400" b="1" dirty="0">
              <a:solidFill>
                <a:srgbClr val="000000"/>
              </a:solidFill>
              <a:latin typeface="Times New Roman" pitchFamily="18" charset="0"/>
            </a:endParaRPr>
          </a:p>
        </p:txBody>
      </p:sp>
      <p:sp>
        <p:nvSpPr>
          <p:cNvPr id="253990" name="Text Box 34"/>
          <p:cNvSpPr txBox="1">
            <a:spLocks noChangeArrowheads="1"/>
          </p:cNvSpPr>
          <p:nvPr/>
        </p:nvSpPr>
        <p:spPr bwMode="auto">
          <a:xfrm>
            <a:off x="7019925" y="2466975"/>
            <a:ext cx="9032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 </a:t>
            </a:r>
            <a:r>
              <a:rPr lang="en-US" altLang="ja-JP" sz="2400" b="1">
                <a:solidFill>
                  <a:srgbClr val="000000"/>
                </a:solidFill>
                <a:latin typeface="Times New Roman" pitchFamily="18" charset="0"/>
              </a:rPr>
              <a:t>OTE</a:t>
            </a:r>
          </a:p>
        </p:txBody>
      </p:sp>
      <p:sp>
        <p:nvSpPr>
          <p:cNvPr id="253991" name="正方形/長方形 38"/>
          <p:cNvSpPr>
            <a:spLocks noChangeArrowheads="1"/>
          </p:cNvSpPr>
          <p:nvPr/>
        </p:nvSpPr>
        <p:spPr bwMode="auto">
          <a:xfrm>
            <a:off x="5046663" y="6192838"/>
            <a:ext cx="4572000" cy="307975"/>
          </a:xfrm>
          <a:prstGeom prst="rect">
            <a:avLst/>
          </a:prstGeom>
          <a:noFill/>
          <a:ln w="9525">
            <a:noFill/>
            <a:miter lim="800000"/>
            <a:headEnd/>
            <a:tailEnd/>
          </a:ln>
        </p:spPr>
        <p:txBody>
          <a:bodyPr>
            <a:spAutoFit/>
          </a:bodyPr>
          <a:lstStyle/>
          <a:p>
            <a:pPr fontAlgn="base">
              <a:spcBef>
                <a:spcPct val="0"/>
              </a:spcBef>
              <a:spcAft>
                <a:spcPct val="0"/>
              </a:spcAft>
            </a:pPr>
            <a:r>
              <a:rPr lang="en-US" altLang="ja-JP" sz="1400" b="1" dirty="0">
                <a:solidFill>
                  <a:srgbClr val="000000"/>
                </a:solidFill>
                <a:latin typeface="Times New Roman" pitchFamily="18" charset="0"/>
              </a:rPr>
              <a:t>Y. Tanaka and </a:t>
            </a:r>
            <a:r>
              <a:rPr lang="en-US" altLang="ja-JP" sz="1400" b="1" dirty="0" err="1">
                <a:solidFill>
                  <a:srgbClr val="000000"/>
                </a:solidFill>
                <a:latin typeface="Times New Roman" pitchFamily="18" charset="0"/>
              </a:rPr>
              <a:t>Golubov</a:t>
            </a:r>
            <a:r>
              <a:rPr lang="en-US" altLang="ja-JP" sz="1400" b="1" dirty="0">
                <a:solidFill>
                  <a:srgbClr val="000000"/>
                </a:solidFill>
                <a:latin typeface="Times New Roman" pitchFamily="18" charset="0"/>
              </a:rPr>
              <a:t>, PRL. 98,  037003 (2007)</a:t>
            </a:r>
          </a:p>
        </p:txBody>
      </p:sp>
      <p:sp>
        <p:nvSpPr>
          <p:cNvPr id="41" name="Oval 35"/>
          <p:cNvSpPr>
            <a:spLocks noChangeArrowheads="1"/>
          </p:cNvSpPr>
          <p:nvPr/>
        </p:nvSpPr>
        <p:spPr bwMode="auto">
          <a:xfrm>
            <a:off x="1180139" y="3575032"/>
            <a:ext cx="358775" cy="358775"/>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nvGrpSpPr>
          <p:cNvPr id="2" name="Group 36"/>
          <p:cNvGrpSpPr>
            <a:grpSpLocks/>
          </p:cNvGrpSpPr>
          <p:nvPr/>
        </p:nvGrpSpPr>
        <p:grpSpPr bwMode="auto">
          <a:xfrm rot="21453884" flipH="1">
            <a:off x="4364664" y="3636945"/>
            <a:ext cx="920750" cy="225425"/>
            <a:chOff x="1332" y="2766"/>
            <a:chExt cx="670" cy="187"/>
          </a:xfrm>
        </p:grpSpPr>
        <p:sp>
          <p:nvSpPr>
            <p:cNvPr id="43" name="Oval 37"/>
            <p:cNvSpPr>
              <a:spLocks noChangeArrowheads="1"/>
            </p:cNvSpPr>
            <p:nvPr/>
          </p:nvSpPr>
          <p:spPr bwMode="auto">
            <a:xfrm>
              <a:off x="1332" y="2793"/>
              <a:ext cx="339" cy="160"/>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sp>
          <p:nvSpPr>
            <p:cNvPr id="44" name="Oval 38"/>
            <p:cNvSpPr>
              <a:spLocks noChangeArrowheads="1"/>
            </p:cNvSpPr>
            <p:nvPr/>
          </p:nvSpPr>
          <p:spPr bwMode="auto">
            <a:xfrm rot="10761230">
              <a:off x="1655" y="2766"/>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sp>
        <p:nvSpPr>
          <p:cNvPr id="46" name="Oval 40"/>
          <p:cNvSpPr>
            <a:spLocks noChangeArrowheads="1"/>
          </p:cNvSpPr>
          <p:nvPr/>
        </p:nvSpPr>
        <p:spPr bwMode="auto">
          <a:xfrm rot="16150696" flipH="1">
            <a:off x="5743482" y="3555315"/>
            <a:ext cx="465872" cy="216002"/>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sp>
        <p:nvSpPr>
          <p:cNvPr id="47" name="Oval 41"/>
          <p:cNvSpPr>
            <a:spLocks noChangeArrowheads="1"/>
          </p:cNvSpPr>
          <p:nvPr/>
        </p:nvSpPr>
        <p:spPr bwMode="auto">
          <a:xfrm rot="5389466" flipH="1">
            <a:off x="5727203" y="4002597"/>
            <a:ext cx="476866" cy="22060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nvGrpSpPr>
          <p:cNvPr id="3" name="Group 42"/>
          <p:cNvGrpSpPr>
            <a:grpSpLocks/>
          </p:cNvGrpSpPr>
          <p:nvPr/>
        </p:nvGrpSpPr>
        <p:grpSpPr bwMode="auto">
          <a:xfrm>
            <a:off x="1684964" y="3430570"/>
            <a:ext cx="650875" cy="704850"/>
            <a:chOff x="1565" y="663"/>
            <a:chExt cx="665" cy="675"/>
          </a:xfrm>
        </p:grpSpPr>
        <p:sp>
          <p:nvSpPr>
            <p:cNvPr id="49" name="Oval 43"/>
            <p:cNvSpPr>
              <a:spLocks noChangeArrowheads="1"/>
            </p:cNvSpPr>
            <p:nvPr/>
          </p:nvSpPr>
          <p:spPr bwMode="auto">
            <a:xfrm rot="-5400000">
              <a:off x="1723" y="753"/>
              <a:ext cx="339" cy="160"/>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nvGrpSpPr>
            <p:cNvPr id="4" name="Group 44"/>
            <p:cNvGrpSpPr>
              <a:grpSpLocks/>
            </p:cNvGrpSpPr>
            <p:nvPr/>
          </p:nvGrpSpPr>
          <p:grpSpPr bwMode="auto">
            <a:xfrm>
              <a:off x="1565" y="929"/>
              <a:ext cx="665" cy="409"/>
              <a:chOff x="1565" y="929"/>
              <a:chExt cx="665" cy="409"/>
            </a:xfrm>
          </p:grpSpPr>
          <p:sp>
            <p:nvSpPr>
              <p:cNvPr id="51" name="Oval 45"/>
              <p:cNvSpPr>
                <a:spLocks noChangeArrowheads="1"/>
              </p:cNvSpPr>
              <p:nvPr/>
            </p:nvSpPr>
            <p:spPr bwMode="auto">
              <a:xfrm rot="-5400000">
                <a:off x="1723" y="1089"/>
                <a:ext cx="339" cy="160"/>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nvGrpSpPr>
              <p:cNvPr id="5" name="Group 46"/>
              <p:cNvGrpSpPr>
                <a:grpSpLocks/>
              </p:cNvGrpSpPr>
              <p:nvPr/>
            </p:nvGrpSpPr>
            <p:grpSpPr bwMode="auto">
              <a:xfrm>
                <a:off x="1565" y="929"/>
                <a:ext cx="665" cy="187"/>
                <a:chOff x="4529" y="2567"/>
                <a:chExt cx="665" cy="187"/>
              </a:xfrm>
            </p:grpSpPr>
            <p:sp>
              <p:nvSpPr>
                <p:cNvPr id="53" name="Oval 47"/>
                <p:cNvSpPr>
                  <a:spLocks noChangeArrowheads="1"/>
                </p:cNvSpPr>
                <p:nvPr/>
              </p:nvSpPr>
              <p:spPr bwMode="auto">
                <a:xfrm rot="-10656083">
                  <a:off x="4847" y="2567"/>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sp>
              <p:nvSpPr>
                <p:cNvPr id="54" name="Oval 48"/>
                <p:cNvSpPr>
                  <a:spLocks noChangeArrowheads="1"/>
                </p:cNvSpPr>
                <p:nvPr/>
              </p:nvSpPr>
              <p:spPr bwMode="auto">
                <a:xfrm rot="-10656083">
                  <a:off x="4529" y="2571"/>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grpSp>
      </p:grpSp>
      <p:sp>
        <p:nvSpPr>
          <p:cNvPr id="55" name="Text Box 50"/>
          <p:cNvSpPr txBox="1">
            <a:spLocks noChangeArrowheads="1"/>
          </p:cNvSpPr>
          <p:nvPr/>
        </p:nvSpPr>
        <p:spPr bwMode="auto">
          <a:xfrm>
            <a:off x="640389" y="3502007"/>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dirty="0">
                <a:solidFill>
                  <a:srgbClr val="000000"/>
                </a:solidFill>
                <a:latin typeface="Times New Roman" pitchFamily="18" charset="0"/>
              </a:rPr>
              <a:t>(1)</a:t>
            </a:r>
          </a:p>
        </p:txBody>
      </p:sp>
      <p:sp>
        <p:nvSpPr>
          <p:cNvPr id="56" name="Text Box 51"/>
          <p:cNvSpPr txBox="1">
            <a:spLocks noChangeArrowheads="1"/>
          </p:cNvSpPr>
          <p:nvPr/>
        </p:nvSpPr>
        <p:spPr bwMode="auto">
          <a:xfrm>
            <a:off x="2656514" y="3502007"/>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dirty="0">
                <a:solidFill>
                  <a:srgbClr val="000000"/>
                </a:solidFill>
                <a:latin typeface="Times New Roman" pitchFamily="18" charset="0"/>
              </a:rPr>
              <a:t>(2)</a:t>
            </a:r>
          </a:p>
        </p:txBody>
      </p:sp>
      <p:sp>
        <p:nvSpPr>
          <p:cNvPr id="57" name="Text Box 60"/>
          <p:cNvSpPr txBox="1">
            <a:spLocks noChangeArrowheads="1"/>
          </p:cNvSpPr>
          <p:nvPr/>
        </p:nvSpPr>
        <p:spPr bwMode="auto">
          <a:xfrm>
            <a:off x="3880476" y="3502007"/>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(3)</a:t>
            </a:r>
          </a:p>
        </p:txBody>
      </p:sp>
      <p:sp>
        <p:nvSpPr>
          <p:cNvPr id="58" name="Text Box 61"/>
          <p:cNvSpPr txBox="1">
            <a:spLocks noChangeArrowheads="1"/>
          </p:cNvSpPr>
          <p:nvPr/>
        </p:nvSpPr>
        <p:spPr bwMode="auto">
          <a:xfrm>
            <a:off x="5285414" y="3476607"/>
            <a:ext cx="5397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a:solidFill>
                  <a:srgbClr val="000000"/>
                </a:solidFill>
                <a:latin typeface="Times New Roman" pitchFamily="18" charset="0"/>
              </a:rPr>
              <a:t>(4)</a:t>
            </a:r>
          </a:p>
        </p:txBody>
      </p:sp>
      <p:sp>
        <p:nvSpPr>
          <p:cNvPr id="60" name="Oval 53"/>
          <p:cNvSpPr>
            <a:spLocks noChangeArrowheads="1"/>
          </p:cNvSpPr>
          <p:nvPr/>
        </p:nvSpPr>
        <p:spPr bwMode="auto">
          <a:xfrm rot="18943791">
            <a:off x="3396576" y="3579202"/>
            <a:ext cx="313591" cy="154685"/>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nvGrpSpPr>
          <p:cNvPr id="6" name="Group 54"/>
          <p:cNvGrpSpPr>
            <a:grpSpLocks/>
          </p:cNvGrpSpPr>
          <p:nvPr/>
        </p:nvGrpSpPr>
        <p:grpSpPr bwMode="auto">
          <a:xfrm rot="2743791">
            <a:off x="3024105" y="3636546"/>
            <a:ext cx="650875" cy="439902"/>
            <a:chOff x="1565" y="929"/>
            <a:chExt cx="665" cy="409"/>
          </a:xfrm>
        </p:grpSpPr>
        <p:sp>
          <p:nvSpPr>
            <p:cNvPr id="62" name="Oval 55"/>
            <p:cNvSpPr>
              <a:spLocks noChangeArrowheads="1"/>
            </p:cNvSpPr>
            <p:nvPr/>
          </p:nvSpPr>
          <p:spPr bwMode="auto">
            <a:xfrm rot="-5400000">
              <a:off x="1723" y="1089"/>
              <a:ext cx="339" cy="160"/>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nvGrpSpPr>
            <p:cNvPr id="7" name="Group 56"/>
            <p:cNvGrpSpPr>
              <a:grpSpLocks/>
            </p:cNvGrpSpPr>
            <p:nvPr/>
          </p:nvGrpSpPr>
          <p:grpSpPr bwMode="auto">
            <a:xfrm>
              <a:off x="1565" y="929"/>
              <a:ext cx="665" cy="187"/>
              <a:chOff x="4529" y="2567"/>
              <a:chExt cx="665" cy="187"/>
            </a:xfrm>
          </p:grpSpPr>
          <p:sp>
            <p:nvSpPr>
              <p:cNvPr id="64" name="Oval 57"/>
              <p:cNvSpPr>
                <a:spLocks noChangeArrowheads="1"/>
              </p:cNvSpPr>
              <p:nvPr/>
            </p:nvSpPr>
            <p:spPr bwMode="auto">
              <a:xfrm rot="-10656083">
                <a:off x="4847" y="2567"/>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sp>
            <p:nvSpPr>
              <p:cNvPr id="65" name="Oval 58"/>
              <p:cNvSpPr>
                <a:spLocks noChangeArrowheads="1"/>
              </p:cNvSpPr>
              <p:nvPr/>
            </p:nvSpPr>
            <p:spPr bwMode="auto">
              <a:xfrm rot="-10656083">
                <a:off x="4529" y="2571"/>
                <a:ext cx="347" cy="183"/>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b="1">
                  <a:solidFill>
                    <a:srgbClr val="000000"/>
                  </a:solidFill>
                  <a:latin typeface="Times New Roman" pitchFamily="18" charset="0"/>
                </a:endParaRPr>
              </a:p>
            </p:txBody>
          </p:sp>
        </p:grpSp>
      </p:grpSp>
      <p:sp>
        <p:nvSpPr>
          <p:cNvPr id="66" name="Rectangle 15"/>
          <p:cNvSpPr>
            <a:spLocks noChangeArrowheads="1"/>
          </p:cNvSpPr>
          <p:nvPr/>
        </p:nvSpPr>
        <p:spPr bwMode="auto">
          <a:xfrm>
            <a:off x="396230" y="5787261"/>
            <a:ext cx="4895850" cy="954107"/>
          </a:xfrm>
          <a:prstGeom prst="rect">
            <a:avLst/>
          </a:prstGeom>
          <a:noFill/>
          <a:ln w="9525">
            <a:noFill/>
            <a:miter lim="800000"/>
            <a:headEnd/>
            <a:tailEnd/>
          </a:ln>
        </p:spPr>
        <p:txBody>
          <a:bodyPr>
            <a:spAutoFit/>
          </a:bodyPr>
          <a:lstStyle/>
          <a:p>
            <a:pPr fontAlgn="base">
              <a:spcBef>
                <a:spcPct val="0"/>
              </a:spcBef>
              <a:spcAft>
                <a:spcPct val="0"/>
              </a:spcAft>
            </a:pPr>
            <a:r>
              <a:rPr lang="en-US" altLang="ja-JP" sz="1400" b="1" dirty="0">
                <a:solidFill>
                  <a:srgbClr val="000000"/>
                </a:solidFill>
                <a:latin typeface="Times New Roman" pitchFamily="18" charset="0"/>
              </a:rPr>
              <a:t>ESE (</a:t>
            </a:r>
            <a:r>
              <a:rPr lang="en-US" altLang="ja-JP" sz="1400" b="1" dirty="0">
                <a:solidFill>
                  <a:srgbClr val="0000FF"/>
                </a:solidFill>
                <a:latin typeface="Times New Roman" pitchFamily="18" charset="0"/>
              </a:rPr>
              <a:t>Even-frequency</a:t>
            </a:r>
            <a:r>
              <a:rPr lang="en-US" altLang="ja-JP" sz="1400" b="1" dirty="0">
                <a:solidFill>
                  <a:srgbClr val="000000"/>
                </a:solidFill>
                <a:latin typeface="Times New Roman" pitchFamily="18" charset="0"/>
              </a:rPr>
              <a:t> </a:t>
            </a:r>
            <a:r>
              <a:rPr lang="en-US" altLang="ja-JP" sz="1400" b="1" dirty="0">
                <a:solidFill>
                  <a:srgbClr val="00CC00"/>
                </a:solidFill>
                <a:latin typeface="Times New Roman" pitchFamily="18" charset="0"/>
              </a:rPr>
              <a:t>spin-singlet</a:t>
            </a:r>
            <a:r>
              <a:rPr lang="en-US" altLang="ja-JP" sz="1400" b="1" dirty="0">
                <a:solidFill>
                  <a:srgbClr val="000000"/>
                </a:solidFill>
                <a:latin typeface="Times New Roman" pitchFamily="18" charset="0"/>
              </a:rPr>
              <a:t> </a:t>
            </a:r>
            <a:r>
              <a:rPr lang="en-US" altLang="ja-JP" sz="1400" b="1" dirty="0">
                <a:solidFill>
                  <a:srgbClr val="FF0000"/>
                </a:solidFill>
                <a:latin typeface="Times New Roman" pitchFamily="18" charset="0"/>
              </a:rPr>
              <a:t>even-parity</a:t>
            </a:r>
            <a:r>
              <a:rPr lang="en-US" altLang="ja-JP" sz="1400" b="1" dirty="0">
                <a:solidFill>
                  <a:srgbClr val="000000"/>
                </a:solidFill>
                <a:latin typeface="Times New Roman" pitchFamily="18" charset="0"/>
              </a:rPr>
              <a:t>)</a:t>
            </a:r>
          </a:p>
          <a:p>
            <a:pPr fontAlgn="base">
              <a:spcBef>
                <a:spcPct val="0"/>
              </a:spcBef>
              <a:spcAft>
                <a:spcPct val="0"/>
              </a:spcAft>
            </a:pPr>
            <a:r>
              <a:rPr lang="en-US" altLang="ja-JP" sz="1400" b="1" dirty="0">
                <a:solidFill>
                  <a:srgbClr val="000000"/>
                </a:solidFill>
                <a:latin typeface="Times New Roman" pitchFamily="18" charset="0"/>
              </a:rPr>
              <a:t>ETO (</a:t>
            </a:r>
            <a:r>
              <a:rPr lang="en-US" altLang="ja-JP" sz="1400" b="1" dirty="0">
                <a:solidFill>
                  <a:srgbClr val="0000FF"/>
                </a:solidFill>
                <a:latin typeface="Times New Roman" pitchFamily="18" charset="0"/>
              </a:rPr>
              <a:t>Even-frequency</a:t>
            </a:r>
            <a:r>
              <a:rPr lang="en-US" altLang="ja-JP" sz="1400" b="1" dirty="0">
                <a:solidFill>
                  <a:srgbClr val="000000"/>
                </a:solidFill>
                <a:latin typeface="Times New Roman" pitchFamily="18" charset="0"/>
              </a:rPr>
              <a:t> </a:t>
            </a:r>
            <a:r>
              <a:rPr lang="en-US" altLang="ja-JP" sz="1400" b="1" dirty="0">
                <a:solidFill>
                  <a:srgbClr val="00CC00"/>
                </a:solidFill>
                <a:latin typeface="Times New Roman" pitchFamily="18" charset="0"/>
              </a:rPr>
              <a:t>spin-triplet</a:t>
            </a:r>
            <a:r>
              <a:rPr lang="en-US" altLang="ja-JP" sz="1400" b="1" dirty="0">
                <a:solidFill>
                  <a:srgbClr val="000000"/>
                </a:solidFill>
                <a:latin typeface="Times New Roman" pitchFamily="18" charset="0"/>
              </a:rPr>
              <a:t> </a:t>
            </a:r>
            <a:r>
              <a:rPr lang="en-US" altLang="ja-JP" sz="1400" b="1" dirty="0">
                <a:solidFill>
                  <a:srgbClr val="FF0000"/>
                </a:solidFill>
                <a:latin typeface="Times New Roman" pitchFamily="18" charset="0"/>
              </a:rPr>
              <a:t>odd-parity</a:t>
            </a:r>
            <a:r>
              <a:rPr lang="en-US" altLang="ja-JP" sz="1400" b="1" dirty="0">
                <a:solidFill>
                  <a:srgbClr val="000000"/>
                </a:solidFill>
                <a:latin typeface="Times New Roman" pitchFamily="18" charset="0"/>
              </a:rPr>
              <a:t>)</a:t>
            </a:r>
          </a:p>
          <a:p>
            <a:pPr fontAlgn="base">
              <a:spcBef>
                <a:spcPct val="0"/>
              </a:spcBef>
              <a:spcAft>
                <a:spcPct val="0"/>
              </a:spcAft>
            </a:pPr>
            <a:r>
              <a:rPr lang="en-US" altLang="ja-JP" sz="1400" b="1" dirty="0">
                <a:solidFill>
                  <a:srgbClr val="000000"/>
                </a:solidFill>
                <a:latin typeface="Times New Roman" pitchFamily="18" charset="0"/>
              </a:rPr>
              <a:t>OTE (</a:t>
            </a:r>
            <a:r>
              <a:rPr lang="en-US" altLang="ja-JP" sz="1400" b="1" dirty="0">
                <a:solidFill>
                  <a:srgbClr val="0000FF"/>
                </a:solidFill>
                <a:latin typeface="Times New Roman" pitchFamily="18" charset="0"/>
              </a:rPr>
              <a:t>Odd-frequency</a:t>
            </a:r>
            <a:r>
              <a:rPr lang="en-US" altLang="ja-JP" sz="1400" b="1" dirty="0">
                <a:solidFill>
                  <a:srgbClr val="000000"/>
                </a:solidFill>
                <a:latin typeface="Times New Roman" pitchFamily="18" charset="0"/>
              </a:rPr>
              <a:t> </a:t>
            </a:r>
            <a:r>
              <a:rPr lang="en-US" altLang="ja-JP" sz="1400" b="1" dirty="0">
                <a:solidFill>
                  <a:srgbClr val="00CC00"/>
                </a:solidFill>
                <a:latin typeface="Times New Roman" pitchFamily="18" charset="0"/>
              </a:rPr>
              <a:t>spin-triplet</a:t>
            </a:r>
            <a:r>
              <a:rPr lang="en-US" altLang="ja-JP" sz="1400" b="1" dirty="0">
                <a:solidFill>
                  <a:srgbClr val="000000"/>
                </a:solidFill>
                <a:latin typeface="Times New Roman" pitchFamily="18" charset="0"/>
              </a:rPr>
              <a:t> </a:t>
            </a:r>
            <a:r>
              <a:rPr lang="en-US" altLang="ja-JP" sz="1400" b="1" dirty="0">
                <a:solidFill>
                  <a:srgbClr val="FF0000"/>
                </a:solidFill>
                <a:latin typeface="Times New Roman" pitchFamily="18" charset="0"/>
              </a:rPr>
              <a:t>even-parity</a:t>
            </a:r>
            <a:r>
              <a:rPr lang="en-US" altLang="ja-JP" sz="1400" b="1" dirty="0">
                <a:solidFill>
                  <a:srgbClr val="000000"/>
                </a:solidFill>
                <a:latin typeface="Times New Roman" pitchFamily="18" charset="0"/>
              </a:rPr>
              <a:t>)</a:t>
            </a:r>
          </a:p>
          <a:p>
            <a:pPr fontAlgn="base">
              <a:spcBef>
                <a:spcPct val="0"/>
              </a:spcBef>
              <a:spcAft>
                <a:spcPct val="0"/>
              </a:spcAft>
            </a:pPr>
            <a:r>
              <a:rPr lang="en-US" altLang="ja-JP" sz="1400" b="1" dirty="0">
                <a:solidFill>
                  <a:srgbClr val="000000"/>
                </a:solidFill>
                <a:latin typeface="Times New Roman" pitchFamily="18" charset="0"/>
              </a:rPr>
              <a:t>OSO (</a:t>
            </a:r>
            <a:r>
              <a:rPr lang="en-US" altLang="ja-JP" sz="1400" b="1" dirty="0">
                <a:solidFill>
                  <a:srgbClr val="0000FF"/>
                </a:solidFill>
                <a:latin typeface="Times New Roman" pitchFamily="18" charset="0"/>
              </a:rPr>
              <a:t>Odd-frequency</a:t>
            </a:r>
            <a:r>
              <a:rPr lang="en-US" altLang="ja-JP" sz="1400" b="1" dirty="0">
                <a:solidFill>
                  <a:srgbClr val="000000"/>
                </a:solidFill>
                <a:latin typeface="Times New Roman" pitchFamily="18" charset="0"/>
              </a:rPr>
              <a:t> </a:t>
            </a:r>
            <a:r>
              <a:rPr lang="en-US" altLang="ja-JP" sz="1400" b="1" dirty="0">
                <a:solidFill>
                  <a:srgbClr val="00CC00"/>
                </a:solidFill>
                <a:latin typeface="Times New Roman" pitchFamily="18" charset="0"/>
              </a:rPr>
              <a:t>spin-singlet</a:t>
            </a:r>
            <a:r>
              <a:rPr lang="en-US" altLang="ja-JP" sz="1400" b="1" dirty="0">
                <a:solidFill>
                  <a:srgbClr val="000000"/>
                </a:solidFill>
                <a:latin typeface="Times New Roman" pitchFamily="18" charset="0"/>
              </a:rPr>
              <a:t> </a:t>
            </a:r>
            <a:r>
              <a:rPr lang="en-US" altLang="ja-JP" sz="1400" b="1" dirty="0">
                <a:solidFill>
                  <a:srgbClr val="FF0000"/>
                </a:solidFill>
                <a:latin typeface="Times New Roman" pitchFamily="18" charset="0"/>
              </a:rPr>
              <a:t>odd-parity</a:t>
            </a:r>
          </a:p>
        </p:txBody>
      </p:sp>
      <p:sp>
        <p:nvSpPr>
          <p:cNvPr id="67" name="テキスト ボックス 66"/>
          <p:cNvSpPr txBox="1"/>
          <p:nvPr/>
        </p:nvSpPr>
        <p:spPr>
          <a:xfrm>
            <a:off x="3072525" y="5157192"/>
            <a:ext cx="3947747" cy="461665"/>
          </a:xfrm>
          <a:prstGeom prst="rect">
            <a:avLst/>
          </a:prstGeom>
          <a:noFill/>
        </p:spPr>
        <p:txBody>
          <a:bodyPr wrap="none" rtlCol="0">
            <a:spAutoFit/>
          </a:bodyPr>
          <a:lstStyle/>
          <a:p>
            <a:pPr algn="r" eaLnBrk="0" fontAlgn="base" hangingPunct="0">
              <a:spcBef>
                <a:spcPct val="0"/>
              </a:spcBef>
              <a:spcAft>
                <a:spcPct val="0"/>
              </a:spcAft>
            </a:pPr>
            <a:r>
              <a:rPr lang="en-US" altLang="ja-JP" sz="2400" b="1" dirty="0" smtClean="0">
                <a:solidFill>
                  <a:srgbClr val="FF0000"/>
                </a:solidFill>
                <a:latin typeface="Times New Roman" pitchFamily="18" charset="0"/>
                <a:cs typeface="Times New Roman" pitchFamily="18" charset="0"/>
              </a:rPr>
              <a:t>Case (3) is very  interesting!!</a:t>
            </a:r>
            <a:endParaRPr lang="ja-JP" alt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4499992" y="692696"/>
            <a:ext cx="4464496" cy="5544616"/>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b="1" dirty="0" smtClean="0">
              <a:solidFill>
                <a:srgbClr val="000000"/>
              </a:solidFill>
              <a:latin typeface="Times New Roman" pitchFamily="18" charset="0"/>
            </a:endParaRPr>
          </a:p>
        </p:txBody>
      </p:sp>
      <p:sp>
        <p:nvSpPr>
          <p:cNvPr id="254978" name="Rectangle 2"/>
          <p:cNvSpPr>
            <a:spLocks noGrp="1" noChangeArrowheads="1"/>
          </p:cNvSpPr>
          <p:nvPr>
            <p:ph type="title"/>
          </p:nvPr>
        </p:nvSpPr>
        <p:spPr>
          <a:xfrm>
            <a:off x="-212601" y="-171450"/>
            <a:ext cx="8240985" cy="936154"/>
          </a:xfrm>
        </p:spPr>
        <p:txBody>
          <a:bodyPr/>
          <a:lstStyle/>
          <a:p>
            <a:pPr eaLnBrk="1" hangingPunct="1"/>
            <a:r>
              <a:rPr lang="en-US" altLang="ja-JP" sz="3600" dirty="0" smtClean="0"/>
              <a:t>Density of states in DN</a:t>
            </a:r>
          </a:p>
        </p:txBody>
      </p:sp>
      <p:pic>
        <p:nvPicPr>
          <p:cNvPr id="254979" name="Picture 4"/>
          <p:cNvPicPr>
            <a:picLocks noChangeAspect="1" noChangeArrowheads="1"/>
          </p:cNvPicPr>
          <p:nvPr/>
        </p:nvPicPr>
        <p:blipFill>
          <a:blip r:embed="rId4" cstate="print"/>
          <a:srcRect/>
          <a:stretch>
            <a:fillRect/>
          </a:stretch>
        </p:blipFill>
        <p:spPr bwMode="auto">
          <a:xfrm>
            <a:off x="900113" y="909638"/>
            <a:ext cx="3017837" cy="4391025"/>
          </a:xfrm>
          <a:prstGeom prst="rect">
            <a:avLst/>
          </a:prstGeom>
          <a:noFill/>
          <a:ln w="25400" algn="ctr">
            <a:noFill/>
            <a:miter lim="800000"/>
            <a:headEnd/>
            <a:tailEnd/>
          </a:ln>
        </p:spPr>
      </p:pic>
      <p:sp>
        <p:nvSpPr>
          <p:cNvPr id="254980" name="Text Box 5"/>
          <p:cNvSpPr txBox="1">
            <a:spLocks noChangeArrowheads="1"/>
          </p:cNvSpPr>
          <p:nvPr/>
        </p:nvSpPr>
        <p:spPr bwMode="auto">
          <a:xfrm>
            <a:off x="403225" y="5373688"/>
            <a:ext cx="3651250" cy="64135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b="1" dirty="0">
                <a:solidFill>
                  <a:srgbClr val="000000"/>
                </a:solidFill>
                <a:latin typeface="Times New Roman" pitchFamily="18" charset="0"/>
              </a:rPr>
              <a:t>Conventional proximity effect with </a:t>
            </a:r>
          </a:p>
          <a:p>
            <a:pPr fontAlgn="base">
              <a:spcBef>
                <a:spcPct val="0"/>
              </a:spcBef>
              <a:spcAft>
                <a:spcPct val="0"/>
              </a:spcAft>
            </a:pPr>
            <a:r>
              <a:rPr lang="en-US" altLang="ja-JP" b="1" dirty="0">
                <a:solidFill>
                  <a:srgbClr val="000000"/>
                </a:solidFill>
                <a:latin typeface="Times New Roman" pitchFamily="18" charset="0"/>
              </a:rPr>
              <a:t>Even-frequency Cooper pair in DN</a:t>
            </a:r>
          </a:p>
        </p:txBody>
      </p:sp>
      <p:sp>
        <p:nvSpPr>
          <p:cNvPr id="254981" name="Text Box 7"/>
          <p:cNvSpPr txBox="1">
            <a:spLocks noChangeArrowheads="1"/>
          </p:cNvSpPr>
          <p:nvPr/>
        </p:nvSpPr>
        <p:spPr bwMode="auto">
          <a:xfrm>
            <a:off x="4859338" y="5380038"/>
            <a:ext cx="3879850" cy="641350"/>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b="1" dirty="0">
                <a:solidFill>
                  <a:srgbClr val="FF3300"/>
                </a:solidFill>
                <a:latin typeface="Times New Roman" pitchFamily="18" charset="0"/>
              </a:rPr>
              <a:t>Unconventional proximity effect with </a:t>
            </a:r>
          </a:p>
          <a:p>
            <a:pPr fontAlgn="base">
              <a:spcBef>
                <a:spcPct val="0"/>
              </a:spcBef>
              <a:spcAft>
                <a:spcPct val="0"/>
              </a:spcAft>
            </a:pPr>
            <a:r>
              <a:rPr lang="en-US" altLang="ja-JP" b="1" dirty="0">
                <a:solidFill>
                  <a:srgbClr val="FF3300"/>
                </a:solidFill>
                <a:latin typeface="Times New Roman" pitchFamily="18" charset="0"/>
              </a:rPr>
              <a:t>Odd-frequency Cooper pair in DN</a:t>
            </a:r>
          </a:p>
        </p:txBody>
      </p:sp>
      <p:pic>
        <p:nvPicPr>
          <p:cNvPr id="254982" name="Picture 8"/>
          <p:cNvPicPr>
            <a:picLocks noChangeAspect="1" noChangeArrowheads="1"/>
          </p:cNvPicPr>
          <p:nvPr/>
        </p:nvPicPr>
        <p:blipFill>
          <a:blip r:embed="rId5" cstate="print"/>
          <a:srcRect/>
          <a:stretch>
            <a:fillRect/>
          </a:stretch>
        </p:blipFill>
        <p:spPr bwMode="auto">
          <a:xfrm>
            <a:off x="5003800" y="1052513"/>
            <a:ext cx="2981325" cy="4202112"/>
          </a:xfrm>
          <a:prstGeom prst="rect">
            <a:avLst/>
          </a:prstGeom>
          <a:noFill/>
          <a:ln w="9525">
            <a:noFill/>
            <a:miter lim="800000"/>
            <a:headEnd/>
            <a:tailEnd/>
          </a:ln>
        </p:spPr>
      </p:pic>
      <p:sp>
        <p:nvSpPr>
          <p:cNvPr id="254983" name="Rectangle 9"/>
          <p:cNvSpPr>
            <a:spLocks noChangeArrowheads="1"/>
          </p:cNvSpPr>
          <p:nvPr/>
        </p:nvSpPr>
        <p:spPr bwMode="auto">
          <a:xfrm>
            <a:off x="4602163" y="692150"/>
            <a:ext cx="3786187" cy="307975"/>
          </a:xfrm>
          <a:prstGeom prst="rect">
            <a:avLst/>
          </a:prstGeom>
          <a:noFill/>
          <a:ln w="9525">
            <a:noFill/>
            <a:miter lim="800000"/>
            <a:headEnd/>
            <a:tailEnd/>
          </a:ln>
        </p:spPr>
        <p:txBody>
          <a:bodyPr>
            <a:spAutoFit/>
          </a:bodyPr>
          <a:lstStyle/>
          <a:p>
            <a:pPr fontAlgn="base">
              <a:spcBef>
                <a:spcPct val="0"/>
              </a:spcBef>
              <a:spcAft>
                <a:spcPct val="0"/>
              </a:spcAft>
            </a:pPr>
            <a:r>
              <a:rPr lang="en-US" altLang="ja-JP" sz="1400" b="1" dirty="0">
                <a:solidFill>
                  <a:srgbClr val="000000"/>
                </a:solidFill>
                <a:latin typeface="Times New Roman" pitchFamily="18" charset="0"/>
              </a:rPr>
              <a:t>Tanaka, Kashiwaya PRB 70</a:t>
            </a:r>
            <a:r>
              <a:rPr lang="ja-JP" altLang="en-US" sz="1400" b="1" dirty="0">
                <a:solidFill>
                  <a:srgbClr val="000000"/>
                </a:solidFill>
                <a:latin typeface="Times New Roman" pitchFamily="18" charset="0"/>
              </a:rPr>
              <a:t>　</a:t>
            </a:r>
            <a:r>
              <a:rPr lang="en-US" altLang="ja-JP" sz="1400" b="1" dirty="0">
                <a:solidFill>
                  <a:srgbClr val="000000"/>
                </a:solidFill>
                <a:latin typeface="Times New Roman" pitchFamily="18" charset="0"/>
              </a:rPr>
              <a:t>012507 (2004)</a:t>
            </a:r>
          </a:p>
        </p:txBody>
      </p:sp>
      <p:sp>
        <p:nvSpPr>
          <p:cNvPr id="254984" name="テキスト ボックス 7"/>
          <p:cNvSpPr txBox="1">
            <a:spLocks noChangeArrowheads="1"/>
          </p:cNvSpPr>
          <p:nvPr/>
        </p:nvSpPr>
        <p:spPr bwMode="auto">
          <a:xfrm>
            <a:off x="331788" y="6092825"/>
            <a:ext cx="3668712" cy="369888"/>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altLang="ja-JP" dirty="0">
                <a:solidFill>
                  <a:srgbClr val="000000"/>
                </a:solidFill>
              </a:rPr>
              <a:t>Peak(dip) width,  </a:t>
            </a:r>
            <a:r>
              <a:rPr lang="en-US" altLang="ja-JP" dirty="0" err="1">
                <a:solidFill>
                  <a:srgbClr val="000000"/>
                </a:solidFill>
              </a:rPr>
              <a:t>Thouless</a:t>
            </a:r>
            <a:r>
              <a:rPr lang="en-US" altLang="ja-JP" dirty="0">
                <a:solidFill>
                  <a:srgbClr val="000000"/>
                </a:solidFill>
              </a:rPr>
              <a:t> energy</a:t>
            </a:r>
            <a:endParaRPr lang="ja-JP" altLang="en-US" dirty="0">
              <a:solidFill>
                <a:srgbClr val="000000"/>
              </a:solidFill>
            </a:endParaRPr>
          </a:p>
        </p:txBody>
      </p:sp>
      <p:pic>
        <p:nvPicPr>
          <p:cNvPr id="254985" name="図 8" descr="txp_fig.png"/>
          <p:cNvPicPr>
            <a:picLocks noChangeAspect="1"/>
          </p:cNvPicPr>
          <p:nvPr>
            <p:custDataLst>
              <p:tags r:id="rId1"/>
            </p:custDataLst>
          </p:nvPr>
        </p:nvPicPr>
        <p:blipFill>
          <a:blip r:embed="rId6" cstate="print"/>
          <a:srcRect/>
          <a:stretch>
            <a:fillRect/>
          </a:stretch>
        </p:blipFill>
        <p:spPr bwMode="auto">
          <a:xfrm>
            <a:off x="1476375" y="6486525"/>
            <a:ext cx="1470025" cy="300038"/>
          </a:xfrm>
          <a:prstGeom prst="rect">
            <a:avLst/>
          </a:prstGeom>
          <a:noFill/>
          <a:ln w="9525">
            <a:noFill/>
            <a:miter lim="800000"/>
            <a:headEnd/>
            <a:tailEnd/>
          </a:ln>
        </p:spPr>
      </p:pic>
      <p:sp>
        <p:nvSpPr>
          <p:cNvPr id="254986" name="テキスト ボックス 9"/>
          <p:cNvSpPr txBox="1">
            <a:spLocks noChangeArrowheads="1"/>
          </p:cNvSpPr>
          <p:nvPr/>
        </p:nvSpPr>
        <p:spPr bwMode="auto">
          <a:xfrm>
            <a:off x="5164138" y="6238875"/>
            <a:ext cx="3800475" cy="646113"/>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altLang="ja-JP">
                <a:solidFill>
                  <a:srgbClr val="0000FF"/>
                </a:solidFill>
              </a:rPr>
              <a:t>In the actual calculation, </a:t>
            </a:r>
          </a:p>
          <a:p>
            <a:pPr algn="r" eaLnBrk="0" fontAlgn="base" hangingPunct="0">
              <a:spcBef>
                <a:spcPct val="0"/>
              </a:spcBef>
              <a:spcAft>
                <a:spcPct val="0"/>
              </a:spcAft>
            </a:pPr>
            <a:r>
              <a:rPr lang="en-US" altLang="ja-JP">
                <a:solidFill>
                  <a:srgbClr val="0000FF"/>
                </a:solidFill>
              </a:rPr>
              <a:t>DN is attached to normal electrode</a:t>
            </a:r>
            <a:r>
              <a:rPr lang="en-US" altLang="ja-JP">
                <a:solidFill>
                  <a:srgbClr val="000000"/>
                </a:solidFill>
              </a:rPr>
              <a:t>.</a:t>
            </a:r>
            <a:endParaRPr lang="ja-JP" altLang="en-US">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ChangeArrowheads="1"/>
          </p:cNvSpPr>
          <p:nvPr/>
        </p:nvSpPr>
        <p:spPr bwMode="auto">
          <a:xfrm>
            <a:off x="611560" y="58676"/>
            <a:ext cx="7848872" cy="1005916"/>
          </a:xfrm>
          <a:prstGeom prst="rect">
            <a:avLst/>
          </a:prstGeom>
          <a:solidFill>
            <a:schemeClr val="bg1"/>
          </a:solidFill>
          <a:ln w="9525">
            <a:noFill/>
            <a:miter lim="800000"/>
            <a:headEnd/>
            <a:tailEnd/>
          </a:ln>
        </p:spPr>
        <p:txBody>
          <a:bodyPr wrap="square">
            <a:spAutoFit/>
          </a:bodyPr>
          <a:lstStyle/>
          <a:p>
            <a:pPr fontAlgn="base">
              <a:lnSpc>
                <a:spcPct val="110000"/>
              </a:lnSpc>
              <a:spcBef>
                <a:spcPct val="0"/>
              </a:spcBef>
              <a:spcAft>
                <a:spcPct val="10000"/>
              </a:spcAft>
            </a:pPr>
            <a:r>
              <a:rPr lang="en-US" altLang="ja-JP" sz="2800" b="1" dirty="0" smtClean="0">
                <a:solidFill>
                  <a:srgbClr val="000000"/>
                </a:solidFill>
              </a:rPr>
              <a:t>Anomalous proximity effect expected in </a:t>
            </a:r>
            <a:r>
              <a:rPr lang="en-US" altLang="ja-JP" sz="2800" b="1" dirty="0" err="1" smtClean="0">
                <a:solidFill>
                  <a:srgbClr val="000000"/>
                </a:solidFill>
              </a:rPr>
              <a:t>chiral</a:t>
            </a:r>
            <a:r>
              <a:rPr lang="en-US" altLang="ja-JP" sz="2800" b="1" dirty="0" smtClean="0">
                <a:solidFill>
                  <a:srgbClr val="000000"/>
                </a:solidFill>
              </a:rPr>
              <a:t> p-wave superconductor</a:t>
            </a:r>
          </a:p>
        </p:txBody>
      </p:sp>
      <p:sp>
        <p:nvSpPr>
          <p:cNvPr id="21" name="正方形/長方形 20"/>
          <p:cNvSpPr/>
          <p:nvPr/>
        </p:nvSpPr>
        <p:spPr>
          <a:xfrm>
            <a:off x="6588224" y="6525344"/>
            <a:ext cx="2195736" cy="276999"/>
          </a:xfrm>
          <a:prstGeom prst="rect">
            <a:avLst/>
          </a:prstGeom>
        </p:spPr>
        <p:txBody>
          <a:bodyPr wrap="square">
            <a:spAutoFit/>
          </a:bodyPr>
          <a:lstStyle/>
          <a:p>
            <a:pPr algn="r" eaLnBrk="0" fontAlgn="base" hangingPunct="0">
              <a:spcBef>
                <a:spcPct val="0"/>
              </a:spcBef>
              <a:spcAft>
                <a:spcPct val="0"/>
              </a:spcAft>
            </a:pPr>
            <a:r>
              <a:rPr lang="en-US" altLang="ja-JP" sz="1200" b="1" dirty="0" smtClean="0">
                <a:solidFill>
                  <a:srgbClr val="000000"/>
                </a:solidFill>
              </a:rPr>
              <a:t>Asano  PRL 99, 067005 (2007)</a:t>
            </a:r>
            <a:endParaRPr kumimoji="0" lang="ja-JP" altLang="en-US" sz="1200" dirty="0">
              <a:solidFill>
                <a:srgbClr val="000000"/>
              </a:solidFill>
              <a:latin typeface="Arial" pitchFamily="34" charset="0"/>
            </a:endParaRPr>
          </a:p>
        </p:txBody>
      </p:sp>
      <p:pic>
        <p:nvPicPr>
          <p:cNvPr id="259079" name="Picture 13"/>
          <p:cNvPicPr>
            <a:picLocks noChangeAspect="1" noChangeArrowheads="1"/>
          </p:cNvPicPr>
          <p:nvPr/>
        </p:nvPicPr>
        <p:blipFill>
          <a:blip r:embed="rId2" cstate="print"/>
          <a:srcRect/>
          <a:stretch>
            <a:fillRect/>
          </a:stretch>
        </p:blipFill>
        <p:spPr bwMode="auto">
          <a:xfrm>
            <a:off x="4283968" y="4148286"/>
            <a:ext cx="4679950" cy="2305050"/>
          </a:xfrm>
          <a:prstGeom prst="rect">
            <a:avLst/>
          </a:prstGeom>
          <a:noFill/>
          <a:ln w="9525">
            <a:noFill/>
            <a:miter lim="800000"/>
            <a:headEnd/>
            <a:tailEnd/>
          </a:ln>
        </p:spPr>
      </p:pic>
      <p:pic>
        <p:nvPicPr>
          <p:cNvPr id="1258498" name="Picture 2"/>
          <p:cNvPicPr>
            <a:picLocks noChangeAspect="1" noChangeArrowheads="1"/>
          </p:cNvPicPr>
          <p:nvPr/>
        </p:nvPicPr>
        <p:blipFill>
          <a:blip r:embed="rId3" cstate="print"/>
          <a:srcRect/>
          <a:stretch>
            <a:fillRect/>
          </a:stretch>
        </p:blipFill>
        <p:spPr bwMode="auto">
          <a:xfrm>
            <a:off x="300093" y="4227165"/>
            <a:ext cx="3767851" cy="1938139"/>
          </a:xfrm>
          <a:prstGeom prst="rect">
            <a:avLst/>
          </a:prstGeom>
          <a:noFill/>
          <a:ln w="9525">
            <a:noFill/>
            <a:miter lim="800000"/>
            <a:headEnd/>
            <a:tailEnd/>
          </a:ln>
        </p:spPr>
      </p:pic>
      <p:sp>
        <p:nvSpPr>
          <p:cNvPr id="20" name="Rectangle 2"/>
          <p:cNvSpPr>
            <a:spLocks noChangeArrowheads="1"/>
          </p:cNvSpPr>
          <p:nvPr/>
        </p:nvSpPr>
        <p:spPr bwMode="auto">
          <a:xfrm>
            <a:off x="3010545" y="2119759"/>
            <a:ext cx="165100" cy="303213"/>
          </a:xfrm>
          <a:prstGeom prst="rect">
            <a:avLst/>
          </a:prstGeom>
          <a:solidFill>
            <a:schemeClr val="bg1"/>
          </a:solidFill>
          <a:ln w="9525">
            <a:noFill/>
            <a:miter lim="800000"/>
            <a:headEnd/>
            <a:tailEnd/>
          </a:ln>
        </p:spPr>
        <p:txBody>
          <a:bodyPr wrap="none" anchor="ctr"/>
          <a:lstStyle/>
          <a:p>
            <a:pPr algn="ctr"/>
            <a:endParaRPr lang="ja-JP" altLang="en-US" sz="2400" b="1">
              <a:solidFill>
                <a:srgbClr val="000000"/>
              </a:solidFill>
            </a:endParaRPr>
          </a:p>
        </p:txBody>
      </p:sp>
      <p:sp>
        <p:nvSpPr>
          <p:cNvPr id="22" name="Rectangle 3"/>
          <p:cNvSpPr>
            <a:spLocks noChangeArrowheads="1"/>
          </p:cNvSpPr>
          <p:nvPr/>
        </p:nvSpPr>
        <p:spPr bwMode="auto">
          <a:xfrm>
            <a:off x="2197745" y="1959422"/>
            <a:ext cx="203200" cy="1312862"/>
          </a:xfrm>
          <a:prstGeom prst="rect">
            <a:avLst/>
          </a:prstGeom>
          <a:solidFill>
            <a:srgbClr val="808080"/>
          </a:solidFill>
          <a:ln w="38100">
            <a:solidFill>
              <a:schemeClr val="tx1"/>
            </a:solidFill>
            <a:miter lim="800000"/>
            <a:headEnd/>
            <a:tailEnd/>
          </a:ln>
        </p:spPr>
        <p:txBody>
          <a:bodyPr wrap="none" anchor="ctr"/>
          <a:lstStyle/>
          <a:p>
            <a:pPr algn="ctr"/>
            <a:endParaRPr lang="ja-JP" altLang="en-US" sz="2400" b="1">
              <a:solidFill>
                <a:srgbClr val="000000"/>
              </a:solidFill>
            </a:endParaRPr>
          </a:p>
        </p:txBody>
      </p:sp>
      <p:sp>
        <p:nvSpPr>
          <p:cNvPr id="23" name="Rectangle 4"/>
          <p:cNvSpPr>
            <a:spLocks noChangeArrowheads="1"/>
          </p:cNvSpPr>
          <p:nvPr/>
        </p:nvSpPr>
        <p:spPr bwMode="auto">
          <a:xfrm>
            <a:off x="754708" y="1959422"/>
            <a:ext cx="1450975" cy="1312862"/>
          </a:xfrm>
          <a:prstGeom prst="rect">
            <a:avLst/>
          </a:prstGeom>
          <a:solidFill>
            <a:srgbClr val="FFFF00"/>
          </a:solidFill>
          <a:ln w="38100">
            <a:solidFill>
              <a:schemeClr val="tx1"/>
            </a:solidFill>
            <a:miter lim="800000"/>
            <a:headEnd/>
            <a:tailEnd/>
          </a:ln>
        </p:spPr>
        <p:txBody>
          <a:bodyPr wrap="none" anchor="ctr"/>
          <a:lstStyle/>
          <a:p>
            <a:pPr algn="ctr"/>
            <a:endParaRPr lang="ja-JP" altLang="ja-JP" sz="2400">
              <a:solidFill>
                <a:srgbClr val="000000"/>
              </a:solidFill>
            </a:endParaRPr>
          </a:p>
        </p:txBody>
      </p:sp>
      <p:sp>
        <p:nvSpPr>
          <p:cNvPr id="24" name="Rectangle 5"/>
          <p:cNvSpPr>
            <a:spLocks noChangeArrowheads="1"/>
          </p:cNvSpPr>
          <p:nvPr/>
        </p:nvSpPr>
        <p:spPr bwMode="auto">
          <a:xfrm>
            <a:off x="2400945" y="1959422"/>
            <a:ext cx="1450975" cy="1312862"/>
          </a:xfrm>
          <a:prstGeom prst="rect">
            <a:avLst/>
          </a:prstGeom>
          <a:solidFill>
            <a:schemeClr val="bg1"/>
          </a:solidFill>
          <a:ln w="38100">
            <a:solidFill>
              <a:schemeClr val="tx1"/>
            </a:solidFill>
            <a:miter lim="800000"/>
            <a:headEnd/>
            <a:tailEnd/>
          </a:ln>
        </p:spPr>
        <p:txBody>
          <a:bodyPr wrap="none" anchor="ctr"/>
          <a:lstStyle/>
          <a:p>
            <a:pPr algn="ctr"/>
            <a:endParaRPr lang="ja-JP" altLang="ja-JP" sz="2400">
              <a:solidFill>
                <a:srgbClr val="000000"/>
              </a:solidFill>
            </a:endParaRPr>
          </a:p>
        </p:txBody>
      </p:sp>
      <p:sp>
        <p:nvSpPr>
          <p:cNvPr id="25" name="Text Box 6"/>
          <p:cNvSpPr txBox="1">
            <a:spLocks noChangeArrowheads="1"/>
          </p:cNvSpPr>
          <p:nvPr/>
        </p:nvSpPr>
        <p:spPr bwMode="auto">
          <a:xfrm>
            <a:off x="1505595" y="2827784"/>
            <a:ext cx="625475" cy="457200"/>
          </a:xfrm>
          <a:prstGeom prst="rect">
            <a:avLst/>
          </a:prstGeom>
          <a:noFill/>
          <a:ln w="9525">
            <a:noFill/>
            <a:miter lim="800000"/>
            <a:headEnd/>
            <a:tailEnd/>
          </a:ln>
        </p:spPr>
        <p:txBody>
          <a:bodyPr wrap="none">
            <a:spAutoFit/>
          </a:bodyPr>
          <a:lstStyle/>
          <a:p>
            <a:r>
              <a:rPr lang="en-US" altLang="ja-JP" sz="2400">
                <a:solidFill>
                  <a:srgbClr val="000000"/>
                </a:solidFill>
              </a:rPr>
              <a:t>DN</a:t>
            </a:r>
          </a:p>
        </p:txBody>
      </p:sp>
      <p:sp>
        <p:nvSpPr>
          <p:cNvPr id="26" name="Line 7"/>
          <p:cNvSpPr>
            <a:spLocks noChangeShapeType="1"/>
          </p:cNvSpPr>
          <p:nvPr/>
        </p:nvSpPr>
        <p:spPr bwMode="auto">
          <a:xfrm>
            <a:off x="2400945" y="1937197"/>
            <a:ext cx="0" cy="1312862"/>
          </a:xfrm>
          <a:prstGeom prst="line">
            <a:avLst/>
          </a:prstGeom>
          <a:noFill/>
          <a:ln w="57150">
            <a:solidFill>
              <a:srgbClr val="0000CC"/>
            </a:solidFill>
            <a:round/>
            <a:headEnd/>
            <a:tailEnd/>
          </a:ln>
        </p:spPr>
        <p:txBody>
          <a:bodyPr/>
          <a:lstStyle/>
          <a:p>
            <a:endParaRPr lang="ja-JP" altLang="en-US">
              <a:solidFill>
                <a:srgbClr val="000000"/>
              </a:solidFill>
            </a:endParaRPr>
          </a:p>
        </p:txBody>
      </p:sp>
      <p:sp>
        <p:nvSpPr>
          <p:cNvPr id="27" name="Oval 8"/>
          <p:cNvSpPr>
            <a:spLocks noChangeArrowheads="1"/>
          </p:cNvSpPr>
          <p:nvPr/>
        </p:nvSpPr>
        <p:spPr bwMode="auto">
          <a:xfrm>
            <a:off x="3115320" y="2368997"/>
            <a:ext cx="663575" cy="296862"/>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algn="ctr"/>
            <a:endParaRPr lang="ja-JP" altLang="en-US" sz="2400" b="1">
              <a:solidFill>
                <a:srgbClr val="000000"/>
              </a:solidFill>
            </a:endParaRPr>
          </a:p>
        </p:txBody>
      </p:sp>
      <p:sp>
        <p:nvSpPr>
          <p:cNvPr id="28" name="Oval 9"/>
          <p:cNvSpPr>
            <a:spLocks noChangeArrowheads="1"/>
          </p:cNvSpPr>
          <p:nvPr/>
        </p:nvSpPr>
        <p:spPr bwMode="auto">
          <a:xfrm rot="10761230">
            <a:off x="2448570" y="2354709"/>
            <a:ext cx="677863" cy="339725"/>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algn="ctr"/>
            <a:endParaRPr lang="ja-JP" altLang="en-US" sz="2400" b="1">
              <a:solidFill>
                <a:srgbClr val="000000"/>
              </a:solidFill>
            </a:endParaRPr>
          </a:p>
        </p:txBody>
      </p:sp>
      <p:sp>
        <p:nvSpPr>
          <p:cNvPr id="29" name="Text Box 10"/>
          <p:cNvSpPr txBox="1">
            <a:spLocks noChangeArrowheads="1"/>
          </p:cNvSpPr>
          <p:nvPr/>
        </p:nvSpPr>
        <p:spPr bwMode="auto">
          <a:xfrm>
            <a:off x="1259533" y="2297559"/>
            <a:ext cx="531812" cy="457200"/>
          </a:xfrm>
          <a:prstGeom prst="rect">
            <a:avLst/>
          </a:prstGeom>
          <a:noFill/>
          <a:ln w="9525">
            <a:noFill/>
            <a:miter lim="800000"/>
            <a:headEnd/>
            <a:tailEnd/>
          </a:ln>
        </p:spPr>
        <p:txBody>
          <a:bodyPr wrap="none">
            <a:spAutoFit/>
          </a:bodyPr>
          <a:lstStyle/>
          <a:p>
            <a:r>
              <a:rPr lang="en-US" altLang="ja-JP" sz="2400">
                <a:solidFill>
                  <a:srgbClr val="000000"/>
                </a:solidFill>
              </a:rPr>
              <a:t>R</a:t>
            </a:r>
            <a:r>
              <a:rPr lang="en-US" altLang="ja-JP" sz="2400" baseline="-25000">
                <a:solidFill>
                  <a:srgbClr val="000000"/>
                </a:solidFill>
              </a:rPr>
              <a:t>D</a:t>
            </a:r>
          </a:p>
        </p:txBody>
      </p:sp>
      <p:sp>
        <p:nvSpPr>
          <p:cNvPr id="30" name="Oval 13"/>
          <p:cNvSpPr>
            <a:spLocks noChangeArrowheads="1"/>
          </p:cNvSpPr>
          <p:nvPr/>
        </p:nvSpPr>
        <p:spPr bwMode="auto">
          <a:xfrm rot="-5400000">
            <a:off x="2804964" y="2104678"/>
            <a:ext cx="663575" cy="296863"/>
          </a:xfrm>
          <a:prstGeom prst="ellipse">
            <a:avLst/>
          </a:prstGeom>
          <a:gradFill rotWithShape="1">
            <a:gsLst>
              <a:gs pos="0">
                <a:schemeClr val="bg1"/>
              </a:gs>
              <a:gs pos="100000">
                <a:srgbClr val="66FF33"/>
              </a:gs>
            </a:gsLst>
            <a:path path="shape">
              <a:fillToRect l="50000" t="50000" r="50000" b="50000"/>
            </a:path>
          </a:gradFill>
          <a:ln w="28575">
            <a:noFill/>
            <a:round/>
            <a:headEnd/>
            <a:tailEnd/>
          </a:ln>
        </p:spPr>
        <p:txBody>
          <a:bodyPr wrap="none" anchor="ctr"/>
          <a:lstStyle/>
          <a:p>
            <a:pPr algn="ctr"/>
            <a:endParaRPr lang="ja-JP" altLang="en-US" sz="2400" b="1">
              <a:solidFill>
                <a:srgbClr val="000000"/>
              </a:solidFill>
            </a:endParaRPr>
          </a:p>
        </p:txBody>
      </p:sp>
      <p:sp>
        <p:nvSpPr>
          <p:cNvPr id="31" name="Oval 14"/>
          <p:cNvSpPr>
            <a:spLocks noChangeArrowheads="1"/>
          </p:cNvSpPr>
          <p:nvPr/>
        </p:nvSpPr>
        <p:spPr bwMode="auto">
          <a:xfrm rot="-5400000">
            <a:off x="2804964" y="2752378"/>
            <a:ext cx="663575" cy="296863"/>
          </a:xfrm>
          <a:prstGeom prst="ellipse">
            <a:avLst/>
          </a:prstGeom>
          <a:gradFill rotWithShape="1">
            <a:gsLst>
              <a:gs pos="0">
                <a:schemeClr val="bg1"/>
              </a:gs>
              <a:gs pos="100000">
                <a:srgbClr val="FF9966"/>
              </a:gs>
            </a:gsLst>
            <a:path path="shape">
              <a:fillToRect l="50000" t="50000" r="50000" b="50000"/>
            </a:path>
          </a:gradFill>
          <a:ln w="28575">
            <a:noFill/>
            <a:round/>
            <a:headEnd/>
            <a:tailEnd/>
          </a:ln>
        </p:spPr>
        <p:txBody>
          <a:bodyPr wrap="none" anchor="ctr"/>
          <a:lstStyle/>
          <a:p>
            <a:pPr algn="ctr"/>
            <a:endParaRPr lang="ja-JP" altLang="en-US" sz="2400" b="1">
              <a:solidFill>
                <a:srgbClr val="000000"/>
              </a:solidFill>
            </a:endParaRPr>
          </a:p>
        </p:txBody>
      </p:sp>
      <p:pic>
        <p:nvPicPr>
          <p:cNvPr id="1258499" name="Picture 3"/>
          <p:cNvPicPr>
            <a:picLocks noChangeAspect="1" noChangeArrowheads="1"/>
          </p:cNvPicPr>
          <p:nvPr/>
        </p:nvPicPr>
        <p:blipFill>
          <a:blip r:embed="rId4" cstate="print"/>
          <a:srcRect/>
          <a:stretch>
            <a:fillRect/>
          </a:stretch>
        </p:blipFill>
        <p:spPr bwMode="auto">
          <a:xfrm>
            <a:off x="5076056" y="1329308"/>
            <a:ext cx="3190875" cy="2171700"/>
          </a:xfrm>
          <a:prstGeom prst="rect">
            <a:avLst/>
          </a:prstGeom>
          <a:noFill/>
          <a:ln w="9525">
            <a:noFill/>
            <a:miter lim="800000"/>
            <a:headEnd/>
            <a:tailEnd/>
          </a:ln>
        </p:spPr>
      </p:pic>
      <p:sp>
        <p:nvSpPr>
          <p:cNvPr id="32" name="テキスト ボックス 31"/>
          <p:cNvSpPr txBox="1"/>
          <p:nvPr/>
        </p:nvSpPr>
        <p:spPr>
          <a:xfrm>
            <a:off x="467544" y="980728"/>
            <a:ext cx="8154027" cy="461665"/>
          </a:xfrm>
          <a:prstGeom prst="rect">
            <a:avLst/>
          </a:prstGeom>
          <a:noFill/>
        </p:spPr>
        <p:txBody>
          <a:bodyPr wrap="none" rtlCol="0">
            <a:spAutoFit/>
          </a:bodyPr>
          <a:lstStyle/>
          <a:p>
            <a:r>
              <a:rPr lang="en-US" altLang="ja-JP" sz="2400" b="1" dirty="0" smtClean="0">
                <a:solidFill>
                  <a:srgbClr val="FF0000"/>
                </a:solidFill>
              </a:rPr>
              <a:t>Odd-frequency triplet s-wave in diffusive normal metal (DN)</a:t>
            </a:r>
            <a:endParaRPr lang="ja-JP" altLang="en-US" sz="2400" b="1" dirty="0">
              <a:solidFill>
                <a:srgbClr val="FF0000"/>
              </a:solidFill>
            </a:endParaRPr>
          </a:p>
        </p:txBody>
      </p:sp>
      <p:pic>
        <p:nvPicPr>
          <p:cNvPr id="1258500" name="Picture 4"/>
          <p:cNvPicPr>
            <a:picLocks noChangeAspect="1" noChangeArrowheads="1"/>
          </p:cNvPicPr>
          <p:nvPr/>
        </p:nvPicPr>
        <p:blipFill>
          <a:blip r:embed="rId5" cstate="print"/>
          <a:srcRect/>
          <a:stretch>
            <a:fillRect/>
          </a:stretch>
        </p:blipFill>
        <p:spPr bwMode="auto">
          <a:xfrm>
            <a:off x="5148064" y="3501008"/>
            <a:ext cx="3171825" cy="228600"/>
          </a:xfrm>
          <a:prstGeom prst="rect">
            <a:avLst/>
          </a:prstGeom>
          <a:noFill/>
          <a:ln w="9525">
            <a:noFill/>
            <a:miter lim="800000"/>
            <a:headEnd/>
            <a:tailEnd/>
          </a:ln>
        </p:spPr>
      </p:pic>
      <p:sp>
        <p:nvSpPr>
          <p:cNvPr id="35" name="テキスト ボックス 34"/>
          <p:cNvSpPr txBox="1"/>
          <p:nvPr/>
        </p:nvSpPr>
        <p:spPr>
          <a:xfrm>
            <a:off x="4355976" y="1556792"/>
            <a:ext cx="787395" cy="646331"/>
          </a:xfrm>
          <a:prstGeom prst="rect">
            <a:avLst/>
          </a:prstGeom>
          <a:noFill/>
        </p:spPr>
        <p:txBody>
          <a:bodyPr wrap="none" rtlCol="0">
            <a:spAutoFit/>
          </a:bodyPr>
          <a:lstStyle/>
          <a:p>
            <a:r>
              <a:rPr lang="en-US" altLang="ja-JP" dirty="0" smtClean="0">
                <a:solidFill>
                  <a:srgbClr val="000000"/>
                </a:solidFill>
              </a:rPr>
              <a:t>LDOS</a:t>
            </a:r>
          </a:p>
          <a:p>
            <a:r>
              <a:rPr lang="en-US" altLang="ja-JP" dirty="0" smtClean="0">
                <a:solidFill>
                  <a:srgbClr val="000000"/>
                </a:solidFill>
              </a:rPr>
              <a:t>in DN</a:t>
            </a:r>
            <a:endParaRPr lang="ja-JP" altLang="en-US" dirty="0">
              <a:solidFill>
                <a:srgbClr val="000000"/>
              </a:solidFill>
            </a:endParaRPr>
          </a:p>
        </p:txBody>
      </p:sp>
      <p:sp>
        <p:nvSpPr>
          <p:cNvPr id="36" name="テキスト ボックス 35"/>
          <p:cNvSpPr txBox="1"/>
          <p:nvPr/>
        </p:nvSpPr>
        <p:spPr>
          <a:xfrm>
            <a:off x="8100392" y="1916832"/>
            <a:ext cx="885179" cy="461665"/>
          </a:xfrm>
          <a:prstGeom prst="rect">
            <a:avLst/>
          </a:prstGeom>
          <a:noFill/>
        </p:spPr>
        <p:txBody>
          <a:bodyPr wrap="none" rtlCol="0">
            <a:spAutoFit/>
          </a:bodyPr>
          <a:lstStyle/>
          <a:p>
            <a:r>
              <a:rPr lang="en-US" altLang="ja-JP" sz="1200" dirty="0" smtClean="0">
                <a:solidFill>
                  <a:srgbClr val="000000"/>
                </a:solidFill>
              </a:rPr>
              <a:t>Tanaka</a:t>
            </a:r>
          </a:p>
          <a:p>
            <a:r>
              <a:rPr lang="en-US" altLang="ja-JP" sz="1200" dirty="0" smtClean="0">
                <a:solidFill>
                  <a:srgbClr val="000000"/>
                </a:solidFill>
              </a:rPr>
              <a:t>PRB(2005)</a:t>
            </a:r>
            <a:endParaRPr lang="ja-JP" altLang="en-US" sz="1200" dirty="0">
              <a:solidFill>
                <a:srgbClr val="0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43408"/>
            <a:ext cx="8229600" cy="922114"/>
          </a:xfrm>
        </p:spPr>
        <p:txBody>
          <a:bodyPr>
            <a:normAutofit/>
          </a:bodyPr>
          <a:lstStyle/>
          <a:p>
            <a:r>
              <a:rPr lang="en-US" altLang="ja-JP" sz="3600" dirty="0" smtClean="0">
                <a:latin typeface="Times New Roman" pitchFamily="18" charset="0"/>
                <a:cs typeface="Times New Roman" pitchFamily="18" charset="0"/>
              </a:rPr>
              <a:t>Majorana fermion in </a:t>
            </a:r>
            <a:r>
              <a:rPr lang="en-US" altLang="ja-JP" sz="3600" dirty="0" err="1" smtClean="0">
                <a:latin typeface="Times New Roman" pitchFamily="18" charset="0"/>
                <a:cs typeface="Times New Roman" pitchFamily="18" charset="0"/>
              </a:rPr>
              <a:t>Nano</a:t>
            </a:r>
            <a:r>
              <a:rPr lang="en-US" altLang="ja-JP" sz="3600" dirty="0" smtClean="0">
                <a:latin typeface="Times New Roman" pitchFamily="18" charset="0"/>
                <a:cs typeface="Times New Roman" pitchFamily="18" charset="0"/>
              </a:rPr>
              <a:t>-wire</a:t>
            </a:r>
            <a:endParaRPr kumimoji="1" lang="ja-JP" altLang="en-US" sz="3600" dirty="0">
              <a:latin typeface="Times New Roman" pitchFamily="18" charset="0"/>
              <a:cs typeface="Times New Roman" pitchFamily="18" charset="0"/>
            </a:endParaRPr>
          </a:p>
        </p:txBody>
      </p:sp>
      <p:pic>
        <p:nvPicPr>
          <p:cNvPr id="888835" name="Picture 3"/>
          <p:cNvPicPr>
            <a:picLocks noChangeAspect="1" noChangeArrowheads="1"/>
          </p:cNvPicPr>
          <p:nvPr/>
        </p:nvPicPr>
        <p:blipFill>
          <a:blip r:embed="rId5" cstate="print"/>
          <a:srcRect/>
          <a:stretch>
            <a:fillRect/>
          </a:stretch>
        </p:blipFill>
        <p:spPr bwMode="auto">
          <a:xfrm>
            <a:off x="539552" y="1268760"/>
            <a:ext cx="3543300" cy="1390650"/>
          </a:xfrm>
          <a:prstGeom prst="rect">
            <a:avLst/>
          </a:prstGeom>
          <a:noFill/>
          <a:ln w="9525">
            <a:noFill/>
            <a:miter lim="800000"/>
            <a:headEnd/>
            <a:tailEnd/>
          </a:ln>
        </p:spPr>
      </p:pic>
      <p:pic>
        <p:nvPicPr>
          <p:cNvPr id="888837" name="Picture 5"/>
          <p:cNvPicPr>
            <a:picLocks noChangeAspect="1" noChangeArrowheads="1"/>
          </p:cNvPicPr>
          <p:nvPr/>
        </p:nvPicPr>
        <p:blipFill>
          <a:blip r:embed="rId6" cstate="print"/>
          <a:srcRect/>
          <a:stretch>
            <a:fillRect/>
          </a:stretch>
        </p:blipFill>
        <p:spPr bwMode="auto">
          <a:xfrm>
            <a:off x="683569" y="3319306"/>
            <a:ext cx="2448271" cy="2269934"/>
          </a:xfrm>
          <a:prstGeom prst="rect">
            <a:avLst/>
          </a:prstGeom>
          <a:noFill/>
          <a:ln w="9525">
            <a:noFill/>
            <a:miter lim="800000"/>
            <a:headEnd/>
            <a:tailEnd/>
          </a:ln>
        </p:spPr>
      </p:pic>
      <p:pic>
        <p:nvPicPr>
          <p:cNvPr id="9" name="図 8" descr="txp_fig.png"/>
          <p:cNvPicPr>
            <a:picLocks noChangeAspect="1"/>
          </p:cNvPicPr>
          <p:nvPr>
            <p:custDataLst>
              <p:tags r:id="rId1"/>
            </p:custDataLst>
          </p:nvPr>
        </p:nvPicPr>
        <p:blipFill>
          <a:blip r:embed="rId7" cstate="print">
            <a:lum/>
          </a:blip>
          <a:stretch>
            <a:fillRect/>
          </a:stretch>
        </p:blipFill>
        <p:spPr>
          <a:xfrm>
            <a:off x="4355976" y="1155774"/>
            <a:ext cx="2160240" cy="431886"/>
          </a:xfrm>
          <a:prstGeom prst="rect">
            <a:avLst/>
          </a:prstGeom>
        </p:spPr>
      </p:pic>
      <p:sp>
        <p:nvSpPr>
          <p:cNvPr id="10" name="テキスト ボックス 9"/>
          <p:cNvSpPr txBox="1"/>
          <p:nvPr/>
        </p:nvSpPr>
        <p:spPr>
          <a:xfrm>
            <a:off x="7244913" y="1124744"/>
            <a:ext cx="1647567" cy="830997"/>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Topological</a:t>
            </a:r>
          </a:p>
          <a:p>
            <a:r>
              <a:rPr lang="en-US" altLang="ja-JP" sz="2400" dirty="0" smtClean="0">
                <a:latin typeface="Times New Roman" pitchFamily="18" charset="0"/>
                <a:cs typeface="Times New Roman" pitchFamily="18" charset="0"/>
              </a:rPr>
              <a:t>(Majorana)</a:t>
            </a:r>
            <a:endParaRPr kumimoji="1" lang="ja-JP" altLang="en-US" sz="2400" dirty="0">
              <a:latin typeface="Times New Roman" pitchFamily="18" charset="0"/>
              <a:cs typeface="Times New Roman" pitchFamily="18" charset="0"/>
            </a:endParaRPr>
          </a:p>
        </p:txBody>
      </p:sp>
      <p:pic>
        <p:nvPicPr>
          <p:cNvPr id="12" name="図 11" descr="txp_fig.png"/>
          <p:cNvPicPr>
            <a:picLocks noChangeAspect="1"/>
          </p:cNvPicPr>
          <p:nvPr>
            <p:custDataLst>
              <p:tags r:id="rId2"/>
            </p:custDataLst>
          </p:nvPr>
        </p:nvPicPr>
        <p:blipFill>
          <a:blip r:embed="rId8" cstate="print">
            <a:lum/>
          </a:blip>
          <a:stretch>
            <a:fillRect/>
          </a:stretch>
        </p:blipFill>
        <p:spPr>
          <a:xfrm>
            <a:off x="4387255" y="1989002"/>
            <a:ext cx="2160240" cy="431886"/>
          </a:xfrm>
          <a:prstGeom prst="rect">
            <a:avLst/>
          </a:prstGeom>
        </p:spPr>
      </p:pic>
      <p:sp>
        <p:nvSpPr>
          <p:cNvPr id="13" name="テキスト ボックス 12"/>
          <p:cNvSpPr txBox="1"/>
          <p:nvPr/>
        </p:nvSpPr>
        <p:spPr>
          <a:xfrm>
            <a:off x="6930985" y="1959223"/>
            <a:ext cx="2249527"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Non Topological</a:t>
            </a:r>
            <a:endParaRPr kumimoji="1" lang="ja-JP" altLang="en-US" sz="2400" dirty="0">
              <a:latin typeface="Times New Roman" pitchFamily="18" charset="0"/>
              <a:cs typeface="Times New Roman" pitchFamily="18" charset="0"/>
            </a:endParaRPr>
          </a:p>
        </p:txBody>
      </p:sp>
      <p:sp>
        <p:nvSpPr>
          <p:cNvPr id="14" name="テキスト ボックス 13"/>
          <p:cNvSpPr txBox="1"/>
          <p:nvPr/>
        </p:nvSpPr>
        <p:spPr>
          <a:xfrm>
            <a:off x="2213448" y="476672"/>
            <a:ext cx="5166864" cy="461665"/>
          </a:xfrm>
          <a:prstGeom prst="rect">
            <a:avLst/>
          </a:prstGeom>
          <a:noFill/>
        </p:spPr>
        <p:txBody>
          <a:bodyPr wrap="none" rtlCol="0">
            <a:spAutoFit/>
          </a:bodyPr>
          <a:lstStyle/>
          <a:p>
            <a:r>
              <a:rPr kumimoji="1" lang="en-US" altLang="ja-JP" sz="2400" b="1" dirty="0" err="1" smtClean="0">
                <a:solidFill>
                  <a:srgbClr val="0000FF"/>
                </a:solidFill>
                <a:latin typeface="Times New Roman" pitchFamily="18" charset="0"/>
                <a:cs typeface="Times New Roman" pitchFamily="18" charset="0"/>
              </a:rPr>
              <a:t>Nano</a:t>
            </a:r>
            <a:r>
              <a:rPr kumimoji="1" lang="en-US" altLang="ja-JP" sz="2400" b="1" dirty="0" smtClean="0">
                <a:solidFill>
                  <a:srgbClr val="0000FF"/>
                </a:solidFill>
                <a:latin typeface="Times New Roman" pitchFamily="18" charset="0"/>
                <a:cs typeface="Times New Roman" pitchFamily="18" charset="0"/>
              </a:rPr>
              <a:t> wire on the insulator  (diffusive)</a:t>
            </a:r>
            <a:endParaRPr kumimoji="1" lang="ja-JP" altLang="en-US" sz="2400" b="1" dirty="0">
              <a:solidFill>
                <a:srgbClr val="0000FF"/>
              </a:solidFill>
              <a:latin typeface="Times New Roman" pitchFamily="18" charset="0"/>
              <a:cs typeface="Times New Roman" pitchFamily="18" charset="0"/>
            </a:endParaRPr>
          </a:p>
        </p:txBody>
      </p:sp>
      <p:sp>
        <p:nvSpPr>
          <p:cNvPr id="15" name="テキスト ボックス 14"/>
          <p:cNvSpPr txBox="1"/>
          <p:nvPr/>
        </p:nvSpPr>
        <p:spPr>
          <a:xfrm>
            <a:off x="3419872" y="3573016"/>
            <a:ext cx="2491388" cy="369332"/>
          </a:xfrm>
          <a:prstGeom prst="rect">
            <a:avLst/>
          </a:prstGeom>
          <a:noFill/>
        </p:spPr>
        <p:txBody>
          <a:bodyPr wrap="none" rtlCol="0">
            <a:spAutoFit/>
          </a:bodyPr>
          <a:lstStyle/>
          <a:p>
            <a:r>
              <a:rPr kumimoji="1" lang="en-US" altLang="ja-JP" dirty="0" smtClean="0"/>
              <a:t>(a): non topological </a:t>
            </a:r>
            <a:endParaRPr kumimoji="1" lang="ja-JP" altLang="en-US" dirty="0"/>
          </a:p>
        </p:txBody>
      </p:sp>
      <p:sp>
        <p:nvSpPr>
          <p:cNvPr id="16" name="テキスト ボックス 15"/>
          <p:cNvSpPr txBox="1"/>
          <p:nvPr/>
        </p:nvSpPr>
        <p:spPr>
          <a:xfrm>
            <a:off x="3419872" y="3995772"/>
            <a:ext cx="1996059" cy="369332"/>
          </a:xfrm>
          <a:prstGeom prst="rect">
            <a:avLst/>
          </a:prstGeom>
          <a:noFill/>
        </p:spPr>
        <p:txBody>
          <a:bodyPr wrap="none" rtlCol="0">
            <a:spAutoFit/>
          </a:bodyPr>
          <a:lstStyle/>
          <a:p>
            <a:r>
              <a:rPr kumimoji="1" lang="en-US" altLang="ja-JP" dirty="0" smtClean="0"/>
              <a:t>(b): topological </a:t>
            </a:r>
            <a:endParaRPr kumimoji="1" lang="ja-JP" altLang="en-US" dirty="0"/>
          </a:p>
        </p:txBody>
      </p:sp>
      <p:sp>
        <p:nvSpPr>
          <p:cNvPr id="17" name="テキスト ボックス 16"/>
          <p:cNvSpPr txBox="1"/>
          <p:nvPr/>
        </p:nvSpPr>
        <p:spPr>
          <a:xfrm>
            <a:off x="3275856" y="4365104"/>
            <a:ext cx="4314836" cy="646331"/>
          </a:xfrm>
          <a:prstGeom prst="rect">
            <a:avLst/>
          </a:prstGeom>
          <a:noFill/>
        </p:spPr>
        <p:txBody>
          <a:bodyPr wrap="none" rtlCol="0">
            <a:spAutoFit/>
          </a:bodyPr>
          <a:lstStyle/>
          <a:p>
            <a:r>
              <a:rPr lang="en-US" altLang="ja-JP" dirty="0" smtClean="0"/>
              <a:t>Robust zero bias conductance peak </a:t>
            </a:r>
          </a:p>
          <a:p>
            <a:r>
              <a:rPr lang="en-US" altLang="ja-JP" dirty="0" smtClean="0"/>
              <a:t>independent of disorder</a:t>
            </a:r>
            <a:r>
              <a:rPr kumimoji="1" lang="en-US" altLang="ja-JP" dirty="0" smtClean="0"/>
              <a:t> </a:t>
            </a:r>
            <a:endParaRPr kumimoji="1" lang="ja-JP" altLang="en-US" dirty="0"/>
          </a:p>
        </p:txBody>
      </p:sp>
      <p:sp>
        <p:nvSpPr>
          <p:cNvPr id="18" name="テキスト ボックス 17"/>
          <p:cNvSpPr txBox="1"/>
          <p:nvPr/>
        </p:nvSpPr>
        <p:spPr>
          <a:xfrm>
            <a:off x="1331640" y="899428"/>
            <a:ext cx="838691"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normal</a:t>
            </a:r>
            <a:endParaRPr kumimoji="1" lang="ja-JP" altLang="en-US" dirty="0">
              <a:latin typeface="Times New Roman" pitchFamily="18" charset="0"/>
              <a:cs typeface="Times New Roman" pitchFamily="18" charset="0"/>
            </a:endParaRPr>
          </a:p>
        </p:txBody>
      </p:sp>
      <p:sp>
        <p:nvSpPr>
          <p:cNvPr id="19" name="テキスト ボックス 18"/>
          <p:cNvSpPr txBox="1"/>
          <p:nvPr/>
        </p:nvSpPr>
        <p:spPr>
          <a:xfrm>
            <a:off x="2531819" y="899428"/>
            <a:ext cx="1608133"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superconductor</a:t>
            </a:r>
            <a:endParaRPr kumimoji="1" lang="ja-JP" altLang="en-US" dirty="0">
              <a:latin typeface="Times New Roman" pitchFamily="18" charset="0"/>
              <a:cs typeface="Times New Roman" pitchFamily="18" charset="0"/>
            </a:endParaRPr>
          </a:p>
        </p:txBody>
      </p:sp>
      <p:pic>
        <p:nvPicPr>
          <p:cNvPr id="20" name="図 19" descr="txp_fig.png"/>
          <p:cNvPicPr>
            <a:picLocks noChangeAspect="1"/>
          </p:cNvPicPr>
          <p:nvPr>
            <p:custDataLst>
              <p:tags r:id="rId3"/>
            </p:custDataLst>
          </p:nvPr>
        </p:nvPicPr>
        <p:blipFill>
          <a:blip r:embed="rId9" cstate="print">
            <a:lum/>
          </a:blip>
          <a:stretch>
            <a:fillRect/>
          </a:stretch>
        </p:blipFill>
        <p:spPr>
          <a:xfrm>
            <a:off x="6301063" y="4710660"/>
            <a:ext cx="2087361" cy="416871"/>
          </a:xfrm>
          <a:prstGeom prst="rect">
            <a:avLst/>
          </a:prstGeom>
        </p:spPr>
      </p:pic>
      <p:sp>
        <p:nvSpPr>
          <p:cNvPr id="21" name="テキスト ボックス 20"/>
          <p:cNvSpPr txBox="1"/>
          <p:nvPr/>
        </p:nvSpPr>
        <p:spPr>
          <a:xfrm>
            <a:off x="3374348" y="2895327"/>
            <a:ext cx="4293996"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Charge conductance in </a:t>
            </a:r>
            <a:r>
              <a:rPr kumimoji="1" lang="en-US" altLang="ja-JP" sz="2400" dirty="0" err="1" smtClean="0">
                <a:latin typeface="Times New Roman" pitchFamily="18" charset="0"/>
                <a:cs typeface="Times New Roman" pitchFamily="18" charset="0"/>
              </a:rPr>
              <a:t>nano</a:t>
            </a:r>
            <a:r>
              <a:rPr kumimoji="1" lang="en-US" altLang="ja-JP" sz="2400" dirty="0" smtClean="0">
                <a:latin typeface="Times New Roman" pitchFamily="18" charset="0"/>
                <a:cs typeface="Times New Roman" pitchFamily="18" charset="0"/>
              </a:rPr>
              <a:t> wire</a:t>
            </a:r>
            <a:endParaRPr kumimoji="1" lang="ja-JP" altLang="en-US" sz="2400" dirty="0">
              <a:latin typeface="Times New Roman" pitchFamily="18" charset="0"/>
              <a:cs typeface="Times New Roman" pitchFamily="18" charset="0"/>
            </a:endParaRPr>
          </a:p>
        </p:txBody>
      </p:sp>
      <p:sp>
        <p:nvSpPr>
          <p:cNvPr id="22" name="テキスト ボックス 21"/>
          <p:cNvSpPr txBox="1"/>
          <p:nvPr/>
        </p:nvSpPr>
        <p:spPr>
          <a:xfrm>
            <a:off x="899592" y="5661248"/>
            <a:ext cx="7416824" cy="923330"/>
          </a:xfrm>
          <a:prstGeom prst="rect">
            <a:avLst/>
          </a:prstGeom>
          <a:noFill/>
        </p:spPr>
        <p:txBody>
          <a:bodyPr wrap="square" rtlCol="0">
            <a:spAutoFit/>
          </a:bodyPr>
          <a:lstStyle/>
          <a:p>
            <a:r>
              <a:rPr kumimoji="1" lang="en-US" altLang="ja-JP" b="1" dirty="0" smtClean="0">
                <a:latin typeface="Times New Roman" pitchFamily="18" charset="0"/>
                <a:cs typeface="Times New Roman" pitchFamily="18" charset="0"/>
              </a:rPr>
              <a:t>Similar anomalous charge transport has been clarified in </a:t>
            </a:r>
          </a:p>
          <a:p>
            <a:r>
              <a:rPr lang="en-US" altLang="ja-JP" b="1" dirty="0" smtClean="0">
                <a:latin typeface="Times New Roman" pitchFamily="18" charset="0"/>
                <a:cs typeface="Times New Roman" pitchFamily="18" charset="0"/>
              </a:rPr>
              <a:t>Diffusive normal metal/</a:t>
            </a:r>
            <a:r>
              <a:rPr lang="en-US" altLang="ja-JP" b="1" i="1" dirty="0" err="1" smtClean="0">
                <a:latin typeface="Times New Roman" pitchFamily="18" charset="0"/>
                <a:cs typeface="Times New Roman" pitchFamily="18" charset="0"/>
              </a:rPr>
              <a:t>p</a:t>
            </a:r>
            <a:r>
              <a:rPr lang="en-US" altLang="ja-JP" b="1" baseline="-25000" dirty="0" err="1" smtClean="0">
                <a:latin typeface="Times New Roman" pitchFamily="18" charset="0"/>
                <a:cs typeface="Times New Roman" pitchFamily="18" charset="0"/>
              </a:rPr>
              <a:t>x</a:t>
            </a:r>
            <a:r>
              <a:rPr lang="en-US" altLang="ja-JP" b="1" dirty="0" smtClean="0">
                <a:latin typeface="Times New Roman" pitchFamily="18" charset="0"/>
                <a:cs typeface="Times New Roman" pitchFamily="18" charset="0"/>
              </a:rPr>
              <a:t>-wave superconductor junction in 2004.</a:t>
            </a:r>
          </a:p>
          <a:p>
            <a:endParaRPr kumimoji="1" lang="ja-JP" altLang="en-US" dirty="0">
              <a:latin typeface="Times New Roman" pitchFamily="18" charset="0"/>
              <a:cs typeface="Times New Roman" pitchFamily="18" charset="0"/>
            </a:endParaRPr>
          </a:p>
        </p:txBody>
      </p:sp>
      <p:sp>
        <p:nvSpPr>
          <p:cNvPr id="23" name="テキスト ボックス 22"/>
          <p:cNvSpPr txBox="1"/>
          <p:nvPr/>
        </p:nvSpPr>
        <p:spPr>
          <a:xfrm>
            <a:off x="5084567" y="6453336"/>
            <a:ext cx="3190425"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Tanaka and Kashiwaya,  PRB 2004</a:t>
            </a:r>
            <a:endParaRPr kumimoji="1" lang="ja-JP" altLang="en-US" sz="1600" dirty="0">
              <a:latin typeface="Times New Roman" pitchFamily="18" charset="0"/>
              <a:cs typeface="Times New Roman" pitchFamily="18" charset="0"/>
            </a:endParaRPr>
          </a:p>
        </p:txBody>
      </p:sp>
      <p:sp>
        <p:nvSpPr>
          <p:cNvPr id="24" name="テキスト ボックス 23"/>
          <p:cNvSpPr txBox="1"/>
          <p:nvPr/>
        </p:nvSpPr>
        <p:spPr>
          <a:xfrm>
            <a:off x="814467" y="3059668"/>
            <a:ext cx="1813317"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arXiv: 1204.4226</a:t>
            </a:r>
            <a:endParaRPr kumimoji="1" lang="ja-JP"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473075" y="-13171"/>
            <a:ext cx="8188325" cy="777875"/>
          </a:xfrm>
        </p:spPr>
        <p:txBody>
          <a:bodyPr rIns="35713"/>
          <a:lstStyle/>
          <a:p>
            <a:pPr eaLnBrk="1" hangingPunct="1"/>
            <a:r>
              <a:rPr lang="en-US" altLang="ja-JP" sz="2800" b="1" dirty="0" smtClean="0">
                <a:latin typeface="Times New Roman" pitchFamily="18" charset="0"/>
                <a:cs typeface="Times New Roman" pitchFamily="18" charset="0"/>
              </a:rPr>
              <a:t>Tunneling effect in unconventional superconductors</a:t>
            </a:r>
            <a:endParaRPr lang="ja-JP" altLang="en-US" sz="2800" b="1" dirty="0" smtClean="0">
              <a:latin typeface="Times New Roman" pitchFamily="18" charset="0"/>
              <a:cs typeface="Times New Roman" pitchFamily="18" charset="0"/>
            </a:endParaRPr>
          </a:p>
        </p:txBody>
      </p:sp>
      <p:sp>
        <p:nvSpPr>
          <p:cNvPr id="429059" name="Rectangle 3"/>
          <p:cNvSpPr>
            <a:spLocks/>
          </p:cNvSpPr>
          <p:nvPr/>
        </p:nvSpPr>
        <p:spPr bwMode="auto">
          <a:xfrm>
            <a:off x="1128928" y="1172071"/>
            <a:ext cx="1104470" cy="384721"/>
          </a:xfrm>
          <a:prstGeom prst="rect">
            <a:avLst/>
          </a:prstGeom>
          <a:noFill/>
          <a:ln w="12700">
            <a:noFill/>
            <a:miter lim="800000"/>
            <a:headEnd/>
            <a:tailEnd/>
          </a:ln>
        </p:spPr>
        <p:txBody>
          <a:bodyPr wrap="none" lIns="0" tIns="0" rIns="0" bIns="0" anchor="ctr">
            <a:spAutoFit/>
          </a:bodyPr>
          <a:lstStyle/>
          <a:p>
            <a:pPr algn="ctr" defTabSz="642938" fontAlgn="base">
              <a:spcBef>
                <a:spcPct val="0"/>
              </a:spcBef>
              <a:spcAft>
                <a:spcPct val="0"/>
              </a:spcAft>
            </a:pPr>
            <a:r>
              <a:rPr kumimoji="0" lang="en-US" altLang="ja-JP" sz="2500" dirty="0" smtClean="0">
                <a:solidFill>
                  <a:srgbClr val="000000"/>
                </a:solidFill>
                <a:sym typeface="ヒラギノ角ゴ Pro W3" charset="0"/>
              </a:rPr>
              <a:t>s-wave </a:t>
            </a:r>
            <a:endParaRPr kumimoji="0" lang="ja-JP" altLang="en-US" sz="2500" dirty="0" smtClean="0">
              <a:solidFill>
                <a:srgbClr val="000000"/>
              </a:solidFill>
              <a:sym typeface="ヒラギノ角ゴ Pro W3" charset="0"/>
            </a:endParaRPr>
          </a:p>
        </p:txBody>
      </p:sp>
      <p:sp>
        <p:nvSpPr>
          <p:cNvPr id="429060" name="Rectangle 4"/>
          <p:cNvSpPr>
            <a:spLocks/>
          </p:cNvSpPr>
          <p:nvPr/>
        </p:nvSpPr>
        <p:spPr bwMode="auto">
          <a:xfrm>
            <a:off x="3232150" y="2492896"/>
            <a:ext cx="820732" cy="523220"/>
          </a:xfrm>
          <a:prstGeom prst="rect">
            <a:avLst/>
          </a:prstGeom>
          <a:noFill/>
          <a:ln w="12700">
            <a:noFill/>
            <a:miter lim="800000"/>
            <a:headEnd/>
            <a:tailEnd/>
          </a:ln>
        </p:spPr>
        <p:txBody>
          <a:bodyPr wrap="none" lIns="0" tIns="0" rIns="28570" bIns="0">
            <a:spAutoFit/>
          </a:bodyPr>
          <a:lstStyle/>
          <a:p>
            <a:pPr marL="28575" defTabSz="642938" fontAlgn="base">
              <a:spcBef>
                <a:spcPct val="0"/>
              </a:spcBef>
              <a:spcAft>
                <a:spcPct val="0"/>
              </a:spcAft>
            </a:pPr>
            <a:r>
              <a:rPr kumimoji="0" lang="en-US" altLang="ja-JP" sz="1700" dirty="0" smtClean="0">
                <a:solidFill>
                  <a:srgbClr val="000000"/>
                </a:solidFill>
                <a:sym typeface="ヒラギノ角ゴ Pro W3" charset="0"/>
              </a:rPr>
              <a:t>Normal </a:t>
            </a:r>
          </a:p>
          <a:p>
            <a:pPr marL="28575" defTabSz="642938" fontAlgn="base">
              <a:spcBef>
                <a:spcPct val="0"/>
              </a:spcBef>
              <a:spcAft>
                <a:spcPct val="0"/>
              </a:spcAft>
            </a:pPr>
            <a:r>
              <a:rPr kumimoji="0" lang="en-US" altLang="ja-JP" sz="1700" dirty="0" smtClean="0">
                <a:solidFill>
                  <a:srgbClr val="000000"/>
                </a:solidFill>
                <a:sym typeface="ヒラギノ角ゴ Pro W3" charset="0"/>
              </a:rPr>
              <a:t>metal</a:t>
            </a:r>
            <a:endParaRPr kumimoji="0" lang="ja-JP" altLang="en-US" sz="1700" dirty="0" smtClean="0">
              <a:solidFill>
                <a:srgbClr val="000000"/>
              </a:solidFill>
              <a:sym typeface="ヒラギノ角ゴ Pro W3" charset="0"/>
            </a:endParaRPr>
          </a:p>
        </p:txBody>
      </p:sp>
      <p:grpSp>
        <p:nvGrpSpPr>
          <p:cNvPr id="2" name="Group 5"/>
          <p:cNvGrpSpPr>
            <a:grpSpLocks/>
          </p:cNvGrpSpPr>
          <p:nvPr/>
        </p:nvGrpSpPr>
        <p:grpSpPr bwMode="auto">
          <a:xfrm>
            <a:off x="2754313" y="3024188"/>
            <a:ext cx="3259137" cy="2035175"/>
            <a:chOff x="0" y="0"/>
            <a:chExt cx="2919" cy="1824"/>
          </a:xfrm>
        </p:grpSpPr>
        <p:sp>
          <p:nvSpPr>
            <p:cNvPr id="429113" name="Rectangle 6"/>
            <p:cNvSpPr>
              <a:spLocks/>
            </p:cNvSpPr>
            <p:nvPr/>
          </p:nvSpPr>
          <p:spPr bwMode="auto">
            <a:xfrm>
              <a:off x="334" y="0"/>
              <a:ext cx="1099" cy="1098"/>
            </a:xfrm>
            <a:prstGeom prst="rect">
              <a:avLst/>
            </a:prstGeom>
            <a:gradFill rotWithShape="0">
              <a:gsLst>
                <a:gs pos="0">
                  <a:srgbClr val="FFCC00"/>
                </a:gs>
                <a:gs pos="100000">
                  <a:srgbClr val="765E00"/>
                </a:gs>
              </a:gsLst>
              <a:lin ang="5400000" scaled="1"/>
            </a:gradFill>
            <a:ln w="25400">
              <a:noFill/>
              <a:miter lim="800000"/>
              <a:headEnd/>
              <a:tailEnd/>
            </a:ln>
          </p:spPr>
          <p:txBody>
            <a:bodyPr lIns="0" tIns="0" rIns="0" bIns="0"/>
            <a:lstStyle/>
            <a:p>
              <a:pPr fontAlgn="base">
                <a:spcBef>
                  <a:spcPct val="0"/>
                </a:spcBef>
                <a:spcAft>
                  <a:spcPct val="0"/>
                </a:spcAft>
              </a:pPr>
              <a:endParaRPr lang="ja-JP" altLang="en-US" dirty="0" smtClean="0">
                <a:solidFill>
                  <a:srgbClr val="000000"/>
                </a:solidFill>
                <a:latin typeface="Arial" charset="0"/>
              </a:endParaRPr>
            </a:p>
          </p:txBody>
        </p:sp>
        <p:sp>
          <p:nvSpPr>
            <p:cNvPr id="429114" name="Rectangle 7"/>
            <p:cNvSpPr>
              <a:spLocks/>
            </p:cNvSpPr>
            <p:nvPr/>
          </p:nvSpPr>
          <p:spPr bwMode="auto">
            <a:xfrm>
              <a:off x="1432" y="1"/>
              <a:ext cx="69" cy="1098"/>
            </a:xfrm>
            <a:prstGeom prst="rect">
              <a:avLst/>
            </a:prstGeom>
            <a:gradFill rotWithShape="0">
              <a:gsLst>
                <a:gs pos="0">
                  <a:srgbClr val="C0C0C0"/>
                </a:gs>
                <a:gs pos="100000">
                  <a:srgbClr val="585858"/>
                </a:gs>
              </a:gsLst>
              <a:lin ang="0" scaled="1"/>
            </a:gradFill>
            <a:ln w="25400">
              <a:noFill/>
              <a:miter lim="800000"/>
              <a:headEnd/>
              <a:tailEnd/>
            </a:ln>
          </p:spPr>
          <p:txBody>
            <a:bodyPr lIns="0" tIns="0" rIns="0" bIns="0"/>
            <a:lstStyle/>
            <a:p>
              <a:pPr fontAlgn="base">
                <a:spcBef>
                  <a:spcPct val="0"/>
                </a:spcBef>
                <a:spcAft>
                  <a:spcPct val="0"/>
                </a:spcAft>
              </a:pPr>
              <a:endParaRPr lang="ja-JP" altLang="en-US" dirty="0" smtClean="0">
                <a:solidFill>
                  <a:srgbClr val="000000"/>
                </a:solidFill>
                <a:latin typeface="Arial" charset="0"/>
              </a:endParaRPr>
            </a:p>
          </p:txBody>
        </p:sp>
        <p:sp>
          <p:nvSpPr>
            <p:cNvPr id="429115" name="Rectangle 8"/>
            <p:cNvSpPr>
              <a:spLocks/>
            </p:cNvSpPr>
            <p:nvPr/>
          </p:nvSpPr>
          <p:spPr bwMode="auto">
            <a:xfrm>
              <a:off x="1495" y="0"/>
              <a:ext cx="1099" cy="1098"/>
            </a:xfrm>
            <a:prstGeom prst="rect">
              <a:avLst/>
            </a:prstGeom>
            <a:gradFill rotWithShape="0">
              <a:gsLst>
                <a:gs pos="0">
                  <a:srgbClr val="99CCFF"/>
                </a:gs>
                <a:gs pos="100000">
                  <a:srgbClr val="0000FF"/>
                </a:gs>
              </a:gsLst>
              <a:lin ang="5400000" scaled="1"/>
            </a:gradFill>
            <a:ln w="25400">
              <a:noFill/>
              <a:miter lim="800000"/>
              <a:headEnd/>
              <a:tailEnd/>
            </a:ln>
          </p:spPr>
          <p:txBody>
            <a:bodyPr lIns="0" tIns="0" rIns="0" bIns="0"/>
            <a:lstStyle/>
            <a:p>
              <a:pPr fontAlgn="base">
                <a:spcBef>
                  <a:spcPct val="0"/>
                </a:spcBef>
                <a:spcAft>
                  <a:spcPct val="0"/>
                </a:spcAft>
              </a:pPr>
              <a:endParaRPr lang="ja-JP" altLang="en-US" dirty="0" smtClean="0">
                <a:solidFill>
                  <a:srgbClr val="000000"/>
                </a:solidFill>
                <a:latin typeface="Arial" charset="0"/>
              </a:endParaRPr>
            </a:p>
          </p:txBody>
        </p:sp>
        <p:sp>
          <p:nvSpPr>
            <p:cNvPr id="429116" name="Line 9"/>
            <p:cNvSpPr>
              <a:spLocks noChangeShapeType="1"/>
            </p:cNvSpPr>
            <p:nvPr/>
          </p:nvSpPr>
          <p:spPr bwMode="auto">
            <a:xfrm>
              <a:off x="7" y="549"/>
              <a:ext cx="327" cy="1"/>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117" name="Line 10"/>
            <p:cNvSpPr>
              <a:spLocks noChangeShapeType="1"/>
            </p:cNvSpPr>
            <p:nvPr/>
          </p:nvSpPr>
          <p:spPr bwMode="auto">
            <a:xfrm>
              <a:off x="2592" y="549"/>
              <a:ext cx="327" cy="1"/>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118" name="Line 11"/>
            <p:cNvSpPr>
              <a:spLocks noChangeShapeType="1"/>
            </p:cNvSpPr>
            <p:nvPr/>
          </p:nvSpPr>
          <p:spPr bwMode="auto">
            <a:xfrm>
              <a:off x="7" y="539"/>
              <a:ext cx="1" cy="1120"/>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119" name="Line 12"/>
            <p:cNvSpPr>
              <a:spLocks noChangeShapeType="1"/>
            </p:cNvSpPr>
            <p:nvPr/>
          </p:nvSpPr>
          <p:spPr bwMode="auto">
            <a:xfrm>
              <a:off x="2912" y="536"/>
              <a:ext cx="2" cy="1120"/>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120" name="Line 13"/>
            <p:cNvSpPr>
              <a:spLocks noChangeShapeType="1"/>
            </p:cNvSpPr>
            <p:nvPr/>
          </p:nvSpPr>
          <p:spPr bwMode="auto">
            <a:xfrm>
              <a:off x="0" y="1652"/>
              <a:ext cx="1439" cy="1"/>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121" name="Line 14"/>
            <p:cNvSpPr>
              <a:spLocks noChangeShapeType="1"/>
            </p:cNvSpPr>
            <p:nvPr/>
          </p:nvSpPr>
          <p:spPr bwMode="auto">
            <a:xfrm>
              <a:off x="1487" y="1649"/>
              <a:ext cx="1418" cy="2"/>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122" name="Line 15"/>
            <p:cNvSpPr>
              <a:spLocks noChangeShapeType="1"/>
            </p:cNvSpPr>
            <p:nvPr/>
          </p:nvSpPr>
          <p:spPr bwMode="auto">
            <a:xfrm>
              <a:off x="1432" y="1564"/>
              <a:ext cx="1" cy="197"/>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123" name="Line 16"/>
            <p:cNvSpPr>
              <a:spLocks noChangeShapeType="1"/>
            </p:cNvSpPr>
            <p:nvPr/>
          </p:nvSpPr>
          <p:spPr bwMode="auto">
            <a:xfrm>
              <a:off x="1487" y="1489"/>
              <a:ext cx="2" cy="335"/>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grpSp>
      <p:sp>
        <p:nvSpPr>
          <p:cNvPr id="429062" name="Rectangle 17"/>
          <p:cNvSpPr>
            <a:spLocks/>
          </p:cNvSpPr>
          <p:nvPr/>
        </p:nvSpPr>
        <p:spPr bwMode="auto">
          <a:xfrm>
            <a:off x="4429125" y="2564904"/>
            <a:ext cx="1150987" cy="418009"/>
          </a:xfrm>
          <a:prstGeom prst="rect">
            <a:avLst/>
          </a:prstGeom>
          <a:noFill/>
          <a:ln w="12700">
            <a:noFill/>
            <a:miter lim="800000"/>
            <a:headEnd/>
            <a:tailEnd/>
          </a:ln>
        </p:spPr>
        <p:txBody>
          <a:bodyPr lIns="0" tIns="0" rIns="28570" bIns="0"/>
          <a:lstStyle/>
          <a:p>
            <a:pPr marL="28575" algn="ctr" defTabSz="642938" fontAlgn="base">
              <a:spcBef>
                <a:spcPct val="0"/>
              </a:spcBef>
              <a:spcAft>
                <a:spcPct val="0"/>
              </a:spcAft>
            </a:pPr>
            <a:r>
              <a:rPr kumimoji="0" lang="en-US" altLang="ja-JP" sz="1700" dirty="0" smtClean="0">
                <a:solidFill>
                  <a:srgbClr val="000000"/>
                </a:solidFill>
                <a:sym typeface="ヒラギノ角ゴ Pro W3" charset="0"/>
              </a:rPr>
              <a:t>Cuprate</a:t>
            </a:r>
            <a:endParaRPr kumimoji="0" lang="ja-JP" altLang="en-US" sz="1700" dirty="0" smtClean="0">
              <a:solidFill>
                <a:srgbClr val="000000"/>
              </a:solidFill>
              <a:sym typeface="ヒラギノ角ゴ Pro W3" charset="0"/>
            </a:endParaRPr>
          </a:p>
        </p:txBody>
      </p:sp>
      <p:sp>
        <p:nvSpPr>
          <p:cNvPr id="429063" name="Oval 18"/>
          <p:cNvSpPr>
            <a:spLocks/>
          </p:cNvSpPr>
          <p:nvPr/>
        </p:nvSpPr>
        <p:spPr bwMode="auto">
          <a:xfrm>
            <a:off x="1176338" y="1679575"/>
            <a:ext cx="1009650" cy="1008063"/>
          </a:xfrm>
          <a:prstGeom prst="ellipse">
            <a:avLst/>
          </a:prstGeom>
          <a:solidFill>
            <a:srgbClr val="3366FF"/>
          </a:solidFill>
          <a:ln w="12700">
            <a:solidFill>
              <a:srgbClr val="000080"/>
            </a:solidFill>
            <a:round/>
            <a:headEnd/>
            <a:tailEnd/>
          </a:ln>
        </p:spPr>
        <p:txBody>
          <a:bodyPr lIns="0" tIns="0" rIns="0" bIns="0"/>
          <a:lstStyle/>
          <a:p>
            <a:pPr fontAlgn="base">
              <a:spcBef>
                <a:spcPct val="0"/>
              </a:spcBef>
              <a:spcAft>
                <a:spcPct val="0"/>
              </a:spcAft>
            </a:pPr>
            <a:endParaRPr lang="ja-JP" altLang="en-US" dirty="0" smtClean="0">
              <a:solidFill>
                <a:srgbClr val="000000"/>
              </a:solidFill>
              <a:latin typeface="Arial" charset="0"/>
            </a:endParaRPr>
          </a:p>
        </p:txBody>
      </p:sp>
      <p:sp>
        <p:nvSpPr>
          <p:cNvPr id="429064" name="Rectangle 19"/>
          <p:cNvSpPr>
            <a:spLocks/>
          </p:cNvSpPr>
          <p:nvPr/>
        </p:nvSpPr>
        <p:spPr bwMode="auto">
          <a:xfrm>
            <a:off x="73025" y="4340225"/>
            <a:ext cx="2428875" cy="285750"/>
          </a:xfrm>
          <a:prstGeom prst="rect">
            <a:avLst/>
          </a:prstGeom>
          <a:noFill/>
          <a:ln w="12700">
            <a:noFill/>
            <a:miter lim="800000"/>
            <a:headEnd/>
            <a:tailEnd/>
          </a:ln>
        </p:spPr>
        <p:txBody>
          <a:bodyPr lIns="0" tIns="0" rIns="0" bIns="0" anchor="ctr"/>
          <a:lstStyle/>
          <a:p>
            <a:pPr algn="ctr" defTabSz="642938" fontAlgn="base">
              <a:spcBef>
                <a:spcPct val="0"/>
              </a:spcBef>
              <a:spcAft>
                <a:spcPct val="0"/>
              </a:spcAft>
            </a:pPr>
            <a:endParaRPr kumimoji="0" lang="ja-JP" altLang="en-US" sz="1700" dirty="0" smtClean="0">
              <a:solidFill>
                <a:srgbClr val="000000"/>
              </a:solidFill>
              <a:sym typeface="ヒラギノ角ゴ Pro W3" charset="0"/>
            </a:endParaRPr>
          </a:p>
        </p:txBody>
      </p:sp>
      <p:pic>
        <p:nvPicPr>
          <p:cNvPr id="429065" name="Picture 20"/>
          <p:cNvPicPr>
            <a:picLocks noChangeAspect="1" noChangeArrowheads="1"/>
          </p:cNvPicPr>
          <p:nvPr/>
        </p:nvPicPr>
        <p:blipFill>
          <a:blip r:embed="rId3" cstate="print"/>
          <a:srcRect/>
          <a:stretch>
            <a:fillRect/>
          </a:stretch>
        </p:blipFill>
        <p:spPr bwMode="auto">
          <a:xfrm>
            <a:off x="1589088" y="2108200"/>
            <a:ext cx="169862" cy="160338"/>
          </a:xfrm>
          <a:prstGeom prst="rect">
            <a:avLst/>
          </a:prstGeom>
          <a:noFill/>
          <a:ln w="12700">
            <a:noFill/>
            <a:miter lim="800000"/>
            <a:headEnd/>
            <a:tailEnd/>
          </a:ln>
        </p:spPr>
      </p:pic>
      <p:grpSp>
        <p:nvGrpSpPr>
          <p:cNvPr id="3" name="Group 21"/>
          <p:cNvGrpSpPr>
            <a:grpSpLocks/>
          </p:cNvGrpSpPr>
          <p:nvPr/>
        </p:nvGrpSpPr>
        <p:grpSpPr bwMode="auto">
          <a:xfrm>
            <a:off x="5292080" y="764167"/>
            <a:ext cx="2824111" cy="3096881"/>
            <a:chOff x="0" y="-214"/>
            <a:chExt cx="2560" cy="2741"/>
          </a:xfrm>
        </p:grpSpPr>
        <p:sp>
          <p:nvSpPr>
            <p:cNvPr id="429099" name="Rectangle 22"/>
            <p:cNvSpPr>
              <a:spLocks/>
            </p:cNvSpPr>
            <p:nvPr/>
          </p:nvSpPr>
          <p:spPr bwMode="auto">
            <a:xfrm>
              <a:off x="890" y="-214"/>
              <a:ext cx="1649" cy="551"/>
            </a:xfrm>
            <a:prstGeom prst="rect">
              <a:avLst/>
            </a:prstGeom>
            <a:noFill/>
            <a:ln w="12700">
              <a:noFill/>
              <a:miter lim="800000"/>
              <a:headEnd/>
              <a:tailEnd/>
            </a:ln>
          </p:spPr>
          <p:txBody>
            <a:bodyPr wrap="none" lIns="0" tIns="0" rIns="0" bIns="0" anchor="ctr">
              <a:spAutoFit/>
            </a:bodyPr>
            <a:lstStyle/>
            <a:p>
              <a:pPr algn="ctr" defTabSz="642938" fontAlgn="base">
                <a:spcBef>
                  <a:spcPct val="0"/>
                </a:spcBef>
                <a:spcAft>
                  <a:spcPct val="0"/>
                </a:spcAft>
              </a:pPr>
              <a:r>
                <a:rPr kumimoji="0" lang="en-US" altLang="ja-JP" sz="2000" dirty="0" smtClean="0">
                  <a:solidFill>
                    <a:srgbClr val="000000"/>
                  </a:solidFill>
                  <a:sym typeface="ヒラギノ角ゴ Pro W3" charset="0"/>
                </a:rPr>
                <a:t>Unconventional </a:t>
              </a:r>
            </a:p>
            <a:p>
              <a:pPr algn="ctr" defTabSz="642938" fontAlgn="base">
                <a:spcBef>
                  <a:spcPct val="0"/>
                </a:spcBef>
                <a:spcAft>
                  <a:spcPct val="0"/>
                </a:spcAft>
              </a:pPr>
              <a:r>
                <a:rPr kumimoji="0" lang="en-US" altLang="ja-JP" sz="2000" dirty="0" smtClean="0">
                  <a:solidFill>
                    <a:srgbClr val="000000"/>
                  </a:solidFill>
                  <a:sym typeface="ヒラギノ角ゴ Pro W3" charset="0"/>
                </a:rPr>
                <a:t>superconductor</a:t>
              </a:r>
              <a:endParaRPr kumimoji="0" lang="ja-JP" altLang="en-US" sz="2000" dirty="0" smtClean="0">
                <a:solidFill>
                  <a:srgbClr val="000000"/>
                </a:solidFill>
                <a:sym typeface="ヒラギノ角ゴ Pro W3" charset="0"/>
              </a:endParaRPr>
            </a:p>
          </p:txBody>
        </p:sp>
        <p:grpSp>
          <p:nvGrpSpPr>
            <p:cNvPr id="4" name="Group 23"/>
            <p:cNvGrpSpPr>
              <a:grpSpLocks/>
            </p:cNvGrpSpPr>
            <p:nvPr/>
          </p:nvGrpSpPr>
          <p:grpSpPr bwMode="auto">
            <a:xfrm>
              <a:off x="1445" y="751"/>
              <a:ext cx="210" cy="1120"/>
              <a:chOff x="0" y="0"/>
              <a:chExt cx="209" cy="1120"/>
            </a:xfrm>
          </p:grpSpPr>
          <p:sp>
            <p:nvSpPr>
              <p:cNvPr id="429111" name="AutoShape 24"/>
              <p:cNvSpPr>
                <a:spLocks/>
              </p:cNvSpPr>
              <p:nvPr/>
            </p:nvSpPr>
            <p:spPr bwMode="auto">
              <a:xfrm rot="-5400000">
                <a:off x="-173" y="173"/>
                <a:ext cx="555" cy="209"/>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00FF"/>
              </a:solidFill>
              <a:ln w="12700">
                <a:solidFill>
                  <a:srgbClr val="FF000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112" name="AutoShape 25"/>
              <p:cNvSpPr>
                <a:spLocks/>
              </p:cNvSpPr>
              <p:nvPr/>
            </p:nvSpPr>
            <p:spPr bwMode="auto">
              <a:xfrm rot="-5400000">
                <a:off x="-173" y="737"/>
                <a:ext cx="555" cy="209"/>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00FF"/>
              </a:solidFill>
              <a:ln w="12700">
                <a:solidFill>
                  <a:srgbClr val="FF000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grpSp>
        <p:grpSp>
          <p:nvGrpSpPr>
            <p:cNvPr id="5" name="Group 26"/>
            <p:cNvGrpSpPr>
              <a:grpSpLocks/>
            </p:cNvGrpSpPr>
            <p:nvPr/>
          </p:nvGrpSpPr>
          <p:grpSpPr bwMode="auto">
            <a:xfrm>
              <a:off x="985" y="1202"/>
              <a:ext cx="1120" cy="210"/>
              <a:chOff x="0" y="0"/>
              <a:chExt cx="1120" cy="210"/>
            </a:xfrm>
          </p:grpSpPr>
          <p:sp>
            <p:nvSpPr>
              <p:cNvPr id="429109" name="Oval 27"/>
              <p:cNvSpPr>
                <a:spLocks/>
              </p:cNvSpPr>
              <p:nvPr/>
            </p:nvSpPr>
            <p:spPr bwMode="auto">
              <a:xfrm>
                <a:off x="0" y="0"/>
                <a:ext cx="555" cy="209"/>
              </a:xfrm>
              <a:prstGeom prst="ellipse">
                <a:avLst/>
              </a:prstGeom>
              <a:solidFill>
                <a:srgbClr val="3366FF"/>
              </a:solidFill>
              <a:ln w="12700">
                <a:solidFill>
                  <a:srgbClr val="000080"/>
                </a:solidFill>
                <a:round/>
                <a:headEnd/>
                <a:tailEnd/>
              </a:ln>
            </p:spPr>
            <p:txBody>
              <a:bodyPr lIns="0" tIns="0" rIns="0" bIns="0"/>
              <a:lstStyle/>
              <a:p>
                <a:pPr fontAlgn="base">
                  <a:spcBef>
                    <a:spcPct val="0"/>
                  </a:spcBef>
                  <a:spcAft>
                    <a:spcPct val="0"/>
                  </a:spcAft>
                </a:pPr>
                <a:endParaRPr lang="ja-JP" altLang="en-US" dirty="0" smtClean="0">
                  <a:solidFill>
                    <a:srgbClr val="000000"/>
                  </a:solidFill>
                  <a:latin typeface="Arial" charset="0"/>
                </a:endParaRPr>
              </a:p>
            </p:txBody>
          </p:sp>
          <p:sp>
            <p:nvSpPr>
              <p:cNvPr id="429110" name="Oval 28"/>
              <p:cNvSpPr>
                <a:spLocks/>
              </p:cNvSpPr>
              <p:nvPr/>
            </p:nvSpPr>
            <p:spPr bwMode="auto">
              <a:xfrm>
                <a:off x="564" y="1"/>
                <a:ext cx="556" cy="209"/>
              </a:xfrm>
              <a:prstGeom prst="ellipse">
                <a:avLst/>
              </a:prstGeom>
              <a:solidFill>
                <a:srgbClr val="3366FF"/>
              </a:solidFill>
              <a:ln w="12700">
                <a:solidFill>
                  <a:srgbClr val="000080"/>
                </a:solidFill>
                <a:round/>
                <a:headEnd/>
                <a:tailEnd/>
              </a:ln>
            </p:spPr>
            <p:txBody>
              <a:bodyPr lIns="0" tIns="0" rIns="0" bIns="0"/>
              <a:lstStyle/>
              <a:p>
                <a:pPr fontAlgn="base">
                  <a:spcBef>
                    <a:spcPct val="0"/>
                  </a:spcBef>
                  <a:spcAft>
                    <a:spcPct val="0"/>
                  </a:spcAft>
                </a:pPr>
                <a:endParaRPr lang="ja-JP" altLang="en-US" dirty="0" smtClean="0">
                  <a:solidFill>
                    <a:srgbClr val="000000"/>
                  </a:solidFill>
                  <a:latin typeface="Arial" charset="0"/>
                </a:endParaRPr>
              </a:p>
            </p:txBody>
          </p:sp>
        </p:grpSp>
        <p:grpSp>
          <p:nvGrpSpPr>
            <p:cNvPr id="6" name="Group 29"/>
            <p:cNvGrpSpPr>
              <a:grpSpLocks/>
            </p:cNvGrpSpPr>
            <p:nvPr/>
          </p:nvGrpSpPr>
          <p:grpSpPr bwMode="auto">
            <a:xfrm>
              <a:off x="0" y="415"/>
              <a:ext cx="2560" cy="2112"/>
              <a:chOff x="0" y="0"/>
              <a:chExt cx="2560" cy="2112"/>
            </a:xfrm>
          </p:grpSpPr>
          <p:sp>
            <p:nvSpPr>
              <p:cNvPr id="429107" name="AutoShape 30"/>
              <p:cNvSpPr>
                <a:spLocks/>
              </p:cNvSpPr>
              <p:nvPr/>
            </p:nvSpPr>
            <p:spPr bwMode="auto">
              <a:xfrm>
                <a:off x="0" y="0"/>
                <a:ext cx="2560" cy="2112"/>
              </a:xfrm>
              <a:custGeom>
                <a:avLst/>
                <a:gdLst>
                  <a:gd name="T0" fmla="*/ 0 w 21422"/>
                  <a:gd name="T1" fmla="*/ 0 h 21276"/>
                  <a:gd name="T2" fmla="*/ 0 w 21422"/>
                  <a:gd name="T3" fmla="*/ 0 h 21276"/>
                  <a:gd name="T4" fmla="*/ 0 w 21422"/>
                  <a:gd name="T5" fmla="*/ 0 h 21276"/>
                  <a:gd name="T6" fmla="*/ 0 w 21422"/>
                  <a:gd name="T7" fmla="*/ 0 h 21276"/>
                  <a:gd name="T8" fmla="*/ 0 w 21422"/>
                  <a:gd name="T9" fmla="*/ 0 h 21276"/>
                  <a:gd name="T10" fmla="*/ 0 w 21422"/>
                  <a:gd name="T11" fmla="*/ 0 h 21276"/>
                  <a:gd name="T12" fmla="*/ 0 w 21422"/>
                  <a:gd name="T13" fmla="*/ 0 h 21276"/>
                  <a:gd name="T14" fmla="*/ 0 w 21422"/>
                  <a:gd name="T15" fmla="*/ 0 h 21276"/>
                  <a:gd name="T16" fmla="*/ 0 w 21422"/>
                  <a:gd name="T17" fmla="*/ 0 h 21276"/>
                  <a:gd name="T18" fmla="*/ 0 w 21422"/>
                  <a:gd name="T19" fmla="*/ 0 h 21276"/>
                  <a:gd name="T20" fmla="*/ 0 w 21422"/>
                  <a:gd name="T21" fmla="*/ 0 h 21276"/>
                  <a:gd name="T22" fmla="*/ 0 w 21422"/>
                  <a:gd name="T23" fmla="*/ 0 h 21276"/>
                  <a:gd name="T24" fmla="*/ 0 w 21422"/>
                  <a:gd name="T25" fmla="*/ 0 h 21276"/>
                  <a:gd name="T26" fmla="*/ 0 w 21422"/>
                  <a:gd name="T27" fmla="*/ 0 h 21276"/>
                  <a:gd name="T28" fmla="*/ 0 w 21422"/>
                  <a:gd name="T29" fmla="*/ 0 h 21276"/>
                  <a:gd name="T30" fmla="*/ 0 w 21422"/>
                  <a:gd name="T31" fmla="*/ 0 h 21276"/>
                  <a:gd name="T32" fmla="*/ 0 w 21422"/>
                  <a:gd name="T33" fmla="*/ 0 h 21276"/>
                  <a:gd name="T34" fmla="*/ 0 w 21422"/>
                  <a:gd name="T35" fmla="*/ 0 h 21276"/>
                  <a:gd name="T36" fmla="*/ 0 w 21422"/>
                  <a:gd name="T37" fmla="*/ 0 h 21276"/>
                  <a:gd name="T38" fmla="*/ 0 w 21422"/>
                  <a:gd name="T39" fmla="*/ 0 h 21276"/>
                  <a:gd name="T40" fmla="*/ 0 w 21422"/>
                  <a:gd name="T41" fmla="*/ 0 h 21276"/>
                  <a:gd name="T42" fmla="*/ 0 w 21422"/>
                  <a:gd name="T43" fmla="*/ 0 h 21276"/>
                  <a:gd name="T44" fmla="*/ 0 w 21422"/>
                  <a:gd name="T45" fmla="*/ 0 h 21276"/>
                  <a:gd name="T46" fmla="*/ 0 w 21422"/>
                  <a:gd name="T47" fmla="*/ 0 h 21276"/>
                  <a:gd name="T48" fmla="*/ 0 w 21422"/>
                  <a:gd name="T49" fmla="*/ 0 h 21276"/>
                  <a:gd name="T50" fmla="*/ 0 w 21422"/>
                  <a:gd name="T51" fmla="*/ 0 h 21276"/>
                  <a:gd name="T52" fmla="*/ 0 w 21422"/>
                  <a:gd name="T53" fmla="*/ 0 h 21276"/>
                  <a:gd name="T54" fmla="*/ 0 w 21422"/>
                  <a:gd name="T55" fmla="*/ 0 h 21276"/>
                  <a:gd name="T56" fmla="*/ 0 w 21422"/>
                  <a:gd name="T57" fmla="*/ 0 h 21276"/>
                  <a:gd name="T58" fmla="*/ 0 w 21422"/>
                  <a:gd name="T59" fmla="*/ 0 h 21276"/>
                  <a:gd name="T60" fmla="*/ 0 w 21422"/>
                  <a:gd name="T61" fmla="*/ 0 h 21276"/>
                  <a:gd name="T62" fmla="*/ 0 w 21422"/>
                  <a:gd name="T63" fmla="*/ 0 h 21276"/>
                  <a:gd name="T64" fmla="*/ 0 w 21422"/>
                  <a:gd name="T65" fmla="*/ 0 h 21276"/>
                  <a:gd name="T66" fmla="*/ 0 w 21422"/>
                  <a:gd name="T67" fmla="*/ 0 h 21276"/>
                  <a:gd name="T68" fmla="*/ 0 w 21422"/>
                  <a:gd name="T69" fmla="*/ 0 h 212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422"/>
                  <a:gd name="T106" fmla="*/ 0 h 21276"/>
                  <a:gd name="T107" fmla="*/ 21422 w 21422"/>
                  <a:gd name="T108" fmla="*/ 21276 h 212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422" h="21276">
                    <a:moveTo>
                      <a:pt x="6224" y="6018"/>
                    </a:moveTo>
                    <a:cubicBezTo>
                      <a:pt x="5301" y="6159"/>
                      <a:pt x="4630" y="7383"/>
                      <a:pt x="4725" y="8751"/>
                    </a:cubicBezTo>
                    <a:cubicBezTo>
                      <a:pt x="4780" y="9541"/>
                      <a:pt x="5085" y="10244"/>
                      <a:pt x="5547" y="10646"/>
                    </a:cubicBezTo>
                    <a:lnTo>
                      <a:pt x="5539" y="10617"/>
                    </a:lnTo>
                    <a:cubicBezTo>
                      <a:pt x="4902" y="11617"/>
                      <a:pt x="4938" y="13187"/>
                      <a:pt x="5617" y="14123"/>
                    </a:cubicBezTo>
                    <a:cubicBezTo>
                      <a:pt x="5980" y="14621"/>
                      <a:pt x="6473" y="14860"/>
                      <a:pt x="6966" y="14775"/>
                    </a:cubicBezTo>
                    <a:lnTo>
                      <a:pt x="6958" y="14791"/>
                    </a:lnTo>
                    <a:cubicBezTo>
                      <a:pt x="7778" y="16908"/>
                      <a:pt x="9602" y="17641"/>
                      <a:pt x="11033" y="16428"/>
                    </a:cubicBezTo>
                    <a:cubicBezTo>
                      <a:pt x="11051" y="16413"/>
                      <a:pt x="11069" y="16397"/>
                      <a:pt x="11086" y="16381"/>
                    </a:cubicBezTo>
                    <a:lnTo>
                      <a:pt x="11082" y="16384"/>
                    </a:lnTo>
                    <a:cubicBezTo>
                      <a:pt x="11883" y="18157"/>
                      <a:pt x="13505" y="18634"/>
                      <a:pt x="14704" y="17449"/>
                    </a:cubicBezTo>
                    <a:cubicBezTo>
                      <a:pt x="15206" y="16952"/>
                      <a:pt x="15577" y="16213"/>
                      <a:pt x="15752" y="15357"/>
                    </a:cubicBezTo>
                    <a:lnTo>
                      <a:pt x="15755" y="15379"/>
                    </a:lnTo>
                    <a:cubicBezTo>
                      <a:pt x="16803" y="16343"/>
                      <a:pt x="18183" y="15872"/>
                      <a:pt x="18837" y="14328"/>
                    </a:cubicBezTo>
                    <a:cubicBezTo>
                      <a:pt x="19056" y="13812"/>
                      <a:pt x="19173" y="13217"/>
                      <a:pt x="19177" y="12609"/>
                    </a:cubicBezTo>
                    <a:lnTo>
                      <a:pt x="19172" y="12601"/>
                    </a:lnTo>
                    <a:cubicBezTo>
                      <a:pt x="20605" y="12299"/>
                      <a:pt x="21600" y="10342"/>
                      <a:pt x="21395" y="8229"/>
                    </a:cubicBezTo>
                    <a:cubicBezTo>
                      <a:pt x="21331" y="7572"/>
                      <a:pt x="21154" y="6950"/>
                      <a:pt x="20879" y="6423"/>
                    </a:cubicBezTo>
                    <a:lnTo>
                      <a:pt x="20874" y="6421"/>
                    </a:lnTo>
                    <a:cubicBezTo>
                      <a:pt x="21323" y="4874"/>
                      <a:pt x="20838" y="3082"/>
                      <a:pt x="19791" y="2419"/>
                    </a:cubicBezTo>
                    <a:cubicBezTo>
                      <a:pt x="19703" y="2363"/>
                      <a:pt x="19613" y="2317"/>
                      <a:pt x="19520" y="2279"/>
                    </a:cubicBezTo>
                    <a:lnTo>
                      <a:pt x="19528" y="2274"/>
                    </a:lnTo>
                    <a:cubicBezTo>
                      <a:pt x="19344" y="772"/>
                      <a:pt x="18367" y="-227"/>
                      <a:pt x="17346" y="44"/>
                    </a:cubicBezTo>
                    <a:cubicBezTo>
                      <a:pt x="16917" y="158"/>
                      <a:pt x="16528" y="487"/>
                      <a:pt x="16246" y="977"/>
                    </a:cubicBezTo>
                    <a:lnTo>
                      <a:pt x="16249" y="981"/>
                    </a:lnTo>
                    <a:cubicBezTo>
                      <a:pt x="15684" y="-113"/>
                      <a:pt x="14624" y="-324"/>
                      <a:pt x="13883" y="510"/>
                    </a:cubicBezTo>
                    <a:cubicBezTo>
                      <a:pt x="13678" y="741"/>
                      <a:pt x="13511" y="1038"/>
                      <a:pt x="13396" y="1379"/>
                    </a:cubicBezTo>
                    <a:lnTo>
                      <a:pt x="13402" y="1420"/>
                    </a:lnTo>
                    <a:cubicBezTo>
                      <a:pt x="12590" y="240"/>
                      <a:pt x="11284" y="255"/>
                      <a:pt x="10485" y="1454"/>
                    </a:cubicBezTo>
                    <a:cubicBezTo>
                      <a:pt x="10345" y="1663"/>
                      <a:pt x="10227" y="1902"/>
                      <a:pt x="10133" y="2161"/>
                    </a:cubicBezTo>
                    <a:lnTo>
                      <a:pt x="10127" y="2181"/>
                    </a:lnTo>
                    <a:cubicBezTo>
                      <a:pt x="8883" y="1106"/>
                      <a:pt x="7282" y="1722"/>
                      <a:pt x="6553" y="3557"/>
                    </a:cubicBezTo>
                    <a:cubicBezTo>
                      <a:pt x="6258" y="4300"/>
                      <a:pt x="6140" y="5169"/>
                      <a:pt x="6219" y="6023"/>
                    </a:cubicBezTo>
                    <a:close/>
                    <a:moveTo>
                      <a:pt x="5547" y="10646"/>
                    </a:moveTo>
                    <a:cubicBezTo>
                      <a:pt x="5843" y="10902"/>
                      <a:pt x="6185" y="11019"/>
                      <a:pt x="6527" y="10980"/>
                    </a:cubicBezTo>
                    <a:moveTo>
                      <a:pt x="6966" y="14775"/>
                    </a:moveTo>
                    <a:cubicBezTo>
                      <a:pt x="7113" y="14750"/>
                      <a:pt x="7257" y="14696"/>
                      <a:pt x="7395" y="14615"/>
                    </a:cubicBezTo>
                    <a:moveTo>
                      <a:pt x="10823" y="15655"/>
                    </a:moveTo>
                    <a:cubicBezTo>
                      <a:pt x="10892" y="15911"/>
                      <a:pt x="10978" y="16156"/>
                      <a:pt x="11082" y="16384"/>
                    </a:cubicBezTo>
                    <a:moveTo>
                      <a:pt x="15752" y="15357"/>
                    </a:moveTo>
                    <a:cubicBezTo>
                      <a:pt x="15805" y="15097"/>
                      <a:pt x="15840" y="14829"/>
                      <a:pt x="15855" y="14557"/>
                    </a:cubicBezTo>
                    <a:moveTo>
                      <a:pt x="19177" y="12609"/>
                    </a:moveTo>
                    <a:cubicBezTo>
                      <a:pt x="19184" y="11338"/>
                      <a:pt x="18694" y="10175"/>
                      <a:pt x="17919" y="9619"/>
                    </a:cubicBezTo>
                    <a:moveTo>
                      <a:pt x="20314" y="7542"/>
                    </a:moveTo>
                    <a:cubicBezTo>
                      <a:pt x="20557" y="7237"/>
                      <a:pt x="20749" y="6854"/>
                      <a:pt x="20874" y="6421"/>
                    </a:cubicBezTo>
                    <a:moveTo>
                      <a:pt x="19557" y="2803"/>
                    </a:moveTo>
                    <a:cubicBezTo>
                      <a:pt x="19559" y="2626"/>
                      <a:pt x="19549" y="2448"/>
                      <a:pt x="19528" y="2274"/>
                    </a:cubicBezTo>
                    <a:moveTo>
                      <a:pt x="16246" y="977"/>
                    </a:moveTo>
                    <a:cubicBezTo>
                      <a:pt x="16129" y="1180"/>
                      <a:pt x="16032" y="1408"/>
                      <a:pt x="15959" y="1652"/>
                    </a:cubicBezTo>
                    <a:moveTo>
                      <a:pt x="13396" y="1379"/>
                    </a:moveTo>
                    <a:cubicBezTo>
                      <a:pt x="13334" y="1564"/>
                      <a:pt x="13287" y="1760"/>
                      <a:pt x="13257" y="1962"/>
                    </a:cubicBezTo>
                    <a:moveTo>
                      <a:pt x="10630" y="2746"/>
                    </a:moveTo>
                    <a:cubicBezTo>
                      <a:pt x="10478" y="2528"/>
                      <a:pt x="10310" y="2339"/>
                      <a:pt x="10127" y="2181"/>
                    </a:cubicBezTo>
                    <a:moveTo>
                      <a:pt x="6219" y="6023"/>
                    </a:moveTo>
                    <a:cubicBezTo>
                      <a:pt x="6237" y="6224"/>
                      <a:pt x="6267" y="6423"/>
                      <a:pt x="6307" y="6617"/>
                    </a:cubicBezTo>
                    <a:moveTo>
                      <a:pt x="4876" y="15161"/>
                    </a:moveTo>
                    <a:cubicBezTo>
                      <a:pt x="4107" y="15161"/>
                      <a:pt x="3484" y="15837"/>
                      <a:pt x="3484" y="16670"/>
                    </a:cubicBezTo>
                    <a:cubicBezTo>
                      <a:pt x="3484" y="17503"/>
                      <a:pt x="4107" y="18179"/>
                      <a:pt x="4876" y="18179"/>
                    </a:cubicBezTo>
                    <a:cubicBezTo>
                      <a:pt x="5645" y="18179"/>
                      <a:pt x="6269" y="17503"/>
                      <a:pt x="6269" y="16670"/>
                    </a:cubicBezTo>
                    <a:cubicBezTo>
                      <a:pt x="6269" y="15837"/>
                      <a:pt x="5645" y="15161"/>
                      <a:pt x="4876" y="15161"/>
                    </a:cubicBezTo>
                    <a:close/>
                    <a:moveTo>
                      <a:pt x="2318" y="18044"/>
                    </a:moveTo>
                    <a:cubicBezTo>
                      <a:pt x="1806" y="18044"/>
                      <a:pt x="1390" y="18494"/>
                      <a:pt x="1390" y="19049"/>
                    </a:cubicBezTo>
                    <a:cubicBezTo>
                      <a:pt x="1390" y="19605"/>
                      <a:pt x="1806" y="20055"/>
                      <a:pt x="2318" y="20055"/>
                    </a:cubicBezTo>
                    <a:cubicBezTo>
                      <a:pt x="2831" y="20055"/>
                      <a:pt x="3246" y="19605"/>
                      <a:pt x="3246" y="19049"/>
                    </a:cubicBezTo>
                    <a:cubicBezTo>
                      <a:pt x="3246" y="18494"/>
                      <a:pt x="2831" y="18044"/>
                      <a:pt x="2318" y="18044"/>
                    </a:cubicBezTo>
                    <a:close/>
                    <a:moveTo>
                      <a:pt x="464" y="20270"/>
                    </a:moveTo>
                    <a:cubicBezTo>
                      <a:pt x="208" y="20270"/>
                      <a:pt x="0" y="20495"/>
                      <a:pt x="0" y="20773"/>
                    </a:cubicBezTo>
                    <a:cubicBezTo>
                      <a:pt x="0" y="21051"/>
                      <a:pt x="208" y="21276"/>
                      <a:pt x="464" y="21276"/>
                    </a:cubicBezTo>
                    <a:cubicBezTo>
                      <a:pt x="720" y="21276"/>
                      <a:pt x="928" y="21051"/>
                      <a:pt x="928" y="20773"/>
                    </a:cubicBezTo>
                    <a:cubicBezTo>
                      <a:pt x="928" y="20495"/>
                      <a:pt x="720" y="20270"/>
                      <a:pt x="464" y="20270"/>
                    </a:cubicBezTo>
                    <a:close/>
                    <a:moveTo>
                      <a:pt x="464" y="20270"/>
                    </a:moveTo>
                  </a:path>
                </a:pathLst>
              </a:custGeom>
              <a:noFill/>
              <a:ln w="25400">
                <a:solidFill>
                  <a:schemeClr val="tx1"/>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108" name="Rectangle 31"/>
              <p:cNvSpPr>
                <a:spLocks/>
              </p:cNvSpPr>
              <p:nvPr/>
            </p:nvSpPr>
            <p:spPr bwMode="auto">
              <a:xfrm>
                <a:off x="837" y="271"/>
                <a:ext cx="1307" cy="289"/>
              </a:xfrm>
              <a:prstGeom prst="rect">
                <a:avLst/>
              </a:prstGeom>
              <a:noFill/>
              <a:ln w="12700">
                <a:noFill/>
                <a:miter lim="800000"/>
                <a:headEnd/>
                <a:tailEnd/>
              </a:ln>
            </p:spPr>
            <p:txBody>
              <a:bodyPr lIns="0" tIns="0" rIns="0" bIns="0"/>
              <a:lstStyle/>
              <a:p>
                <a:pPr fontAlgn="base">
                  <a:spcBef>
                    <a:spcPct val="0"/>
                  </a:spcBef>
                  <a:spcAft>
                    <a:spcPct val="0"/>
                  </a:spcAft>
                </a:pPr>
                <a:endParaRPr lang="ja-JP" altLang="en-US" dirty="0" smtClean="0">
                  <a:solidFill>
                    <a:srgbClr val="000000"/>
                  </a:solidFill>
                  <a:latin typeface="Arial" charset="0"/>
                </a:endParaRPr>
              </a:p>
            </p:txBody>
          </p:sp>
        </p:grpSp>
        <p:pic>
          <p:nvPicPr>
            <p:cNvPr id="429103" name="Picture 32"/>
            <p:cNvPicPr>
              <a:picLocks noChangeAspect="1" noChangeArrowheads="1"/>
            </p:cNvPicPr>
            <p:nvPr/>
          </p:nvPicPr>
          <p:blipFill>
            <a:blip r:embed="rId3" cstate="print"/>
            <a:srcRect/>
            <a:stretch>
              <a:fillRect/>
            </a:stretch>
          </p:blipFill>
          <p:spPr bwMode="auto">
            <a:xfrm>
              <a:off x="1200" y="1240"/>
              <a:ext cx="152" cy="144"/>
            </a:xfrm>
            <a:prstGeom prst="rect">
              <a:avLst/>
            </a:prstGeom>
            <a:noFill/>
            <a:ln w="12700">
              <a:noFill/>
              <a:miter lim="800000"/>
              <a:headEnd/>
              <a:tailEnd/>
            </a:ln>
          </p:spPr>
        </p:pic>
        <p:pic>
          <p:nvPicPr>
            <p:cNvPr id="429104" name="Picture 33"/>
            <p:cNvPicPr>
              <a:picLocks noChangeAspect="1" noChangeArrowheads="1"/>
            </p:cNvPicPr>
            <p:nvPr/>
          </p:nvPicPr>
          <p:blipFill>
            <a:blip r:embed="rId3" cstate="print"/>
            <a:srcRect/>
            <a:stretch>
              <a:fillRect/>
            </a:stretch>
          </p:blipFill>
          <p:spPr bwMode="auto">
            <a:xfrm>
              <a:off x="1760" y="1240"/>
              <a:ext cx="152" cy="144"/>
            </a:xfrm>
            <a:prstGeom prst="rect">
              <a:avLst/>
            </a:prstGeom>
            <a:noFill/>
            <a:ln w="12700">
              <a:noFill/>
              <a:miter lim="800000"/>
              <a:headEnd/>
              <a:tailEnd/>
            </a:ln>
          </p:spPr>
        </p:pic>
        <p:pic>
          <p:nvPicPr>
            <p:cNvPr id="429105" name="Picture 34"/>
            <p:cNvPicPr>
              <a:picLocks noChangeAspect="1" noChangeArrowheads="1"/>
            </p:cNvPicPr>
            <p:nvPr/>
          </p:nvPicPr>
          <p:blipFill>
            <a:blip r:embed="rId4" cstate="print"/>
            <a:srcRect/>
            <a:stretch>
              <a:fillRect/>
            </a:stretch>
          </p:blipFill>
          <p:spPr bwMode="auto">
            <a:xfrm>
              <a:off x="1472" y="952"/>
              <a:ext cx="152" cy="144"/>
            </a:xfrm>
            <a:prstGeom prst="rect">
              <a:avLst/>
            </a:prstGeom>
            <a:noFill/>
            <a:ln w="12700">
              <a:noFill/>
              <a:miter lim="800000"/>
              <a:headEnd/>
              <a:tailEnd/>
            </a:ln>
          </p:spPr>
        </p:pic>
        <p:pic>
          <p:nvPicPr>
            <p:cNvPr id="429106" name="Picture 35"/>
            <p:cNvPicPr>
              <a:picLocks noChangeAspect="1" noChangeArrowheads="1"/>
            </p:cNvPicPr>
            <p:nvPr/>
          </p:nvPicPr>
          <p:blipFill>
            <a:blip r:embed="rId4" cstate="print"/>
            <a:srcRect/>
            <a:stretch>
              <a:fillRect/>
            </a:stretch>
          </p:blipFill>
          <p:spPr bwMode="auto">
            <a:xfrm>
              <a:off x="1472" y="1552"/>
              <a:ext cx="152" cy="144"/>
            </a:xfrm>
            <a:prstGeom prst="rect">
              <a:avLst/>
            </a:prstGeom>
            <a:noFill/>
            <a:ln w="12700">
              <a:noFill/>
              <a:miter lim="800000"/>
              <a:headEnd/>
              <a:tailEnd/>
            </a:ln>
          </p:spPr>
        </p:pic>
      </p:grpSp>
      <p:grpSp>
        <p:nvGrpSpPr>
          <p:cNvPr id="7" name="Group 36"/>
          <p:cNvGrpSpPr>
            <a:grpSpLocks/>
          </p:cNvGrpSpPr>
          <p:nvPr/>
        </p:nvGrpSpPr>
        <p:grpSpPr bwMode="auto">
          <a:xfrm>
            <a:off x="250825" y="4509120"/>
            <a:ext cx="2676525" cy="1857375"/>
            <a:chOff x="0" y="0"/>
            <a:chExt cx="2399" cy="1664"/>
          </a:xfrm>
        </p:grpSpPr>
        <p:sp>
          <p:nvSpPr>
            <p:cNvPr id="429086" name="Line 37"/>
            <p:cNvSpPr>
              <a:spLocks noChangeShapeType="1"/>
            </p:cNvSpPr>
            <p:nvPr/>
          </p:nvSpPr>
          <p:spPr bwMode="auto">
            <a:xfrm>
              <a:off x="0" y="1453"/>
              <a:ext cx="2399" cy="1"/>
            </a:xfrm>
            <a:prstGeom prst="line">
              <a:avLst/>
            </a:prstGeom>
            <a:noFill/>
            <a:ln w="25400">
              <a:solidFill>
                <a:schemeClr val="tx1"/>
              </a:solidFill>
              <a:round/>
              <a:headEnd/>
              <a:tailEnd type="stealth" w="med" len="lg"/>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087" name="Line 38"/>
            <p:cNvSpPr>
              <a:spLocks noChangeShapeType="1"/>
            </p:cNvSpPr>
            <p:nvPr/>
          </p:nvSpPr>
          <p:spPr bwMode="auto">
            <a:xfrm rot="10800000" flipH="1">
              <a:off x="1155" y="84"/>
              <a:ext cx="1" cy="1468"/>
            </a:xfrm>
            <a:prstGeom prst="line">
              <a:avLst/>
            </a:prstGeom>
            <a:noFill/>
            <a:ln w="25400">
              <a:solidFill>
                <a:schemeClr val="tx1"/>
              </a:solidFill>
              <a:round/>
              <a:headEnd/>
              <a:tailEnd type="stealth" w="med" len="lg"/>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grpSp>
          <p:nvGrpSpPr>
            <p:cNvPr id="8" name="Group 39"/>
            <p:cNvGrpSpPr>
              <a:grpSpLocks/>
            </p:cNvGrpSpPr>
            <p:nvPr/>
          </p:nvGrpSpPr>
          <p:grpSpPr bwMode="auto">
            <a:xfrm>
              <a:off x="1680" y="182"/>
              <a:ext cx="622" cy="1264"/>
              <a:chOff x="0" y="0"/>
              <a:chExt cx="621" cy="1264"/>
            </a:xfrm>
          </p:grpSpPr>
          <p:sp>
            <p:nvSpPr>
              <p:cNvPr id="429097" name="AutoShape 40"/>
              <p:cNvSpPr>
                <a:spLocks/>
              </p:cNvSpPr>
              <p:nvPr/>
            </p:nvSpPr>
            <p:spPr bwMode="auto">
              <a:xfrm>
                <a:off x="14" y="0"/>
                <a:ext cx="607" cy="857"/>
              </a:xfrm>
              <a:custGeom>
                <a:avLst/>
                <a:gdLst>
                  <a:gd name="T0" fmla="*/ 0 w 21525"/>
                  <a:gd name="T1" fmla="*/ 0 h 21600"/>
                  <a:gd name="T2" fmla="*/ 0 w 21525"/>
                  <a:gd name="T3" fmla="*/ 0 h 21600"/>
                  <a:gd name="T4" fmla="*/ 0 w 21525"/>
                  <a:gd name="T5" fmla="*/ 0 h 21600"/>
                  <a:gd name="T6" fmla="*/ 0 w 21525"/>
                  <a:gd name="T7" fmla="*/ 0 h 21600"/>
                  <a:gd name="T8" fmla="*/ 0 60000 65536"/>
                  <a:gd name="T9" fmla="*/ 0 60000 65536"/>
                  <a:gd name="T10" fmla="*/ 0 60000 65536"/>
                  <a:gd name="T11" fmla="*/ 0 60000 65536"/>
                  <a:gd name="T12" fmla="*/ 0 w 21525"/>
                  <a:gd name="T13" fmla="*/ 0 h 21600"/>
                  <a:gd name="T14" fmla="*/ 21525 w 21525"/>
                  <a:gd name="T15" fmla="*/ 21600 h 21600"/>
                </a:gdLst>
                <a:ahLst/>
                <a:cxnLst>
                  <a:cxn ang="T8">
                    <a:pos x="T0" y="T1"/>
                  </a:cxn>
                  <a:cxn ang="T9">
                    <a:pos x="T2" y="T3"/>
                  </a:cxn>
                  <a:cxn ang="T10">
                    <a:pos x="T4" y="T5"/>
                  </a:cxn>
                  <a:cxn ang="T11">
                    <a:pos x="T6" y="T7"/>
                  </a:cxn>
                </a:cxnLst>
                <a:rect l="T12" t="T13" r="T14" b="T15"/>
                <a:pathLst>
                  <a:path w="21525" h="21600">
                    <a:moveTo>
                      <a:pt x="27" y="0"/>
                    </a:moveTo>
                    <a:cubicBezTo>
                      <a:pt x="-41" y="4436"/>
                      <a:pt x="-75" y="8910"/>
                      <a:pt x="1116" y="12034"/>
                    </a:cubicBezTo>
                    <a:cubicBezTo>
                      <a:pt x="2306" y="15159"/>
                      <a:pt x="3701" y="17241"/>
                      <a:pt x="7102" y="18823"/>
                    </a:cubicBezTo>
                    <a:cubicBezTo>
                      <a:pt x="10504" y="20404"/>
                      <a:pt x="16014" y="20983"/>
                      <a:pt x="21525" y="21600"/>
                    </a:cubicBezTo>
                  </a:path>
                </a:pathLst>
              </a:custGeom>
              <a:noFill/>
              <a:ln w="25400">
                <a:solidFill>
                  <a:srgbClr val="FF000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098" name="Line 41"/>
              <p:cNvSpPr>
                <a:spLocks noChangeShapeType="1"/>
              </p:cNvSpPr>
              <p:nvPr/>
            </p:nvSpPr>
            <p:spPr bwMode="auto">
              <a:xfrm>
                <a:off x="0" y="0"/>
                <a:ext cx="1" cy="1264"/>
              </a:xfrm>
              <a:prstGeom prst="line">
                <a:avLst/>
              </a:prstGeom>
              <a:noFill/>
              <a:ln w="25400">
                <a:solidFill>
                  <a:srgbClr val="FF0000"/>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grpSp>
        <p:grpSp>
          <p:nvGrpSpPr>
            <p:cNvPr id="9" name="Group 42"/>
            <p:cNvGrpSpPr>
              <a:grpSpLocks/>
            </p:cNvGrpSpPr>
            <p:nvPr/>
          </p:nvGrpSpPr>
          <p:grpSpPr bwMode="auto">
            <a:xfrm flipH="1">
              <a:off x="9" y="182"/>
              <a:ext cx="622" cy="1264"/>
              <a:chOff x="0" y="0"/>
              <a:chExt cx="621" cy="1264"/>
            </a:xfrm>
          </p:grpSpPr>
          <p:sp>
            <p:nvSpPr>
              <p:cNvPr id="429095" name="AutoShape 43"/>
              <p:cNvSpPr>
                <a:spLocks/>
              </p:cNvSpPr>
              <p:nvPr/>
            </p:nvSpPr>
            <p:spPr bwMode="auto">
              <a:xfrm>
                <a:off x="14" y="0"/>
                <a:ext cx="607" cy="857"/>
              </a:xfrm>
              <a:custGeom>
                <a:avLst/>
                <a:gdLst>
                  <a:gd name="T0" fmla="*/ 0 w 21525"/>
                  <a:gd name="T1" fmla="*/ 0 h 21600"/>
                  <a:gd name="T2" fmla="*/ 0 w 21525"/>
                  <a:gd name="T3" fmla="*/ 0 h 21600"/>
                  <a:gd name="T4" fmla="*/ 0 w 21525"/>
                  <a:gd name="T5" fmla="*/ 0 h 21600"/>
                  <a:gd name="T6" fmla="*/ 0 w 21525"/>
                  <a:gd name="T7" fmla="*/ 0 h 21600"/>
                  <a:gd name="T8" fmla="*/ 0 60000 65536"/>
                  <a:gd name="T9" fmla="*/ 0 60000 65536"/>
                  <a:gd name="T10" fmla="*/ 0 60000 65536"/>
                  <a:gd name="T11" fmla="*/ 0 60000 65536"/>
                  <a:gd name="T12" fmla="*/ 0 w 21525"/>
                  <a:gd name="T13" fmla="*/ 0 h 21600"/>
                  <a:gd name="T14" fmla="*/ 21525 w 21525"/>
                  <a:gd name="T15" fmla="*/ 21600 h 21600"/>
                </a:gdLst>
                <a:ahLst/>
                <a:cxnLst>
                  <a:cxn ang="T8">
                    <a:pos x="T0" y="T1"/>
                  </a:cxn>
                  <a:cxn ang="T9">
                    <a:pos x="T2" y="T3"/>
                  </a:cxn>
                  <a:cxn ang="T10">
                    <a:pos x="T4" y="T5"/>
                  </a:cxn>
                  <a:cxn ang="T11">
                    <a:pos x="T6" y="T7"/>
                  </a:cxn>
                </a:cxnLst>
                <a:rect l="T12" t="T13" r="T14" b="T15"/>
                <a:pathLst>
                  <a:path w="21525" h="21600">
                    <a:moveTo>
                      <a:pt x="27" y="0"/>
                    </a:moveTo>
                    <a:cubicBezTo>
                      <a:pt x="-41" y="4436"/>
                      <a:pt x="-75" y="8910"/>
                      <a:pt x="1116" y="12034"/>
                    </a:cubicBezTo>
                    <a:cubicBezTo>
                      <a:pt x="2306" y="15159"/>
                      <a:pt x="3701" y="17241"/>
                      <a:pt x="7102" y="18823"/>
                    </a:cubicBezTo>
                    <a:cubicBezTo>
                      <a:pt x="10504" y="20404"/>
                      <a:pt x="16014" y="20983"/>
                      <a:pt x="21525" y="21600"/>
                    </a:cubicBezTo>
                  </a:path>
                </a:pathLst>
              </a:custGeom>
              <a:noFill/>
              <a:ln w="25400">
                <a:solidFill>
                  <a:srgbClr val="FF000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096" name="Line 44"/>
              <p:cNvSpPr>
                <a:spLocks noChangeShapeType="1"/>
              </p:cNvSpPr>
              <p:nvPr/>
            </p:nvSpPr>
            <p:spPr bwMode="auto">
              <a:xfrm flipH="1">
                <a:off x="0" y="0"/>
                <a:ext cx="1" cy="1264"/>
              </a:xfrm>
              <a:prstGeom prst="line">
                <a:avLst/>
              </a:prstGeom>
              <a:noFill/>
              <a:ln w="25400">
                <a:solidFill>
                  <a:srgbClr val="FF0000"/>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grpSp>
        <p:pic>
          <p:nvPicPr>
            <p:cNvPr id="429090" name="Picture 45"/>
            <p:cNvPicPr>
              <a:picLocks noChangeAspect="1" noChangeArrowheads="1"/>
            </p:cNvPicPr>
            <p:nvPr/>
          </p:nvPicPr>
          <p:blipFill>
            <a:blip r:embed="rId5" cstate="print"/>
            <a:srcRect/>
            <a:stretch>
              <a:fillRect/>
            </a:stretch>
          </p:blipFill>
          <p:spPr bwMode="auto">
            <a:xfrm>
              <a:off x="776" y="0"/>
              <a:ext cx="304" cy="408"/>
            </a:xfrm>
            <a:prstGeom prst="rect">
              <a:avLst/>
            </a:prstGeom>
            <a:noFill/>
            <a:ln w="12700">
              <a:noFill/>
              <a:miter lim="800000"/>
              <a:headEnd/>
              <a:tailEnd/>
            </a:ln>
          </p:spPr>
        </p:pic>
        <p:pic>
          <p:nvPicPr>
            <p:cNvPr id="429091" name="Picture 46"/>
            <p:cNvPicPr>
              <a:picLocks noChangeAspect="1" noChangeArrowheads="1"/>
            </p:cNvPicPr>
            <p:nvPr/>
          </p:nvPicPr>
          <p:blipFill>
            <a:blip r:embed="rId6" cstate="print"/>
            <a:srcRect/>
            <a:stretch>
              <a:fillRect/>
            </a:stretch>
          </p:blipFill>
          <p:spPr bwMode="auto">
            <a:xfrm>
              <a:off x="1600" y="1488"/>
              <a:ext cx="248" cy="176"/>
            </a:xfrm>
            <a:prstGeom prst="rect">
              <a:avLst/>
            </a:prstGeom>
            <a:noFill/>
            <a:ln w="12700">
              <a:noFill/>
              <a:miter lim="800000"/>
              <a:headEnd/>
              <a:tailEnd/>
            </a:ln>
          </p:spPr>
        </p:pic>
        <p:pic>
          <p:nvPicPr>
            <p:cNvPr id="429092" name="Picture 47"/>
            <p:cNvPicPr>
              <a:picLocks noChangeAspect="1" noChangeArrowheads="1"/>
            </p:cNvPicPr>
            <p:nvPr/>
          </p:nvPicPr>
          <p:blipFill>
            <a:blip r:embed="rId7" cstate="print"/>
            <a:srcRect/>
            <a:stretch>
              <a:fillRect/>
            </a:stretch>
          </p:blipFill>
          <p:spPr bwMode="auto">
            <a:xfrm>
              <a:off x="416" y="1488"/>
              <a:ext cx="400" cy="176"/>
            </a:xfrm>
            <a:prstGeom prst="rect">
              <a:avLst/>
            </a:prstGeom>
            <a:noFill/>
            <a:ln w="12700">
              <a:noFill/>
              <a:miter lim="800000"/>
              <a:headEnd/>
              <a:tailEnd/>
            </a:ln>
          </p:spPr>
        </p:pic>
        <p:pic>
          <p:nvPicPr>
            <p:cNvPr id="429093" name="Picture 48"/>
            <p:cNvPicPr>
              <a:picLocks noChangeAspect="1" noChangeArrowheads="1"/>
            </p:cNvPicPr>
            <p:nvPr/>
          </p:nvPicPr>
          <p:blipFill>
            <a:blip r:embed="rId8" cstate="print"/>
            <a:srcRect/>
            <a:stretch>
              <a:fillRect/>
            </a:stretch>
          </p:blipFill>
          <p:spPr bwMode="auto">
            <a:xfrm>
              <a:off x="1040" y="1504"/>
              <a:ext cx="96" cy="144"/>
            </a:xfrm>
            <a:prstGeom prst="rect">
              <a:avLst/>
            </a:prstGeom>
            <a:noFill/>
            <a:ln w="12700">
              <a:noFill/>
              <a:miter lim="800000"/>
              <a:headEnd/>
              <a:tailEnd/>
            </a:ln>
          </p:spPr>
        </p:pic>
        <p:pic>
          <p:nvPicPr>
            <p:cNvPr id="429094" name="Picture 49"/>
            <p:cNvPicPr>
              <a:picLocks noChangeAspect="1" noChangeArrowheads="1"/>
            </p:cNvPicPr>
            <p:nvPr/>
          </p:nvPicPr>
          <p:blipFill>
            <a:blip r:embed="rId9" cstate="print"/>
            <a:srcRect/>
            <a:stretch>
              <a:fillRect/>
            </a:stretch>
          </p:blipFill>
          <p:spPr bwMode="auto">
            <a:xfrm>
              <a:off x="2112" y="1504"/>
              <a:ext cx="248" cy="152"/>
            </a:xfrm>
            <a:prstGeom prst="rect">
              <a:avLst/>
            </a:prstGeom>
            <a:noFill/>
            <a:ln w="12700">
              <a:noFill/>
              <a:miter lim="800000"/>
              <a:headEnd/>
              <a:tailEnd/>
            </a:ln>
          </p:spPr>
        </p:pic>
      </p:grpSp>
      <p:grpSp>
        <p:nvGrpSpPr>
          <p:cNvPr id="11" name="Group 51"/>
          <p:cNvGrpSpPr>
            <a:grpSpLocks/>
          </p:cNvGrpSpPr>
          <p:nvPr/>
        </p:nvGrpSpPr>
        <p:grpSpPr bwMode="auto">
          <a:xfrm>
            <a:off x="6286375" y="4509120"/>
            <a:ext cx="2678113" cy="1857065"/>
            <a:chOff x="0" y="0"/>
            <a:chExt cx="2400" cy="1664"/>
          </a:xfrm>
        </p:grpSpPr>
        <p:grpSp>
          <p:nvGrpSpPr>
            <p:cNvPr id="12" name="Group 52"/>
            <p:cNvGrpSpPr>
              <a:grpSpLocks/>
            </p:cNvGrpSpPr>
            <p:nvPr/>
          </p:nvGrpSpPr>
          <p:grpSpPr bwMode="auto">
            <a:xfrm>
              <a:off x="0" y="97"/>
              <a:ext cx="2400" cy="1469"/>
              <a:chOff x="0" y="0"/>
              <a:chExt cx="2400" cy="1468"/>
            </a:xfrm>
          </p:grpSpPr>
          <p:sp>
            <p:nvSpPr>
              <p:cNvPr id="429078" name="Line 53"/>
              <p:cNvSpPr>
                <a:spLocks noChangeShapeType="1"/>
              </p:cNvSpPr>
              <p:nvPr/>
            </p:nvSpPr>
            <p:spPr bwMode="auto">
              <a:xfrm>
                <a:off x="0" y="1368"/>
                <a:ext cx="2400" cy="2"/>
              </a:xfrm>
              <a:prstGeom prst="line">
                <a:avLst/>
              </a:prstGeom>
              <a:noFill/>
              <a:ln w="25400">
                <a:solidFill>
                  <a:schemeClr val="tx1"/>
                </a:solidFill>
                <a:round/>
                <a:headEnd/>
                <a:tailEnd type="stealth" w="med" len="lg"/>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079" name="Line 54"/>
              <p:cNvSpPr>
                <a:spLocks noChangeShapeType="1"/>
              </p:cNvSpPr>
              <p:nvPr/>
            </p:nvSpPr>
            <p:spPr bwMode="auto">
              <a:xfrm rot="10800000" flipH="1">
                <a:off x="1155" y="0"/>
                <a:ext cx="1" cy="1468"/>
              </a:xfrm>
              <a:prstGeom prst="line">
                <a:avLst/>
              </a:prstGeom>
              <a:noFill/>
              <a:ln w="25400">
                <a:solidFill>
                  <a:schemeClr val="tx1"/>
                </a:solidFill>
                <a:round/>
                <a:headEnd/>
                <a:tailEnd type="stealth" w="med" len="lg"/>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grpSp>
            <p:nvGrpSpPr>
              <p:cNvPr id="13" name="Group 55"/>
              <p:cNvGrpSpPr>
                <a:grpSpLocks/>
              </p:cNvGrpSpPr>
              <p:nvPr/>
            </p:nvGrpSpPr>
            <p:grpSpPr bwMode="auto">
              <a:xfrm>
                <a:off x="1152" y="310"/>
                <a:ext cx="1130" cy="1046"/>
                <a:chOff x="0" y="0"/>
                <a:chExt cx="1129" cy="1046"/>
              </a:xfrm>
            </p:grpSpPr>
            <p:sp>
              <p:nvSpPr>
                <p:cNvPr id="429084" name="AutoShape 56"/>
                <p:cNvSpPr>
                  <a:spLocks/>
                </p:cNvSpPr>
                <p:nvPr/>
              </p:nvSpPr>
              <p:spPr bwMode="auto">
                <a:xfrm>
                  <a:off x="537" y="4"/>
                  <a:ext cx="592" cy="723"/>
                </a:xfrm>
                <a:custGeom>
                  <a:avLst/>
                  <a:gdLst>
                    <a:gd name="T0" fmla="*/ 0 w 21525"/>
                    <a:gd name="T1" fmla="*/ 0 h 21600"/>
                    <a:gd name="T2" fmla="*/ 0 w 21525"/>
                    <a:gd name="T3" fmla="*/ 0 h 21600"/>
                    <a:gd name="T4" fmla="*/ 0 w 21525"/>
                    <a:gd name="T5" fmla="*/ 0 h 21600"/>
                    <a:gd name="T6" fmla="*/ 0 w 21525"/>
                    <a:gd name="T7" fmla="*/ 0 h 21600"/>
                    <a:gd name="T8" fmla="*/ 0 60000 65536"/>
                    <a:gd name="T9" fmla="*/ 0 60000 65536"/>
                    <a:gd name="T10" fmla="*/ 0 60000 65536"/>
                    <a:gd name="T11" fmla="*/ 0 60000 65536"/>
                    <a:gd name="T12" fmla="*/ 0 w 21525"/>
                    <a:gd name="T13" fmla="*/ 0 h 21600"/>
                    <a:gd name="T14" fmla="*/ 21525 w 21525"/>
                    <a:gd name="T15" fmla="*/ 21600 h 21600"/>
                  </a:gdLst>
                  <a:ahLst/>
                  <a:cxnLst>
                    <a:cxn ang="T8">
                      <a:pos x="T0" y="T1"/>
                    </a:cxn>
                    <a:cxn ang="T9">
                      <a:pos x="T2" y="T3"/>
                    </a:cxn>
                    <a:cxn ang="T10">
                      <a:pos x="T4" y="T5"/>
                    </a:cxn>
                    <a:cxn ang="T11">
                      <a:pos x="T6" y="T7"/>
                    </a:cxn>
                  </a:cxnLst>
                  <a:rect l="T12" t="T13" r="T14" b="T15"/>
                  <a:pathLst>
                    <a:path w="21525" h="21600">
                      <a:moveTo>
                        <a:pt x="27" y="0"/>
                      </a:moveTo>
                      <a:cubicBezTo>
                        <a:pt x="-41" y="4436"/>
                        <a:pt x="-75" y="8910"/>
                        <a:pt x="1116" y="12034"/>
                      </a:cubicBezTo>
                      <a:cubicBezTo>
                        <a:pt x="2306" y="15159"/>
                        <a:pt x="3701" y="17241"/>
                        <a:pt x="7102" y="18823"/>
                      </a:cubicBezTo>
                      <a:cubicBezTo>
                        <a:pt x="10504" y="20404"/>
                        <a:pt x="16014" y="20983"/>
                        <a:pt x="21525" y="21600"/>
                      </a:cubicBezTo>
                    </a:path>
                  </a:pathLst>
                </a:custGeom>
                <a:noFill/>
                <a:ln w="25400">
                  <a:solidFill>
                    <a:srgbClr val="FF000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085" name="AutoShape 57"/>
                <p:cNvSpPr>
                  <a:spLocks/>
                </p:cNvSpPr>
                <p:nvPr/>
              </p:nvSpPr>
              <p:spPr bwMode="auto">
                <a:xfrm>
                  <a:off x="0" y="0"/>
                  <a:ext cx="532" cy="10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0"/>
                      </a:moveTo>
                      <a:cubicBezTo>
                        <a:pt x="21600" y="3465"/>
                        <a:pt x="21600" y="6956"/>
                        <a:pt x="21218" y="9338"/>
                      </a:cubicBezTo>
                      <a:cubicBezTo>
                        <a:pt x="20835" y="11720"/>
                        <a:pt x="20644" y="12830"/>
                        <a:pt x="19306" y="14292"/>
                      </a:cubicBezTo>
                      <a:cubicBezTo>
                        <a:pt x="17968" y="15753"/>
                        <a:pt x="16248" y="16971"/>
                        <a:pt x="12998" y="18189"/>
                      </a:cubicBezTo>
                      <a:cubicBezTo>
                        <a:pt x="9749" y="19408"/>
                        <a:pt x="4842" y="20490"/>
                        <a:pt x="0" y="21600"/>
                      </a:cubicBezTo>
                    </a:path>
                  </a:pathLst>
                </a:custGeom>
                <a:noFill/>
                <a:ln w="25400">
                  <a:solidFill>
                    <a:srgbClr val="FF000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grpSp>
          <p:grpSp>
            <p:nvGrpSpPr>
              <p:cNvPr id="14" name="Group 58"/>
              <p:cNvGrpSpPr>
                <a:grpSpLocks/>
              </p:cNvGrpSpPr>
              <p:nvPr/>
            </p:nvGrpSpPr>
            <p:grpSpPr bwMode="auto">
              <a:xfrm flipH="1">
                <a:off x="32" y="310"/>
                <a:ext cx="1130" cy="1046"/>
                <a:chOff x="0" y="0"/>
                <a:chExt cx="1129" cy="1046"/>
              </a:xfrm>
            </p:grpSpPr>
            <p:sp>
              <p:nvSpPr>
                <p:cNvPr id="429082" name="AutoShape 59"/>
                <p:cNvSpPr>
                  <a:spLocks/>
                </p:cNvSpPr>
                <p:nvPr/>
              </p:nvSpPr>
              <p:spPr bwMode="auto">
                <a:xfrm>
                  <a:off x="537" y="4"/>
                  <a:ext cx="592" cy="723"/>
                </a:xfrm>
                <a:custGeom>
                  <a:avLst/>
                  <a:gdLst>
                    <a:gd name="T0" fmla="*/ 0 w 21525"/>
                    <a:gd name="T1" fmla="*/ 0 h 21600"/>
                    <a:gd name="T2" fmla="*/ 0 w 21525"/>
                    <a:gd name="T3" fmla="*/ 0 h 21600"/>
                    <a:gd name="T4" fmla="*/ 0 w 21525"/>
                    <a:gd name="T5" fmla="*/ 0 h 21600"/>
                    <a:gd name="T6" fmla="*/ 0 w 21525"/>
                    <a:gd name="T7" fmla="*/ 0 h 21600"/>
                    <a:gd name="T8" fmla="*/ 0 60000 65536"/>
                    <a:gd name="T9" fmla="*/ 0 60000 65536"/>
                    <a:gd name="T10" fmla="*/ 0 60000 65536"/>
                    <a:gd name="T11" fmla="*/ 0 60000 65536"/>
                    <a:gd name="T12" fmla="*/ 0 w 21525"/>
                    <a:gd name="T13" fmla="*/ 0 h 21600"/>
                    <a:gd name="T14" fmla="*/ 21525 w 21525"/>
                    <a:gd name="T15" fmla="*/ 21600 h 21600"/>
                  </a:gdLst>
                  <a:ahLst/>
                  <a:cxnLst>
                    <a:cxn ang="T8">
                      <a:pos x="T0" y="T1"/>
                    </a:cxn>
                    <a:cxn ang="T9">
                      <a:pos x="T2" y="T3"/>
                    </a:cxn>
                    <a:cxn ang="T10">
                      <a:pos x="T4" y="T5"/>
                    </a:cxn>
                    <a:cxn ang="T11">
                      <a:pos x="T6" y="T7"/>
                    </a:cxn>
                  </a:cxnLst>
                  <a:rect l="T12" t="T13" r="T14" b="T15"/>
                  <a:pathLst>
                    <a:path w="21525" h="21600">
                      <a:moveTo>
                        <a:pt x="27" y="0"/>
                      </a:moveTo>
                      <a:cubicBezTo>
                        <a:pt x="-41" y="4436"/>
                        <a:pt x="-75" y="8910"/>
                        <a:pt x="1116" y="12034"/>
                      </a:cubicBezTo>
                      <a:cubicBezTo>
                        <a:pt x="2306" y="15159"/>
                        <a:pt x="3701" y="17241"/>
                        <a:pt x="7102" y="18823"/>
                      </a:cubicBezTo>
                      <a:cubicBezTo>
                        <a:pt x="10504" y="20404"/>
                        <a:pt x="16014" y="20983"/>
                        <a:pt x="21525" y="21600"/>
                      </a:cubicBezTo>
                    </a:path>
                  </a:pathLst>
                </a:custGeom>
                <a:noFill/>
                <a:ln w="25400">
                  <a:solidFill>
                    <a:srgbClr val="FF000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29083" name="AutoShape 60"/>
                <p:cNvSpPr>
                  <a:spLocks/>
                </p:cNvSpPr>
                <p:nvPr/>
              </p:nvSpPr>
              <p:spPr bwMode="auto">
                <a:xfrm>
                  <a:off x="0" y="0"/>
                  <a:ext cx="532" cy="10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0"/>
                      </a:moveTo>
                      <a:cubicBezTo>
                        <a:pt x="21600" y="3465"/>
                        <a:pt x="21600" y="6956"/>
                        <a:pt x="21218" y="9338"/>
                      </a:cubicBezTo>
                      <a:cubicBezTo>
                        <a:pt x="20835" y="11720"/>
                        <a:pt x="20644" y="12830"/>
                        <a:pt x="19306" y="14292"/>
                      </a:cubicBezTo>
                      <a:cubicBezTo>
                        <a:pt x="17968" y="15753"/>
                        <a:pt x="16248" y="16971"/>
                        <a:pt x="12998" y="18189"/>
                      </a:cubicBezTo>
                      <a:cubicBezTo>
                        <a:pt x="9749" y="19408"/>
                        <a:pt x="4842" y="20490"/>
                        <a:pt x="0" y="21600"/>
                      </a:cubicBezTo>
                    </a:path>
                  </a:pathLst>
                </a:custGeom>
                <a:noFill/>
                <a:ln w="25400">
                  <a:solidFill>
                    <a:srgbClr val="FF000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grpSp>
        </p:grpSp>
        <p:pic>
          <p:nvPicPr>
            <p:cNvPr id="429073" name="Picture 61"/>
            <p:cNvPicPr>
              <a:picLocks noChangeAspect="1" noChangeArrowheads="1"/>
            </p:cNvPicPr>
            <p:nvPr/>
          </p:nvPicPr>
          <p:blipFill>
            <a:blip r:embed="rId5" cstate="print"/>
            <a:srcRect/>
            <a:stretch>
              <a:fillRect/>
            </a:stretch>
          </p:blipFill>
          <p:spPr bwMode="auto">
            <a:xfrm>
              <a:off x="790" y="0"/>
              <a:ext cx="304" cy="408"/>
            </a:xfrm>
            <a:prstGeom prst="rect">
              <a:avLst/>
            </a:prstGeom>
            <a:noFill/>
            <a:ln w="12700">
              <a:noFill/>
              <a:miter lim="800000"/>
              <a:headEnd/>
              <a:tailEnd/>
            </a:ln>
          </p:spPr>
        </p:pic>
        <p:pic>
          <p:nvPicPr>
            <p:cNvPr id="429074" name="Picture 62"/>
            <p:cNvPicPr>
              <a:picLocks noChangeAspect="1" noChangeArrowheads="1"/>
            </p:cNvPicPr>
            <p:nvPr/>
          </p:nvPicPr>
          <p:blipFill>
            <a:blip r:embed="rId6" cstate="print"/>
            <a:srcRect/>
            <a:stretch>
              <a:fillRect/>
            </a:stretch>
          </p:blipFill>
          <p:spPr bwMode="auto">
            <a:xfrm>
              <a:off x="1582" y="1488"/>
              <a:ext cx="248" cy="176"/>
            </a:xfrm>
            <a:prstGeom prst="rect">
              <a:avLst/>
            </a:prstGeom>
            <a:noFill/>
            <a:ln w="12700">
              <a:noFill/>
              <a:miter lim="800000"/>
              <a:headEnd/>
              <a:tailEnd/>
            </a:ln>
          </p:spPr>
        </p:pic>
        <p:pic>
          <p:nvPicPr>
            <p:cNvPr id="429075" name="Picture 63"/>
            <p:cNvPicPr>
              <a:picLocks noChangeAspect="1" noChangeArrowheads="1"/>
            </p:cNvPicPr>
            <p:nvPr/>
          </p:nvPicPr>
          <p:blipFill>
            <a:blip r:embed="rId7" cstate="print"/>
            <a:srcRect/>
            <a:stretch>
              <a:fillRect/>
            </a:stretch>
          </p:blipFill>
          <p:spPr bwMode="auto">
            <a:xfrm>
              <a:off x="398" y="1488"/>
              <a:ext cx="400" cy="176"/>
            </a:xfrm>
            <a:prstGeom prst="rect">
              <a:avLst/>
            </a:prstGeom>
            <a:noFill/>
            <a:ln w="12700">
              <a:noFill/>
              <a:miter lim="800000"/>
              <a:headEnd/>
              <a:tailEnd/>
            </a:ln>
          </p:spPr>
        </p:pic>
        <p:pic>
          <p:nvPicPr>
            <p:cNvPr id="429076" name="Picture 64"/>
            <p:cNvPicPr>
              <a:picLocks noChangeAspect="1" noChangeArrowheads="1"/>
            </p:cNvPicPr>
            <p:nvPr/>
          </p:nvPicPr>
          <p:blipFill>
            <a:blip r:embed="rId8" cstate="print"/>
            <a:srcRect/>
            <a:stretch>
              <a:fillRect/>
            </a:stretch>
          </p:blipFill>
          <p:spPr bwMode="auto">
            <a:xfrm>
              <a:off x="1022" y="1504"/>
              <a:ext cx="96" cy="144"/>
            </a:xfrm>
            <a:prstGeom prst="rect">
              <a:avLst/>
            </a:prstGeom>
            <a:noFill/>
            <a:ln w="12700">
              <a:noFill/>
              <a:miter lim="800000"/>
              <a:headEnd/>
              <a:tailEnd/>
            </a:ln>
          </p:spPr>
        </p:pic>
        <p:pic>
          <p:nvPicPr>
            <p:cNvPr id="429077" name="Picture 65"/>
            <p:cNvPicPr>
              <a:picLocks noChangeAspect="1" noChangeArrowheads="1"/>
            </p:cNvPicPr>
            <p:nvPr/>
          </p:nvPicPr>
          <p:blipFill>
            <a:blip r:embed="rId9" cstate="print"/>
            <a:srcRect/>
            <a:stretch>
              <a:fillRect/>
            </a:stretch>
          </p:blipFill>
          <p:spPr bwMode="auto">
            <a:xfrm>
              <a:off x="2094" y="1504"/>
              <a:ext cx="248" cy="152"/>
            </a:xfrm>
            <a:prstGeom prst="rect">
              <a:avLst/>
            </a:prstGeom>
            <a:noFill/>
            <a:ln w="12700">
              <a:noFill/>
              <a:miter lim="800000"/>
              <a:headEnd/>
              <a:tailEnd/>
            </a:ln>
          </p:spPr>
        </p:pic>
      </p:grpSp>
      <p:sp>
        <p:nvSpPr>
          <p:cNvPr id="198723" name="Rectangle 67"/>
          <p:cNvSpPr>
            <a:spLocks/>
          </p:cNvSpPr>
          <p:nvPr/>
        </p:nvSpPr>
        <p:spPr bwMode="auto">
          <a:xfrm>
            <a:off x="6872163" y="4745769"/>
            <a:ext cx="1250950" cy="1357313"/>
          </a:xfrm>
          <a:prstGeom prst="rect">
            <a:avLst/>
          </a:prstGeom>
          <a:noFill/>
          <a:ln w="12700">
            <a:noFill/>
            <a:miter lim="800000"/>
            <a:headEnd/>
            <a:tailEnd/>
          </a:ln>
        </p:spPr>
        <p:txBody>
          <a:bodyPr lIns="0" tIns="0" rIns="0" bIns="0" anchor="ctr"/>
          <a:lstStyle/>
          <a:p>
            <a:pPr algn="ctr" defTabSz="642938" fontAlgn="base">
              <a:spcBef>
                <a:spcPct val="0"/>
              </a:spcBef>
              <a:spcAft>
                <a:spcPct val="0"/>
              </a:spcAft>
            </a:pPr>
            <a:r>
              <a:rPr kumimoji="0" lang="ja-JP" altLang="en-US" sz="10100" dirty="0" smtClean="0">
                <a:solidFill>
                  <a:srgbClr val="000000"/>
                </a:solidFill>
                <a:sym typeface="ヒラギノ角ゴ Pro W3" charset="0"/>
              </a:rPr>
              <a:t>？</a:t>
            </a:r>
          </a:p>
        </p:txBody>
      </p:sp>
      <p:sp>
        <p:nvSpPr>
          <p:cNvPr id="66" name="テキスト ボックス 65"/>
          <p:cNvSpPr txBox="1"/>
          <p:nvPr/>
        </p:nvSpPr>
        <p:spPr>
          <a:xfrm>
            <a:off x="3419872" y="5445224"/>
            <a:ext cx="2263761" cy="707886"/>
          </a:xfrm>
          <a:prstGeom prst="rect">
            <a:avLst/>
          </a:prstGeom>
          <a:noFill/>
        </p:spPr>
        <p:txBody>
          <a:bodyPr wrap="none" rtlCol="0">
            <a:spAutoFit/>
          </a:bodyPr>
          <a:lstStyle/>
          <a:p>
            <a:r>
              <a:rPr kumimoji="1" lang="en-US" altLang="ja-JP" sz="2000" b="1" dirty="0" smtClean="0">
                <a:latin typeface="Times New Roman" pitchFamily="18" charset="0"/>
                <a:cs typeface="Times New Roman" pitchFamily="18" charset="0"/>
              </a:rPr>
              <a:t>Importan</a:t>
            </a:r>
            <a:r>
              <a:rPr lang="en-US" altLang="ja-JP" sz="2000" b="1" dirty="0" smtClean="0">
                <a:latin typeface="Times New Roman" pitchFamily="18" charset="0"/>
                <a:cs typeface="Times New Roman" pitchFamily="18" charset="0"/>
              </a:rPr>
              <a:t>t issue of</a:t>
            </a:r>
          </a:p>
          <a:p>
            <a:r>
              <a:rPr lang="en-US" altLang="ja-JP" sz="2000" b="1" dirty="0" smtClean="0">
                <a:latin typeface="Times New Roman" pitchFamily="18" charset="0"/>
                <a:cs typeface="Times New Roman" pitchFamily="18" charset="0"/>
              </a:rPr>
              <a:t>c</a:t>
            </a:r>
            <a:r>
              <a:rPr kumimoji="1" lang="en-US" altLang="ja-JP" sz="2000" b="1" dirty="0" smtClean="0">
                <a:latin typeface="Times New Roman" pitchFamily="18" charset="0"/>
                <a:cs typeface="Times New Roman" pitchFamily="18" charset="0"/>
              </a:rPr>
              <a:t>uprate in the 90s</a:t>
            </a:r>
            <a:r>
              <a:rPr kumimoji="1" lang="en-US" altLang="ja-JP" sz="2000" dirty="0" smtClean="0">
                <a:latin typeface="Times New Roman" pitchFamily="18" charset="0"/>
                <a:cs typeface="Times New Roman" pitchFamily="18" charset="0"/>
              </a:rPr>
              <a:t>.</a:t>
            </a:r>
            <a:endParaRPr kumimoji="1" lang="ja-JP" altLang="en-US" sz="2000"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8723"/>
                                        </p:tgtEl>
                                        <p:attrNameLst>
                                          <p:attrName>style.visibility</p:attrName>
                                        </p:attrNameLst>
                                      </p:cBhvr>
                                      <p:to>
                                        <p:strVal val="visible"/>
                                      </p:to>
                                    </p:set>
                                    <p:animEffect transition="in" filter="wipe(down)">
                                      <p:cBhvr>
                                        <p:cTn id="12" dur="500"/>
                                        <p:tgtEl>
                                          <p:spTgt spid="198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72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39"/>
          <p:cNvSpPr txBox="1">
            <a:spLocks noChangeArrowheads="1"/>
          </p:cNvSpPr>
          <p:nvPr/>
        </p:nvSpPr>
        <p:spPr bwMode="auto">
          <a:xfrm>
            <a:off x="4427984" y="2319267"/>
            <a:ext cx="4391770" cy="461661"/>
          </a:xfrm>
          <a:prstGeom prst="rect">
            <a:avLst/>
          </a:prstGeom>
          <a:solidFill>
            <a:schemeClr val="bg1"/>
          </a:solidFill>
          <a:ln w="9525">
            <a:noFill/>
            <a:miter lim="800000"/>
            <a:headEnd/>
            <a:tailEnd/>
          </a:ln>
          <a:effectLst/>
        </p:spPr>
        <p:txBody>
          <a:bodyPr wrap="none" lIns="91435" tIns="45718" rIns="91435" bIns="45718">
            <a:spAutoFit/>
          </a:bodyPr>
          <a:lstStyle/>
          <a:p>
            <a:pPr fontAlgn="base">
              <a:spcBef>
                <a:spcPct val="0"/>
              </a:spcBef>
              <a:spcAft>
                <a:spcPct val="0"/>
              </a:spcAft>
            </a:pPr>
            <a:r>
              <a:rPr lang="en-US" altLang="ja-JP" sz="2400" b="1" dirty="0" smtClean="0">
                <a:solidFill>
                  <a:srgbClr val="00B050"/>
                </a:solidFill>
              </a:rPr>
              <a:t>(Conventional  proximity effect)</a:t>
            </a:r>
          </a:p>
        </p:txBody>
      </p:sp>
      <p:pic>
        <p:nvPicPr>
          <p:cNvPr id="906242" name="Picture 2"/>
          <p:cNvPicPr>
            <a:picLocks noChangeAspect="1" noChangeArrowheads="1"/>
          </p:cNvPicPr>
          <p:nvPr/>
        </p:nvPicPr>
        <p:blipFill>
          <a:blip r:embed="rId8" cstate="print"/>
          <a:srcRect/>
          <a:stretch>
            <a:fillRect/>
          </a:stretch>
        </p:blipFill>
        <p:spPr bwMode="auto">
          <a:xfrm>
            <a:off x="323528" y="1305904"/>
            <a:ext cx="3384376" cy="2626334"/>
          </a:xfrm>
          <a:prstGeom prst="rect">
            <a:avLst/>
          </a:prstGeom>
          <a:noFill/>
          <a:ln w="9525">
            <a:noFill/>
            <a:miter lim="800000"/>
            <a:headEnd/>
            <a:tailEnd/>
          </a:ln>
          <a:effectLst/>
        </p:spPr>
      </p:pic>
      <p:sp>
        <p:nvSpPr>
          <p:cNvPr id="906243" name="Text Box 3"/>
          <p:cNvSpPr txBox="1">
            <a:spLocks noChangeArrowheads="1"/>
          </p:cNvSpPr>
          <p:nvPr/>
        </p:nvSpPr>
        <p:spPr bwMode="auto">
          <a:xfrm>
            <a:off x="395288" y="704894"/>
            <a:ext cx="2693741" cy="707882"/>
          </a:xfrm>
          <a:prstGeom prst="rect">
            <a:avLst/>
          </a:prstGeom>
          <a:noFill/>
          <a:ln w="9525">
            <a:noFill/>
            <a:miter lim="800000"/>
            <a:headEnd/>
            <a:tailEnd/>
          </a:ln>
          <a:effectLst/>
        </p:spPr>
        <p:txBody>
          <a:bodyPr wrap="none" lIns="91435" tIns="45718" rIns="91435" bIns="45718">
            <a:spAutoFit/>
          </a:bodyPr>
          <a:lstStyle/>
          <a:p>
            <a:pPr fontAlgn="base">
              <a:spcBef>
                <a:spcPct val="0"/>
              </a:spcBef>
              <a:spcAft>
                <a:spcPct val="0"/>
              </a:spcAft>
            </a:pPr>
            <a:r>
              <a:rPr lang="en-US" altLang="ja-JP" sz="2000" b="1" dirty="0" smtClean="0">
                <a:solidFill>
                  <a:srgbClr val="0000CC"/>
                </a:solidFill>
                <a:latin typeface="Times New Roman" pitchFamily="18" charset="0"/>
                <a:cs typeface="Times New Roman" pitchFamily="18" charset="0"/>
              </a:rPr>
              <a:t>Zero voltage resistance</a:t>
            </a:r>
          </a:p>
          <a:p>
            <a:pPr fontAlgn="base">
              <a:spcBef>
                <a:spcPct val="0"/>
              </a:spcBef>
              <a:spcAft>
                <a:spcPct val="0"/>
              </a:spcAft>
            </a:pPr>
            <a:r>
              <a:rPr lang="en-US" altLang="ja-JP" sz="2000" b="1" dirty="0" smtClean="0">
                <a:solidFill>
                  <a:srgbClr val="0000CC"/>
                </a:solidFill>
                <a:latin typeface="Times New Roman" pitchFamily="18" charset="0"/>
                <a:cs typeface="Times New Roman" pitchFamily="18" charset="0"/>
              </a:rPr>
              <a:t>of the junction </a:t>
            </a:r>
          </a:p>
        </p:txBody>
      </p:sp>
      <p:pic>
        <p:nvPicPr>
          <p:cNvPr id="906255" name="Picture 15" descr="txp_fig"/>
          <p:cNvPicPr>
            <a:picLocks noChangeAspect="1" noChangeArrowheads="1"/>
          </p:cNvPicPr>
          <p:nvPr>
            <p:custDataLst>
              <p:tags r:id="rId1"/>
            </p:custDataLst>
          </p:nvPr>
        </p:nvPicPr>
        <p:blipFill>
          <a:blip r:embed="rId9" cstate="print"/>
          <a:srcRect/>
          <a:stretch>
            <a:fillRect/>
          </a:stretch>
        </p:blipFill>
        <p:spPr bwMode="auto">
          <a:xfrm>
            <a:off x="395288" y="4005263"/>
            <a:ext cx="2592387" cy="233362"/>
          </a:xfrm>
          <a:prstGeom prst="rect">
            <a:avLst/>
          </a:prstGeom>
          <a:noFill/>
          <a:ln w="28575">
            <a:noFill/>
            <a:miter lim="800000"/>
            <a:headEnd/>
            <a:tailEnd/>
          </a:ln>
          <a:effectLst/>
        </p:spPr>
      </p:pic>
      <p:pic>
        <p:nvPicPr>
          <p:cNvPr id="906256" name="Picture 16" descr="txp_fig"/>
          <p:cNvPicPr>
            <a:picLocks noChangeAspect="1" noChangeArrowheads="1"/>
          </p:cNvPicPr>
          <p:nvPr>
            <p:custDataLst>
              <p:tags r:id="rId2"/>
            </p:custDataLst>
          </p:nvPr>
        </p:nvPicPr>
        <p:blipFill>
          <a:blip r:embed="rId10" cstate="print"/>
          <a:srcRect/>
          <a:stretch>
            <a:fillRect/>
          </a:stretch>
        </p:blipFill>
        <p:spPr bwMode="auto">
          <a:xfrm>
            <a:off x="395288" y="4270375"/>
            <a:ext cx="3889375" cy="238125"/>
          </a:xfrm>
          <a:prstGeom prst="rect">
            <a:avLst/>
          </a:prstGeom>
          <a:noFill/>
          <a:ln w="28575">
            <a:noFill/>
            <a:miter lim="800000"/>
            <a:headEnd/>
            <a:tailEnd/>
          </a:ln>
          <a:effectLst/>
        </p:spPr>
      </p:pic>
      <p:sp>
        <p:nvSpPr>
          <p:cNvPr id="906302" name="Text Box 62"/>
          <p:cNvSpPr txBox="1">
            <a:spLocks noChangeArrowheads="1"/>
          </p:cNvSpPr>
          <p:nvPr/>
        </p:nvSpPr>
        <p:spPr bwMode="auto">
          <a:xfrm>
            <a:off x="179512" y="5271595"/>
            <a:ext cx="4175247" cy="461661"/>
          </a:xfrm>
          <a:prstGeom prst="rect">
            <a:avLst/>
          </a:prstGeom>
          <a:noFill/>
          <a:ln w="9525">
            <a:noFill/>
            <a:miter lim="800000"/>
            <a:headEnd/>
            <a:tailEnd/>
          </a:ln>
          <a:effectLst/>
        </p:spPr>
        <p:txBody>
          <a:bodyPr lIns="91435" tIns="45718" rIns="91435" bIns="45718">
            <a:spAutoFit/>
          </a:bodyPr>
          <a:lstStyle/>
          <a:p>
            <a:pPr fontAlgn="base">
              <a:spcBef>
                <a:spcPct val="0"/>
              </a:spcBef>
              <a:spcAft>
                <a:spcPct val="0"/>
              </a:spcAft>
            </a:pPr>
            <a:r>
              <a:rPr lang="en-US" altLang="ja-JP" sz="2400" b="1" dirty="0" smtClean="0">
                <a:solidFill>
                  <a:srgbClr val="FF0000"/>
                </a:solidFill>
              </a:rPr>
              <a:t>R </a:t>
            </a:r>
            <a:r>
              <a:rPr lang="ja-JP" altLang="en-US" sz="2400" b="1" dirty="0" smtClean="0">
                <a:solidFill>
                  <a:srgbClr val="FF0000"/>
                </a:solidFill>
              </a:rPr>
              <a:t> </a:t>
            </a:r>
            <a:r>
              <a:rPr lang="en-US" altLang="ja-JP" sz="2400" b="1" dirty="0" smtClean="0">
                <a:solidFill>
                  <a:srgbClr val="FF0000"/>
                </a:solidFill>
              </a:rPr>
              <a:t>is independent of R</a:t>
            </a:r>
            <a:r>
              <a:rPr lang="en-US" altLang="ja-JP" sz="2400" b="1" baseline="-25000" dirty="0" smtClean="0">
                <a:solidFill>
                  <a:srgbClr val="FF0000"/>
                </a:solidFill>
              </a:rPr>
              <a:t>D  </a:t>
            </a:r>
            <a:endParaRPr lang="en-US" altLang="ja-JP" sz="2400" b="1" dirty="0" smtClean="0">
              <a:solidFill>
                <a:srgbClr val="000066"/>
              </a:solidFill>
            </a:endParaRPr>
          </a:p>
        </p:txBody>
      </p:sp>
      <p:sp>
        <p:nvSpPr>
          <p:cNvPr id="906303" name="Rectangle 63"/>
          <p:cNvSpPr>
            <a:spLocks noChangeArrowheads="1"/>
          </p:cNvSpPr>
          <p:nvPr/>
        </p:nvSpPr>
        <p:spPr bwMode="auto">
          <a:xfrm>
            <a:off x="347660" y="4725144"/>
            <a:ext cx="1984829" cy="523216"/>
          </a:xfrm>
          <a:prstGeom prst="rect">
            <a:avLst/>
          </a:prstGeom>
          <a:noFill/>
          <a:ln w="25400">
            <a:noFill/>
            <a:miter lim="800000"/>
            <a:headEnd/>
            <a:tailEnd/>
          </a:ln>
          <a:effectLst/>
        </p:spPr>
        <p:txBody>
          <a:bodyPr wrap="none" lIns="91435" tIns="45718" rIns="91435" bIns="45718">
            <a:spAutoFit/>
          </a:bodyPr>
          <a:lstStyle/>
          <a:p>
            <a:pPr algn="ctr" fontAlgn="base">
              <a:spcBef>
                <a:spcPct val="0"/>
              </a:spcBef>
              <a:spcAft>
                <a:spcPct val="0"/>
              </a:spcAft>
            </a:pPr>
            <a:r>
              <a:rPr lang="en-US" altLang="ja-JP" sz="2800" dirty="0" smtClean="0">
                <a:solidFill>
                  <a:srgbClr val="FF0000"/>
                </a:solidFill>
              </a:rPr>
              <a:t>(3) </a:t>
            </a:r>
            <a:r>
              <a:rPr lang="en-US" altLang="ja-JP" sz="2800" i="1" dirty="0" err="1" smtClean="0">
                <a:solidFill>
                  <a:srgbClr val="FF0000"/>
                </a:solidFill>
                <a:latin typeface="Times New Roman" pitchFamily="18" charset="0"/>
                <a:cs typeface="Times New Roman" pitchFamily="18" charset="0"/>
              </a:rPr>
              <a:t>p</a:t>
            </a:r>
            <a:r>
              <a:rPr lang="en-US" altLang="ja-JP" sz="2800" baseline="-25000" dirty="0" err="1" smtClean="0">
                <a:solidFill>
                  <a:srgbClr val="FF0000"/>
                </a:solidFill>
              </a:rPr>
              <a:t>x</a:t>
            </a:r>
            <a:r>
              <a:rPr lang="en-US" altLang="ja-JP" sz="2800" dirty="0" smtClean="0">
                <a:solidFill>
                  <a:srgbClr val="FF0000"/>
                </a:solidFill>
              </a:rPr>
              <a:t>-wave</a:t>
            </a:r>
          </a:p>
        </p:txBody>
      </p:sp>
      <p:pic>
        <p:nvPicPr>
          <p:cNvPr id="906304" name="Picture 64" descr="txp_fig"/>
          <p:cNvPicPr>
            <a:picLocks noChangeAspect="1" noChangeArrowheads="1"/>
          </p:cNvPicPr>
          <p:nvPr>
            <p:custDataLst>
              <p:tags r:id="rId3"/>
            </p:custDataLst>
          </p:nvPr>
        </p:nvPicPr>
        <p:blipFill>
          <a:blip r:embed="rId11" cstate="print"/>
          <a:srcRect/>
          <a:stretch>
            <a:fillRect/>
          </a:stretch>
        </p:blipFill>
        <p:spPr bwMode="auto">
          <a:xfrm>
            <a:off x="3053135" y="6020395"/>
            <a:ext cx="1302841" cy="288925"/>
          </a:xfrm>
          <a:prstGeom prst="rect">
            <a:avLst/>
          </a:prstGeom>
          <a:noFill/>
          <a:ln w="25400">
            <a:noFill/>
            <a:miter lim="800000"/>
            <a:headEnd/>
            <a:tailEnd/>
          </a:ln>
          <a:effectLst/>
        </p:spPr>
      </p:pic>
      <p:grpSp>
        <p:nvGrpSpPr>
          <p:cNvPr id="11" name="Group 68"/>
          <p:cNvGrpSpPr>
            <a:grpSpLocks/>
          </p:cNvGrpSpPr>
          <p:nvPr/>
        </p:nvGrpSpPr>
        <p:grpSpPr bwMode="auto">
          <a:xfrm>
            <a:off x="250295" y="5661259"/>
            <a:ext cx="3032461" cy="590551"/>
            <a:chOff x="216" y="4007"/>
            <a:chExt cx="2069" cy="372"/>
          </a:xfrm>
        </p:grpSpPr>
        <p:pic>
          <p:nvPicPr>
            <p:cNvPr id="906309" name="Picture 69" descr="txp_fig"/>
            <p:cNvPicPr>
              <a:picLocks noChangeAspect="1" noChangeArrowheads="1"/>
            </p:cNvPicPr>
            <p:nvPr>
              <p:custDataLst>
                <p:tags r:id="rId4"/>
              </p:custDataLst>
            </p:nvPr>
          </p:nvPicPr>
          <p:blipFill>
            <a:blip r:embed="rId12" cstate="print"/>
            <a:srcRect/>
            <a:stretch>
              <a:fillRect/>
            </a:stretch>
          </p:blipFill>
          <p:spPr bwMode="auto">
            <a:xfrm>
              <a:off x="220" y="4007"/>
              <a:ext cx="2065" cy="240"/>
            </a:xfrm>
            <a:prstGeom prst="rect">
              <a:avLst/>
            </a:prstGeom>
            <a:noFill/>
            <a:ln w="25400" algn="ctr">
              <a:noFill/>
              <a:miter lim="800000"/>
              <a:headEnd/>
              <a:tailEnd/>
            </a:ln>
            <a:effectLst/>
          </p:spPr>
        </p:pic>
        <p:pic>
          <p:nvPicPr>
            <p:cNvPr id="906310" name="Picture 70" descr="txp_fig"/>
            <p:cNvPicPr>
              <a:picLocks noChangeAspect="1" noChangeArrowheads="1"/>
            </p:cNvPicPr>
            <p:nvPr>
              <p:custDataLst>
                <p:tags r:id="rId5"/>
              </p:custDataLst>
            </p:nvPr>
          </p:nvPicPr>
          <p:blipFill>
            <a:blip r:embed="rId13" cstate="print"/>
            <a:srcRect/>
            <a:stretch>
              <a:fillRect/>
            </a:stretch>
          </p:blipFill>
          <p:spPr bwMode="auto">
            <a:xfrm>
              <a:off x="216" y="4247"/>
              <a:ext cx="1671" cy="132"/>
            </a:xfrm>
            <a:prstGeom prst="rect">
              <a:avLst/>
            </a:prstGeom>
            <a:noFill/>
            <a:ln w="25400" algn="ctr">
              <a:noFill/>
              <a:miter lim="800000"/>
              <a:headEnd/>
              <a:tailEnd/>
            </a:ln>
            <a:effectLst/>
          </p:spPr>
        </p:pic>
      </p:grpSp>
      <p:sp>
        <p:nvSpPr>
          <p:cNvPr id="74" name="Text Box 39"/>
          <p:cNvSpPr txBox="1">
            <a:spLocks noChangeArrowheads="1"/>
          </p:cNvSpPr>
          <p:nvPr/>
        </p:nvSpPr>
        <p:spPr bwMode="auto">
          <a:xfrm>
            <a:off x="5076056" y="4293096"/>
            <a:ext cx="3177463" cy="461661"/>
          </a:xfrm>
          <a:prstGeom prst="rect">
            <a:avLst/>
          </a:prstGeom>
          <a:solidFill>
            <a:schemeClr val="bg1"/>
          </a:solidFill>
          <a:ln w="9525">
            <a:noFill/>
            <a:miter lim="800000"/>
            <a:headEnd/>
            <a:tailEnd/>
          </a:ln>
          <a:effectLst/>
        </p:spPr>
        <p:txBody>
          <a:bodyPr wrap="none" lIns="91435" tIns="45718" rIns="91435" bIns="45718">
            <a:spAutoFit/>
          </a:bodyPr>
          <a:lstStyle/>
          <a:p>
            <a:pPr fontAlgn="base">
              <a:spcBef>
                <a:spcPct val="0"/>
              </a:spcBef>
              <a:spcAft>
                <a:spcPct val="0"/>
              </a:spcAft>
            </a:pPr>
            <a:r>
              <a:rPr lang="en-US" altLang="ja-JP" sz="2400" b="1" dirty="0" smtClean="0">
                <a:solidFill>
                  <a:srgbClr val="00B050"/>
                </a:solidFill>
              </a:rPr>
              <a:t>(No proximity effect)</a:t>
            </a:r>
          </a:p>
        </p:txBody>
      </p:sp>
      <p:sp>
        <p:nvSpPr>
          <p:cNvPr id="75" name="Text Box 39"/>
          <p:cNvSpPr txBox="1">
            <a:spLocks noChangeArrowheads="1"/>
          </p:cNvSpPr>
          <p:nvPr/>
        </p:nvSpPr>
        <p:spPr bwMode="auto">
          <a:xfrm>
            <a:off x="4594264" y="6351715"/>
            <a:ext cx="4442232" cy="461661"/>
          </a:xfrm>
          <a:prstGeom prst="rect">
            <a:avLst/>
          </a:prstGeom>
          <a:solidFill>
            <a:schemeClr val="bg1"/>
          </a:solidFill>
          <a:ln w="9525">
            <a:noFill/>
            <a:miter lim="800000"/>
            <a:headEnd/>
            <a:tailEnd/>
          </a:ln>
          <a:effectLst/>
        </p:spPr>
        <p:txBody>
          <a:bodyPr wrap="none" lIns="91435" tIns="45718" rIns="91435" bIns="45718">
            <a:spAutoFit/>
          </a:bodyPr>
          <a:lstStyle/>
          <a:p>
            <a:pPr fontAlgn="base">
              <a:spcBef>
                <a:spcPct val="0"/>
              </a:spcBef>
              <a:spcAft>
                <a:spcPct val="0"/>
              </a:spcAft>
            </a:pPr>
            <a:r>
              <a:rPr lang="en-US" altLang="ja-JP" sz="2400" b="1" dirty="0" smtClean="0">
                <a:solidFill>
                  <a:srgbClr val="00B050"/>
                </a:solidFill>
              </a:rPr>
              <a:t>(Anomalous proximity effect)</a:t>
            </a:r>
          </a:p>
        </p:txBody>
      </p:sp>
      <p:pic>
        <p:nvPicPr>
          <p:cNvPr id="899074" name="Picture 2"/>
          <p:cNvPicPr>
            <a:picLocks noChangeAspect="1" noChangeArrowheads="1"/>
          </p:cNvPicPr>
          <p:nvPr/>
        </p:nvPicPr>
        <p:blipFill>
          <a:blip r:embed="rId14" cstate="print"/>
          <a:srcRect/>
          <a:stretch>
            <a:fillRect/>
          </a:stretch>
        </p:blipFill>
        <p:spPr bwMode="auto">
          <a:xfrm>
            <a:off x="4858072" y="792898"/>
            <a:ext cx="3602360" cy="1627990"/>
          </a:xfrm>
          <a:prstGeom prst="rect">
            <a:avLst/>
          </a:prstGeom>
          <a:noFill/>
          <a:ln w="9525">
            <a:noFill/>
            <a:miter lim="800000"/>
            <a:headEnd/>
            <a:tailEnd/>
          </a:ln>
        </p:spPr>
      </p:pic>
      <p:pic>
        <p:nvPicPr>
          <p:cNvPr id="899075" name="Picture 3"/>
          <p:cNvPicPr>
            <a:picLocks noChangeAspect="1" noChangeArrowheads="1"/>
          </p:cNvPicPr>
          <p:nvPr/>
        </p:nvPicPr>
        <p:blipFill>
          <a:blip r:embed="rId15" cstate="print"/>
          <a:srcRect/>
          <a:stretch>
            <a:fillRect/>
          </a:stretch>
        </p:blipFill>
        <p:spPr bwMode="auto">
          <a:xfrm>
            <a:off x="5103267" y="2774780"/>
            <a:ext cx="3429173" cy="1518316"/>
          </a:xfrm>
          <a:prstGeom prst="rect">
            <a:avLst/>
          </a:prstGeom>
          <a:noFill/>
          <a:ln w="9525">
            <a:noFill/>
            <a:miter lim="800000"/>
            <a:headEnd/>
            <a:tailEnd/>
          </a:ln>
        </p:spPr>
      </p:pic>
      <p:pic>
        <p:nvPicPr>
          <p:cNvPr id="899076" name="Picture 4"/>
          <p:cNvPicPr>
            <a:picLocks noChangeAspect="1" noChangeArrowheads="1"/>
          </p:cNvPicPr>
          <p:nvPr/>
        </p:nvPicPr>
        <p:blipFill>
          <a:blip r:embed="rId16" cstate="print"/>
          <a:srcRect/>
          <a:stretch>
            <a:fillRect/>
          </a:stretch>
        </p:blipFill>
        <p:spPr bwMode="auto">
          <a:xfrm>
            <a:off x="5198517" y="4910356"/>
            <a:ext cx="3117899" cy="1470972"/>
          </a:xfrm>
          <a:prstGeom prst="rect">
            <a:avLst/>
          </a:prstGeom>
          <a:noFill/>
          <a:ln w="9525">
            <a:noFill/>
            <a:miter lim="800000"/>
            <a:headEnd/>
            <a:tailEnd/>
          </a:ln>
        </p:spPr>
      </p:pic>
      <p:sp>
        <p:nvSpPr>
          <p:cNvPr id="19" name="テキスト ボックス 18"/>
          <p:cNvSpPr txBox="1"/>
          <p:nvPr/>
        </p:nvSpPr>
        <p:spPr>
          <a:xfrm>
            <a:off x="432083" y="-27384"/>
            <a:ext cx="8172365" cy="523220"/>
          </a:xfrm>
          <a:prstGeom prst="rect">
            <a:avLst/>
          </a:prstGeom>
          <a:noFill/>
        </p:spPr>
        <p:txBody>
          <a:bodyPr wrap="none" rtlCol="0">
            <a:spAutoFit/>
          </a:bodyPr>
          <a:lstStyle/>
          <a:p>
            <a:r>
              <a:rPr kumimoji="1" lang="en-US" altLang="ja-JP" sz="2800" b="1" dirty="0" smtClean="0">
                <a:latin typeface="Times New Roman" pitchFamily="18" charset="0"/>
                <a:cs typeface="Times New Roman" pitchFamily="18" charset="0"/>
              </a:rPr>
              <a:t>Anomalous proximity effect in DN/</a:t>
            </a:r>
            <a:r>
              <a:rPr kumimoji="1" lang="en-US" altLang="ja-JP" sz="2800" b="1" i="1" dirty="0" err="1" smtClean="0">
                <a:latin typeface="Times New Roman" pitchFamily="18" charset="0"/>
                <a:cs typeface="Times New Roman" pitchFamily="18" charset="0"/>
              </a:rPr>
              <a:t>p</a:t>
            </a:r>
            <a:r>
              <a:rPr kumimoji="1" lang="en-US" altLang="ja-JP" sz="2800" b="1" baseline="-25000" dirty="0" err="1" smtClean="0">
                <a:latin typeface="Times New Roman" pitchFamily="18" charset="0"/>
                <a:cs typeface="Times New Roman" pitchFamily="18" charset="0"/>
              </a:rPr>
              <a:t>x</a:t>
            </a:r>
            <a:r>
              <a:rPr kumimoji="1" lang="en-US" altLang="ja-JP" sz="2800" b="1" dirty="0" smtClean="0">
                <a:latin typeface="Times New Roman" pitchFamily="18" charset="0"/>
                <a:cs typeface="Times New Roman" pitchFamily="18" charset="0"/>
              </a:rPr>
              <a:t>-wave junction</a:t>
            </a:r>
            <a:endParaRPr kumimoji="1" lang="ja-JP" altLang="en-US" sz="2800" b="1" dirty="0">
              <a:latin typeface="Times New Roman" pitchFamily="18" charset="0"/>
              <a:cs typeface="Times New Roman" pitchFamily="18" charset="0"/>
            </a:endParaRPr>
          </a:p>
        </p:txBody>
      </p:sp>
      <p:sp>
        <p:nvSpPr>
          <p:cNvPr id="20" name="テキスト ボックス 19"/>
          <p:cNvSpPr txBox="1"/>
          <p:nvPr/>
        </p:nvSpPr>
        <p:spPr>
          <a:xfrm>
            <a:off x="539552" y="6474822"/>
            <a:ext cx="3123099"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Tanaka and Kashiwaya PRB (2004)</a:t>
            </a:r>
            <a:endParaRPr kumimoji="1" lang="ja-JP" altLang="en-US" sz="1600" dirty="0">
              <a:latin typeface="Times New Roman" pitchFamily="18" charset="0"/>
              <a:cs typeface="Times New Roman" pitchFamily="18" charset="0"/>
            </a:endParaRPr>
          </a:p>
        </p:txBody>
      </p:sp>
      <p:sp>
        <p:nvSpPr>
          <p:cNvPr id="21" name="正方形/長方形 20"/>
          <p:cNvSpPr/>
          <p:nvPr/>
        </p:nvSpPr>
        <p:spPr bwMode="auto">
          <a:xfrm>
            <a:off x="4572000" y="4653136"/>
            <a:ext cx="4392488" cy="2132856"/>
          </a:xfrm>
          <a:prstGeom prst="rect">
            <a:avLst/>
          </a:prstGeom>
          <a:solidFill>
            <a:schemeClr val="bg1">
              <a:alpha val="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smtClean="0">
              <a:ln>
                <a:noFill/>
              </a:ln>
              <a:solidFill>
                <a:srgbClr val="FF0000"/>
              </a:solidFill>
              <a:effectLst/>
              <a:latin typeface="Times New Roman" pitchFamily="18" charset="0"/>
              <a:ea typeface="ＭＳ Ｐゴシック" pitchFamily="50" charset="-128"/>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0"/>
            <a:ext cx="8229600" cy="922114"/>
          </a:xfrm>
        </p:spPr>
        <p:txBody>
          <a:bodyPr>
            <a:normAutofit/>
          </a:bodyPr>
          <a:lstStyle/>
          <a:p>
            <a:r>
              <a:rPr lang="en-US" altLang="ja-JP" sz="3600" dirty="0" smtClean="0">
                <a:latin typeface="Times New Roman" pitchFamily="18" charset="0"/>
                <a:cs typeface="Times New Roman" pitchFamily="18" charset="0"/>
              </a:rPr>
              <a:t>Majorana fermion in </a:t>
            </a:r>
            <a:r>
              <a:rPr lang="en-US" altLang="ja-JP" sz="3600" dirty="0" err="1" smtClean="0">
                <a:latin typeface="Times New Roman" pitchFamily="18" charset="0"/>
                <a:cs typeface="Times New Roman" pitchFamily="18" charset="0"/>
              </a:rPr>
              <a:t>Nano</a:t>
            </a:r>
            <a:r>
              <a:rPr lang="en-US" altLang="ja-JP" sz="3600" dirty="0" smtClean="0">
                <a:latin typeface="Times New Roman" pitchFamily="18" charset="0"/>
                <a:cs typeface="Times New Roman" pitchFamily="18" charset="0"/>
              </a:rPr>
              <a:t>-wire</a:t>
            </a:r>
            <a:endParaRPr kumimoji="1" lang="ja-JP" altLang="en-US" sz="3600" dirty="0">
              <a:latin typeface="Times New Roman" pitchFamily="18" charset="0"/>
              <a:cs typeface="Times New Roman" pitchFamily="18" charset="0"/>
            </a:endParaRPr>
          </a:p>
        </p:txBody>
      </p:sp>
      <p:pic>
        <p:nvPicPr>
          <p:cNvPr id="888835" name="Picture 3"/>
          <p:cNvPicPr>
            <a:picLocks noChangeAspect="1" noChangeArrowheads="1"/>
          </p:cNvPicPr>
          <p:nvPr/>
        </p:nvPicPr>
        <p:blipFill>
          <a:blip r:embed="rId4" cstate="print"/>
          <a:srcRect/>
          <a:stretch>
            <a:fillRect/>
          </a:stretch>
        </p:blipFill>
        <p:spPr bwMode="auto">
          <a:xfrm>
            <a:off x="323528" y="1606302"/>
            <a:ext cx="3543300" cy="1390650"/>
          </a:xfrm>
          <a:prstGeom prst="rect">
            <a:avLst/>
          </a:prstGeom>
          <a:noFill/>
          <a:ln w="9525">
            <a:noFill/>
            <a:miter lim="800000"/>
            <a:headEnd/>
            <a:tailEnd/>
          </a:ln>
        </p:spPr>
      </p:pic>
      <p:pic>
        <p:nvPicPr>
          <p:cNvPr id="9" name="図 8" descr="txp_fig.png"/>
          <p:cNvPicPr>
            <a:picLocks noChangeAspect="1"/>
          </p:cNvPicPr>
          <p:nvPr>
            <p:custDataLst>
              <p:tags r:id="rId1"/>
            </p:custDataLst>
          </p:nvPr>
        </p:nvPicPr>
        <p:blipFill>
          <a:blip r:embed="rId5" cstate="print">
            <a:lum/>
          </a:blip>
          <a:stretch>
            <a:fillRect/>
          </a:stretch>
        </p:blipFill>
        <p:spPr>
          <a:xfrm>
            <a:off x="4427984" y="1700970"/>
            <a:ext cx="2160240" cy="431886"/>
          </a:xfrm>
          <a:prstGeom prst="rect">
            <a:avLst/>
          </a:prstGeom>
        </p:spPr>
      </p:pic>
      <p:sp>
        <p:nvSpPr>
          <p:cNvPr id="10" name="テキスト ボックス 9"/>
          <p:cNvSpPr txBox="1"/>
          <p:nvPr/>
        </p:nvSpPr>
        <p:spPr>
          <a:xfrm>
            <a:off x="7020272" y="1671191"/>
            <a:ext cx="1647567"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Topological</a:t>
            </a:r>
            <a:endParaRPr kumimoji="1" lang="ja-JP" altLang="en-US" sz="2400" dirty="0">
              <a:latin typeface="Times New Roman" pitchFamily="18" charset="0"/>
              <a:cs typeface="Times New Roman" pitchFamily="18" charset="0"/>
            </a:endParaRPr>
          </a:p>
        </p:txBody>
      </p:sp>
      <p:pic>
        <p:nvPicPr>
          <p:cNvPr id="12" name="図 11" descr="txp_fig.png"/>
          <p:cNvPicPr>
            <a:picLocks noChangeAspect="1"/>
          </p:cNvPicPr>
          <p:nvPr>
            <p:custDataLst>
              <p:tags r:id="rId2"/>
            </p:custDataLst>
          </p:nvPr>
        </p:nvPicPr>
        <p:blipFill>
          <a:blip r:embed="rId6" cstate="print">
            <a:lum/>
          </a:blip>
          <a:stretch>
            <a:fillRect/>
          </a:stretch>
        </p:blipFill>
        <p:spPr>
          <a:xfrm>
            <a:off x="4427984" y="2349042"/>
            <a:ext cx="2160240" cy="431886"/>
          </a:xfrm>
          <a:prstGeom prst="rect">
            <a:avLst/>
          </a:prstGeom>
        </p:spPr>
      </p:pic>
      <p:sp>
        <p:nvSpPr>
          <p:cNvPr id="13" name="テキスト ボックス 12"/>
          <p:cNvSpPr txBox="1"/>
          <p:nvPr/>
        </p:nvSpPr>
        <p:spPr>
          <a:xfrm>
            <a:off x="6930985" y="2319263"/>
            <a:ext cx="2249527"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Non Topological</a:t>
            </a:r>
            <a:endParaRPr kumimoji="1" lang="ja-JP" altLang="en-US" sz="2400" dirty="0">
              <a:latin typeface="Times New Roman" pitchFamily="18" charset="0"/>
              <a:cs typeface="Times New Roman" pitchFamily="18" charset="0"/>
            </a:endParaRPr>
          </a:p>
        </p:txBody>
      </p:sp>
      <p:sp>
        <p:nvSpPr>
          <p:cNvPr id="15" name="テキスト ボックス 14"/>
          <p:cNvSpPr txBox="1"/>
          <p:nvPr/>
        </p:nvSpPr>
        <p:spPr>
          <a:xfrm>
            <a:off x="3160732" y="4221088"/>
            <a:ext cx="1898277" cy="369332"/>
          </a:xfrm>
          <a:prstGeom prst="rect">
            <a:avLst/>
          </a:prstGeom>
          <a:noFill/>
        </p:spPr>
        <p:txBody>
          <a:bodyPr wrap="none" rtlCol="0">
            <a:spAutoFit/>
          </a:bodyPr>
          <a:lstStyle/>
          <a:p>
            <a:r>
              <a:rPr kumimoji="1" lang="en-US" altLang="ja-JP" dirty="0" smtClean="0"/>
              <a:t>non topological</a:t>
            </a:r>
            <a:endParaRPr kumimoji="1" lang="ja-JP" altLang="en-US" dirty="0"/>
          </a:p>
        </p:txBody>
      </p:sp>
      <p:sp>
        <p:nvSpPr>
          <p:cNvPr id="16" name="テキスト ボックス 15"/>
          <p:cNvSpPr txBox="1"/>
          <p:nvPr/>
        </p:nvSpPr>
        <p:spPr>
          <a:xfrm>
            <a:off x="3203848" y="4643844"/>
            <a:ext cx="1475084" cy="369332"/>
          </a:xfrm>
          <a:prstGeom prst="rect">
            <a:avLst/>
          </a:prstGeom>
          <a:noFill/>
        </p:spPr>
        <p:txBody>
          <a:bodyPr wrap="none" rtlCol="0">
            <a:spAutoFit/>
          </a:bodyPr>
          <a:lstStyle/>
          <a:p>
            <a:r>
              <a:rPr kumimoji="1" lang="en-US" altLang="ja-JP" dirty="0" smtClean="0">
                <a:solidFill>
                  <a:srgbClr val="FF0000"/>
                </a:solidFill>
              </a:rPr>
              <a:t>topological </a:t>
            </a:r>
            <a:endParaRPr kumimoji="1" lang="ja-JP" altLang="en-US" dirty="0">
              <a:solidFill>
                <a:srgbClr val="FF0000"/>
              </a:solidFill>
            </a:endParaRPr>
          </a:p>
        </p:txBody>
      </p:sp>
      <p:sp>
        <p:nvSpPr>
          <p:cNvPr id="18" name="テキスト ボックス 17"/>
          <p:cNvSpPr txBox="1"/>
          <p:nvPr/>
        </p:nvSpPr>
        <p:spPr>
          <a:xfrm>
            <a:off x="1115616" y="1196752"/>
            <a:ext cx="838691"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normal</a:t>
            </a:r>
            <a:endParaRPr kumimoji="1" lang="ja-JP" altLang="en-US" dirty="0">
              <a:latin typeface="Times New Roman" pitchFamily="18" charset="0"/>
              <a:cs typeface="Times New Roman" pitchFamily="18" charset="0"/>
            </a:endParaRPr>
          </a:p>
        </p:txBody>
      </p:sp>
      <p:sp>
        <p:nvSpPr>
          <p:cNvPr id="19" name="テキスト ボックス 18"/>
          <p:cNvSpPr txBox="1"/>
          <p:nvPr/>
        </p:nvSpPr>
        <p:spPr>
          <a:xfrm>
            <a:off x="2483768" y="1187460"/>
            <a:ext cx="1608133"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superconductor</a:t>
            </a:r>
            <a:endParaRPr kumimoji="1" lang="ja-JP" altLang="en-US" dirty="0">
              <a:latin typeface="Times New Roman" pitchFamily="18" charset="0"/>
              <a:cs typeface="Times New Roman" pitchFamily="18" charset="0"/>
            </a:endParaRPr>
          </a:p>
        </p:txBody>
      </p:sp>
      <p:sp>
        <p:nvSpPr>
          <p:cNvPr id="21" name="テキスト ボックス 20"/>
          <p:cNvSpPr txBox="1"/>
          <p:nvPr/>
        </p:nvSpPr>
        <p:spPr>
          <a:xfrm>
            <a:off x="3131840" y="3284984"/>
            <a:ext cx="5144357" cy="523220"/>
          </a:xfrm>
          <a:prstGeom prst="rect">
            <a:avLst/>
          </a:prstGeom>
          <a:noFill/>
        </p:spPr>
        <p:txBody>
          <a:bodyPr wrap="none" rtlCol="0">
            <a:spAutoFit/>
          </a:bodyPr>
          <a:lstStyle/>
          <a:p>
            <a:r>
              <a:rPr lang="en-US" altLang="ja-JP" sz="2800" dirty="0" smtClean="0">
                <a:solidFill>
                  <a:srgbClr val="0000FF"/>
                </a:solidFill>
                <a:latin typeface="Times New Roman" pitchFamily="18" charset="0"/>
                <a:cs typeface="Times New Roman" pitchFamily="18" charset="0"/>
              </a:rPr>
              <a:t>Local density of state in </a:t>
            </a:r>
            <a:r>
              <a:rPr lang="en-US" altLang="ja-JP" sz="2800" dirty="0" err="1" smtClean="0">
                <a:solidFill>
                  <a:srgbClr val="0000FF"/>
                </a:solidFill>
                <a:latin typeface="Times New Roman" pitchFamily="18" charset="0"/>
                <a:cs typeface="Times New Roman" pitchFamily="18" charset="0"/>
              </a:rPr>
              <a:t>nano</a:t>
            </a:r>
            <a:r>
              <a:rPr lang="en-US" altLang="ja-JP" sz="2800" dirty="0" smtClean="0">
                <a:solidFill>
                  <a:srgbClr val="0000FF"/>
                </a:solidFill>
                <a:latin typeface="Times New Roman" pitchFamily="18" charset="0"/>
                <a:cs typeface="Times New Roman" pitchFamily="18" charset="0"/>
              </a:rPr>
              <a:t> wire</a:t>
            </a:r>
            <a:endParaRPr kumimoji="1" lang="ja-JP" altLang="en-US" sz="2800" dirty="0">
              <a:solidFill>
                <a:srgbClr val="0000FF"/>
              </a:solidFill>
              <a:latin typeface="Times New Roman" pitchFamily="18" charset="0"/>
              <a:cs typeface="Times New Roman" pitchFamily="18" charset="0"/>
            </a:endParaRPr>
          </a:p>
        </p:txBody>
      </p:sp>
      <p:sp>
        <p:nvSpPr>
          <p:cNvPr id="22" name="テキスト ボックス 21"/>
          <p:cNvSpPr txBox="1"/>
          <p:nvPr/>
        </p:nvSpPr>
        <p:spPr>
          <a:xfrm>
            <a:off x="899592" y="5661248"/>
            <a:ext cx="7128792" cy="923330"/>
          </a:xfrm>
          <a:prstGeom prst="rect">
            <a:avLst/>
          </a:prstGeom>
          <a:noFill/>
        </p:spPr>
        <p:txBody>
          <a:bodyPr wrap="square" rtlCol="0">
            <a:spAutoFit/>
          </a:bodyPr>
          <a:lstStyle/>
          <a:p>
            <a:r>
              <a:rPr kumimoji="1" lang="en-US" altLang="ja-JP" b="1" dirty="0" smtClean="0">
                <a:latin typeface="Times New Roman" pitchFamily="18" charset="0"/>
                <a:cs typeface="Times New Roman" pitchFamily="18" charset="0"/>
              </a:rPr>
              <a:t>Similar anomalous charge transport has been clarified in </a:t>
            </a:r>
          </a:p>
          <a:p>
            <a:r>
              <a:rPr lang="en-US" altLang="ja-JP" b="1" dirty="0" smtClean="0">
                <a:latin typeface="Times New Roman" pitchFamily="18" charset="0"/>
                <a:cs typeface="Times New Roman" pitchFamily="18" charset="0"/>
              </a:rPr>
              <a:t>diffusive normal metal/</a:t>
            </a:r>
            <a:r>
              <a:rPr lang="en-US" altLang="ja-JP" b="1" i="1" dirty="0" smtClean="0">
                <a:latin typeface="Times New Roman" pitchFamily="18" charset="0"/>
                <a:cs typeface="Times New Roman" pitchFamily="18" charset="0"/>
              </a:rPr>
              <a:t>p</a:t>
            </a:r>
            <a:r>
              <a:rPr lang="en-US" altLang="ja-JP" b="1" dirty="0" smtClean="0">
                <a:latin typeface="Times New Roman" pitchFamily="18" charset="0"/>
                <a:cs typeface="Times New Roman" pitchFamily="18" charset="0"/>
              </a:rPr>
              <a:t>-wave superconductor junction in 2004.</a:t>
            </a:r>
          </a:p>
          <a:p>
            <a:endParaRPr kumimoji="1" lang="ja-JP" altLang="en-US" dirty="0">
              <a:latin typeface="Times New Roman" pitchFamily="18" charset="0"/>
              <a:cs typeface="Times New Roman" pitchFamily="18" charset="0"/>
            </a:endParaRPr>
          </a:p>
        </p:txBody>
      </p:sp>
      <p:sp>
        <p:nvSpPr>
          <p:cNvPr id="23" name="テキスト ボックス 22"/>
          <p:cNvSpPr txBox="1"/>
          <p:nvPr/>
        </p:nvSpPr>
        <p:spPr>
          <a:xfrm>
            <a:off x="3347864" y="6453336"/>
            <a:ext cx="3190425"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Tanaka and Kashiwaya,  PRB 2004</a:t>
            </a:r>
            <a:endParaRPr kumimoji="1" lang="ja-JP" altLang="en-US" sz="1600" dirty="0">
              <a:latin typeface="Times New Roman" pitchFamily="18" charset="0"/>
              <a:cs typeface="Times New Roman" pitchFamily="18" charset="0"/>
            </a:endParaRPr>
          </a:p>
        </p:txBody>
      </p:sp>
      <p:pic>
        <p:nvPicPr>
          <p:cNvPr id="889858" name="Picture 2"/>
          <p:cNvPicPr>
            <a:picLocks noChangeAspect="1" noChangeArrowheads="1"/>
          </p:cNvPicPr>
          <p:nvPr/>
        </p:nvPicPr>
        <p:blipFill>
          <a:blip r:embed="rId7" cstate="print"/>
          <a:srcRect/>
          <a:stretch>
            <a:fillRect/>
          </a:stretch>
        </p:blipFill>
        <p:spPr bwMode="auto">
          <a:xfrm>
            <a:off x="179512" y="3230091"/>
            <a:ext cx="2771800" cy="2431157"/>
          </a:xfrm>
          <a:prstGeom prst="rect">
            <a:avLst/>
          </a:prstGeom>
          <a:noFill/>
          <a:ln w="9525">
            <a:noFill/>
            <a:miter lim="800000"/>
            <a:headEnd/>
            <a:tailEnd/>
          </a:ln>
        </p:spPr>
      </p:pic>
      <p:sp>
        <p:nvSpPr>
          <p:cNvPr id="24" name="テキスト ボックス 23"/>
          <p:cNvSpPr txBox="1"/>
          <p:nvPr/>
        </p:nvSpPr>
        <p:spPr>
          <a:xfrm>
            <a:off x="3253283" y="5085184"/>
            <a:ext cx="3924921" cy="369332"/>
          </a:xfrm>
          <a:prstGeom prst="rect">
            <a:avLst/>
          </a:prstGeom>
          <a:noFill/>
        </p:spPr>
        <p:txBody>
          <a:bodyPr wrap="none" rtlCol="0">
            <a:spAutoFit/>
          </a:bodyPr>
          <a:lstStyle/>
          <a:p>
            <a:r>
              <a:rPr lang="en-US" altLang="ja-JP" dirty="0" smtClean="0"/>
              <a:t>r</a:t>
            </a:r>
            <a:r>
              <a:rPr kumimoji="1" lang="en-US" altLang="ja-JP" dirty="0" smtClean="0"/>
              <a:t>obust zero energy peak of LDOS</a:t>
            </a:r>
            <a:endParaRPr kumimoji="1" lang="ja-JP" altLang="en-US" dirty="0"/>
          </a:p>
        </p:txBody>
      </p:sp>
      <p:sp>
        <p:nvSpPr>
          <p:cNvPr id="25" name="下矢印 24"/>
          <p:cNvSpPr/>
          <p:nvPr/>
        </p:nvSpPr>
        <p:spPr>
          <a:xfrm>
            <a:off x="1763688" y="1628800"/>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11560" y="3059668"/>
            <a:ext cx="1813317"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arXiv: 1204.4226</a:t>
            </a:r>
            <a:endParaRPr kumimoji="1" lang="ja-JP" altLang="en-US" dirty="0">
              <a:latin typeface="Times New Roman" pitchFamily="18" charset="0"/>
              <a:cs typeface="Times New Roman" pitchFamily="18" charset="0"/>
            </a:endParaRPr>
          </a:p>
        </p:txBody>
      </p:sp>
      <p:pic>
        <p:nvPicPr>
          <p:cNvPr id="26" name="Picture 8"/>
          <p:cNvPicPr>
            <a:picLocks noChangeAspect="1" noChangeArrowheads="1"/>
          </p:cNvPicPr>
          <p:nvPr/>
        </p:nvPicPr>
        <p:blipFill>
          <a:blip r:embed="rId8" cstate="print"/>
          <a:srcRect/>
          <a:stretch>
            <a:fillRect/>
          </a:stretch>
        </p:blipFill>
        <p:spPr bwMode="auto">
          <a:xfrm>
            <a:off x="7452320" y="4614908"/>
            <a:ext cx="1456952" cy="2054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4624"/>
            <a:ext cx="8229600" cy="1143000"/>
          </a:xfrm>
        </p:spPr>
        <p:txBody>
          <a:bodyPr>
            <a:normAutofit fontScale="90000"/>
          </a:bodyPr>
          <a:lstStyle/>
          <a:p>
            <a:r>
              <a:rPr kumimoji="1" lang="en-US" altLang="ja-JP" dirty="0" smtClean="0">
                <a:latin typeface="Times New Roman" pitchFamily="18" charset="0"/>
                <a:cs typeface="Times New Roman" pitchFamily="18" charset="0"/>
              </a:rPr>
              <a:t>Anomalous current phase relation of Josephson current</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52</a:t>
            </a:fld>
            <a:endParaRPr lang="ja-JP" altLang="en-US">
              <a:solidFill>
                <a:prstClr val="black">
                  <a:tint val="75000"/>
                </a:prstClr>
              </a:solidFill>
            </a:endParaRPr>
          </a:p>
        </p:txBody>
      </p:sp>
      <p:pic>
        <p:nvPicPr>
          <p:cNvPr id="890882" name="Picture 2"/>
          <p:cNvPicPr>
            <a:picLocks noChangeAspect="1" noChangeArrowheads="1"/>
          </p:cNvPicPr>
          <p:nvPr/>
        </p:nvPicPr>
        <p:blipFill>
          <a:blip r:embed="rId2" cstate="print"/>
          <a:srcRect/>
          <a:stretch>
            <a:fillRect/>
          </a:stretch>
        </p:blipFill>
        <p:spPr bwMode="auto">
          <a:xfrm>
            <a:off x="395536" y="1484784"/>
            <a:ext cx="3999370" cy="4176464"/>
          </a:xfrm>
          <a:prstGeom prst="rect">
            <a:avLst/>
          </a:prstGeom>
          <a:noFill/>
          <a:ln w="9525">
            <a:noFill/>
            <a:miter lim="800000"/>
            <a:headEnd/>
            <a:tailEnd/>
          </a:ln>
        </p:spPr>
      </p:pic>
      <p:cxnSp>
        <p:nvCxnSpPr>
          <p:cNvPr id="7" name="直線矢印コネクタ 6"/>
          <p:cNvCxnSpPr/>
          <p:nvPr/>
        </p:nvCxnSpPr>
        <p:spPr>
          <a:xfrm flipV="1">
            <a:off x="3563888" y="2708920"/>
            <a:ext cx="1512168" cy="36004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3491880" y="3068960"/>
            <a:ext cx="1728192" cy="864096"/>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076056" y="2699628"/>
            <a:ext cx="1396536" cy="369332"/>
          </a:xfrm>
          <a:prstGeom prst="rect">
            <a:avLst/>
          </a:prstGeom>
          <a:noFill/>
        </p:spPr>
        <p:txBody>
          <a:bodyPr wrap="none" rtlCol="0">
            <a:spAutoFit/>
          </a:bodyPr>
          <a:lstStyle/>
          <a:p>
            <a:r>
              <a:rPr kumimoji="1" lang="en-US" altLang="ja-JP" dirty="0" smtClean="0"/>
              <a:t>topological</a:t>
            </a:r>
            <a:endParaRPr kumimoji="1" lang="ja-JP" altLang="en-US" dirty="0"/>
          </a:p>
        </p:txBody>
      </p:sp>
      <p:cxnSp>
        <p:nvCxnSpPr>
          <p:cNvPr id="14" name="直線矢印コネクタ 13"/>
          <p:cNvCxnSpPr/>
          <p:nvPr/>
        </p:nvCxnSpPr>
        <p:spPr>
          <a:xfrm flipV="1">
            <a:off x="3347864" y="4077072"/>
            <a:ext cx="1872208" cy="36004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148064" y="3717032"/>
            <a:ext cx="1920719" cy="369332"/>
          </a:xfrm>
          <a:prstGeom prst="rect">
            <a:avLst/>
          </a:prstGeom>
          <a:noFill/>
        </p:spPr>
        <p:txBody>
          <a:bodyPr wrap="none" rtlCol="0">
            <a:spAutoFit/>
          </a:bodyPr>
          <a:lstStyle/>
          <a:p>
            <a:r>
              <a:rPr lang="en-US" altLang="ja-JP" dirty="0" smtClean="0"/>
              <a:t>n</a:t>
            </a:r>
            <a:r>
              <a:rPr kumimoji="1" lang="en-US" altLang="ja-JP" dirty="0" smtClean="0"/>
              <a:t>on-topological</a:t>
            </a:r>
            <a:endParaRPr kumimoji="1" lang="ja-JP" altLang="en-US" dirty="0"/>
          </a:p>
        </p:txBody>
      </p:sp>
      <p:sp>
        <p:nvSpPr>
          <p:cNvPr id="16" name="テキスト ボックス 15"/>
          <p:cNvSpPr txBox="1"/>
          <p:nvPr/>
        </p:nvSpPr>
        <p:spPr>
          <a:xfrm>
            <a:off x="5100344" y="4787860"/>
            <a:ext cx="3288080" cy="369332"/>
          </a:xfrm>
          <a:prstGeom prst="rect">
            <a:avLst/>
          </a:prstGeom>
          <a:noFill/>
        </p:spPr>
        <p:txBody>
          <a:bodyPr wrap="none" rtlCol="0">
            <a:spAutoFit/>
          </a:bodyPr>
          <a:lstStyle/>
          <a:p>
            <a:r>
              <a:rPr lang="en-US" altLang="ja-JP" dirty="0" smtClean="0"/>
              <a:t>s</a:t>
            </a:r>
            <a:r>
              <a:rPr kumimoji="1" lang="en-US" altLang="ja-JP" dirty="0" smtClean="0"/>
              <a:t>tatic Josephson current 2</a:t>
            </a:r>
            <a:r>
              <a:rPr kumimoji="1" lang="en-US" altLang="ja-JP" dirty="0" smtClean="0">
                <a:latin typeface="Symbol" pitchFamily="18" charset="2"/>
              </a:rPr>
              <a:t>p</a:t>
            </a:r>
            <a:endParaRPr kumimoji="1" lang="ja-JP" altLang="en-US" dirty="0">
              <a:latin typeface="Symbol" pitchFamily="18" charset="2"/>
            </a:endParaRPr>
          </a:p>
        </p:txBody>
      </p:sp>
      <p:sp>
        <p:nvSpPr>
          <p:cNvPr id="17" name="テキスト ボックス 16"/>
          <p:cNvSpPr txBox="1"/>
          <p:nvPr/>
        </p:nvSpPr>
        <p:spPr>
          <a:xfrm>
            <a:off x="5076056" y="5147900"/>
            <a:ext cx="4083169" cy="369332"/>
          </a:xfrm>
          <a:prstGeom prst="rect">
            <a:avLst/>
          </a:prstGeom>
          <a:noFill/>
        </p:spPr>
        <p:txBody>
          <a:bodyPr wrap="none" rtlCol="0">
            <a:spAutoFit/>
          </a:bodyPr>
          <a:lstStyle/>
          <a:p>
            <a:r>
              <a:rPr lang="en-US" altLang="ja-JP" dirty="0" smtClean="0"/>
              <a:t>Non-s</a:t>
            </a:r>
            <a:r>
              <a:rPr kumimoji="1" lang="en-US" altLang="ja-JP" dirty="0" smtClean="0"/>
              <a:t>tatic Josephson current:  4</a:t>
            </a:r>
            <a:r>
              <a:rPr kumimoji="1" lang="en-US" altLang="ja-JP" dirty="0" smtClean="0">
                <a:latin typeface="Symbol" pitchFamily="18" charset="2"/>
              </a:rPr>
              <a:t>p</a:t>
            </a:r>
            <a:endParaRPr kumimoji="1" lang="ja-JP" altLang="en-US" dirty="0">
              <a:latin typeface="Symbol" pitchFamily="18" charset="2"/>
            </a:endParaRPr>
          </a:p>
        </p:txBody>
      </p:sp>
      <p:sp>
        <p:nvSpPr>
          <p:cNvPr id="18" name="テキスト ボックス 17"/>
          <p:cNvSpPr txBox="1"/>
          <p:nvPr/>
        </p:nvSpPr>
        <p:spPr>
          <a:xfrm>
            <a:off x="827584" y="5877272"/>
            <a:ext cx="7052252" cy="646331"/>
          </a:xfrm>
          <a:prstGeom prst="rect">
            <a:avLst/>
          </a:prstGeom>
          <a:noFill/>
        </p:spPr>
        <p:txBody>
          <a:bodyPr wrap="none" rtlCol="0">
            <a:spAutoFit/>
          </a:bodyPr>
          <a:lstStyle/>
          <a:p>
            <a:r>
              <a:rPr kumimoji="1" lang="en-US" altLang="ja-JP" b="1" dirty="0" smtClean="0">
                <a:latin typeface="Times New Roman" pitchFamily="18" charset="0"/>
                <a:cs typeface="Times New Roman" pitchFamily="18" charset="0"/>
              </a:rPr>
              <a:t>Similar anomalous current phase relation appears in </a:t>
            </a:r>
            <a:r>
              <a:rPr kumimoji="1" lang="en-US" altLang="ja-JP" b="1" i="1" dirty="0" smtClean="0">
                <a:latin typeface="Times New Roman" pitchFamily="18" charset="0"/>
                <a:cs typeface="Times New Roman" pitchFamily="18" charset="0"/>
              </a:rPr>
              <a:t>d</a:t>
            </a:r>
            <a:r>
              <a:rPr kumimoji="1" lang="en-US" altLang="ja-JP" b="1" dirty="0" smtClean="0">
                <a:latin typeface="Times New Roman" pitchFamily="18" charset="0"/>
                <a:cs typeface="Times New Roman" pitchFamily="18" charset="0"/>
              </a:rPr>
              <a:t>-wave junction </a:t>
            </a:r>
          </a:p>
          <a:p>
            <a:r>
              <a:rPr lang="en-US" altLang="ja-JP" b="1" dirty="0" smtClean="0">
                <a:latin typeface="Times New Roman" pitchFamily="18" charset="0"/>
                <a:cs typeface="Times New Roman" pitchFamily="18" charset="0"/>
              </a:rPr>
              <a:t>(Tanaka 96, </a:t>
            </a:r>
            <a:r>
              <a:rPr lang="en-US" altLang="ja-JP" b="1" dirty="0" err="1" smtClean="0">
                <a:latin typeface="Times New Roman" pitchFamily="18" charset="0"/>
                <a:cs typeface="Times New Roman" pitchFamily="18" charset="0"/>
              </a:rPr>
              <a:t>Barash</a:t>
            </a:r>
            <a:r>
              <a:rPr lang="en-US" altLang="ja-JP" b="1" dirty="0" smtClean="0">
                <a:latin typeface="Times New Roman" pitchFamily="18" charset="0"/>
                <a:cs typeface="Times New Roman" pitchFamily="18" charset="0"/>
              </a:rPr>
              <a:t> 96) and </a:t>
            </a:r>
            <a:r>
              <a:rPr lang="en-US" altLang="ja-JP" b="1" i="1" dirty="0" smtClean="0">
                <a:latin typeface="Times New Roman" pitchFamily="18" charset="0"/>
                <a:cs typeface="Times New Roman" pitchFamily="18" charset="0"/>
              </a:rPr>
              <a:t>p</a:t>
            </a:r>
            <a:r>
              <a:rPr lang="en-US" altLang="ja-JP" b="1" dirty="0" smtClean="0">
                <a:latin typeface="Times New Roman" pitchFamily="18" charset="0"/>
                <a:cs typeface="Times New Roman" pitchFamily="18" charset="0"/>
              </a:rPr>
              <a:t>-wave junction (</a:t>
            </a:r>
            <a:r>
              <a:rPr lang="en-US" altLang="ja-JP" b="1" dirty="0" err="1" smtClean="0">
                <a:latin typeface="Times New Roman" pitchFamily="18" charset="0"/>
                <a:cs typeface="Times New Roman" pitchFamily="18" charset="0"/>
              </a:rPr>
              <a:t>Yakovenko</a:t>
            </a:r>
            <a:r>
              <a:rPr lang="en-US" altLang="ja-JP" b="1" dirty="0" smtClean="0">
                <a:latin typeface="Times New Roman" pitchFamily="18" charset="0"/>
                <a:cs typeface="Times New Roman" pitchFamily="18" charset="0"/>
              </a:rPr>
              <a:t> 04).</a:t>
            </a:r>
            <a:endParaRPr kumimoji="1" lang="ja-JP" altLang="en-US" b="1" dirty="0">
              <a:latin typeface="Times New Roman" pitchFamily="18" charset="0"/>
              <a:cs typeface="Times New Roman" pitchFamily="18" charset="0"/>
            </a:endParaRPr>
          </a:p>
        </p:txBody>
      </p:sp>
      <p:sp>
        <p:nvSpPr>
          <p:cNvPr id="13" name="テキスト ボックス 12"/>
          <p:cNvSpPr txBox="1"/>
          <p:nvPr/>
        </p:nvSpPr>
        <p:spPr>
          <a:xfrm>
            <a:off x="4644008" y="1556792"/>
            <a:ext cx="1813317"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arXiv: 1204.4226</a:t>
            </a:r>
            <a:endParaRPr kumimoji="1" lang="ja-JP"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latin typeface="Times New Roman" pitchFamily="18" charset="0"/>
                <a:cs typeface="Times New Roman" pitchFamily="18" charset="0"/>
              </a:rPr>
              <a:t>Induced odd-frequency pairing in topological phase</a:t>
            </a:r>
            <a:endParaRPr kumimoji="1" lang="ja-JP" altLang="en-US" dirty="0">
              <a:latin typeface="Times New Roman" pitchFamily="18" charset="0"/>
              <a:cs typeface="Times New Roman" pitchFamily="18" charset="0"/>
            </a:endParaRPr>
          </a:p>
        </p:txBody>
      </p:sp>
      <p:sp>
        <p:nvSpPr>
          <p:cNvPr id="4" name="スライド番号プレースホルダ 3"/>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53</a:t>
            </a:fld>
            <a:endParaRPr lang="ja-JP" altLang="en-US">
              <a:solidFill>
                <a:prstClr val="black">
                  <a:tint val="75000"/>
                </a:prstClr>
              </a:solidFill>
            </a:endParaRPr>
          </a:p>
        </p:txBody>
      </p:sp>
      <p:pic>
        <p:nvPicPr>
          <p:cNvPr id="900098" name="Picture 2"/>
          <p:cNvPicPr>
            <a:picLocks noChangeAspect="1" noChangeArrowheads="1"/>
          </p:cNvPicPr>
          <p:nvPr/>
        </p:nvPicPr>
        <p:blipFill>
          <a:blip r:embed="rId4" cstate="print"/>
          <a:srcRect/>
          <a:stretch>
            <a:fillRect/>
          </a:stretch>
        </p:blipFill>
        <p:spPr bwMode="auto">
          <a:xfrm>
            <a:off x="1187624" y="1628800"/>
            <a:ext cx="6480720" cy="4176464"/>
          </a:xfrm>
          <a:prstGeom prst="rect">
            <a:avLst/>
          </a:prstGeom>
          <a:noFill/>
          <a:ln w="9525">
            <a:noFill/>
            <a:miter lim="800000"/>
            <a:headEnd/>
            <a:tailEnd/>
          </a:ln>
        </p:spPr>
      </p:pic>
      <p:pic>
        <p:nvPicPr>
          <p:cNvPr id="6" name="図 5" descr="txp_fig.png"/>
          <p:cNvPicPr>
            <a:picLocks noChangeAspect="1"/>
          </p:cNvPicPr>
          <p:nvPr>
            <p:custDataLst>
              <p:tags r:id="rId1"/>
            </p:custDataLst>
          </p:nvPr>
        </p:nvPicPr>
        <p:blipFill>
          <a:blip r:embed="rId5" cstate="print">
            <a:lum/>
          </a:blip>
          <a:stretch>
            <a:fillRect/>
          </a:stretch>
        </p:blipFill>
        <p:spPr>
          <a:xfrm>
            <a:off x="5220072" y="5939212"/>
            <a:ext cx="1430898" cy="307708"/>
          </a:xfrm>
          <a:prstGeom prst="rect">
            <a:avLst/>
          </a:prstGeom>
        </p:spPr>
      </p:pic>
      <p:pic>
        <p:nvPicPr>
          <p:cNvPr id="8" name="図 7" descr="txp_fig.png"/>
          <p:cNvPicPr>
            <a:picLocks noChangeAspect="1"/>
          </p:cNvPicPr>
          <p:nvPr>
            <p:custDataLst>
              <p:tags r:id="rId2"/>
            </p:custDataLst>
          </p:nvPr>
        </p:nvPicPr>
        <p:blipFill>
          <a:blip r:embed="rId6" cstate="print">
            <a:lum/>
          </a:blip>
          <a:stretch>
            <a:fillRect/>
          </a:stretch>
        </p:blipFill>
        <p:spPr>
          <a:xfrm>
            <a:off x="467544" y="5902362"/>
            <a:ext cx="1710930" cy="406958"/>
          </a:xfrm>
          <a:prstGeom prst="rect">
            <a:avLst/>
          </a:prstGeom>
        </p:spPr>
      </p:pic>
      <p:sp>
        <p:nvSpPr>
          <p:cNvPr id="9" name="テキスト ボックス 8"/>
          <p:cNvSpPr txBox="1"/>
          <p:nvPr/>
        </p:nvSpPr>
        <p:spPr>
          <a:xfrm>
            <a:off x="2708791" y="5877272"/>
            <a:ext cx="1906227" cy="400110"/>
          </a:xfrm>
          <a:prstGeom prst="rect">
            <a:avLst/>
          </a:prstGeom>
          <a:noFill/>
        </p:spPr>
        <p:txBody>
          <a:bodyPr wrap="none" rtlCol="0">
            <a:spAutoFit/>
          </a:bodyPr>
          <a:lstStyle/>
          <a:p>
            <a:r>
              <a:rPr kumimoji="1" lang="en-US" altLang="ja-JP" sz="2000" dirty="0" smtClean="0">
                <a:solidFill>
                  <a:srgbClr val="0000FF"/>
                </a:solidFill>
                <a:latin typeface="Times New Roman" pitchFamily="18" charset="0"/>
                <a:cs typeface="Times New Roman" pitchFamily="18" charset="0"/>
              </a:rPr>
              <a:t>Non Topological</a:t>
            </a:r>
            <a:endParaRPr kumimoji="1" lang="ja-JP" altLang="en-US" sz="2000" dirty="0">
              <a:solidFill>
                <a:srgbClr val="0000FF"/>
              </a:solidFill>
              <a:latin typeface="Times New Roman" pitchFamily="18" charset="0"/>
              <a:cs typeface="Times New Roman" pitchFamily="18" charset="0"/>
            </a:endParaRPr>
          </a:p>
        </p:txBody>
      </p:sp>
      <p:sp>
        <p:nvSpPr>
          <p:cNvPr id="10" name="テキスト ボックス 9"/>
          <p:cNvSpPr txBox="1"/>
          <p:nvPr/>
        </p:nvSpPr>
        <p:spPr>
          <a:xfrm>
            <a:off x="6876256" y="5877272"/>
            <a:ext cx="1404295" cy="400110"/>
          </a:xfrm>
          <a:prstGeom prst="rect">
            <a:avLst/>
          </a:prstGeom>
          <a:noFill/>
        </p:spPr>
        <p:txBody>
          <a:bodyPr wrap="none" rtlCol="0">
            <a:spAutoFit/>
          </a:bodyPr>
          <a:lstStyle/>
          <a:p>
            <a:r>
              <a:rPr kumimoji="1" lang="en-US" altLang="ja-JP" sz="2000" dirty="0" smtClean="0">
                <a:solidFill>
                  <a:srgbClr val="FF0000"/>
                </a:solidFill>
                <a:latin typeface="Times New Roman" pitchFamily="18" charset="0"/>
                <a:cs typeface="Times New Roman" pitchFamily="18" charset="0"/>
              </a:rPr>
              <a:t>Topological</a:t>
            </a:r>
            <a:endParaRPr kumimoji="1" lang="ja-JP" altLang="en-US" sz="2000" dirty="0">
              <a:solidFill>
                <a:srgbClr val="FF0000"/>
              </a:solidFill>
              <a:latin typeface="Times New Roman" pitchFamily="18" charset="0"/>
              <a:cs typeface="Times New Roman" pitchFamily="18" charset="0"/>
            </a:endParaRPr>
          </a:p>
        </p:txBody>
      </p:sp>
      <p:sp>
        <p:nvSpPr>
          <p:cNvPr id="12" name="テキスト ボックス 11"/>
          <p:cNvSpPr txBox="1"/>
          <p:nvPr/>
        </p:nvSpPr>
        <p:spPr>
          <a:xfrm>
            <a:off x="1115616" y="6381328"/>
            <a:ext cx="7061741" cy="400110"/>
          </a:xfrm>
          <a:prstGeom prst="rect">
            <a:avLst/>
          </a:prstGeom>
          <a:noFill/>
        </p:spPr>
        <p:txBody>
          <a:bodyPr wrap="none" rtlCol="0">
            <a:spAutoFit/>
          </a:bodyPr>
          <a:lstStyle/>
          <a:p>
            <a:r>
              <a:rPr kumimoji="1" lang="en-US" altLang="ja-JP" sz="2000" b="1" dirty="0" smtClean="0">
                <a:latin typeface="Times New Roman" pitchFamily="18" charset="0"/>
                <a:cs typeface="Times New Roman" pitchFamily="18" charset="0"/>
              </a:rPr>
              <a:t>Odd-frequency pairing is hugely enhanced in topological phase</a:t>
            </a:r>
            <a:endParaRPr kumimoji="1" lang="ja-JP" altLang="en-US" sz="2000" b="1" dirty="0">
              <a:latin typeface="Times New Roman" pitchFamily="18" charset="0"/>
              <a:cs typeface="Times New Roman" pitchFamily="18" charset="0"/>
            </a:endParaRPr>
          </a:p>
        </p:txBody>
      </p:sp>
      <p:sp>
        <p:nvSpPr>
          <p:cNvPr id="11" name="テキスト ボックス 10"/>
          <p:cNvSpPr txBox="1"/>
          <p:nvPr/>
        </p:nvSpPr>
        <p:spPr>
          <a:xfrm>
            <a:off x="6971635" y="1196752"/>
            <a:ext cx="1992853" cy="400110"/>
          </a:xfrm>
          <a:prstGeom prst="rect">
            <a:avLst/>
          </a:prstGeom>
          <a:noFill/>
        </p:spPr>
        <p:txBody>
          <a:bodyPr wrap="none" rtlCol="0">
            <a:spAutoFit/>
          </a:bodyPr>
          <a:lstStyle/>
          <a:p>
            <a:r>
              <a:rPr lang="en-US" altLang="ja-JP" sz="2000" dirty="0" smtClean="0">
                <a:latin typeface="Times New Roman" pitchFamily="18" charset="0"/>
                <a:cs typeface="Times New Roman" pitchFamily="18" charset="0"/>
              </a:rPr>
              <a:t>arXiv: 1204.4226</a:t>
            </a:r>
            <a:endParaRPr kumimoji="1" lang="ja-JP"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Autofit/>
          </a:bodyPr>
          <a:lstStyle/>
          <a:p>
            <a:pPr marL="342900" lvl="1" indent="-342900" algn="ctr"/>
            <a:r>
              <a:rPr kumimoji="1" lang="en-US" altLang="ja-JP" sz="3600" dirty="0" smtClean="0"/>
              <a:t>Summary:</a:t>
            </a:r>
            <a:br>
              <a:rPr kumimoji="1" lang="en-US" altLang="ja-JP" sz="3600" dirty="0" smtClean="0"/>
            </a:br>
            <a:r>
              <a:rPr lang="en-US" altLang="ja-JP" sz="3600" dirty="0" smtClean="0"/>
              <a:t> </a:t>
            </a:r>
            <a:r>
              <a:rPr lang="en-US" altLang="ja-JP" sz="3600" dirty="0" err="1" smtClean="0"/>
              <a:t>Nano</a:t>
            </a:r>
            <a:r>
              <a:rPr lang="en-US" altLang="ja-JP" sz="3600" dirty="0" smtClean="0"/>
              <a:t> wire hosting Majorana fermion</a:t>
            </a:r>
            <a:endParaRPr kumimoji="1" lang="ja-JP" altLang="en-US" sz="3600" dirty="0"/>
          </a:p>
        </p:txBody>
      </p:sp>
      <p:sp>
        <p:nvSpPr>
          <p:cNvPr id="7" name="コンテンツ プレースホルダ 6"/>
          <p:cNvSpPr>
            <a:spLocks noGrp="1"/>
          </p:cNvSpPr>
          <p:nvPr>
            <p:ph idx="1"/>
          </p:nvPr>
        </p:nvSpPr>
        <p:spPr>
          <a:xfrm>
            <a:off x="395536" y="1883965"/>
            <a:ext cx="8686800" cy="3489251"/>
          </a:xfrm>
        </p:spPr>
        <p:txBody>
          <a:bodyPr>
            <a:normAutofit fontScale="92500" lnSpcReduction="20000"/>
          </a:bodyPr>
          <a:lstStyle/>
          <a:p>
            <a:pPr marL="514350" indent="-514350">
              <a:lnSpc>
                <a:spcPct val="110000"/>
              </a:lnSpc>
              <a:spcBef>
                <a:spcPts val="0"/>
              </a:spcBef>
              <a:buAutoNum type="arabicPeriod"/>
            </a:pPr>
            <a:r>
              <a:rPr lang="en-US" altLang="ja-JP" dirty="0" smtClean="0">
                <a:latin typeface="Times New Roman" pitchFamily="18" charset="0"/>
                <a:cs typeface="Times New Roman" pitchFamily="18" charset="0"/>
              </a:rPr>
              <a:t>Majorana fermion should be always hosting odd-frequency pairing.</a:t>
            </a:r>
          </a:p>
          <a:p>
            <a:pPr marL="514350" indent="-514350">
              <a:lnSpc>
                <a:spcPct val="110000"/>
              </a:lnSpc>
              <a:spcBef>
                <a:spcPts val="0"/>
              </a:spcBef>
              <a:buAutoNum type="arabicPeriod"/>
            </a:pPr>
            <a:r>
              <a:rPr lang="en-US" altLang="ja-JP" dirty="0" smtClean="0">
                <a:latin typeface="Times New Roman" pitchFamily="18" charset="0"/>
                <a:cs typeface="Times New Roman" pitchFamily="18" charset="0"/>
              </a:rPr>
              <a:t>Anomalous proximity effect, anomalous  charge transport are expected similar to spin-triplet </a:t>
            </a:r>
            <a:r>
              <a:rPr lang="en-US" altLang="ja-JP" i="1" dirty="0" smtClean="0">
                <a:latin typeface="Times New Roman" pitchFamily="18" charset="0"/>
                <a:cs typeface="Times New Roman" pitchFamily="18" charset="0"/>
              </a:rPr>
              <a:t>p</a:t>
            </a:r>
            <a:r>
              <a:rPr lang="en-US" altLang="ja-JP" dirty="0" smtClean="0">
                <a:latin typeface="Times New Roman" pitchFamily="18" charset="0"/>
                <a:cs typeface="Times New Roman" pitchFamily="18" charset="0"/>
              </a:rPr>
              <a:t>-wave superconductor junctions.</a:t>
            </a:r>
          </a:p>
          <a:p>
            <a:pPr marL="514350" indent="-514350">
              <a:lnSpc>
                <a:spcPct val="110000"/>
              </a:lnSpc>
              <a:spcBef>
                <a:spcPts val="0"/>
              </a:spcBef>
              <a:buAutoNum type="arabicPeriod"/>
            </a:pPr>
            <a:r>
              <a:rPr lang="en-US" altLang="ja-JP" dirty="0" err="1" smtClean="0">
                <a:latin typeface="Times New Roman" pitchFamily="18" charset="0"/>
                <a:cs typeface="Times New Roman" pitchFamily="18" charset="0"/>
              </a:rPr>
              <a:t>Nano</a:t>
            </a:r>
            <a:r>
              <a:rPr lang="en-US" altLang="ja-JP" dirty="0" smtClean="0">
                <a:latin typeface="Times New Roman" pitchFamily="18" charset="0"/>
                <a:cs typeface="Times New Roman" pitchFamily="18" charset="0"/>
              </a:rPr>
              <a:t> wire </a:t>
            </a:r>
            <a:r>
              <a:rPr lang="en-US" altLang="ja-JP" smtClean="0">
                <a:latin typeface="Times New Roman" pitchFamily="18" charset="0"/>
                <a:cs typeface="Times New Roman" pitchFamily="18" charset="0"/>
              </a:rPr>
              <a:t>is an </a:t>
            </a:r>
            <a:r>
              <a:rPr lang="en-US" altLang="ja-JP" dirty="0" smtClean="0">
                <a:latin typeface="Times New Roman" pitchFamily="18" charset="0"/>
                <a:cs typeface="Times New Roman" pitchFamily="18" charset="0"/>
              </a:rPr>
              <a:t>idealistic system to study anomalous proximity effect expected for spin-triplet </a:t>
            </a:r>
            <a:r>
              <a:rPr lang="en-US" altLang="ja-JP" i="1" dirty="0" err="1" smtClean="0">
                <a:latin typeface="Times New Roman" pitchFamily="18" charset="0"/>
                <a:cs typeface="Times New Roman" pitchFamily="18" charset="0"/>
              </a:rPr>
              <a:t>p</a:t>
            </a:r>
            <a:r>
              <a:rPr lang="en-US" altLang="ja-JP" baseline="-25000" dirty="0" err="1" smtClean="0">
                <a:latin typeface="Times New Roman" pitchFamily="18" charset="0"/>
                <a:cs typeface="Times New Roman" pitchFamily="18" charset="0"/>
              </a:rPr>
              <a:t>x</a:t>
            </a:r>
            <a:r>
              <a:rPr lang="en-US" altLang="ja-JP" dirty="0" smtClean="0">
                <a:latin typeface="Times New Roman" pitchFamily="18" charset="0"/>
                <a:cs typeface="Times New Roman" pitchFamily="18" charset="0"/>
              </a:rPr>
              <a:t>-wave superconductor.   </a:t>
            </a:r>
            <a:endParaRPr lang="en-US" altLang="ja-JP" dirty="0" smtClean="0"/>
          </a:p>
        </p:txBody>
      </p:sp>
      <p:sp>
        <p:nvSpPr>
          <p:cNvPr id="5" name="テキスト ボックス 4"/>
          <p:cNvSpPr txBox="1"/>
          <p:nvPr/>
        </p:nvSpPr>
        <p:spPr>
          <a:xfrm>
            <a:off x="4366015" y="6444044"/>
            <a:ext cx="2366225"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Y. Asano</a:t>
            </a:r>
            <a:r>
              <a:rPr kumimoji="1" lang="en-US" altLang="ja-JP" dirty="0" smtClean="0">
                <a:latin typeface="Times New Roman" pitchFamily="18" charset="0"/>
                <a:cs typeface="Times New Roman" pitchFamily="18" charset="0"/>
              </a:rPr>
              <a:t> and Y. Tanaka</a:t>
            </a:r>
            <a:endParaRPr kumimoji="1" lang="ja-JP" altLang="en-US" dirty="0">
              <a:latin typeface="Times New Roman" pitchFamily="18" charset="0"/>
              <a:cs typeface="Times New Roman" pitchFamily="18" charset="0"/>
            </a:endParaRPr>
          </a:p>
        </p:txBody>
      </p:sp>
      <p:sp>
        <p:nvSpPr>
          <p:cNvPr id="6" name="テキスト ボックス 5"/>
          <p:cNvSpPr txBox="1"/>
          <p:nvPr/>
        </p:nvSpPr>
        <p:spPr>
          <a:xfrm>
            <a:off x="6899627" y="6410945"/>
            <a:ext cx="1992853" cy="400110"/>
          </a:xfrm>
          <a:prstGeom prst="rect">
            <a:avLst/>
          </a:prstGeom>
          <a:noFill/>
        </p:spPr>
        <p:txBody>
          <a:bodyPr wrap="none" rtlCol="0">
            <a:spAutoFit/>
          </a:bodyPr>
          <a:lstStyle/>
          <a:p>
            <a:r>
              <a:rPr lang="en-US" altLang="ja-JP" sz="2000" dirty="0" smtClean="0">
                <a:latin typeface="Times New Roman" pitchFamily="18" charset="0"/>
                <a:cs typeface="Times New Roman" pitchFamily="18" charset="0"/>
              </a:rPr>
              <a:t>arXiv: 1204.4226</a:t>
            </a:r>
            <a:endParaRPr kumimoji="1" lang="ja-JP"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Calculation of surface states</a:t>
            </a:r>
            <a:endParaRPr kumimoji="1" lang="ja-JP" altLang="en-US" dirty="0"/>
          </a:p>
        </p:txBody>
      </p:sp>
      <p:sp>
        <p:nvSpPr>
          <p:cNvPr id="3" name="スライド番号プレースホルダ 2"/>
          <p:cNvSpPr>
            <a:spLocks noGrp="1"/>
          </p:cNvSpPr>
          <p:nvPr>
            <p:ph type="sldNum" sz="quarter" idx="12"/>
          </p:nvPr>
        </p:nvSpPr>
        <p:spPr/>
        <p:txBody>
          <a:bodyPr/>
          <a:lstStyle/>
          <a:p>
            <a:fld id="{D1B1C3F2-221E-42FB-AA0C-AB4D43B50072}" type="slidenum">
              <a:rPr lang="ja-JP" altLang="en-US" smtClean="0">
                <a:solidFill>
                  <a:prstClr val="black">
                    <a:tint val="75000"/>
                  </a:prstClr>
                </a:solidFill>
              </a:rPr>
              <a:pPr/>
              <a:t>55</a:t>
            </a:fld>
            <a:endParaRPr lang="ja-JP" altLang="en-US">
              <a:solidFill>
                <a:prstClr val="black">
                  <a:tint val="75000"/>
                </a:prstClr>
              </a:solidFill>
            </a:endParaRPr>
          </a:p>
        </p:txBody>
      </p:sp>
      <p:grpSp>
        <p:nvGrpSpPr>
          <p:cNvPr id="5" name="グループ化 22"/>
          <p:cNvGrpSpPr/>
          <p:nvPr/>
        </p:nvGrpSpPr>
        <p:grpSpPr>
          <a:xfrm>
            <a:off x="2915816" y="1763524"/>
            <a:ext cx="2521110" cy="1233428"/>
            <a:chOff x="323528" y="1556792"/>
            <a:chExt cx="2521110" cy="1233428"/>
          </a:xfrm>
        </p:grpSpPr>
        <p:sp>
          <p:nvSpPr>
            <p:cNvPr id="4" name="直方体 3"/>
            <p:cNvSpPr/>
            <p:nvPr/>
          </p:nvSpPr>
          <p:spPr>
            <a:xfrm>
              <a:off x="971600" y="1556792"/>
              <a:ext cx="1296144" cy="864096"/>
            </a:xfrm>
            <a:prstGeom prst="cub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FF0000"/>
                  </a:solidFill>
                </a:rPr>
                <a:t>STI</a:t>
              </a:r>
              <a:endParaRPr lang="ja-JP" altLang="en-US" dirty="0">
                <a:solidFill>
                  <a:srgbClr val="FF0000"/>
                </a:solidFill>
              </a:endParaRPr>
            </a:p>
          </p:txBody>
        </p:sp>
        <p:cxnSp>
          <p:nvCxnSpPr>
            <p:cNvPr id="6" name="直線矢印コネクタ 5"/>
            <p:cNvCxnSpPr/>
            <p:nvPr/>
          </p:nvCxnSpPr>
          <p:spPr>
            <a:xfrm>
              <a:off x="467544" y="2420888"/>
              <a:ext cx="20882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55776" y="2204864"/>
              <a:ext cx="288862" cy="369332"/>
            </a:xfrm>
            <a:prstGeom prst="rect">
              <a:avLst/>
            </a:prstGeom>
            <a:noFill/>
          </p:spPr>
          <p:txBody>
            <a:bodyPr wrap="none" rtlCol="0">
              <a:spAutoFit/>
            </a:bodyPr>
            <a:lstStyle/>
            <a:p>
              <a:r>
                <a:rPr lang="en-US" altLang="ja-JP" dirty="0" smtClean="0">
                  <a:solidFill>
                    <a:prstClr val="black"/>
                  </a:solidFill>
                  <a:latin typeface="cmmi12" pitchFamily="34" charset="0"/>
                </a:rPr>
                <a:t>z</a:t>
              </a:r>
              <a:endParaRPr lang="ja-JP" altLang="en-US" dirty="0">
                <a:solidFill>
                  <a:prstClr val="black"/>
                </a:solidFill>
                <a:latin typeface="cmmi12" pitchFamily="34" charset="0"/>
              </a:endParaRPr>
            </a:p>
          </p:txBody>
        </p:sp>
        <p:cxnSp>
          <p:nvCxnSpPr>
            <p:cNvPr id="10" name="直線矢印コネクタ 9"/>
            <p:cNvCxnSpPr/>
            <p:nvPr/>
          </p:nvCxnSpPr>
          <p:spPr>
            <a:xfrm flipV="1">
              <a:off x="467544" y="2132856"/>
              <a:ext cx="28803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467544" y="1916832"/>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11560" y="1844824"/>
              <a:ext cx="312906" cy="369332"/>
            </a:xfrm>
            <a:prstGeom prst="rect">
              <a:avLst/>
            </a:prstGeom>
            <a:noFill/>
          </p:spPr>
          <p:txBody>
            <a:bodyPr wrap="none" rtlCol="0">
              <a:spAutoFit/>
            </a:bodyPr>
            <a:lstStyle/>
            <a:p>
              <a:r>
                <a:rPr lang="en-US" altLang="ja-JP" dirty="0" smtClean="0">
                  <a:solidFill>
                    <a:prstClr val="black"/>
                  </a:solidFill>
                  <a:latin typeface="cmmi12" pitchFamily="34" charset="0"/>
                </a:rPr>
                <a:t>x</a:t>
              </a:r>
              <a:endParaRPr lang="ja-JP" altLang="en-US" dirty="0">
                <a:solidFill>
                  <a:prstClr val="black"/>
                </a:solidFill>
                <a:latin typeface="cmmi12" pitchFamily="34" charset="0"/>
              </a:endParaRPr>
            </a:p>
          </p:txBody>
        </p:sp>
        <p:sp>
          <p:nvSpPr>
            <p:cNvPr id="14" name="テキスト ボックス 13"/>
            <p:cNvSpPr txBox="1"/>
            <p:nvPr/>
          </p:nvSpPr>
          <p:spPr>
            <a:xfrm>
              <a:off x="323528" y="1556792"/>
              <a:ext cx="295274" cy="369332"/>
            </a:xfrm>
            <a:prstGeom prst="rect">
              <a:avLst/>
            </a:prstGeom>
            <a:noFill/>
          </p:spPr>
          <p:txBody>
            <a:bodyPr wrap="none" rtlCol="0">
              <a:spAutoFit/>
            </a:bodyPr>
            <a:lstStyle/>
            <a:p>
              <a:r>
                <a:rPr lang="en-US" altLang="ja-JP" dirty="0" smtClean="0">
                  <a:solidFill>
                    <a:prstClr val="black"/>
                  </a:solidFill>
                  <a:latin typeface="cmmi12" pitchFamily="34" charset="0"/>
                </a:rPr>
                <a:t>y</a:t>
              </a:r>
              <a:endParaRPr lang="ja-JP" altLang="en-US" dirty="0">
                <a:solidFill>
                  <a:prstClr val="black"/>
                </a:solidFill>
                <a:latin typeface="cmmi12" pitchFamily="34" charset="0"/>
              </a:endParaRPr>
            </a:p>
          </p:txBody>
        </p:sp>
        <p:sp>
          <p:nvSpPr>
            <p:cNvPr id="15" name="テキスト ボックス 14"/>
            <p:cNvSpPr txBox="1"/>
            <p:nvPr/>
          </p:nvSpPr>
          <p:spPr>
            <a:xfrm>
              <a:off x="1763688" y="2420888"/>
              <a:ext cx="527709" cy="369332"/>
            </a:xfrm>
            <a:prstGeom prst="rect">
              <a:avLst/>
            </a:prstGeom>
            <a:noFill/>
          </p:spPr>
          <p:txBody>
            <a:bodyPr wrap="none" rtlCol="0">
              <a:spAutoFit/>
            </a:bodyPr>
            <a:lstStyle/>
            <a:p>
              <a:r>
                <a:rPr lang="en-US" altLang="ja-JP" dirty="0" smtClean="0">
                  <a:solidFill>
                    <a:prstClr val="black"/>
                  </a:solidFill>
                  <a:latin typeface="cmmi12" pitchFamily="34" charset="0"/>
                </a:rPr>
                <a:t>z</a:t>
              </a:r>
              <a:r>
                <a:rPr lang="en-US" altLang="ja-JP" dirty="0" smtClean="0">
                  <a:solidFill>
                    <a:prstClr val="black"/>
                  </a:solidFill>
                  <a:latin typeface="Symbol" pitchFamily="18" charset="2"/>
                </a:rPr>
                <a:t>=</a:t>
              </a:r>
              <a:r>
                <a:rPr lang="en-US" altLang="ja-JP" dirty="0" smtClean="0">
                  <a:solidFill>
                    <a:prstClr val="black"/>
                  </a:solidFill>
                  <a:latin typeface="cmr12" pitchFamily="34" charset="0"/>
                </a:rPr>
                <a:t>0</a:t>
              </a:r>
              <a:endParaRPr lang="ja-JP" altLang="en-US" dirty="0">
                <a:solidFill>
                  <a:prstClr val="black"/>
                </a:solidFill>
                <a:latin typeface="cmr12" pitchFamily="34" charset="0"/>
              </a:endParaRPr>
            </a:p>
          </p:txBody>
        </p:sp>
      </p:grpSp>
      <p:sp>
        <p:nvSpPr>
          <p:cNvPr id="16" name="テキスト ボックス 15"/>
          <p:cNvSpPr txBox="1"/>
          <p:nvPr/>
        </p:nvSpPr>
        <p:spPr>
          <a:xfrm>
            <a:off x="899592" y="3212976"/>
            <a:ext cx="4333238" cy="369332"/>
          </a:xfrm>
          <a:prstGeom prst="rect">
            <a:avLst/>
          </a:prstGeom>
          <a:noFill/>
        </p:spPr>
        <p:txBody>
          <a:bodyPr wrap="none" rtlCol="0">
            <a:spAutoFit/>
          </a:bodyPr>
          <a:lstStyle/>
          <a:p>
            <a:r>
              <a:rPr lang="en-US" altLang="ja-JP" dirty="0" smtClean="0">
                <a:solidFill>
                  <a:prstClr val="black"/>
                </a:solidFill>
                <a:latin typeface="cmr12" pitchFamily="34" charset="0"/>
              </a:rPr>
              <a:t>1. construct the wave function in the STI</a:t>
            </a:r>
            <a:endParaRPr lang="ja-JP" altLang="en-US" dirty="0">
              <a:solidFill>
                <a:prstClr val="black"/>
              </a:solidFill>
              <a:latin typeface="cmr12" pitchFamily="34" charset="0"/>
            </a:endParaRPr>
          </a:p>
        </p:txBody>
      </p:sp>
      <p:sp>
        <p:nvSpPr>
          <p:cNvPr id="17" name="テキスト ボックス 16"/>
          <p:cNvSpPr txBox="1"/>
          <p:nvPr/>
        </p:nvSpPr>
        <p:spPr>
          <a:xfrm>
            <a:off x="899592" y="5219908"/>
            <a:ext cx="6001964" cy="369332"/>
          </a:xfrm>
          <a:prstGeom prst="rect">
            <a:avLst/>
          </a:prstGeom>
          <a:noFill/>
        </p:spPr>
        <p:txBody>
          <a:bodyPr wrap="none" rtlCol="0">
            <a:spAutoFit/>
          </a:bodyPr>
          <a:lstStyle/>
          <a:p>
            <a:r>
              <a:rPr lang="en-US" altLang="ja-JP" dirty="0" smtClean="0">
                <a:solidFill>
                  <a:prstClr val="black"/>
                </a:solidFill>
                <a:latin typeface="cmr12" pitchFamily="34" charset="0"/>
              </a:rPr>
              <a:t>2. the coefficient </a:t>
            </a:r>
            <a:r>
              <a:rPr lang="en-US" altLang="ja-JP" dirty="0" smtClean="0">
                <a:solidFill>
                  <a:prstClr val="black"/>
                </a:solidFill>
                <a:latin typeface="cmmi12" pitchFamily="34" charset="0"/>
              </a:rPr>
              <a:t>t</a:t>
            </a:r>
            <a:r>
              <a:rPr lang="en-US" altLang="ja-JP" dirty="0" smtClean="0">
                <a:solidFill>
                  <a:prstClr val="black"/>
                </a:solidFill>
              </a:rPr>
              <a:t> </a:t>
            </a:r>
            <a:r>
              <a:rPr lang="en-US" altLang="ja-JP" dirty="0" smtClean="0">
                <a:solidFill>
                  <a:prstClr val="black"/>
                </a:solidFill>
                <a:latin typeface="cmr12" pitchFamily="34" charset="0"/>
              </a:rPr>
              <a:t>is determined by the confined condition</a:t>
            </a:r>
            <a:endParaRPr lang="ja-JP" altLang="en-US" dirty="0">
              <a:solidFill>
                <a:prstClr val="black"/>
              </a:solidFill>
              <a:latin typeface="cmr12" pitchFamily="34" charset="0"/>
            </a:endParaRPr>
          </a:p>
        </p:txBody>
      </p:sp>
      <p:pic>
        <p:nvPicPr>
          <p:cNvPr id="19" name="図 18" descr="TP_tmp.png"/>
          <p:cNvPicPr>
            <a:picLocks noChangeAspect="1"/>
          </p:cNvPicPr>
          <p:nvPr>
            <p:custDataLst>
              <p:tags r:id="rId1"/>
            </p:custDataLst>
          </p:nvPr>
        </p:nvPicPr>
        <p:blipFill>
          <a:blip r:embed="rId5" cstate="print"/>
          <a:stretch>
            <a:fillRect/>
          </a:stretch>
        </p:blipFill>
        <p:spPr bwMode="auto">
          <a:xfrm>
            <a:off x="1475656" y="3789040"/>
            <a:ext cx="3727786" cy="664067"/>
          </a:xfrm>
          <a:prstGeom prst="rect">
            <a:avLst/>
          </a:prstGeom>
          <a:solidFill>
            <a:schemeClr val="bg1"/>
          </a:solidFill>
          <a:ln/>
          <a:effectLst/>
        </p:spPr>
      </p:pic>
      <p:pic>
        <p:nvPicPr>
          <p:cNvPr id="21" name="図 20" descr="TP_tmp.png"/>
          <p:cNvPicPr>
            <a:picLocks noChangeAspect="1"/>
          </p:cNvPicPr>
          <p:nvPr>
            <p:custDataLst>
              <p:tags r:id="rId2"/>
            </p:custDataLst>
          </p:nvPr>
        </p:nvPicPr>
        <p:blipFill>
          <a:blip r:embed="rId6" cstate="print"/>
          <a:stretch>
            <a:fillRect/>
          </a:stretch>
        </p:blipFill>
        <p:spPr bwMode="auto">
          <a:xfrm>
            <a:off x="2123728" y="4581128"/>
            <a:ext cx="260078" cy="289554"/>
          </a:xfrm>
          <a:prstGeom prst="rect">
            <a:avLst/>
          </a:prstGeom>
          <a:solidFill>
            <a:schemeClr val="bg1"/>
          </a:solidFill>
          <a:ln/>
          <a:effectLst/>
        </p:spPr>
      </p:pic>
      <p:sp>
        <p:nvSpPr>
          <p:cNvPr id="22" name="テキスト ボックス 21"/>
          <p:cNvSpPr txBox="1"/>
          <p:nvPr/>
        </p:nvSpPr>
        <p:spPr>
          <a:xfrm>
            <a:off x="2390494" y="4550570"/>
            <a:ext cx="5115503" cy="369332"/>
          </a:xfrm>
          <a:prstGeom prst="rect">
            <a:avLst/>
          </a:prstGeom>
          <a:noFill/>
        </p:spPr>
        <p:txBody>
          <a:bodyPr wrap="none" rtlCol="0">
            <a:spAutoFit/>
          </a:bodyPr>
          <a:lstStyle/>
          <a:p>
            <a:r>
              <a:rPr lang="en-US" altLang="ja-JP" dirty="0" smtClean="0">
                <a:solidFill>
                  <a:prstClr val="black"/>
                </a:solidFill>
                <a:latin typeface="cmr12" pitchFamily="34" charset="0"/>
              </a:rPr>
              <a:t>: wave function of evanescent state with energy </a:t>
            </a:r>
            <a:r>
              <a:rPr lang="en-US" altLang="ja-JP" dirty="0" smtClean="0">
                <a:solidFill>
                  <a:prstClr val="black"/>
                </a:solidFill>
                <a:latin typeface="cmmi12" pitchFamily="34" charset="0"/>
              </a:rPr>
              <a:t>E</a:t>
            </a:r>
            <a:endParaRPr lang="ja-JP" altLang="en-US" dirty="0">
              <a:solidFill>
                <a:prstClr val="black"/>
              </a:solidFill>
              <a:latin typeface="cmmi12" pitchFamily="34" charset="0"/>
            </a:endParaRPr>
          </a:p>
        </p:txBody>
      </p:sp>
      <p:pic>
        <p:nvPicPr>
          <p:cNvPr id="25" name="図 24" descr="TP_tmp.png"/>
          <p:cNvPicPr>
            <a:picLocks noChangeAspect="1"/>
          </p:cNvPicPr>
          <p:nvPr>
            <p:custDataLst>
              <p:tags r:id="rId3"/>
            </p:custDataLst>
          </p:nvPr>
        </p:nvPicPr>
        <p:blipFill>
          <a:blip r:embed="rId7" cstate="print"/>
          <a:stretch>
            <a:fillRect/>
          </a:stretch>
        </p:blipFill>
        <p:spPr bwMode="auto">
          <a:xfrm>
            <a:off x="1547664" y="5661248"/>
            <a:ext cx="2023412" cy="317295"/>
          </a:xfrm>
          <a:prstGeom prst="rect">
            <a:avLst/>
          </a:prstGeom>
          <a:solidFill>
            <a:schemeClr val="bg1"/>
          </a:solidFill>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タイトル 5"/>
          <p:cNvSpPr>
            <a:spLocks noGrp="1"/>
          </p:cNvSpPr>
          <p:nvPr>
            <p:ph type="title"/>
          </p:nvPr>
        </p:nvSpPr>
        <p:spPr>
          <a:xfrm>
            <a:off x="971600" y="260648"/>
            <a:ext cx="7416824" cy="706090"/>
          </a:xfrm>
        </p:spPr>
        <p:txBody>
          <a:bodyPr>
            <a:normAutofit fontScale="90000"/>
          </a:bodyPr>
          <a:lstStyle/>
          <a:p>
            <a:r>
              <a:rPr lang="en-US" altLang="ja-JP" dirty="0" smtClean="0">
                <a:solidFill>
                  <a:schemeClr val="tx1"/>
                </a:solidFill>
                <a:ea typeface="ＭＳ Ｐゴシック" pitchFamily="50" charset="-128"/>
              </a:rPr>
              <a:t>Energy Gap function</a:t>
            </a:r>
            <a:endParaRPr kumimoji="1" lang="ja-JP" altLang="en-US" dirty="0" smtClean="0">
              <a:solidFill>
                <a:schemeClr val="tx1"/>
              </a:solidFill>
              <a:ea typeface="ＭＳ Ｐゴシック" pitchFamily="50" charset="-128"/>
            </a:endParaRPr>
          </a:p>
        </p:txBody>
      </p:sp>
      <p:pic>
        <p:nvPicPr>
          <p:cNvPr id="375810" name="Picture 2"/>
          <p:cNvPicPr>
            <a:picLocks noChangeAspect="1" noChangeArrowheads="1"/>
          </p:cNvPicPr>
          <p:nvPr/>
        </p:nvPicPr>
        <p:blipFill>
          <a:blip r:embed="rId2" cstate="print"/>
          <a:srcRect/>
          <a:stretch>
            <a:fillRect/>
          </a:stretch>
        </p:blipFill>
        <p:spPr bwMode="auto">
          <a:xfrm>
            <a:off x="827584" y="1916832"/>
            <a:ext cx="7416824" cy="1512168"/>
          </a:xfrm>
          <a:prstGeom prst="rect">
            <a:avLst/>
          </a:prstGeom>
          <a:noFill/>
          <a:ln w="9525">
            <a:noFill/>
            <a:miter lim="800000"/>
            <a:headEnd/>
            <a:tailEnd/>
          </a:ln>
        </p:spPr>
      </p:pic>
      <p:sp>
        <p:nvSpPr>
          <p:cNvPr id="6" name="テキスト ボックス 5"/>
          <p:cNvSpPr txBox="1"/>
          <p:nvPr/>
        </p:nvSpPr>
        <p:spPr>
          <a:xfrm>
            <a:off x="1187624" y="1124744"/>
            <a:ext cx="1451038" cy="523220"/>
          </a:xfrm>
          <a:prstGeom prst="rect">
            <a:avLst/>
          </a:prstGeom>
          <a:noFill/>
        </p:spPr>
        <p:txBody>
          <a:bodyPr wrap="none" rtlCol="0">
            <a:spAutoFit/>
          </a:bodyPr>
          <a:lstStyle/>
          <a:p>
            <a:r>
              <a:rPr kumimoji="1" lang="en-US" altLang="ja-JP" sz="2800" dirty="0" smtClean="0">
                <a:latin typeface="Times New Roman" pitchFamily="18" charset="0"/>
                <a:cs typeface="Times New Roman" pitchFamily="18" charset="0"/>
              </a:rPr>
              <a:t>Full Gap</a:t>
            </a:r>
            <a:endParaRPr kumimoji="1" lang="ja-JP" altLang="en-US" sz="2800" dirty="0">
              <a:latin typeface="Times New Roman" pitchFamily="18" charset="0"/>
              <a:cs typeface="Times New Roman" pitchFamily="18" charset="0"/>
            </a:endParaRPr>
          </a:p>
        </p:txBody>
      </p:sp>
      <p:sp>
        <p:nvSpPr>
          <p:cNvPr id="7" name="テキスト ボックス 6"/>
          <p:cNvSpPr txBox="1"/>
          <p:nvPr/>
        </p:nvSpPr>
        <p:spPr>
          <a:xfrm>
            <a:off x="1115616" y="3645024"/>
            <a:ext cx="1810111" cy="523220"/>
          </a:xfrm>
          <a:prstGeom prst="rect">
            <a:avLst/>
          </a:prstGeom>
          <a:noFill/>
        </p:spPr>
        <p:txBody>
          <a:bodyPr wrap="none" rtlCol="0">
            <a:spAutoFit/>
          </a:bodyPr>
          <a:lstStyle/>
          <a:p>
            <a:r>
              <a:rPr lang="en-US" altLang="ja-JP" sz="2800" dirty="0" smtClean="0">
                <a:latin typeface="Times New Roman" pitchFamily="18" charset="0"/>
                <a:cs typeface="Times New Roman" pitchFamily="18" charset="0"/>
              </a:rPr>
              <a:t>Point Node</a:t>
            </a:r>
            <a:endParaRPr kumimoji="1" lang="ja-JP" altLang="en-US" sz="2800" dirty="0">
              <a:latin typeface="Times New Roman" pitchFamily="18" charset="0"/>
              <a:cs typeface="Times New Roman" pitchFamily="18" charset="0"/>
            </a:endParaRPr>
          </a:p>
        </p:txBody>
      </p:sp>
      <p:pic>
        <p:nvPicPr>
          <p:cNvPr id="375811" name="Picture 3"/>
          <p:cNvPicPr>
            <a:picLocks noChangeAspect="1" noChangeArrowheads="1"/>
          </p:cNvPicPr>
          <p:nvPr/>
        </p:nvPicPr>
        <p:blipFill>
          <a:blip r:embed="rId3" cstate="print"/>
          <a:srcRect/>
          <a:stretch>
            <a:fillRect/>
          </a:stretch>
        </p:blipFill>
        <p:spPr bwMode="auto">
          <a:xfrm>
            <a:off x="619497" y="4201900"/>
            <a:ext cx="4960615" cy="1819388"/>
          </a:xfrm>
          <a:prstGeom prst="rect">
            <a:avLst/>
          </a:prstGeom>
          <a:noFill/>
          <a:ln w="9525">
            <a:noFill/>
            <a:miter lim="800000"/>
            <a:headEnd/>
            <a:tailEnd/>
          </a:ln>
        </p:spPr>
      </p:pic>
      <p:sp>
        <p:nvSpPr>
          <p:cNvPr id="8" name="正方形/長方形 6"/>
          <p:cNvSpPr>
            <a:spLocks noChangeArrowheads="1"/>
          </p:cNvSpPr>
          <p:nvPr/>
        </p:nvSpPr>
        <p:spPr bwMode="auto">
          <a:xfrm>
            <a:off x="1547664" y="6165304"/>
            <a:ext cx="5715000" cy="307777"/>
          </a:xfrm>
          <a:prstGeom prst="rect">
            <a:avLst/>
          </a:prstGeom>
          <a:noFill/>
          <a:ln w="9525">
            <a:noFill/>
            <a:miter lim="800000"/>
            <a:headEnd/>
            <a:tailEnd/>
          </a:ln>
        </p:spPr>
        <p:txBody>
          <a:bodyPr>
            <a:spAutoFit/>
          </a:bodyPr>
          <a:lstStyle/>
          <a:p>
            <a:r>
              <a:rPr lang="en-US" altLang="ja-JP" sz="1400" dirty="0" smtClean="0">
                <a:solidFill>
                  <a:srgbClr val="000000"/>
                </a:solidFill>
                <a:latin typeface="Times New Roman" pitchFamily="18" charset="0"/>
                <a:cs typeface="Times New Roman" pitchFamily="18" charset="0"/>
              </a:rPr>
              <a:t>Fu and Berg, Phys. Rev. </a:t>
            </a:r>
            <a:r>
              <a:rPr lang="en-US" altLang="ja-JP" sz="1400" dirty="0" err="1" smtClean="0">
                <a:solidFill>
                  <a:srgbClr val="000000"/>
                </a:solidFill>
                <a:latin typeface="Times New Roman" pitchFamily="18" charset="0"/>
                <a:cs typeface="Times New Roman" pitchFamily="18" charset="0"/>
              </a:rPr>
              <a:t>Lett</a:t>
            </a:r>
            <a:r>
              <a:rPr lang="en-US" altLang="ja-JP" sz="1400" dirty="0" smtClean="0">
                <a:solidFill>
                  <a:srgbClr val="000000"/>
                </a:solidFill>
                <a:latin typeface="Times New Roman" pitchFamily="18" charset="0"/>
                <a:cs typeface="Times New Roman" pitchFamily="18" charset="0"/>
              </a:rPr>
              <a:t>. 105 097001(2010) </a:t>
            </a:r>
            <a:endParaRPr lang="en-US" altLang="ja-JP" sz="1400" dirty="0">
              <a:solidFill>
                <a:srgbClr val="000000"/>
              </a:solidFill>
              <a:latin typeface="Times New Roman" pitchFamily="18" charset="0"/>
              <a:cs typeface="Times New Roman" pitchFamily="18" charset="0"/>
            </a:endParaRPr>
          </a:p>
        </p:txBody>
      </p:sp>
      <p:sp>
        <p:nvSpPr>
          <p:cNvPr id="9" name="正方形/長方形 6"/>
          <p:cNvSpPr>
            <a:spLocks noChangeArrowheads="1"/>
          </p:cNvSpPr>
          <p:nvPr/>
        </p:nvSpPr>
        <p:spPr bwMode="auto">
          <a:xfrm>
            <a:off x="1593304" y="6516052"/>
            <a:ext cx="5715000" cy="307777"/>
          </a:xfrm>
          <a:prstGeom prst="rect">
            <a:avLst/>
          </a:prstGeom>
          <a:noFill/>
          <a:ln w="9525">
            <a:noFill/>
            <a:miter lim="800000"/>
            <a:headEnd/>
            <a:tailEnd/>
          </a:ln>
        </p:spPr>
        <p:txBody>
          <a:bodyPr>
            <a:spAutoFit/>
          </a:bodyPr>
          <a:lstStyle/>
          <a:p>
            <a:r>
              <a:rPr lang="en-US" altLang="ja-JP" sz="1400" dirty="0" smtClean="0">
                <a:solidFill>
                  <a:srgbClr val="000000"/>
                </a:solidFill>
                <a:latin typeface="Times New Roman" pitchFamily="18" charset="0"/>
                <a:cs typeface="Times New Roman" pitchFamily="18" charset="0"/>
              </a:rPr>
              <a:t>Yamakage et al., PRB 85 180509R(2012)  </a:t>
            </a:r>
            <a:endParaRPr lang="en-US" altLang="ja-JP" sz="14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
          <p:cNvPicPr>
            <a:picLocks noChangeAspect="1" noChangeArrowheads="1"/>
          </p:cNvPicPr>
          <p:nvPr/>
        </p:nvPicPr>
        <p:blipFill>
          <a:blip r:embed="rId4" cstate="print"/>
          <a:srcRect r="27384" b="33131"/>
          <a:stretch>
            <a:fillRect/>
          </a:stretch>
        </p:blipFill>
        <p:spPr bwMode="auto">
          <a:xfrm>
            <a:off x="793243" y="1064025"/>
            <a:ext cx="5938997" cy="4591094"/>
          </a:xfrm>
          <a:prstGeom prst="rect">
            <a:avLst/>
          </a:prstGeom>
          <a:noFill/>
          <a:ln w="9525">
            <a:noFill/>
            <a:miter lim="800000"/>
            <a:headEnd/>
            <a:tailEnd/>
          </a:ln>
          <a:effectLst/>
        </p:spPr>
      </p:pic>
      <p:cxnSp>
        <p:nvCxnSpPr>
          <p:cNvPr id="4" name="直線コネクタ 3"/>
          <p:cNvCxnSpPr/>
          <p:nvPr/>
        </p:nvCxnSpPr>
        <p:spPr>
          <a:xfrm>
            <a:off x="64" y="836712"/>
            <a:ext cx="9144000" cy="0"/>
          </a:xfrm>
          <a:prstGeom prst="line">
            <a:avLst/>
          </a:prstGeom>
          <a:ln w="85725" cmpd="thickThin">
            <a:solidFill>
              <a:srgbClr val="1531A7"/>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23528" y="260648"/>
            <a:ext cx="6048672" cy="523220"/>
          </a:xfrm>
          <a:prstGeom prst="rect">
            <a:avLst/>
          </a:prstGeom>
          <a:noFill/>
        </p:spPr>
        <p:txBody>
          <a:bodyPr wrap="square" rtlCol="0">
            <a:spAutoFit/>
          </a:bodyPr>
          <a:lstStyle/>
          <a:p>
            <a:r>
              <a:rPr lang="en-US" altLang="ja-JP" sz="2800" dirty="0" smtClean="0"/>
              <a:t>Local density of state</a:t>
            </a:r>
            <a:endParaRPr kumimoji="1" lang="ja-JP" altLang="en-US" sz="2800" dirty="0"/>
          </a:p>
        </p:txBody>
      </p:sp>
      <p:sp>
        <p:nvSpPr>
          <p:cNvPr id="97" name="テキスト ボックス 96"/>
          <p:cNvSpPr txBox="1"/>
          <p:nvPr/>
        </p:nvSpPr>
        <p:spPr>
          <a:xfrm>
            <a:off x="7236296" y="1979548"/>
            <a:ext cx="936104" cy="369332"/>
          </a:xfrm>
          <a:prstGeom prst="rect">
            <a:avLst/>
          </a:prstGeom>
          <a:noFill/>
        </p:spPr>
        <p:txBody>
          <a:bodyPr wrap="square" rtlCol="0">
            <a:spAutoFit/>
          </a:bodyPr>
          <a:lstStyle/>
          <a:p>
            <a:r>
              <a:rPr kumimoji="1" lang="en-US" altLang="ja-JP" dirty="0" smtClean="0">
                <a:latin typeface="Times" pitchFamily="18" charset="0"/>
                <a:cs typeface="Times" pitchFamily="18" charset="0"/>
              </a:rPr>
              <a:t>full gap</a:t>
            </a:r>
            <a:endParaRPr kumimoji="1" lang="ja-JP" altLang="en-US" dirty="0">
              <a:latin typeface="Times" pitchFamily="18" charset="0"/>
              <a:cs typeface="Times" pitchFamily="18" charset="0"/>
            </a:endParaRPr>
          </a:p>
        </p:txBody>
      </p:sp>
      <p:sp>
        <p:nvSpPr>
          <p:cNvPr id="98" name="テキスト ボックス 97"/>
          <p:cNvSpPr txBox="1"/>
          <p:nvPr/>
        </p:nvSpPr>
        <p:spPr>
          <a:xfrm>
            <a:off x="7236296" y="4005064"/>
            <a:ext cx="1224136" cy="369332"/>
          </a:xfrm>
          <a:prstGeom prst="rect">
            <a:avLst/>
          </a:prstGeom>
          <a:noFill/>
        </p:spPr>
        <p:txBody>
          <a:bodyPr wrap="square" rtlCol="0">
            <a:spAutoFit/>
          </a:bodyPr>
          <a:lstStyle/>
          <a:p>
            <a:r>
              <a:rPr kumimoji="1" lang="en-US" altLang="ja-JP" dirty="0" smtClean="0">
                <a:latin typeface="Times" pitchFamily="18" charset="0"/>
                <a:cs typeface="Times" pitchFamily="18" charset="0"/>
              </a:rPr>
              <a:t>point node</a:t>
            </a:r>
            <a:endParaRPr kumimoji="1" lang="ja-JP" altLang="en-US" dirty="0">
              <a:latin typeface="Times" pitchFamily="18" charset="0"/>
              <a:cs typeface="Times" pitchFamily="18" charset="0"/>
            </a:endParaRPr>
          </a:p>
        </p:txBody>
      </p:sp>
      <p:sp>
        <p:nvSpPr>
          <p:cNvPr id="100" name="テキスト ボックス 99"/>
          <p:cNvSpPr txBox="1"/>
          <p:nvPr/>
        </p:nvSpPr>
        <p:spPr>
          <a:xfrm>
            <a:off x="7314210" y="4653136"/>
            <a:ext cx="1080120" cy="369332"/>
          </a:xfrm>
          <a:prstGeom prst="rect">
            <a:avLst/>
          </a:prstGeom>
          <a:noFill/>
        </p:spPr>
        <p:txBody>
          <a:bodyPr wrap="square" rtlCol="0">
            <a:spAutoFit/>
          </a:bodyPr>
          <a:lstStyle/>
          <a:p>
            <a:r>
              <a:rPr lang="en-US" altLang="ja-JP" i="1" dirty="0" smtClean="0">
                <a:latin typeface="Times" pitchFamily="18" charset="0"/>
                <a:cs typeface="Times" pitchFamily="18" charset="0"/>
              </a:rPr>
              <a:t>E</a:t>
            </a:r>
            <a:r>
              <a:rPr lang="en-US" altLang="ja-JP" baseline="30000" dirty="0" smtClean="0">
                <a:latin typeface="Times" pitchFamily="18" charset="0"/>
                <a:cs typeface="Times" pitchFamily="18" charset="0"/>
              </a:rPr>
              <a:t>2</a:t>
            </a:r>
            <a:endParaRPr kumimoji="1" lang="ja-JP" altLang="en-US" dirty="0"/>
          </a:p>
        </p:txBody>
      </p:sp>
      <p:sp>
        <p:nvSpPr>
          <p:cNvPr id="101" name="円/楕円 100"/>
          <p:cNvSpPr/>
          <p:nvPr/>
        </p:nvSpPr>
        <p:spPr>
          <a:xfrm>
            <a:off x="2176958" y="5085184"/>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4841254" y="5085184"/>
            <a:ext cx="67455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7164288" y="4653136"/>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コネクタ 104"/>
          <p:cNvCxnSpPr>
            <a:stCxn id="103" idx="1"/>
            <a:endCxn id="101" idx="6"/>
          </p:cNvCxnSpPr>
          <p:nvPr/>
        </p:nvCxnSpPr>
        <p:spPr>
          <a:xfrm flipH="1">
            <a:off x="2897038" y="4833156"/>
            <a:ext cx="4267250" cy="61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線コネクタ 106"/>
          <p:cNvCxnSpPr>
            <a:stCxn id="103" idx="1"/>
            <a:endCxn id="102" idx="6"/>
          </p:cNvCxnSpPr>
          <p:nvPr/>
        </p:nvCxnSpPr>
        <p:spPr>
          <a:xfrm flipH="1">
            <a:off x="5515812" y="4833156"/>
            <a:ext cx="1648476" cy="612068"/>
          </a:xfrm>
          <a:prstGeom prst="line">
            <a:avLst/>
          </a:prstGeom>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a:xfrm>
            <a:off x="7240208" y="1998568"/>
            <a:ext cx="936104" cy="369768"/>
          </a:xfrm>
          <a:prstGeom prst="rect">
            <a:avLst/>
          </a:prstGeom>
          <a:no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7236296" y="4024520"/>
            <a:ext cx="1152128" cy="369768"/>
          </a:xfrm>
          <a:prstGeom prst="rect">
            <a:avLst/>
          </a:prstGeom>
          <a:no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正方形/長方形 231"/>
          <p:cNvSpPr/>
          <p:nvPr/>
        </p:nvSpPr>
        <p:spPr>
          <a:xfrm>
            <a:off x="1528886" y="908720"/>
            <a:ext cx="1989647" cy="369332"/>
          </a:xfrm>
          <a:prstGeom prst="rect">
            <a:avLst/>
          </a:prstGeom>
        </p:spPr>
        <p:txBody>
          <a:bodyPr wrap="none">
            <a:spAutoFit/>
          </a:bodyPr>
          <a:lstStyle/>
          <a:p>
            <a:pPr algn="ctr">
              <a:defRPr/>
            </a:pPr>
            <a:r>
              <a:rPr lang="en-US" altLang="ja-JP" b="1" dirty="0" smtClean="0">
                <a:latin typeface="Times" pitchFamily="18" charset="0"/>
                <a:cs typeface="Times" pitchFamily="18" charset="0"/>
              </a:rPr>
              <a:t>Δ</a:t>
            </a:r>
            <a:r>
              <a:rPr lang="en-US" altLang="ja-JP" b="1" baseline="-25000" dirty="0" smtClean="0">
                <a:latin typeface="Times" pitchFamily="18" charset="0"/>
                <a:cs typeface="Times" pitchFamily="18" charset="0"/>
              </a:rPr>
              <a:t>1</a:t>
            </a:r>
            <a:r>
              <a:rPr lang="en-US" altLang="ja-JP" b="1" dirty="0" smtClean="0">
                <a:latin typeface="Times" pitchFamily="18" charset="0"/>
                <a:cs typeface="Times" pitchFamily="18" charset="0"/>
              </a:rPr>
              <a:t>:singlet, full gap</a:t>
            </a:r>
            <a:endParaRPr lang="ja-JP" altLang="ja-JP" b="1" dirty="0">
              <a:latin typeface="Times" pitchFamily="18" charset="0"/>
              <a:cs typeface="Times" pitchFamily="18" charset="0"/>
            </a:endParaRPr>
          </a:p>
        </p:txBody>
      </p:sp>
      <p:sp>
        <p:nvSpPr>
          <p:cNvPr id="233" name="正方形/長方形 232"/>
          <p:cNvSpPr/>
          <p:nvPr/>
        </p:nvSpPr>
        <p:spPr>
          <a:xfrm>
            <a:off x="4236615" y="908953"/>
            <a:ext cx="1963999" cy="369332"/>
          </a:xfrm>
          <a:prstGeom prst="rect">
            <a:avLst/>
          </a:prstGeom>
        </p:spPr>
        <p:txBody>
          <a:bodyPr wrap="none">
            <a:spAutoFit/>
          </a:bodyPr>
          <a:lstStyle/>
          <a:p>
            <a:pPr algn="ctr">
              <a:defRPr/>
            </a:pPr>
            <a:r>
              <a:rPr lang="en-US" altLang="ja-JP" b="1" dirty="0" smtClean="0">
                <a:latin typeface="Times" pitchFamily="18" charset="0"/>
                <a:cs typeface="Times" pitchFamily="18" charset="0"/>
              </a:rPr>
              <a:t>Δ</a:t>
            </a:r>
            <a:r>
              <a:rPr lang="en-US" altLang="ja-JP" b="1" baseline="-25000" dirty="0" smtClean="0">
                <a:latin typeface="Times" pitchFamily="18" charset="0"/>
                <a:cs typeface="Times" pitchFamily="18" charset="0"/>
              </a:rPr>
              <a:t>2</a:t>
            </a:r>
            <a:r>
              <a:rPr lang="en-US" altLang="ja-JP" b="1" dirty="0" smtClean="0">
                <a:latin typeface="Times" pitchFamily="18" charset="0"/>
                <a:cs typeface="Times" pitchFamily="18" charset="0"/>
              </a:rPr>
              <a:t>:triplet, full gap</a:t>
            </a:r>
            <a:endParaRPr lang="ja-JP" altLang="ja-JP" b="1" dirty="0">
              <a:latin typeface="Times" pitchFamily="18" charset="0"/>
              <a:cs typeface="Times" pitchFamily="18" charset="0"/>
            </a:endParaRPr>
          </a:p>
        </p:txBody>
      </p:sp>
      <p:sp>
        <p:nvSpPr>
          <p:cNvPr id="234" name="正方形/長方形 233"/>
          <p:cNvSpPr/>
          <p:nvPr/>
        </p:nvSpPr>
        <p:spPr>
          <a:xfrm>
            <a:off x="1265237" y="3246884"/>
            <a:ext cx="2520279" cy="369332"/>
          </a:xfrm>
          <a:prstGeom prst="rect">
            <a:avLst/>
          </a:prstGeom>
        </p:spPr>
        <p:txBody>
          <a:bodyPr wrap="square">
            <a:spAutoFit/>
          </a:bodyPr>
          <a:lstStyle/>
          <a:p>
            <a:pPr algn="ctr">
              <a:defRPr/>
            </a:pPr>
            <a:r>
              <a:rPr lang="en-US" altLang="ja-JP" b="1" dirty="0" smtClean="0">
                <a:latin typeface="Times" pitchFamily="18" charset="0"/>
                <a:cs typeface="Times" pitchFamily="18" charset="0"/>
              </a:rPr>
              <a:t>Δ</a:t>
            </a:r>
            <a:r>
              <a:rPr lang="en-US" altLang="ja-JP" b="1" baseline="-25000" dirty="0" smtClean="0">
                <a:latin typeface="Times" pitchFamily="18" charset="0"/>
                <a:cs typeface="Times" pitchFamily="18" charset="0"/>
              </a:rPr>
              <a:t>3</a:t>
            </a:r>
            <a:r>
              <a:rPr lang="en-US" altLang="ja-JP" b="1" dirty="0" smtClean="0">
                <a:latin typeface="Times" pitchFamily="18" charset="0"/>
                <a:cs typeface="Times" pitchFamily="18" charset="0"/>
              </a:rPr>
              <a:t>:singlet, point node </a:t>
            </a:r>
            <a:endParaRPr lang="ja-JP" altLang="ja-JP" b="1" dirty="0">
              <a:latin typeface="Times" pitchFamily="18" charset="0"/>
              <a:cs typeface="Times" pitchFamily="18" charset="0"/>
            </a:endParaRPr>
          </a:p>
        </p:txBody>
      </p:sp>
      <p:sp>
        <p:nvSpPr>
          <p:cNvPr id="235" name="正方形/長方形 234"/>
          <p:cNvSpPr/>
          <p:nvPr/>
        </p:nvSpPr>
        <p:spPr>
          <a:xfrm>
            <a:off x="3871242" y="3237592"/>
            <a:ext cx="2645245" cy="369332"/>
          </a:xfrm>
          <a:prstGeom prst="rect">
            <a:avLst/>
          </a:prstGeom>
        </p:spPr>
        <p:txBody>
          <a:bodyPr wrap="square">
            <a:spAutoFit/>
          </a:bodyPr>
          <a:lstStyle/>
          <a:p>
            <a:pPr algn="ctr">
              <a:defRPr/>
            </a:pPr>
            <a:r>
              <a:rPr lang="en-US" altLang="ja-JP" b="1" dirty="0" smtClean="0">
                <a:latin typeface="Times" pitchFamily="18" charset="0"/>
                <a:cs typeface="Times" pitchFamily="18" charset="0"/>
              </a:rPr>
              <a:t>Δ</a:t>
            </a:r>
            <a:r>
              <a:rPr lang="en-US" altLang="ja-JP" b="1" baseline="-25000" dirty="0" smtClean="0">
                <a:latin typeface="Times" pitchFamily="18" charset="0"/>
                <a:cs typeface="Times" pitchFamily="18" charset="0"/>
              </a:rPr>
              <a:t>4</a:t>
            </a:r>
            <a:r>
              <a:rPr lang="en-US" altLang="ja-JP" b="1" dirty="0" smtClean="0">
                <a:latin typeface="Times" pitchFamily="18" charset="0"/>
                <a:cs typeface="Times" pitchFamily="18" charset="0"/>
              </a:rPr>
              <a:t>:triplet, point node</a:t>
            </a:r>
            <a:endParaRPr lang="ja-JP" altLang="ja-JP" b="1" dirty="0">
              <a:latin typeface="Times" pitchFamily="18" charset="0"/>
              <a:cs typeface="Times" pitchFamily="18" charset="0"/>
            </a:endParaRPr>
          </a:p>
        </p:txBody>
      </p:sp>
      <p:sp>
        <p:nvSpPr>
          <p:cNvPr id="239" name="テキスト ボックス 238"/>
          <p:cNvSpPr txBox="1"/>
          <p:nvPr/>
        </p:nvSpPr>
        <p:spPr>
          <a:xfrm>
            <a:off x="467544" y="2636912"/>
            <a:ext cx="461665" cy="792088"/>
          </a:xfrm>
          <a:prstGeom prst="rect">
            <a:avLst/>
          </a:prstGeom>
          <a:noFill/>
        </p:spPr>
        <p:txBody>
          <a:bodyPr vert="eaVert" wrap="square" rtlCol="0">
            <a:spAutoFit/>
          </a:bodyPr>
          <a:lstStyle/>
          <a:p>
            <a:r>
              <a:rPr kumimoji="1" lang="en-US" altLang="ja-JP" dirty="0" err="1" smtClean="0"/>
              <a:t>Ldos</a:t>
            </a:r>
            <a:endParaRPr kumimoji="1" lang="ja-JP" altLang="en-US" dirty="0"/>
          </a:p>
        </p:txBody>
      </p:sp>
      <p:sp>
        <p:nvSpPr>
          <p:cNvPr id="240" name="テキスト ボックス 239"/>
          <p:cNvSpPr txBox="1"/>
          <p:nvPr/>
        </p:nvSpPr>
        <p:spPr>
          <a:xfrm>
            <a:off x="2897038" y="5661248"/>
            <a:ext cx="1944216" cy="369332"/>
          </a:xfrm>
          <a:prstGeom prst="rect">
            <a:avLst/>
          </a:prstGeom>
          <a:noFill/>
        </p:spPr>
        <p:txBody>
          <a:bodyPr wrap="square" rtlCol="0">
            <a:spAutoFit/>
          </a:bodyPr>
          <a:lstStyle/>
          <a:p>
            <a:r>
              <a:rPr lang="en-US" altLang="ja-JP" dirty="0" smtClean="0"/>
              <a:t>Energy (</a:t>
            </a:r>
            <a:r>
              <a:rPr lang="en-US" altLang="ja-JP" i="1" dirty="0" smtClean="0">
                <a:latin typeface="Times" pitchFamily="18" charset="0"/>
                <a:cs typeface="Times" pitchFamily="18" charset="0"/>
              </a:rPr>
              <a:t>E/Δ</a:t>
            </a:r>
            <a:r>
              <a:rPr lang="en-US" altLang="ja-JP" dirty="0" smtClean="0"/>
              <a:t>)</a:t>
            </a:r>
            <a:endParaRPr kumimoji="1" lang="ja-JP" altLang="en-US" dirty="0"/>
          </a:p>
        </p:txBody>
      </p:sp>
      <p:sp>
        <p:nvSpPr>
          <p:cNvPr id="251" name="正方形/長方形 250"/>
          <p:cNvSpPr/>
          <p:nvPr/>
        </p:nvSpPr>
        <p:spPr>
          <a:xfrm>
            <a:off x="3761134" y="3189581"/>
            <a:ext cx="1440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テキスト ボックス 248"/>
          <p:cNvSpPr txBox="1"/>
          <p:nvPr/>
        </p:nvSpPr>
        <p:spPr>
          <a:xfrm>
            <a:off x="3647751" y="3098911"/>
            <a:ext cx="288032" cy="276999"/>
          </a:xfrm>
          <a:prstGeom prst="rect">
            <a:avLst/>
          </a:prstGeom>
          <a:noFill/>
        </p:spPr>
        <p:txBody>
          <a:bodyPr wrap="square" rtlCol="0">
            <a:spAutoFit/>
          </a:bodyPr>
          <a:lstStyle/>
          <a:p>
            <a:r>
              <a:rPr kumimoji="1" lang="en-US" altLang="ja-JP" sz="1200" dirty="0" smtClean="0">
                <a:latin typeface="Times" pitchFamily="18" charset="0"/>
                <a:cs typeface="Times" pitchFamily="18" charset="0"/>
              </a:rPr>
              <a:t>2</a:t>
            </a:r>
            <a:endParaRPr kumimoji="1" lang="ja-JP" altLang="en-US" sz="1200" dirty="0">
              <a:latin typeface="Times" pitchFamily="18" charset="0"/>
              <a:cs typeface="Times" pitchFamily="18" charset="0"/>
            </a:endParaRPr>
          </a:p>
        </p:txBody>
      </p:sp>
      <p:sp>
        <p:nvSpPr>
          <p:cNvPr id="250" name="テキスト ボックス 249"/>
          <p:cNvSpPr txBox="1"/>
          <p:nvPr/>
        </p:nvSpPr>
        <p:spPr>
          <a:xfrm>
            <a:off x="3751803" y="3100613"/>
            <a:ext cx="360040" cy="276999"/>
          </a:xfrm>
          <a:prstGeom prst="rect">
            <a:avLst/>
          </a:prstGeom>
          <a:noFill/>
        </p:spPr>
        <p:txBody>
          <a:bodyPr wrap="square" rtlCol="0">
            <a:spAutoFit/>
          </a:bodyPr>
          <a:lstStyle/>
          <a:p>
            <a:r>
              <a:rPr kumimoji="1" lang="en-US" altLang="ja-JP" sz="1200" dirty="0" smtClean="0">
                <a:latin typeface="Times" pitchFamily="18" charset="0"/>
                <a:cs typeface="Times" pitchFamily="18" charset="0"/>
              </a:rPr>
              <a:t>-2</a:t>
            </a:r>
            <a:endParaRPr kumimoji="1" lang="ja-JP" altLang="en-US" sz="1200" dirty="0">
              <a:latin typeface="Times" pitchFamily="18" charset="0"/>
              <a:cs typeface="Times" pitchFamily="18" charset="0"/>
            </a:endParaRPr>
          </a:p>
        </p:txBody>
      </p:sp>
      <p:sp>
        <p:nvSpPr>
          <p:cNvPr id="253" name="正方形/長方形 252"/>
          <p:cNvSpPr/>
          <p:nvPr/>
        </p:nvSpPr>
        <p:spPr>
          <a:xfrm>
            <a:off x="3770465" y="5498570"/>
            <a:ext cx="1440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テキスト ボックス 253"/>
          <p:cNvSpPr txBox="1"/>
          <p:nvPr/>
        </p:nvSpPr>
        <p:spPr>
          <a:xfrm>
            <a:off x="3773569" y="5418933"/>
            <a:ext cx="360040" cy="276999"/>
          </a:xfrm>
          <a:prstGeom prst="rect">
            <a:avLst/>
          </a:prstGeom>
          <a:noFill/>
        </p:spPr>
        <p:txBody>
          <a:bodyPr wrap="square" rtlCol="0">
            <a:spAutoFit/>
          </a:bodyPr>
          <a:lstStyle/>
          <a:p>
            <a:r>
              <a:rPr kumimoji="1" lang="en-US" altLang="ja-JP" sz="1200" dirty="0" smtClean="0">
                <a:latin typeface="Times" pitchFamily="18" charset="0"/>
                <a:cs typeface="Times" pitchFamily="18" charset="0"/>
              </a:rPr>
              <a:t>-2</a:t>
            </a:r>
            <a:endParaRPr kumimoji="1" lang="ja-JP" altLang="en-US" sz="1200" dirty="0">
              <a:latin typeface="Times" pitchFamily="18" charset="0"/>
              <a:cs typeface="Times" pitchFamily="18" charset="0"/>
            </a:endParaRPr>
          </a:p>
        </p:txBody>
      </p:sp>
      <p:sp>
        <p:nvSpPr>
          <p:cNvPr id="255" name="テキスト ボックス 254"/>
          <p:cNvSpPr txBox="1"/>
          <p:nvPr/>
        </p:nvSpPr>
        <p:spPr>
          <a:xfrm>
            <a:off x="3626449" y="5418933"/>
            <a:ext cx="288032" cy="276999"/>
          </a:xfrm>
          <a:prstGeom prst="rect">
            <a:avLst/>
          </a:prstGeom>
          <a:noFill/>
        </p:spPr>
        <p:txBody>
          <a:bodyPr wrap="square" rtlCol="0">
            <a:spAutoFit/>
          </a:bodyPr>
          <a:lstStyle/>
          <a:p>
            <a:r>
              <a:rPr kumimoji="1" lang="en-US" altLang="ja-JP" sz="1200" dirty="0" smtClean="0">
                <a:latin typeface="Times" pitchFamily="18" charset="0"/>
                <a:cs typeface="Times" pitchFamily="18" charset="0"/>
              </a:rPr>
              <a:t>2</a:t>
            </a:r>
            <a:endParaRPr kumimoji="1" lang="ja-JP" altLang="en-US" sz="1200" dirty="0">
              <a:latin typeface="Times" pitchFamily="18" charset="0"/>
              <a:cs typeface="Times"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100" grpId="0"/>
      <p:bldP spid="101" grpId="0" animBg="1"/>
      <p:bldP spid="102" grpId="0" animBg="1"/>
      <p:bldP spid="103" grpId="0" animBg="1"/>
      <p:bldP spid="108" grpId="0" animBg="1"/>
      <p:bldP spid="1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smtClean="0">
                <a:latin typeface="Times New Roman" pitchFamily="18" charset="0"/>
                <a:cs typeface="Times New Roman" pitchFamily="18" charset="0"/>
              </a:rPr>
              <a:t>Surface state generated at </a:t>
            </a:r>
            <a:r>
              <a:rPr lang="en-US" altLang="ja-JP" sz="3600" i="1" dirty="0" smtClean="0">
                <a:latin typeface="Times New Roman" pitchFamily="18" charset="0"/>
                <a:cs typeface="Times New Roman" pitchFamily="18" charset="0"/>
              </a:rPr>
              <a:t>z</a:t>
            </a:r>
            <a:r>
              <a:rPr lang="en-US" altLang="ja-JP" sz="3600" dirty="0" smtClean="0">
                <a:latin typeface="Times New Roman" pitchFamily="18" charset="0"/>
                <a:cs typeface="Times New Roman" pitchFamily="18" charset="0"/>
              </a:rPr>
              <a:t>=0</a:t>
            </a:r>
            <a:endParaRPr kumimoji="1" lang="ja-JP" altLang="en-US" sz="3600" dirty="0">
              <a:latin typeface="Times New Roman" pitchFamily="18" charset="0"/>
              <a:cs typeface="Times New Roman" pitchFamily="18" charset="0"/>
            </a:endParaRPr>
          </a:p>
        </p:txBody>
      </p:sp>
      <p:sp>
        <p:nvSpPr>
          <p:cNvPr id="11" name="コンテンツ プレースホルダ 10"/>
          <p:cNvSpPr>
            <a:spLocks noGrp="1"/>
          </p:cNvSpPr>
          <p:nvPr>
            <p:ph idx="1"/>
          </p:nvPr>
        </p:nvSpPr>
        <p:spPr>
          <a:xfrm>
            <a:off x="1763688" y="6064697"/>
            <a:ext cx="6912768" cy="460647"/>
          </a:xfrm>
        </p:spPr>
        <p:txBody>
          <a:bodyPr>
            <a:noAutofit/>
          </a:bodyPr>
          <a:lstStyle/>
          <a:p>
            <a:pPr>
              <a:buNone/>
            </a:pPr>
            <a:r>
              <a:rPr lang="en-US" altLang="ja-JP" sz="2800" dirty="0" smtClean="0">
                <a:latin typeface="Times New Roman" pitchFamily="18" charset="0"/>
                <a:cs typeface="Times New Roman" pitchFamily="18" charset="0"/>
              </a:rPr>
              <a:t>STI (</a:t>
            </a:r>
            <a:r>
              <a:rPr kumimoji="1" lang="en-US" altLang="ja-JP" sz="2800" dirty="0" smtClean="0">
                <a:latin typeface="Times New Roman" pitchFamily="18" charset="0"/>
                <a:cs typeface="Times New Roman" pitchFamily="18" charset="0"/>
              </a:rPr>
              <a:t>Superconducting topological insulator)</a:t>
            </a:r>
          </a:p>
        </p:txBody>
      </p:sp>
      <p:cxnSp>
        <p:nvCxnSpPr>
          <p:cNvPr id="8" name="直線コネクタ 7"/>
          <p:cNvCxnSpPr/>
          <p:nvPr/>
        </p:nvCxnSpPr>
        <p:spPr>
          <a:xfrm>
            <a:off x="1475656" y="4509120"/>
            <a:ext cx="4824536"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707904" y="4839543"/>
            <a:ext cx="1157689" cy="461665"/>
          </a:xfrm>
          <a:prstGeom prst="rect">
            <a:avLst/>
          </a:prstGeom>
          <a:noFill/>
        </p:spPr>
        <p:txBody>
          <a:bodyPr wrap="none" rtlCol="0">
            <a:spAutoFit/>
          </a:bodyPr>
          <a:lstStyle/>
          <a:p>
            <a:r>
              <a:rPr lang="en-US" altLang="ja-JP" sz="2400" dirty="0" smtClean="0">
                <a:solidFill>
                  <a:srgbClr val="00B050"/>
                </a:solidFill>
                <a:latin typeface="Times New Roman" pitchFamily="18" charset="0"/>
                <a:cs typeface="Times New Roman" pitchFamily="18" charset="0"/>
              </a:rPr>
              <a:t>vacuum</a:t>
            </a:r>
            <a:endParaRPr kumimoji="1" lang="ja-JP" altLang="en-US" sz="2400" dirty="0" smtClean="0">
              <a:solidFill>
                <a:srgbClr val="00B050"/>
              </a:solidFill>
              <a:latin typeface="Times New Roman" pitchFamily="18" charset="0"/>
              <a:cs typeface="Times New Roman" pitchFamily="18" charset="0"/>
            </a:endParaRPr>
          </a:p>
        </p:txBody>
      </p:sp>
      <p:cxnSp>
        <p:nvCxnSpPr>
          <p:cNvPr id="14" name="直線矢印コネクタ 13"/>
          <p:cNvCxnSpPr/>
          <p:nvPr/>
        </p:nvCxnSpPr>
        <p:spPr>
          <a:xfrm flipV="1">
            <a:off x="683568" y="2564904"/>
            <a:ext cx="0" cy="2448272"/>
          </a:xfrm>
          <a:prstGeom prst="straightConnector1">
            <a:avLst/>
          </a:prstGeom>
          <a:ln>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95536" y="1844824"/>
            <a:ext cx="902811" cy="461665"/>
          </a:xfrm>
          <a:prstGeom prst="rect">
            <a:avLst/>
          </a:prstGeom>
          <a:noFill/>
        </p:spPr>
        <p:txBody>
          <a:bodyPr wrap="none" rtlCol="0">
            <a:spAutoFit/>
          </a:bodyPr>
          <a:lstStyle/>
          <a:p>
            <a:r>
              <a:rPr lang="en-US" altLang="ja-JP" sz="2400" i="1" dirty="0" smtClean="0">
                <a:latin typeface="Times New Roman" pitchFamily="18" charset="0"/>
                <a:cs typeface="Times New Roman" pitchFamily="18" charset="0"/>
              </a:rPr>
              <a:t>z</a:t>
            </a:r>
            <a:r>
              <a:rPr kumimoji="1" lang="en-US" altLang="ja-JP" sz="2400" dirty="0" smtClean="0">
                <a:latin typeface="Times New Roman" pitchFamily="18" charset="0"/>
                <a:cs typeface="Times New Roman" pitchFamily="18" charset="0"/>
              </a:rPr>
              <a:t>-axis</a:t>
            </a:r>
            <a:endParaRPr kumimoji="1" lang="ja-JP" altLang="en-US" sz="2400" dirty="0" smtClean="0">
              <a:latin typeface="Times New Roman" pitchFamily="18" charset="0"/>
              <a:cs typeface="Times New Roman" pitchFamily="18" charset="0"/>
            </a:endParaRPr>
          </a:p>
        </p:txBody>
      </p:sp>
      <p:sp>
        <p:nvSpPr>
          <p:cNvPr id="18" name="テキスト ボックス 17"/>
          <p:cNvSpPr txBox="1"/>
          <p:nvPr/>
        </p:nvSpPr>
        <p:spPr>
          <a:xfrm>
            <a:off x="4067944" y="1484784"/>
            <a:ext cx="798617" cy="584775"/>
          </a:xfrm>
          <a:prstGeom prst="rect">
            <a:avLst/>
          </a:prstGeom>
          <a:noFill/>
        </p:spPr>
        <p:txBody>
          <a:bodyPr wrap="none" rtlCol="0">
            <a:spAutoFit/>
          </a:bodyPr>
          <a:lstStyle/>
          <a:p>
            <a:r>
              <a:rPr lang="en-US" altLang="ja-JP" sz="3200" dirty="0" smtClean="0">
                <a:solidFill>
                  <a:srgbClr val="0000FF"/>
                </a:solidFill>
                <a:latin typeface="Times New Roman" pitchFamily="18" charset="0"/>
                <a:cs typeface="Times New Roman" pitchFamily="18" charset="0"/>
              </a:rPr>
              <a:t>STI</a:t>
            </a:r>
            <a:endParaRPr kumimoji="1" lang="ja-JP" altLang="en-US" sz="3200" dirty="0" smtClean="0">
              <a:solidFill>
                <a:srgbClr val="0000FF"/>
              </a:solidFill>
              <a:latin typeface="Times New Roman" pitchFamily="18" charset="0"/>
              <a:cs typeface="Times New Roman" pitchFamily="18" charset="0"/>
            </a:endParaRPr>
          </a:p>
        </p:txBody>
      </p:sp>
      <p:pic>
        <p:nvPicPr>
          <p:cNvPr id="407554" name="Picture 2"/>
          <p:cNvPicPr>
            <a:picLocks noChangeAspect="1" noChangeArrowheads="1"/>
          </p:cNvPicPr>
          <p:nvPr/>
        </p:nvPicPr>
        <p:blipFill>
          <a:blip r:embed="rId6" cstate="print"/>
          <a:srcRect/>
          <a:stretch>
            <a:fillRect/>
          </a:stretch>
        </p:blipFill>
        <p:spPr bwMode="auto">
          <a:xfrm>
            <a:off x="1547664" y="2780928"/>
            <a:ext cx="1418456" cy="1174659"/>
          </a:xfrm>
          <a:prstGeom prst="rect">
            <a:avLst/>
          </a:prstGeom>
          <a:noFill/>
          <a:ln w="9525">
            <a:noFill/>
            <a:miter lim="800000"/>
            <a:headEnd/>
            <a:tailEnd/>
          </a:ln>
        </p:spPr>
      </p:pic>
      <p:pic>
        <p:nvPicPr>
          <p:cNvPr id="407555" name="Picture 3"/>
          <p:cNvPicPr>
            <a:picLocks noChangeAspect="1" noChangeArrowheads="1"/>
          </p:cNvPicPr>
          <p:nvPr/>
        </p:nvPicPr>
        <p:blipFill>
          <a:blip r:embed="rId7" cstate="print"/>
          <a:srcRect/>
          <a:stretch>
            <a:fillRect/>
          </a:stretch>
        </p:blipFill>
        <p:spPr bwMode="auto">
          <a:xfrm>
            <a:off x="3059832" y="2852936"/>
            <a:ext cx="1291414" cy="936104"/>
          </a:xfrm>
          <a:prstGeom prst="rect">
            <a:avLst/>
          </a:prstGeom>
          <a:noFill/>
          <a:ln w="9525">
            <a:noFill/>
            <a:miter lim="800000"/>
            <a:headEnd/>
            <a:tailEnd/>
          </a:ln>
        </p:spPr>
      </p:pic>
      <p:pic>
        <p:nvPicPr>
          <p:cNvPr id="407556" name="Picture 4"/>
          <p:cNvPicPr>
            <a:picLocks noChangeAspect="1" noChangeArrowheads="1"/>
          </p:cNvPicPr>
          <p:nvPr/>
        </p:nvPicPr>
        <p:blipFill>
          <a:blip r:embed="rId8" cstate="print"/>
          <a:srcRect/>
          <a:stretch>
            <a:fillRect/>
          </a:stretch>
        </p:blipFill>
        <p:spPr bwMode="auto">
          <a:xfrm>
            <a:off x="4427984" y="2852936"/>
            <a:ext cx="1656184" cy="1027976"/>
          </a:xfrm>
          <a:prstGeom prst="rect">
            <a:avLst/>
          </a:prstGeom>
          <a:noFill/>
          <a:ln w="9525">
            <a:noFill/>
            <a:miter lim="800000"/>
            <a:headEnd/>
            <a:tailEnd/>
          </a:ln>
        </p:spPr>
      </p:pic>
      <p:pic>
        <p:nvPicPr>
          <p:cNvPr id="407557" name="Picture 5"/>
          <p:cNvPicPr>
            <a:picLocks noChangeAspect="1" noChangeArrowheads="1"/>
          </p:cNvPicPr>
          <p:nvPr/>
        </p:nvPicPr>
        <p:blipFill>
          <a:blip r:embed="rId9" cstate="print"/>
          <a:srcRect/>
          <a:stretch>
            <a:fillRect/>
          </a:stretch>
        </p:blipFill>
        <p:spPr bwMode="auto">
          <a:xfrm>
            <a:off x="6084168" y="2757825"/>
            <a:ext cx="1117277" cy="1103223"/>
          </a:xfrm>
          <a:prstGeom prst="rect">
            <a:avLst/>
          </a:prstGeom>
          <a:noFill/>
          <a:ln w="9525">
            <a:noFill/>
            <a:miter lim="800000"/>
            <a:headEnd/>
            <a:tailEnd/>
          </a:ln>
        </p:spPr>
      </p:pic>
      <p:pic>
        <p:nvPicPr>
          <p:cNvPr id="13" name="図 12" descr="txp_fig.png"/>
          <p:cNvPicPr>
            <a:picLocks noChangeAspect="1"/>
          </p:cNvPicPr>
          <p:nvPr>
            <p:custDataLst>
              <p:tags r:id="rId1"/>
            </p:custDataLst>
          </p:nvPr>
        </p:nvPicPr>
        <p:blipFill>
          <a:blip r:embed="rId10" cstate="print">
            <a:lum/>
          </a:blip>
          <a:stretch>
            <a:fillRect/>
          </a:stretch>
        </p:blipFill>
        <p:spPr>
          <a:xfrm>
            <a:off x="3449959" y="2348880"/>
            <a:ext cx="617985" cy="390565"/>
          </a:xfrm>
          <a:prstGeom prst="rect">
            <a:avLst/>
          </a:prstGeom>
        </p:spPr>
      </p:pic>
      <p:pic>
        <p:nvPicPr>
          <p:cNvPr id="16" name="図 15" descr="txp_fig.png"/>
          <p:cNvPicPr>
            <a:picLocks noChangeAspect="1"/>
          </p:cNvPicPr>
          <p:nvPr>
            <p:custDataLst>
              <p:tags r:id="rId2"/>
            </p:custDataLst>
          </p:nvPr>
        </p:nvPicPr>
        <p:blipFill>
          <a:blip r:embed="rId11" cstate="print">
            <a:lum/>
          </a:blip>
          <a:stretch>
            <a:fillRect/>
          </a:stretch>
        </p:blipFill>
        <p:spPr>
          <a:xfrm>
            <a:off x="4999856" y="2385580"/>
            <a:ext cx="617984" cy="390565"/>
          </a:xfrm>
          <a:prstGeom prst="rect">
            <a:avLst/>
          </a:prstGeom>
        </p:spPr>
      </p:pic>
      <p:pic>
        <p:nvPicPr>
          <p:cNvPr id="20" name="図 19" descr="txp_fig.png"/>
          <p:cNvPicPr>
            <a:picLocks noChangeAspect="1"/>
          </p:cNvPicPr>
          <p:nvPr>
            <p:custDataLst>
              <p:tags r:id="rId3"/>
            </p:custDataLst>
          </p:nvPr>
        </p:nvPicPr>
        <p:blipFill>
          <a:blip r:embed="rId12" cstate="print">
            <a:lum/>
          </a:blip>
          <a:stretch>
            <a:fillRect/>
          </a:stretch>
        </p:blipFill>
        <p:spPr>
          <a:xfrm>
            <a:off x="6440016" y="2313572"/>
            <a:ext cx="617983" cy="390564"/>
          </a:xfrm>
          <a:prstGeom prst="rect">
            <a:avLst/>
          </a:prstGeom>
        </p:spPr>
      </p:pic>
      <p:pic>
        <p:nvPicPr>
          <p:cNvPr id="22" name="図 21" descr="txp_fig.png"/>
          <p:cNvPicPr>
            <a:picLocks noChangeAspect="1"/>
          </p:cNvPicPr>
          <p:nvPr>
            <p:custDataLst>
              <p:tags r:id="rId4"/>
            </p:custDataLst>
          </p:nvPr>
        </p:nvPicPr>
        <p:blipFill>
          <a:blip r:embed="rId13" cstate="print">
            <a:lum/>
          </a:blip>
          <a:stretch>
            <a:fillRect/>
          </a:stretch>
        </p:blipFill>
        <p:spPr>
          <a:xfrm>
            <a:off x="1986025" y="2344097"/>
            <a:ext cx="596973" cy="390565"/>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タイトル 5"/>
          <p:cNvSpPr>
            <a:spLocks noGrp="1"/>
          </p:cNvSpPr>
          <p:nvPr>
            <p:ph type="title"/>
          </p:nvPr>
        </p:nvSpPr>
        <p:spPr>
          <a:xfrm>
            <a:off x="2339752" y="-27384"/>
            <a:ext cx="4618856" cy="706090"/>
          </a:xfrm>
        </p:spPr>
        <p:txBody>
          <a:bodyPr>
            <a:normAutofit fontScale="90000"/>
          </a:bodyPr>
          <a:lstStyle/>
          <a:p>
            <a:r>
              <a:rPr lang="en-US" altLang="ja-JP" dirty="0" smtClean="0">
                <a:solidFill>
                  <a:schemeClr val="tx1"/>
                </a:solidFill>
                <a:ea typeface="ＭＳ Ｐゴシック" pitchFamily="50" charset="-128"/>
              </a:rPr>
              <a:t>Andreev bound state</a:t>
            </a:r>
            <a:endParaRPr kumimoji="1" lang="ja-JP" altLang="en-US" dirty="0" smtClean="0">
              <a:solidFill>
                <a:schemeClr val="tx1"/>
              </a:solidFill>
              <a:ea typeface="ＭＳ Ｐゴシック" pitchFamily="50" charset="-128"/>
            </a:endParaRPr>
          </a:p>
        </p:txBody>
      </p:sp>
      <p:sp>
        <p:nvSpPr>
          <p:cNvPr id="172038" name="正方形/長方形 6"/>
          <p:cNvSpPr>
            <a:spLocks noChangeArrowheads="1"/>
          </p:cNvSpPr>
          <p:nvPr/>
        </p:nvSpPr>
        <p:spPr bwMode="auto">
          <a:xfrm>
            <a:off x="9128" y="6453336"/>
            <a:ext cx="5715000" cy="338554"/>
          </a:xfrm>
          <a:prstGeom prst="rect">
            <a:avLst/>
          </a:prstGeom>
          <a:noFill/>
          <a:ln w="9525">
            <a:noFill/>
            <a:miter lim="800000"/>
            <a:headEnd/>
            <a:tailEnd/>
          </a:ln>
        </p:spPr>
        <p:txBody>
          <a:bodyPr>
            <a:spAutoFit/>
          </a:bodyPr>
          <a:lstStyle/>
          <a:p>
            <a:r>
              <a:rPr lang="en-US" altLang="ja-JP" sz="1600" dirty="0" smtClean="0">
                <a:solidFill>
                  <a:srgbClr val="000000"/>
                </a:solidFill>
                <a:latin typeface="Times New Roman" pitchFamily="18" charset="0"/>
                <a:cs typeface="Times New Roman" pitchFamily="18" charset="0"/>
              </a:rPr>
              <a:t>Hsieh and Fu  PRL 108 107005(2012); </a:t>
            </a:r>
            <a:r>
              <a:rPr lang="en-US" altLang="ja-JP" sz="1600" dirty="0" smtClean="0">
                <a:latin typeface="Times New Roman" pitchFamily="18" charset="0"/>
                <a:cs typeface="Times New Roman" pitchFamily="18" charset="0"/>
              </a:rPr>
              <a:t>arXiv: 1109.3464</a:t>
            </a:r>
            <a:endParaRPr lang="en-US" altLang="ja-JP" dirty="0">
              <a:solidFill>
                <a:srgbClr val="000000"/>
              </a:solidFill>
              <a:latin typeface="Times New Roman" pitchFamily="18" charset="0"/>
              <a:cs typeface="Times New Roman" pitchFamily="18" charset="0"/>
            </a:endParaRPr>
          </a:p>
        </p:txBody>
      </p:sp>
      <p:pic>
        <p:nvPicPr>
          <p:cNvPr id="376834" name="Picture 2"/>
          <p:cNvPicPr>
            <a:picLocks noChangeAspect="1" noChangeArrowheads="1"/>
          </p:cNvPicPr>
          <p:nvPr/>
        </p:nvPicPr>
        <p:blipFill>
          <a:blip r:embed="rId5" cstate="print"/>
          <a:srcRect/>
          <a:stretch>
            <a:fillRect/>
          </a:stretch>
        </p:blipFill>
        <p:spPr bwMode="auto">
          <a:xfrm>
            <a:off x="683568" y="1920858"/>
            <a:ext cx="8064896" cy="2680692"/>
          </a:xfrm>
          <a:prstGeom prst="rect">
            <a:avLst/>
          </a:prstGeom>
          <a:noFill/>
          <a:ln w="9525">
            <a:noFill/>
            <a:miter lim="800000"/>
            <a:headEnd/>
            <a:tailEnd/>
          </a:ln>
        </p:spPr>
      </p:pic>
      <p:pic>
        <p:nvPicPr>
          <p:cNvPr id="6" name="図 5" descr="txp_fig.png"/>
          <p:cNvPicPr>
            <a:picLocks noChangeAspect="1"/>
          </p:cNvPicPr>
          <p:nvPr>
            <p:custDataLst>
              <p:tags r:id="rId1"/>
            </p:custDataLst>
          </p:nvPr>
        </p:nvPicPr>
        <p:blipFill>
          <a:blip r:embed="rId6" cstate="print">
            <a:lum/>
          </a:blip>
          <a:stretch>
            <a:fillRect/>
          </a:stretch>
        </p:blipFill>
        <p:spPr>
          <a:xfrm>
            <a:off x="1433735" y="1416802"/>
            <a:ext cx="689993" cy="436074"/>
          </a:xfrm>
          <a:prstGeom prst="rect">
            <a:avLst/>
          </a:prstGeom>
        </p:spPr>
      </p:pic>
      <p:pic>
        <p:nvPicPr>
          <p:cNvPr id="7" name="図 6" descr="txp_fig.png"/>
          <p:cNvPicPr>
            <a:picLocks noChangeAspect="1"/>
          </p:cNvPicPr>
          <p:nvPr>
            <p:custDataLst>
              <p:tags r:id="rId2"/>
            </p:custDataLst>
          </p:nvPr>
        </p:nvPicPr>
        <p:blipFill>
          <a:blip r:embed="rId6" cstate="print">
            <a:lum/>
          </a:blip>
          <a:stretch>
            <a:fillRect/>
          </a:stretch>
        </p:blipFill>
        <p:spPr>
          <a:xfrm>
            <a:off x="4242047" y="1416802"/>
            <a:ext cx="689993" cy="436074"/>
          </a:xfrm>
          <a:prstGeom prst="rect">
            <a:avLst/>
          </a:prstGeom>
        </p:spPr>
      </p:pic>
      <p:pic>
        <p:nvPicPr>
          <p:cNvPr id="11" name="図 10" descr="txp_fig.png"/>
          <p:cNvPicPr>
            <a:picLocks noChangeAspect="1"/>
          </p:cNvPicPr>
          <p:nvPr>
            <p:custDataLst>
              <p:tags r:id="rId3"/>
            </p:custDataLst>
          </p:nvPr>
        </p:nvPicPr>
        <p:blipFill>
          <a:blip r:embed="rId7" cstate="print">
            <a:lum/>
          </a:blip>
          <a:stretch>
            <a:fillRect/>
          </a:stretch>
        </p:blipFill>
        <p:spPr>
          <a:xfrm>
            <a:off x="6978352" y="1412776"/>
            <a:ext cx="689992" cy="436074"/>
          </a:xfrm>
          <a:prstGeom prst="rect">
            <a:avLst/>
          </a:prstGeom>
        </p:spPr>
      </p:pic>
      <p:sp>
        <p:nvSpPr>
          <p:cNvPr id="12" name="テキスト ボックス 11"/>
          <p:cNvSpPr txBox="1"/>
          <p:nvPr/>
        </p:nvSpPr>
        <p:spPr>
          <a:xfrm>
            <a:off x="827584" y="4513146"/>
            <a:ext cx="2304256" cy="461665"/>
          </a:xfrm>
          <a:prstGeom prst="rect">
            <a:avLst/>
          </a:prstGeom>
          <a:noFill/>
          <a:ln>
            <a:noFill/>
          </a:ln>
        </p:spPr>
        <p:txBody>
          <a:bodyPr wrap="square" rtlCol="0">
            <a:spAutoFit/>
          </a:bodyPr>
          <a:lstStyle/>
          <a:p>
            <a:r>
              <a:rPr kumimoji="1" lang="en-US" altLang="ja-JP" sz="2400" dirty="0" smtClean="0">
                <a:solidFill>
                  <a:srgbClr val="0000FF"/>
                </a:solidFill>
                <a:latin typeface="Times New Roman" pitchFamily="18" charset="0"/>
                <a:cs typeface="Times New Roman" pitchFamily="18" charset="0"/>
              </a:rPr>
              <a:t>Normal Cone</a:t>
            </a:r>
            <a:endParaRPr kumimoji="1" lang="ja-JP" altLang="en-US" sz="2400" dirty="0">
              <a:solidFill>
                <a:srgbClr val="0000FF"/>
              </a:solidFill>
              <a:latin typeface="Times New Roman" pitchFamily="18" charset="0"/>
              <a:cs typeface="Times New Roman" pitchFamily="18" charset="0"/>
            </a:endParaRPr>
          </a:p>
        </p:txBody>
      </p:sp>
      <p:sp>
        <p:nvSpPr>
          <p:cNvPr id="13" name="テキスト ボックス 12"/>
          <p:cNvSpPr txBox="1"/>
          <p:nvPr/>
        </p:nvSpPr>
        <p:spPr>
          <a:xfrm>
            <a:off x="3707904" y="4585154"/>
            <a:ext cx="2005677" cy="461665"/>
          </a:xfrm>
          <a:prstGeom prst="rect">
            <a:avLst/>
          </a:prstGeom>
          <a:noFill/>
        </p:spPr>
        <p:txBody>
          <a:bodyPr wrap="none" rtlCol="0">
            <a:spAutoFit/>
          </a:bodyPr>
          <a:lstStyle/>
          <a:p>
            <a:r>
              <a:rPr kumimoji="1" lang="en-US" altLang="ja-JP" sz="2400" b="1" dirty="0" smtClean="0">
                <a:solidFill>
                  <a:srgbClr val="00B050"/>
                </a:solidFill>
                <a:latin typeface="Times New Roman" pitchFamily="18" charset="0"/>
                <a:cs typeface="Times New Roman" pitchFamily="18" charset="0"/>
              </a:rPr>
              <a:t>Caldera Cone</a:t>
            </a:r>
            <a:endParaRPr kumimoji="1" lang="ja-JP" altLang="en-US" sz="2400" b="1" dirty="0">
              <a:solidFill>
                <a:srgbClr val="00B050"/>
              </a:solidFill>
              <a:latin typeface="Times New Roman" pitchFamily="18" charset="0"/>
              <a:cs typeface="Times New Roman" pitchFamily="18" charset="0"/>
            </a:endParaRPr>
          </a:p>
        </p:txBody>
      </p:sp>
      <p:sp>
        <p:nvSpPr>
          <p:cNvPr id="14" name="テキスト ボックス 13"/>
          <p:cNvSpPr txBox="1"/>
          <p:nvPr/>
        </p:nvSpPr>
        <p:spPr>
          <a:xfrm>
            <a:off x="2472867" y="692696"/>
            <a:ext cx="4187365" cy="461665"/>
          </a:xfrm>
          <a:prstGeom prst="rect">
            <a:avLst/>
          </a:prstGeom>
          <a:noFill/>
        </p:spPr>
        <p:txBody>
          <a:bodyPr wrap="none" rtlCol="0">
            <a:spAutoFit/>
          </a:bodyPr>
          <a:lstStyle/>
          <a:p>
            <a:r>
              <a:rPr lang="en-US" altLang="ja-JP" sz="2400" dirty="0" smtClean="0">
                <a:latin typeface="Times New Roman" pitchFamily="18" charset="0"/>
                <a:cs typeface="Times New Roman" pitchFamily="18" charset="0"/>
              </a:rPr>
              <a:t>Helical Majorana (Surface state)</a:t>
            </a:r>
            <a:endParaRPr kumimoji="1" lang="ja-JP" altLang="en-US" sz="2400" dirty="0">
              <a:latin typeface="Times New Roman" pitchFamily="18" charset="0"/>
              <a:cs typeface="Times New Roman" pitchFamily="18" charset="0"/>
            </a:endParaRPr>
          </a:p>
        </p:txBody>
      </p:sp>
      <p:sp>
        <p:nvSpPr>
          <p:cNvPr id="15" name="テキスト ボックス 14"/>
          <p:cNvSpPr txBox="1"/>
          <p:nvPr/>
        </p:nvSpPr>
        <p:spPr>
          <a:xfrm>
            <a:off x="6228184" y="4585154"/>
            <a:ext cx="2304256" cy="461665"/>
          </a:xfrm>
          <a:prstGeom prst="rect">
            <a:avLst/>
          </a:prstGeom>
          <a:noFill/>
        </p:spPr>
        <p:txBody>
          <a:bodyPr wrap="square" rtlCol="0">
            <a:spAutoFit/>
          </a:bodyPr>
          <a:lstStyle/>
          <a:p>
            <a:r>
              <a:rPr lang="en-US" altLang="ja-JP" sz="2400" b="1" dirty="0" smtClean="0">
                <a:solidFill>
                  <a:srgbClr val="FF6600"/>
                </a:solidFill>
                <a:latin typeface="Times New Roman" pitchFamily="18" charset="0"/>
                <a:cs typeface="Times New Roman" pitchFamily="18" charset="0"/>
              </a:rPr>
              <a:t>Deformed Cone</a:t>
            </a:r>
            <a:endParaRPr kumimoji="1" lang="ja-JP" altLang="en-US" sz="2400" b="1" dirty="0">
              <a:solidFill>
                <a:srgbClr val="FF6600"/>
              </a:solidFill>
              <a:latin typeface="Times New Roman" pitchFamily="18" charset="0"/>
              <a:cs typeface="Times New Roman" pitchFamily="18" charset="0"/>
            </a:endParaRPr>
          </a:p>
        </p:txBody>
      </p:sp>
      <p:sp>
        <p:nvSpPr>
          <p:cNvPr id="17" name="テキスト ボックス 16"/>
          <p:cNvSpPr txBox="1"/>
          <p:nvPr/>
        </p:nvSpPr>
        <p:spPr>
          <a:xfrm>
            <a:off x="755576" y="5122309"/>
            <a:ext cx="252028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(Only positive spin helicity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k</a:t>
            </a:r>
            <a:r>
              <a:rPr kumimoji="0" lang="en-US" altLang="ja-JP" sz="1600" b="0" i="0" u="none" strike="noStrike" kern="0" cap="none" spc="0" normalizeH="0" baseline="-25000" noProof="0" dirty="0" smtClean="0">
                <a:ln>
                  <a:noFill/>
                </a:ln>
                <a:solidFill>
                  <a:prstClr val="black"/>
                </a:solidFill>
                <a:effectLst/>
                <a:uLnTx/>
                <a:uFillTx/>
                <a:latin typeface="Times New Roman" pitchFamily="18" charset="0"/>
                <a:cs typeface="Times New Roman" pitchFamily="18" charset="0"/>
              </a:rPr>
              <a:t>x</a:t>
            </a:r>
            <a:r>
              <a:rPr kumimoji="0" lang="en-US" altLang="ja-JP" sz="16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altLang="ja-JP" sz="16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s</a:t>
            </a:r>
            <a:r>
              <a:rPr kumimoji="0" lang="en-US" altLang="ja-JP" sz="1600" b="0" i="0" u="none" strike="noStrike" kern="0" cap="none" spc="0" normalizeH="0" baseline="-25000" noProof="0" dirty="0" err="1" smtClean="0">
                <a:ln>
                  <a:noFill/>
                </a:ln>
                <a:solidFill>
                  <a:prstClr val="black"/>
                </a:solidFill>
                <a:effectLst/>
                <a:uLnTx/>
                <a:uFillTx/>
                <a:latin typeface="Times New Roman" pitchFamily="18" charset="0"/>
                <a:cs typeface="Times New Roman" pitchFamily="18" charset="0"/>
              </a:rPr>
              <a:t>y</a:t>
            </a:r>
            <a:r>
              <a:rPr kumimoji="0" lang="en-US" altLang="ja-JP" sz="16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 </a:t>
            </a:r>
            <a:r>
              <a:rPr kumimoji="0" lang="en-US" altLang="ja-JP" sz="16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k</a:t>
            </a:r>
            <a:r>
              <a:rPr kumimoji="0" lang="en-US" altLang="ja-JP" sz="1600" b="0" i="0" u="none" strike="noStrike" kern="0" cap="none" spc="0" normalizeH="0" baseline="-25000" noProof="0" dirty="0" err="1" smtClean="0">
                <a:ln>
                  <a:noFill/>
                </a:ln>
                <a:solidFill>
                  <a:prstClr val="black"/>
                </a:solidFill>
                <a:effectLst/>
                <a:uLnTx/>
                <a:uFillTx/>
                <a:latin typeface="Times New Roman" pitchFamily="18" charset="0"/>
                <a:cs typeface="Times New Roman" pitchFamily="18" charset="0"/>
              </a:rPr>
              <a:t>y</a:t>
            </a:r>
            <a:r>
              <a:rPr kumimoji="0" lang="en-US" altLang="ja-JP" sz="16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altLang="ja-JP" sz="1600" b="0"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s</a:t>
            </a:r>
            <a:r>
              <a:rPr kumimoji="0" lang="en-US" altLang="ja-JP" sz="1600" b="0" i="0" u="none" strike="noStrike" kern="0" cap="none" spc="0" normalizeH="0" baseline="-25000" noProof="0" dirty="0" err="1" smtClean="0">
                <a:ln>
                  <a:noFill/>
                </a:ln>
                <a:solidFill>
                  <a:prstClr val="black"/>
                </a:solidFill>
                <a:effectLst/>
                <a:uLnTx/>
                <a:uFillTx/>
                <a:latin typeface="Times New Roman" pitchFamily="18" charset="0"/>
                <a:cs typeface="Times New Roman" pitchFamily="18" charset="0"/>
              </a:rPr>
              <a:t>x</a:t>
            </a:r>
            <a:r>
              <a:rPr kumimoji="0" lang="en-US" altLang="ja-JP" sz="16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 +k states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are shown.)</a:t>
            </a:r>
            <a:endParaRPr kumimoji="0" lang="ja-JP" altLang="en-US" sz="16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endParaRPr>
          </a:p>
        </p:txBody>
      </p:sp>
      <p:sp>
        <p:nvSpPr>
          <p:cNvPr id="18" name="テキスト ボックス 17"/>
          <p:cNvSpPr txBox="1"/>
          <p:nvPr/>
        </p:nvSpPr>
        <p:spPr>
          <a:xfrm>
            <a:off x="6368832" y="5089210"/>
            <a:ext cx="2019592" cy="584775"/>
          </a:xfrm>
          <a:prstGeom prst="rect">
            <a:avLst/>
          </a:prstGeom>
          <a:noFill/>
        </p:spPr>
        <p:txBody>
          <a:bodyPr wrap="none" rtlCol="0">
            <a:spAutoFit/>
          </a:bodyPr>
          <a:lstStyle/>
          <a:p>
            <a:r>
              <a:rPr lang="en-US" altLang="ja-JP" sz="1600" dirty="0" smtClean="0">
                <a:solidFill>
                  <a:prstClr val="black"/>
                </a:solidFill>
                <a:latin typeface="Times New Roman" pitchFamily="18" charset="0"/>
                <a:cs typeface="Times New Roman" pitchFamily="18" charset="0"/>
              </a:rPr>
              <a:t>(Only negative energy</a:t>
            </a:r>
          </a:p>
          <a:p>
            <a:r>
              <a:rPr lang="en-US" altLang="ja-JP" sz="1600" dirty="0" smtClean="0">
                <a:solidFill>
                  <a:prstClr val="black"/>
                </a:solidFill>
                <a:latin typeface="Times New Roman" pitchFamily="18" charset="0"/>
                <a:cs typeface="Times New Roman" pitchFamily="18" charset="0"/>
              </a:rPr>
              <a:t>states are shown.)</a:t>
            </a:r>
            <a:endParaRPr lang="ja-JP" altLang="en-US" sz="1600" dirty="0" smtClean="0">
              <a:solidFill>
                <a:prstClr val="black"/>
              </a:solidFill>
              <a:latin typeface="Times New Roman" pitchFamily="18" charset="0"/>
              <a:cs typeface="Times New Roman" pitchFamily="18" charset="0"/>
            </a:endParaRPr>
          </a:p>
        </p:txBody>
      </p:sp>
      <p:sp>
        <p:nvSpPr>
          <p:cNvPr id="20" name="テキスト ボックス 19"/>
          <p:cNvSpPr txBox="1"/>
          <p:nvPr/>
        </p:nvSpPr>
        <p:spPr>
          <a:xfrm>
            <a:off x="3347864" y="5769220"/>
            <a:ext cx="554461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solidFill>
                  <a:srgbClr val="0000FF"/>
                </a:solidFill>
                <a:effectLst/>
                <a:uLnTx/>
                <a:uFillTx/>
              </a:rPr>
              <a:t>(solution of confinement condition </a:t>
            </a:r>
            <a:r>
              <a:rPr kumimoji="0" lang="en-US" altLang="ja-JP" sz="2000" b="0" i="0" u="none" strike="noStrike" kern="0" cap="none" spc="0" normalizeH="0" baseline="0" noProof="0" dirty="0" smtClean="0">
                <a:ln>
                  <a:noFill/>
                </a:ln>
                <a:solidFill>
                  <a:srgbClr val="0000FF"/>
                </a:solidFill>
                <a:effectLst/>
                <a:uLnTx/>
                <a:uFillTx/>
                <a:latin typeface="Symbol" pitchFamily="18" charset="2"/>
              </a:rPr>
              <a:t>  y</a:t>
            </a:r>
            <a:r>
              <a:rPr kumimoji="0" lang="en-US" altLang="ja-JP" sz="2000" b="0" i="0" u="none" strike="noStrike" kern="0" cap="none" spc="0" normalizeH="0" baseline="0" noProof="0" dirty="0" smtClean="0">
                <a:ln>
                  <a:noFill/>
                </a:ln>
                <a:solidFill>
                  <a:srgbClr val="0000FF"/>
                </a:solidFill>
                <a:effectLst/>
                <a:uLnTx/>
                <a:uFillTx/>
              </a:rPr>
              <a:t>(z=0)=0)</a:t>
            </a:r>
          </a:p>
        </p:txBody>
      </p:sp>
      <p:sp>
        <p:nvSpPr>
          <p:cNvPr id="16" name="正方形/長方形 6"/>
          <p:cNvSpPr>
            <a:spLocks noChangeArrowheads="1"/>
          </p:cNvSpPr>
          <p:nvPr/>
        </p:nvSpPr>
        <p:spPr bwMode="auto">
          <a:xfrm>
            <a:off x="5508104" y="6381328"/>
            <a:ext cx="3600400" cy="369332"/>
          </a:xfrm>
          <a:prstGeom prst="rect">
            <a:avLst/>
          </a:prstGeom>
          <a:noFill/>
          <a:ln w="9525">
            <a:noFill/>
            <a:miter lim="800000"/>
            <a:headEnd/>
            <a:tailEnd/>
          </a:ln>
        </p:spPr>
        <p:txBody>
          <a:bodyPr wrap="square">
            <a:spAutoFit/>
          </a:bodyPr>
          <a:lstStyle/>
          <a:p>
            <a:r>
              <a:rPr lang="en-US" altLang="ja-JP" dirty="0" smtClean="0">
                <a:solidFill>
                  <a:srgbClr val="000000"/>
                </a:solidFill>
                <a:latin typeface="Times New Roman" pitchFamily="18" charset="0"/>
                <a:cs typeface="Times New Roman" pitchFamily="18" charset="0"/>
              </a:rPr>
              <a:t>Yamakage et al., arXiv: 1112.5035  </a:t>
            </a:r>
            <a:endParaRPr lang="en-US" altLang="ja-JP"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AutoShape 2"/>
          <p:cNvSpPr>
            <a:spLocks/>
          </p:cNvSpPr>
          <p:nvPr/>
        </p:nvSpPr>
        <p:spPr bwMode="auto">
          <a:xfrm>
            <a:off x="5000625" y="3160713"/>
            <a:ext cx="3705225" cy="893762"/>
          </a:xfrm>
          <a:prstGeom prst="roundRect">
            <a:avLst>
              <a:gd name="adj" fmla="val 15000"/>
            </a:avLst>
          </a:prstGeom>
          <a:blipFill dpi="0" rotWithShape="0">
            <a:blip r:embed="rId2" cstate="print"/>
            <a:srcRect/>
            <a:tile tx="0" ty="0" sx="100000" sy="100000" flip="none" algn="tl"/>
          </a:blipFill>
          <a:ln w="38100">
            <a:solidFill>
              <a:srgbClr val="FF00FF"/>
            </a:solidFill>
            <a:round/>
            <a:headEnd/>
            <a:tailEnd/>
          </a:ln>
        </p:spPr>
        <p:txBody>
          <a:bodyPr lIns="0" tIns="0" rIns="0" bIns="0"/>
          <a:lstStyle/>
          <a:p>
            <a:pPr fontAlgn="base">
              <a:spcBef>
                <a:spcPct val="0"/>
              </a:spcBef>
              <a:spcAft>
                <a:spcPct val="0"/>
              </a:spcAft>
            </a:pPr>
            <a:endParaRPr lang="ja-JP" altLang="en-US" dirty="0" smtClean="0">
              <a:solidFill>
                <a:srgbClr val="000000"/>
              </a:solidFill>
              <a:latin typeface="Arial" charset="0"/>
            </a:endParaRPr>
          </a:p>
        </p:txBody>
      </p:sp>
      <p:sp>
        <p:nvSpPr>
          <p:cNvPr id="433155" name="Rectangle 3"/>
          <p:cNvSpPr>
            <a:spLocks noGrp="1" noChangeArrowheads="1"/>
          </p:cNvSpPr>
          <p:nvPr>
            <p:ph type="title"/>
          </p:nvPr>
        </p:nvSpPr>
        <p:spPr>
          <a:xfrm>
            <a:off x="374650" y="80963"/>
            <a:ext cx="8385175" cy="598487"/>
          </a:xfrm>
        </p:spPr>
        <p:txBody>
          <a:bodyPr rIns="35713"/>
          <a:lstStyle/>
          <a:p>
            <a:pPr eaLnBrk="1" hangingPunct="1"/>
            <a:r>
              <a:rPr lang="en-US" altLang="ja-JP" sz="2500" dirty="0" smtClean="0"/>
              <a:t>Tunneling conductance in </a:t>
            </a:r>
            <a:r>
              <a:rPr lang="en-US" altLang="ja-JP" sz="2500" i="1" dirty="0" smtClean="0"/>
              <a:t>d</a:t>
            </a:r>
            <a:r>
              <a:rPr lang="en-US" altLang="ja-JP" sz="2500" dirty="0" smtClean="0"/>
              <a:t>-wave junction</a:t>
            </a:r>
            <a:endParaRPr lang="ja-JP" altLang="en-US" sz="2500" dirty="0" smtClean="0"/>
          </a:p>
        </p:txBody>
      </p:sp>
      <p:grpSp>
        <p:nvGrpSpPr>
          <p:cNvPr id="2" name="Group 4"/>
          <p:cNvGrpSpPr>
            <a:grpSpLocks/>
          </p:cNvGrpSpPr>
          <p:nvPr/>
        </p:nvGrpSpPr>
        <p:grpSpPr bwMode="auto">
          <a:xfrm>
            <a:off x="1458913" y="750888"/>
            <a:ext cx="3573462" cy="2236787"/>
            <a:chOff x="0" y="0"/>
            <a:chExt cx="3200" cy="2002"/>
          </a:xfrm>
        </p:grpSpPr>
        <p:sp>
          <p:nvSpPr>
            <p:cNvPr id="433200" name="Rectangle 5"/>
            <p:cNvSpPr>
              <a:spLocks/>
            </p:cNvSpPr>
            <p:nvPr/>
          </p:nvSpPr>
          <p:spPr bwMode="auto">
            <a:xfrm>
              <a:off x="366" y="4"/>
              <a:ext cx="1202" cy="1203"/>
            </a:xfrm>
            <a:prstGeom prst="rect">
              <a:avLst/>
            </a:prstGeom>
            <a:gradFill rotWithShape="0">
              <a:gsLst>
                <a:gs pos="0">
                  <a:srgbClr val="FFCC00"/>
                </a:gs>
                <a:gs pos="100000">
                  <a:srgbClr val="765E00"/>
                </a:gs>
              </a:gsLst>
              <a:lin ang="5400000" scaled="1"/>
            </a:gradFill>
            <a:ln w="25400">
              <a:noFill/>
              <a:miter lim="800000"/>
              <a:headEnd/>
              <a:tailEnd/>
            </a:ln>
          </p:spPr>
          <p:txBody>
            <a:bodyPr lIns="0" tIns="0" rIns="0" bIns="0"/>
            <a:lstStyle/>
            <a:p>
              <a:pPr fontAlgn="base">
                <a:spcBef>
                  <a:spcPct val="0"/>
                </a:spcBef>
                <a:spcAft>
                  <a:spcPct val="0"/>
                </a:spcAft>
              </a:pPr>
              <a:endParaRPr lang="ja-JP" altLang="en-US" dirty="0" smtClean="0">
                <a:solidFill>
                  <a:srgbClr val="000000"/>
                </a:solidFill>
                <a:latin typeface="Arial" charset="0"/>
              </a:endParaRPr>
            </a:p>
          </p:txBody>
        </p:sp>
        <p:sp>
          <p:nvSpPr>
            <p:cNvPr id="433201" name="Rectangle 6"/>
            <p:cNvSpPr>
              <a:spLocks/>
            </p:cNvSpPr>
            <p:nvPr/>
          </p:nvSpPr>
          <p:spPr bwMode="auto">
            <a:xfrm>
              <a:off x="1568" y="0"/>
              <a:ext cx="75" cy="1202"/>
            </a:xfrm>
            <a:prstGeom prst="rect">
              <a:avLst/>
            </a:prstGeom>
            <a:gradFill rotWithShape="0">
              <a:gsLst>
                <a:gs pos="0">
                  <a:srgbClr val="C0C0C0"/>
                </a:gs>
                <a:gs pos="100000">
                  <a:srgbClr val="585858"/>
                </a:gs>
              </a:gsLst>
              <a:lin ang="0" scaled="1"/>
            </a:gradFill>
            <a:ln w="25400">
              <a:noFill/>
              <a:miter lim="800000"/>
              <a:headEnd/>
              <a:tailEnd/>
            </a:ln>
          </p:spPr>
          <p:txBody>
            <a:bodyPr lIns="0" tIns="0" rIns="0" bIns="0"/>
            <a:lstStyle/>
            <a:p>
              <a:pPr fontAlgn="base">
                <a:spcBef>
                  <a:spcPct val="0"/>
                </a:spcBef>
                <a:spcAft>
                  <a:spcPct val="0"/>
                </a:spcAft>
              </a:pPr>
              <a:endParaRPr lang="ja-JP" altLang="en-US" dirty="0" smtClean="0">
                <a:solidFill>
                  <a:srgbClr val="000000"/>
                </a:solidFill>
                <a:latin typeface="Arial" charset="0"/>
              </a:endParaRPr>
            </a:p>
          </p:txBody>
        </p:sp>
        <p:sp>
          <p:nvSpPr>
            <p:cNvPr id="433202" name="Rectangle 7"/>
            <p:cNvSpPr>
              <a:spLocks/>
            </p:cNvSpPr>
            <p:nvPr/>
          </p:nvSpPr>
          <p:spPr bwMode="auto">
            <a:xfrm>
              <a:off x="1636" y="4"/>
              <a:ext cx="1204" cy="1203"/>
            </a:xfrm>
            <a:prstGeom prst="rect">
              <a:avLst/>
            </a:prstGeom>
            <a:gradFill rotWithShape="0">
              <a:gsLst>
                <a:gs pos="0">
                  <a:srgbClr val="99CCFF"/>
                </a:gs>
                <a:gs pos="100000">
                  <a:srgbClr val="0000FF"/>
                </a:gs>
              </a:gsLst>
              <a:lin ang="5400000" scaled="1"/>
            </a:gradFill>
            <a:ln w="25400">
              <a:noFill/>
              <a:miter lim="800000"/>
              <a:headEnd/>
              <a:tailEnd/>
            </a:ln>
          </p:spPr>
          <p:txBody>
            <a:bodyPr lIns="0" tIns="0" rIns="0" bIns="0"/>
            <a:lstStyle/>
            <a:p>
              <a:pPr fontAlgn="base">
                <a:spcBef>
                  <a:spcPct val="0"/>
                </a:spcBef>
                <a:spcAft>
                  <a:spcPct val="0"/>
                </a:spcAft>
              </a:pPr>
              <a:endParaRPr lang="ja-JP" altLang="en-US" dirty="0" smtClean="0">
                <a:solidFill>
                  <a:srgbClr val="000000"/>
                </a:solidFill>
                <a:latin typeface="Arial" charset="0"/>
              </a:endParaRPr>
            </a:p>
          </p:txBody>
        </p:sp>
        <p:sp>
          <p:nvSpPr>
            <p:cNvPr id="433203" name="Line 8"/>
            <p:cNvSpPr>
              <a:spLocks noChangeShapeType="1"/>
            </p:cNvSpPr>
            <p:nvPr/>
          </p:nvSpPr>
          <p:spPr bwMode="auto">
            <a:xfrm>
              <a:off x="8" y="606"/>
              <a:ext cx="358" cy="1"/>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04" name="Line 9"/>
            <p:cNvSpPr>
              <a:spLocks noChangeShapeType="1"/>
            </p:cNvSpPr>
            <p:nvPr/>
          </p:nvSpPr>
          <p:spPr bwMode="auto">
            <a:xfrm>
              <a:off x="2838" y="606"/>
              <a:ext cx="358" cy="1"/>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05" name="Line 10"/>
            <p:cNvSpPr>
              <a:spLocks noChangeShapeType="1"/>
            </p:cNvSpPr>
            <p:nvPr/>
          </p:nvSpPr>
          <p:spPr bwMode="auto">
            <a:xfrm>
              <a:off x="14" y="596"/>
              <a:ext cx="2" cy="1225"/>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06" name="Line 11"/>
            <p:cNvSpPr>
              <a:spLocks noChangeShapeType="1"/>
            </p:cNvSpPr>
            <p:nvPr/>
          </p:nvSpPr>
          <p:spPr bwMode="auto">
            <a:xfrm>
              <a:off x="3188" y="592"/>
              <a:ext cx="2" cy="1226"/>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07" name="Line 12"/>
            <p:cNvSpPr>
              <a:spLocks noChangeShapeType="1"/>
            </p:cNvSpPr>
            <p:nvPr/>
          </p:nvSpPr>
          <p:spPr bwMode="auto">
            <a:xfrm>
              <a:off x="0" y="1813"/>
              <a:ext cx="1575" cy="2"/>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08" name="Line 13"/>
            <p:cNvSpPr>
              <a:spLocks noChangeShapeType="1"/>
            </p:cNvSpPr>
            <p:nvPr/>
          </p:nvSpPr>
          <p:spPr bwMode="auto">
            <a:xfrm>
              <a:off x="1628" y="1812"/>
              <a:ext cx="1572" cy="1"/>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09" name="Line 14"/>
            <p:cNvSpPr>
              <a:spLocks noChangeShapeType="1"/>
            </p:cNvSpPr>
            <p:nvPr/>
          </p:nvSpPr>
          <p:spPr bwMode="auto">
            <a:xfrm>
              <a:off x="1568" y="1719"/>
              <a:ext cx="2" cy="213"/>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10" name="Line 15"/>
            <p:cNvSpPr>
              <a:spLocks noChangeShapeType="1"/>
            </p:cNvSpPr>
            <p:nvPr/>
          </p:nvSpPr>
          <p:spPr bwMode="auto">
            <a:xfrm>
              <a:off x="1628" y="1636"/>
              <a:ext cx="1" cy="366"/>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grpSp>
          <p:nvGrpSpPr>
            <p:cNvPr id="3" name="Group 16"/>
            <p:cNvGrpSpPr>
              <a:grpSpLocks/>
            </p:cNvGrpSpPr>
            <p:nvPr/>
          </p:nvGrpSpPr>
          <p:grpSpPr bwMode="auto">
            <a:xfrm>
              <a:off x="1692" y="87"/>
              <a:ext cx="1024" cy="1022"/>
              <a:chOff x="0" y="0"/>
              <a:chExt cx="1023" cy="1021"/>
            </a:xfrm>
          </p:grpSpPr>
          <p:sp>
            <p:nvSpPr>
              <p:cNvPr id="433218" name="AutoShape 17"/>
              <p:cNvSpPr>
                <a:spLocks/>
              </p:cNvSpPr>
              <p:nvPr/>
            </p:nvSpPr>
            <p:spPr bwMode="auto">
              <a:xfrm rot="-8100000">
                <a:off x="-8" y="180"/>
                <a:ext cx="603" cy="227"/>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rotWithShape="0">
                <a:gsLst>
                  <a:gs pos="0">
                    <a:srgbClr val="FF00FF"/>
                  </a:gs>
                  <a:gs pos="100000">
                    <a:srgbClr val="760076"/>
                  </a:gs>
                </a:gsLst>
                <a:lin ang="5400000" scaled="1"/>
              </a:gradFill>
              <a:ln w="12700">
                <a:solidFill>
                  <a:srgbClr val="FF000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19" name="AutoShape 18"/>
              <p:cNvSpPr>
                <a:spLocks/>
              </p:cNvSpPr>
              <p:nvPr/>
            </p:nvSpPr>
            <p:spPr bwMode="auto">
              <a:xfrm rot="-8100000">
                <a:off x="425" y="614"/>
                <a:ext cx="605" cy="227"/>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rotWithShape="0">
                <a:gsLst>
                  <a:gs pos="0">
                    <a:srgbClr val="760076"/>
                  </a:gs>
                  <a:gs pos="100000">
                    <a:srgbClr val="FF00FF"/>
                  </a:gs>
                </a:gsLst>
                <a:lin ang="5400000" scaled="1"/>
              </a:gradFill>
              <a:ln w="12700">
                <a:solidFill>
                  <a:srgbClr val="FF000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20" name="AutoShape 19"/>
              <p:cNvSpPr>
                <a:spLocks/>
              </p:cNvSpPr>
              <p:nvPr/>
            </p:nvSpPr>
            <p:spPr bwMode="auto">
              <a:xfrm rot="-2700000">
                <a:off x="-8" y="614"/>
                <a:ext cx="604" cy="227"/>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rotWithShape="0">
                <a:gsLst>
                  <a:gs pos="0">
                    <a:srgbClr val="3366FF"/>
                  </a:gs>
                  <a:gs pos="100000">
                    <a:srgbClr val="172F76"/>
                  </a:gs>
                </a:gsLst>
                <a:lin ang="5400000" scaled="1"/>
              </a:gradFill>
              <a:ln w="12700">
                <a:solidFill>
                  <a:srgbClr val="00008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21" name="AutoShape 20"/>
              <p:cNvSpPr>
                <a:spLocks/>
              </p:cNvSpPr>
              <p:nvPr/>
            </p:nvSpPr>
            <p:spPr bwMode="auto">
              <a:xfrm rot="-2700000">
                <a:off x="427" y="182"/>
                <a:ext cx="604" cy="227"/>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rotWithShape="0">
                <a:gsLst>
                  <a:gs pos="0">
                    <a:srgbClr val="1E3C96"/>
                  </a:gs>
                  <a:gs pos="100000">
                    <a:srgbClr val="3366FF"/>
                  </a:gs>
                </a:gsLst>
                <a:lin ang="5400000" scaled="1"/>
              </a:gradFill>
              <a:ln w="12700">
                <a:solidFill>
                  <a:srgbClr val="000080"/>
                </a:solidFill>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grpSp>
        <p:sp>
          <p:nvSpPr>
            <p:cNvPr id="433212" name="Line 21"/>
            <p:cNvSpPr>
              <a:spLocks noChangeShapeType="1"/>
            </p:cNvSpPr>
            <p:nvPr/>
          </p:nvSpPr>
          <p:spPr bwMode="auto">
            <a:xfrm>
              <a:off x="2212" y="612"/>
              <a:ext cx="583" cy="2"/>
            </a:xfrm>
            <a:prstGeom prst="line">
              <a:avLst/>
            </a:prstGeom>
            <a:noFill/>
            <a:ln w="12700">
              <a:solidFill>
                <a:schemeClr val="tx1"/>
              </a:solidFill>
              <a:prstDash val="dash"/>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13" name="Line 22"/>
            <p:cNvSpPr>
              <a:spLocks noChangeShapeType="1"/>
            </p:cNvSpPr>
            <p:nvPr/>
          </p:nvSpPr>
          <p:spPr bwMode="auto">
            <a:xfrm rot="10800000" flipH="1">
              <a:off x="2212" y="82"/>
              <a:ext cx="524" cy="524"/>
            </a:xfrm>
            <a:prstGeom prst="line">
              <a:avLst/>
            </a:prstGeom>
            <a:noFill/>
            <a:ln w="12700">
              <a:solidFill>
                <a:schemeClr val="tx1"/>
              </a:solidFill>
              <a:prstDash val="dash"/>
              <a:round/>
              <a:headEnd/>
              <a:tailEnd/>
            </a:ln>
          </p:spPr>
          <p:txBody>
            <a:bodyPr/>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sp>
          <p:nvSpPr>
            <p:cNvPr id="433214" name="AutoShape 23"/>
            <p:cNvSpPr>
              <a:spLocks/>
            </p:cNvSpPr>
            <p:nvPr/>
          </p:nvSpPr>
          <p:spPr bwMode="auto">
            <a:xfrm>
              <a:off x="2404" y="427"/>
              <a:ext cx="75" cy="185"/>
            </a:xfrm>
            <a:custGeom>
              <a:avLst/>
              <a:gdLst>
                <a:gd name="T0" fmla="*/ 0 w 21096"/>
                <a:gd name="T1" fmla="*/ 0 h 21600"/>
                <a:gd name="T2" fmla="*/ 0 w 21096"/>
                <a:gd name="T3" fmla="*/ 0 h 21600"/>
                <a:gd name="T4" fmla="*/ 0 w 21096"/>
                <a:gd name="T5" fmla="*/ 0 h 21600"/>
                <a:gd name="T6" fmla="*/ 0 w 21096"/>
                <a:gd name="T7" fmla="*/ 0 h 21600"/>
                <a:gd name="T8" fmla="*/ 0 60000 65536"/>
                <a:gd name="T9" fmla="*/ 0 60000 65536"/>
                <a:gd name="T10" fmla="*/ 0 60000 65536"/>
                <a:gd name="T11" fmla="*/ 0 60000 65536"/>
                <a:gd name="T12" fmla="*/ 0 w 21096"/>
                <a:gd name="T13" fmla="*/ 0 h 21600"/>
                <a:gd name="T14" fmla="*/ 21096 w 21096"/>
                <a:gd name="T15" fmla="*/ 21600 h 21600"/>
              </a:gdLst>
              <a:ahLst/>
              <a:cxnLst>
                <a:cxn ang="T8">
                  <a:pos x="T0" y="T1"/>
                </a:cxn>
                <a:cxn ang="T9">
                  <a:pos x="T2" y="T3"/>
                </a:cxn>
                <a:cxn ang="T10">
                  <a:pos x="T4" y="T5"/>
                </a:cxn>
                <a:cxn ang="T11">
                  <a:pos x="T6" y="T7"/>
                </a:cxn>
              </a:cxnLst>
              <a:rect l="T12" t="T13" r="T14" b="T15"/>
              <a:pathLst>
                <a:path w="21096" h="21600">
                  <a:moveTo>
                    <a:pt x="0" y="0"/>
                  </a:moveTo>
                  <a:cubicBezTo>
                    <a:pt x="5586" y="1389"/>
                    <a:pt x="11545" y="2777"/>
                    <a:pt x="14897" y="5554"/>
                  </a:cubicBezTo>
                  <a:cubicBezTo>
                    <a:pt x="18248" y="8331"/>
                    <a:pt x="20110" y="14040"/>
                    <a:pt x="20855" y="16663"/>
                  </a:cubicBezTo>
                  <a:cubicBezTo>
                    <a:pt x="21600" y="19286"/>
                    <a:pt x="20483" y="20366"/>
                    <a:pt x="19366" y="21600"/>
                  </a:cubicBezTo>
                </a:path>
              </a:pathLst>
            </a:custGeom>
            <a:noFill/>
            <a:ln w="12700">
              <a:solidFill>
                <a:schemeClr val="tx1"/>
              </a:solidFill>
              <a:prstDash val="sysDot"/>
              <a:miter lim="800000"/>
              <a:headEnd/>
              <a:tailEnd/>
            </a:ln>
          </p:spPr>
          <p:txBody>
            <a:bodyPr lIns="0" tIns="0" rIns="0" bIns="0"/>
            <a:lstStyle/>
            <a:p>
              <a:pPr algn="ctr" fontAlgn="base">
                <a:spcBef>
                  <a:spcPct val="0"/>
                </a:spcBef>
                <a:spcAft>
                  <a:spcPct val="0"/>
                </a:spcAft>
              </a:pPr>
              <a:endParaRPr lang="ja-JP" altLang="en-US" sz="2400" b="1" dirty="0" smtClean="0">
                <a:solidFill>
                  <a:srgbClr val="000000"/>
                </a:solidFill>
                <a:latin typeface="Times New Roman" pitchFamily="18" charset="0"/>
              </a:endParaRPr>
            </a:p>
          </p:txBody>
        </p:sp>
        <p:pic>
          <p:nvPicPr>
            <p:cNvPr id="433215" name="Picture 24"/>
            <p:cNvPicPr>
              <a:picLocks noChangeAspect="1" noChangeArrowheads="1"/>
            </p:cNvPicPr>
            <p:nvPr/>
          </p:nvPicPr>
          <p:blipFill>
            <a:blip r:embed="rId3" cstate="print"/>
            <a:srcRect/>
            <a:stretch>
              <a:fillRect/>
            </a:stretch>
          </p:blipFill>
          <p:spPr bwMode="auto">
            <a:xfrm>
              <a:off x="2564" y="350"/>
              <a:ext cx="248" cy="200"/>
            </a:xfrm>
            <a:prstGeom prst="rect">
              <a:avLst/>
            </a:prstGeom>
            <a:noFill/>
            <a:ln w="12700">
              <a:noFill/>
              <a:miter lim="800000"/>
              <a:headEnd/>
              <a:tailEnd/>
            </a:ln>
          </p:spPr>
        </p:pic>
        <p:sp>
          <p:nvSpPr>
            <p:cNvPr id="433216" name="Rectangle 25"/>
            <p:cNvSpPr>
              <a:spLocks/>
            </p:cNvSpPr>
            <p:nvPr/>
          </p:nvSpPr>
          <p:spPr bwMode="auto">
            <a:xfrm>
              <a:off x="384" y="1273"/>
              <a:ext cx="1161" cy="234"/>
            </a:xfrm>
            <a:prstGeom prst="rect">
              <a:avLst/>
            </a:prstGeom>
            <a:noFill/>
            <a:ln w="12700">
              <a:noFill/>
              <a:miter lim="800000"/>
              <a:headEnd/>
              <a:tailEnd/>
            </a:ln>
          </p:spPr>
          <p:txBody>
            <a:bodyPr wrap="none" lIns="0" tIns="0" rIns="0" bIns="0" anchor="ctr">
              <a:spAutoFit/>
            </a:bodyPr>
            <a:lstStyle/>
            <a:p>
              <a:pPr algn="ctr" defTabSz="642938" fontAlgn="base">
                <a:spcBef>
                  <a:spcPct val="0"/>
                </a:spcBef>
                <a:spcAft>
                  <a:spcPct val="0"/>
                </a:spcAft>
              </a:pPr>
              <a:r>
                <a:rPr kumimoji="0" lang="en-US" altLang="ja-JP" sz="1700" dirty="0" smtClean="0">
                  <a:solidFill>
                    <a:srgbClr val="000000"/>
                  </a:solidFill>
                  <a:sym typeface="ヒラギノ角ゴ Pro W3" charset="0"/>
                </a:rPr>
                <a:t>Normal metal</a:t>
              </a:r>
              <a:endParaRPr kumimoji="0" lang="ja-JP" altLang="en-US" sz="1700" dirty="0" smtClean="0">
                <a:solidFill>
                  <a:srgbClr val="000000"/>
                </a:solidFill>
                <a:sym typeface="ヒラギノ角ゴ Pro W3" charset="0"/>
              </a:endParaRPr>
            </a:p>
          </p:txBody>
        </p:sp>
        <p:sp>
          <p:nvSpPr>
            <p:cNvPr id="433217" name="Rectangle 26"/>
            <p:cNvSpPr>
              <a:spLocks/>
            </p:cNvSpPr>
            <p:nvPr/>
          </p:nvSpPr>
          <p:spPr bwMode="auto">
            <a:xfrm>
              <a:off x="1761" y="1220"/>
              <a:ext cx="1349" cy="468"/>
            </a:xfrm>
            <a:prstGeom prst="rect">
              <a:avLst/>
            </a:prstGeom>
            <a:noFill/>
            <a:ln w="12700">
              <a:noFill/>
              <a:miter lim="800000"/>
              <a:headEnd/>
              <a:tailEnd/>
            </a:ln>
          </p:spPr>
          <p:txBody>
            <a:bodyPr wrap="none" lIns="0" tIns="0" rIns="0" bIns="0" anchor="ctr">
              <a:spAutoFit/>
            </a:bodyPr>
            <a:lstStyle/>
            <a:p>
              <a:pPr algn="ctr" defTabSz="642938" fontAlgn="base">
                <a:spcBef>
                  <a:spcPct val="0"/>
                </a:spcBef>
                <a:spcAft>
                  <a:spcPct val="0"/>
                </a:spcAft>
              </a:pPr>
              <a:r>
                <a:rPr kumimoji="0" lang="en-US" altLang="ja-JP" sz="1700" dirty="0" smtClean="0">
                  <a:solidFill>
                    <a:srgbClr val="000000"/>
                  </a:solidFill>
                  <a:sym typeface="ヒラギノ角ゴ Pro W3" charset="0"/>
                </a:rPr>
                <a:t>d-wave </a:t>
              </a:r>
            </a:p>
            <a:p>
              <a:pPr algn="ctr" defTabSz="642938" fontAlgn="base">
                <a:spcBef>
                  <a:spcPct val="0"/>
                </a:spcBef>
                <a:spcAft>
                  <a:spcPct val="0"/>
                </a:spcAft>
              </a:pPr>
              <a:r>
                <a:rPr kumimoji="0" lang="en-US" altLang="ja-JP" sz="1700" dirty="0" smtClean="0">
                  <a:solidFill>
                    <a:srgbClr val="000000"/>
                  </a:solidFill>
                  <a:sym typeface="ヒラギノ角ゴ Pro W3" charset="0"/>
                </a:rPr>
                <a:t>superconductor</a:t>
              </a:r>
              <a:endParaRPr kumimoji="0" lang="ja-JP" altLang="en-US" sz="1700" dirty="0" smtClean="0">
                <a:solidFill>
                  <a:srgbClr val="000000"/>
                </a:solidFill>
                <a:sym typeface="ヒラギノ角ゴ Pro W3" charset="0"/>
              </a:endParaRPr>
            </a:p>
          </p:txBody>
        </p:sp>
      </p:grpSp>
      <p:pic>
        <p:nvPicPr>
          <p:cNvPr id="433158" name="Picture 28"/>
          <p:cNvPicPr>
            <a:picLocks noChangeAspect="1" noChangeArrowheads="1"/>
          </p:cNvPicPr>
          <p:nvPr/>
        </p:nvPicPr>
        <p:blipFill>
          <a:blip r:embed="rId4" cstate="print"/>
          <a:srcRect/>
          <a:stretch>
            <a:fillRect/>
          </a:stretch>
        </p:blipFill>
        <p:spPr bwMode="auto">
          <a:xfrm>
            <a:off x="5653088" y="1536700"/>
            <a:ext cx="3151187" cy="347663"/>
          </a:xfrm>
          <a:prstGeom prst="rect">
            <a:avLst/>
          </a:prstGeom>
          <a:noFill/>
          <a:ln w="12700">
            <a:noFill/>
            <a:miter lim="800000"/>
            <a:headEnd/>
            <a:tailEnd/>
          </a:ln>
        </p:spPr>
      </p:pic>
      <p:pic>
        <p:nvPicPr>
          <p:cNvPr id="433159" name="Picture 29"/>
          <p:cNvPicPr>
            <a:picLocks noChangeAspect="1" noChangeArrowheads="1"/>
          </p:cNvPicPr>
          <p:nvPr/>
        </p:nvPicPr>
        <p:blipFill>
          <a:blip r:embed="rId5" cstate="print"/>
          <a:srcRect/>
          <a:stretch>
            <a:fillRect/>
          </a:stretch>
        </p:blipFill>
        <p:spPr bwMode="auto">
          <a:xfrm>
            <a:off x="5580063" y="2420938"/>
            <a:ext cx="206375" cy="169862"/>
          </a:xfrm>
          <a:prstGeom prst="rect">
            <a:avLst/>
          </a:prstGeom>
          <a:noFill/>
          <a:ln w="12700">
            <a:noFill/>
            <a:miter lim="800000"/>
            <a:headEnd/>
            <a:tailEnd/>
          </a:ln>
        </p:spPr>
      </p:pic>
      <p:sp>
        <p:nvSpPr>
          <p:cNvPr id="433160" name="Rectangle 30"/>
          <p:cNvSpPr>
            <a:spLocks/>
          </p:cNvSpPr>
          <p:nvPr/>
        </p:nvSpPr>
        <p:spPr bwMode="auto">
          <a:xfrm>
            <a:off x="5868144" y="2244923"/>
            <a:ext cx="3141663" cy="608013"/>
          </a:xfrm>
          <a:prstGeom prst="rect">
            <a:avLst/>
          </a:prstGeom>
          <a:noFill/>
          <a:ln w="12700">
            <a:noFill/>
            <a:miter lim="800000"/>
            <a:headEnd/>
            <a:tailEnd/>
          </a:ln>
        </p:spPr>
        <p:txBody>
          <a:bodyPr lIns="0" tIns="0" rIns="0" bIns="0" anchor="ctr"/>
          <a:lstStyle/>
          <a:p>
            <a:pPr defTabSz="642938" fontAlgn="base">
              <a:spcBef>
                <a:spcPct val="0"/>
              </a:spcBef>
              <a:spcAft>
                <a:spcPct val="0"/>
              </a:spcAft>
            </a:pPr>
            <a:r>
              <a:rPr kumimoji="0" lang="en-US" altLang="ja-JP" sz="1700" dirty="0" smtClean="0">
                <a:solidFill>
                  <a:srgbClr val="000000"/>
                </a:solidFill>
                <a:sym typeface="ヒラギノ角ゴ Pro W3" charset="0"/>
              </a:rPr>
              <a:t>angle between the normal to the interface and the lobe direction</a:t>
            </a:r>
            <a:endParaRPr kumimoji="0" lang="ja-JP" altLang="en-US" sz="1700" dirty="0" smtClean="0">
              <a:solidFill>
                <a:srgbClr val="000000"/>
              </a:solidFill>
              <a:sym typeface="ヒラギノ角ゴ Pro W3" charset="0"/>
            </a:endParaRPr>
          </a:p>
        </p:txBody>
      </p:sp>
      <p:pic>
        <p:nvPicPr>
          <p:cNvPr id="433161" name="Picture 31"/>
          <p:cNvPicPr>
            <a:picLocks noChangeArrowheads="1"/>
          </p:cNvPicPr>
          <p:nvPr/>
        </p:nvPicPr>
        <p:blipFill>
          <a:blip r:embed="rId6" cstate="print"/>
          <a:srcRect/>
          <a:stretch>
            <a:fillRect/>
          </a:stretch>
        </p:blipFill>
        <p:spPr bwMode="auto">
          <a:xfrm>
            <a:off x="677863" y="3325813"/>
            <a:ext cx="1839912" cy="1011237"/>
          </a:xfrm>
          <a:prstGeom prst="rect">
            <a:avLst/>
          </a:prstGeom>
          <a:noFill/>
          <a:ln w="12700">
            <a:noFill/>
            <a:miter lim="800000"/>
            <a:headEnd/>
            <a:tailEnd/>
          </a:ln>
        </p:spPr>
      </p:pic>
      <p:pic>
        <p:nvPicPr>
          <p:cNvPr id="433162" name="Picture 32"/>
          <p:cNvPicPr>
            <a:picLocks noChangeArrowheads="1"/>
          </p:cNvPicPr>
          <p:nvPr/>
        </p:nvPicPr>
        <p:blipFill>
          <a:blip r:embed="rId7" cstate="print"/>
          <a:srcRect/>
          <a:stretch>
            <a:fillRect/>
          </a:stretch>
        </p:blipFill>
        <p:spPr bwMode="auto">
          <a:xfrm>
            <a:off x="685800" y="4330700"/>
            <a:ext cx="1835150" cy="1090613"/>
          </a:xfrm>
          <a:prstGeom prst="rect">
            <a:avLst/>
          </a:prstGeom>
          <a:noFill/>
          <a:ln w="12700">
            <a:noFill/>
            <a:miter lim="800000"/>
            <a:headEnd/>
            <a:tailEnd/>
          </a:ln>
        </p:spPr>
      </p:pic>
      <p:pic>
        <p:nvPicPr>
          <p:cNvPr id="433163" name="Picture 33"/>
          <p:cNvPicPr>
            <a:picLocks noChangeArrowheads="1"/>
          </p:cNvPicPr>
          <p:nvPr/>
        </p:nvPicPr>
        <p:blipFill>
          <a:blip r:embed="rId8" cstate="print"/>
          <a:srcRect/>
          <a:stretch>
            <a:fillRect/>
          </a:stretch>
        </p:blipFill>
        <p:spPr bwMode="auto">
          <a:xfrm>
            <a:off x="682625" y="5419725"/>
            <a:ext cx="1828800" cy="1087438"/>
          </a:xfrm>
          <a:prstGeom prst="rect">
            <a:avLst/>
          </a:prstGeom>
          <a:noFill/>
          <a:ln w="12700">
            <a:noFill/>
            <a:miter lim="800000"/>
            <a:headEnd/>
            <a:tailEnd/>
          </a:ln>
        </p:spPr>
      </p:pic>
      <p:grpSp>
        <p:nvGrpSpPr>
          <p:cNvPr id="4" name="Group 34"/>
          <p:cNvGrpSpPr>
            <a:grpSpLocks/>
          </p:cNvGrpSpPr>
          <p:nvPr/>
        </p:nvGrpSpPr>
        <p:grpSpPr bwMode="auto">
          <a:xfrm rot="2700011">
            <a:off x="3693319" y="3483769"/>
            <a:ext cx="690563" cy="688975"/>
            <a:chOff x="0" y="0"/>
            <a:chExt cx="617" cy="617"/>
          </a:xfrm>
        </p:grpSpPr>
        <p:sp>
          <p:nvSpPr>
            <p:cNvPr id="433196" name="Oval 35"/>
            <p:cNvSpPr>
              <a:spLocks/>
            </p:cNvSpPr>
            <p:nvPr/>
          </p:nvSpPr>
          <p:spPr bwMode="auto">
            <a:xfrm rot="-8100000">
              <a:off x="-5" y="109"/>
              <a:ext cx="364" cy="136"/>
            </a:xfrm>
            <a:prstGeom prst="ellipse">
              <a:avLst/>
            </a:prstGeom>
            <a:gradFill rotWithShape="0">
              <a:gsLst>
                <a:gs pos="0">
                  <a:srgbClr val="FF00FF"/>
                </a:gs>
                <a:gs pos="100000">
                  <a:srgbClr val="760076"/>
                </a:gs>
              </a:gsLst>
              <a:lin ang="5400000" scaled="1"/>
            </a:gradFill>
            <a:ln w="12700">
              <a:solidFill>
                <a:srgbClr val="FF0000"/>
              </a:solidFill>
              <a:round/>
              <a:headEnd/>
              <a:tailEnd/>
            </a:ln>
          </p:spPr>
          <p:txBody>
            <a:bodyPr lIns="0" tIns="0" rIns="0" bIns="0"/>
            <a:lstStyle/>
            <a:p>
              <a:pPr fontAlgn="base">
                <a:spcBef>
                  <a:spcPct val="0"/>
                </a:spcBef>
                <a:spcAft>
                  <a:spcPct val="0"/>
                </a:spcAft>
              </a:pPr>
              <a:endParaRPr lang="ja-JP" altLang="en-US" smtClean="0">
                <a:solidFill>
                  <a:srgbClr val="000000"/>
                </a:solidFill>
                <a:latin typeface="Arial" charset="0"/>
              </a:endParaRPr>
            </a:p>
          </p:txBody>
        </p:sp>
        <p:sp>
          <p:nvSpPr>
            <p:cNvPr id="433197" name="Oval 36"/>
            <p:cNvSpPr>
              <a:spLocks/>
            </p:cNvSpPr>
            <p:nvPr/>
          </p:nvSpPr>
          <p:spPr bwMode="auto">
            <a:xfrm rot="-8100000">
              <a:off x="256" y="371"/>
              <a:ext cx="365" cy="137"/>
            </a:xfrm>
            <a:prstGeom prst="ellipse">
              <a:avLst/>
            </a:prstGeom>
            <a:gradFill rotWithShape="0">
              <a:gsLst>
                <a:gs pos="0">
                  <a:srgbClr val="760076"/>
                </a:gs>
                <a:gs pos="100000">
                  <a:srgbClr val="FF00FF"/>
                </a:gs>
              </a:gsLst>
              <a:lin ang="5400000" scaled="1"/>
            </a:gradFill>
            <a:ln w="12700">
              <a:solidFill>
                <a:srgbClr val="FF0000"/>
              </a:solidFill>
              <a:round/>
              <a:headEnd/>
              <a:tailEnd/>
            </a:ln>
          </p:spPr>
          <p:txBody>
            <a:bodyPr lIns="0" tIns="0" rIns="0" bIns="0"/>
            <a:lstStyle/>
            <a:p>
              <a:pPr fontAlgn="base">
                <a:spcBef>
                  <a:spcPct val="0"/>
                </a:spcBef>
                <a:spcAft>
                  <a:spcPct val="0"/>
                </a:spcAft>
              </a:pPr>
              <a:endParaRPr lang="ja-JP" altLang="en-US" smtClean="0">
                <a:solidFill>
                  <a:srgbClr val="000000"/>
                </a:solidFill>
                <a:latin typeface="Arial" charset="0"/>
              </a:endParaRPr>
            </a:p>
          </p:txBody>
        </p:sp>
        <p:sp>
          <p:nvSpPr>
            <p:cNvPr id="433198" name="AutoShape 37"/>
            <p:cNvSpPr>
              <a:spLocks/>
            </p:cNvSpPr>
            <p:nvPr/>
          </p:nvSpPr>
          <p:spPr bwMode="auto">
            <a:xfrm rot="-2700000">
              <a:off x="-4" y="371"/>
              <a:ext cx="363" cy="137"/>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rotWithShape="0">
              <a:gsLst>
                <a:gs pos="0">
                  <a:srgbClr val="3366FF"/>
                </a:gs>
                <a:gs pos="100000">
                  <a:srgbClr val="172F76"/>
                </a:gs>
              </a:gsLst>
              <a:lin ang="5400000" scaled="1"/>
            </a:gradFill>
            <a:ln w="12700">
              <a:solidFill>
                <a:srgbClr val="00008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3199" name="AutoShape 38"/>
            <p:cNvSpPr>
              <a:spLocks/>
            </p:cNvSpPr>
            <p:nvPr/>
          </p:nvSpPr>
          <p:spPr bwMode="auto">
            <a:xfrm rot="-2700000">
              <a:off x="257" y="109"/>
              <a:ext cx="365" cy="138"/>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60000 65536"/>
                <a:gd name="T11" fmla="*/ 0 60000 65536"/>
                <a:gd name="T12" fmla="*/ 0 60000 65536"/>
                <a:gd name="T13" fmla="*/ 0 60000 65536"/>
                <a:gd name="T14" fmla="*/ 0 60000 65536"/>
                <a:gd name="T15" fmla="*/ 0 w 19679"/>
                <a:gd name="T16" fmla="*/ 0 h 19679"/>
                <a:gd name="T17" fmla="*/ 19679 w 19679"/>
                <a:gd name="T18" fmla="*/ 19679 h 19679"/>
              </a:gdLst>
              <a:ahLst/>
              <a:cxnLst>
                <a:cxn ang="T10">
                  <a:pos x="T0" y="T1"/>
                </a:cxn>
                <a:cxn ang="T11">
                  <a:pos x="T2" y="T3"/>
                </a:cxn>
                <a:cxn ang="T12">
                  <a:pos x="T4" y="T5"/>
                </a:cxn>
                <a:cxn ang="T13">
                  <a:pos x="T6" y="T7"/>
                </a:cxn>
                <a:cxn ang="T14">
                  <a:pos x="T8" y="T9"/>
                </a:cxn>
              </a:cxnLst>
              <a:rect l="T15" t="T16" r="T17" b="T18"/>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rotWithShape="0">
              <a:gsLst>
                <a:gs pos="0">
                  <a:srgbClr val="1E3C96"/>
                </a:gs>
                <a:gs pos="100000">
                  <a:srgbClr val="3366FF"/>
                </a:gs>
              </a:gsLst>
              <a:lin ang="5400000" scaled="1"/>
            </a:gradFill>
            <a:ln w="12700">
              <a:solidFill>
                <a:srgbClr val="00008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grpSp>
      <p:grpSp>
        <p:nvGrpSpPr>
          <p:cNvPr id="5" name="Group 39"/>
          <p:cNvGrpSpPr>
            <a:grpSpLocks/>
          </p:cNvGrpSpPr>
          <p:nvPr/>
        </p:nvGrpSpPr>
        <p:grpSpPr bwMode="auto">
          <a:xfrm>
            <a:off x="3694113" y="5541963"/>
            <a:ext cx="881062" cy="750887"/>
            <a:chOff x="0" y="0"/>
            <a:chExt cx="789" cy="672"/>
          </a:xfrm>
        </p:grpSpPr>
        <p:grpSp>
          <p:nvGrpSpPr>
            <p:cNvPr id="6" name="Group 40"/>
            <p:cNvGrpSpPr>
              <a:grpSpLocks/>
            </p:cNvGrpSpPr>
            <p:nvPr/>
          </p:nvGrpSpPr>
          <p:grpSpPr bwMode="auto">
            <a:xfrm>
              <a:off x="0" y="54"/>
              <a:ext cx="617" cy="618"/>
              <a:chOff x="0" y="0"/>
              <a:chExt cx="617" cy="617"/>
            </a:xfrm>
          </p:grpSpPr>
          <p:sp>
            <p:nvSpPr>
              <p:cNvPr id="433192" name="AutoShape 41"/>
              <p:cNvSpPr>
                <a:spLocks/>
              </p:cNvSpPr>
              <p:nvPr/>
            </p:nvSpPr>
            <p:spPr bwMode="auto">
              <a:xfrm rot="-8100000">
                <a:off x="-5" y="109"/>
                <a:ext cx="363" cy="137"/>
              </a:xfrm>
              <a:custGeom>
                <a:avLst/>
                <a:gdLst>
                  <a:gd name="T0" fmla="*/ 0 w 19678"/>
                  <a:gd name="T1" fmla="*/ 0 h 19672"/>
                  <a:gd name="T2" fmla="*/ 0 w 19678"/>
                  <a:gd name="T3" fmla="*/ 0 h 19672"/>
                  <a:gd name="T4" fmla="*/ 0 w 19678"/>
                  <a:gd name="T5" fmla="*/ 0 h 19672"/>
                  <a:gd name="T6" fmla="*/ 0 w 19678"/>
                  <a:gd name="T7" fmla="*/ 0 h 19672"/>
                  <a:gd name="T8" fmla="*/ 0 w 19678"/>
                  <a:gd name="T9" fmla="*/ 0 h 19672"/>
                  <a:gd name="T10" fmla="*/ 0 60000 65536"/>
                  <a:gd name="T11" fmla="*/ 0 60000 65536"/>
                  <a:gd name="T12" fmla="*/ 0 60000 65536"/>
                  <a:gd name="T13" fmla="*/ 0 60000 65536"/>
                  <a:gd name="T14" fmla="*/ 0 60000 65536"/>
                  <a:gd name="T15" fmla="*/ 0 w 19678"/>
                  <a:gd name="T16" fmla="*/ 0 h 19672"/>
                  <a:gd name="T17" fmla="*/ 19678 w 19678"/>
                  <a:gd name="T18" fmla="*/ 19672 h 19672"/>
                </a:gdLst>
                <a:ahLst/>
                <a:cxnLst>
                  <a:cxn ang="T10">
                    <a:pos x="T0" y="T1"/>
                  </a:cxn>
                  <a:cxn ang="T11">
                    <a:pos x="T2" y="T3"/>
                  </a:cxn>
                  <a:cxn ang="T12">
                    <a:pos x="T4" y="T5"/>
                  </a:cxn>
                  <a:cxn ang="T13">
                    <a:pos x="T6" y="T7"/>
                  </a:cxn>
                  <a:cxn ang="T14">
                    <a:pos x="T8" y="T9"/>
                  </a:cxn>
                </a:cxnLst>
                <a:rect l="T15" t="T16" r="T17" b="T18"/>
                <a:pathLst>
                  <a:path w="19678" h="19672">
                    <a:moveTo>
                      <a:pt x="16797" y="2902"/>
                    </a:moveTo>
                    <a:cubicBezTo>
                      <a:pt x="20640" y="6748"/>
                      <a:pt x="20641" y="12976"/>
                      <a:pt x="16799" y="16812"/>
                    </a:cubicBezTo>
                    <a:cubicBezTo>
                      <a:pt x="12958" y="20648"/>
                      <a:pt x="6728" y="20640"/>
                      <a:pt x="2885" y="16794"/>
                    </a:cubicBezTo>
                    <a:cubicBezTo>
                      <a:pt x="-958" y="12948"/>
                      <a:pt x="-959" y="6720"/>
                      <a:pt x="2883" y="2884"/>
                    </a:cubicBezTo>
                    <a:cubicBezTo>
                      <a:pt x="6724" y="-952"/>
                      <a:pt x="12954" y="-944"/>
                      <a:pt x="16797" y="2902"/>
                    </a:cubicBezTo>
                  </a:path>
                </a:pathLst>
              </a:custGeom>
              <a:gradFill rotWithShape="0">
                <a:gsLst>
                  <a:gs pos="0">
                    <a:srgbClr val="FF00FF"/>
                  </a:gs>
                  <a:gs pos="100000">
                    <a:srgbClr val="760076"/>
                  </a:gs>
                </a:gsLst>
                <a:lin ang="5400000" scaled="1"/>
              </a:gradFill>
              <a:ln w="12700">
                <a:solidFill>
                  <a:srgbClr val="FF000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3193" name="AutoShape 42"/>
              <p:cNvSpPr>
                <a:spLocks/>
              </p:cNvSpPr>
              <p:nvPr/>
            </p:nvSpPr>
            <p:spPr bwMode="auto">
              <a:xfrm rot="-8100000">
                <a:off x="256" y="371"/>
                <a:ext cx="365" cy="137"/>
              </a:xfrm>
              <a:custGeom>
                <a:avLst/>
                <a:gdLst>
                  <a:gd name="T0" fmla="*/ 0 w 19678"/>
                  <a:gd name="T1" fmla="*/ 0 h 19672"/>
                  <a:gd name="T2" fmla="*/ 0 w 19678"/>
                  <a:gd name="T3" fmla="*/ 0 h 19672"/>
                  <a:gd name="T4" fmla="*/ 0 w 19678"/>
                  <a:gd name="T5" fmla="*/ 0 h 19672"/>
                  <a:gd name="T6" fmla="*/ 0 w 19678"/>
                  <a:gd name="T7" fmla="*/ 0 h 19672"/>
                  <a:gd name="T8" fmla="*/ 0 w 19678"/>
                  <a:gd name="T9" fmla="*/ 0 h 19672"/>
                  <a:gd name="T10" fmla="*/ 0 60000 65536"/>
                  <a:gd name="T11" fmla="*/ 0 60000 65536"/>
                  <a:gd name="T12" fmla="*/ 0 60000 65536"/>
                  <a:gd name="T13" fmla="*/ 0 60000 65536"/>
                  <a:gd name="T14" fmla="*/ 0 60000 65536"/>
                  <a:gd name="T15" fmla="*/ 0 w 19678"/>
                  <a:gd name="T16" fmla="*/ 0 h 19672"/>
                  <a:gd name="T17" fmla="*/ 19678 w 19678"/>
                  <a:gd name="T18" fmla="*/ 19672 h 19672"/>
                </a:gdLst>
                <a:ahLst/>
                <a:cxnLst>
                  <a:cxn ang="T10">
                    <a:pos x="T0" y="T1"/>
                  </a:cxn>
                  <a:cxn ang="T11">
                    <a:pos x="T2" y="T3"/>
                  </a:cxn>
                  <a:cxn ang="T12">
                    <a:pos x="T4" y="T5"/>
                  </a:cxn>
                  <a:cxn ang="T13">
                    <a:pos x="T6" y="T7"/>
                  </a:cxn>
                  <a:cxn ang="T14">
                    <a:pos x="T8" y="T9"/>
                  </a:cxn>
                </a:cxnLst>
                <a:rect l="T15" t="T16" r="T17" b="T18"/>
                <a:pathLst>
                  <a:path w="19678" h="19672">
                    <a:moveTo>
                      <a:pt x="16797" y="2902"/>
                    </a:moveTo>
                    <a:cubicBezTo>
                      <a:pt x="20640" y="6748"/>
                      <a:pt x="20641" y="12976"/>
                      <a:pt x="16799" y="16812"/>
                    </a:cubicBezTo>
                    <a:cubicBezTo>
                      <a:pt x="12958" y="20648"/>
                      <a:pt x="6728" y="20640"/>
                      <a:pt x="2885" y="16794"/>
                    </a:cubicBezTo>
                    <a:cubicBezTo>
                      <a:pt x="-958" y="12948"/>
                      <a:pt x="-959" y="6720"/>
                      <a:pt x="2883" y="2884"/>
                    </a:cubicBezTo>
                    <a:cubicBezTo>
                      <a:pt x="6724" y="-952"/>
                      <a:pt x="12954" y="-944"/>
                      <a:pt x="16797" y="2902"/>
                    </a:cubicBezTo>
                  </a:path>
                </a:pathLst>
              </a:custGeom>
              <a:gradFill rotWithShape="0">
                <a:gsLst>
                  <a:gs pos="0">
                    <a:srgbClr val="760076"/>
                  </a:gs>
                  <a:gs pos="100000">
                    <a:srgbClr val="FF00FF"/>
                  </a:gs>
                </a:gsLst>
                <a:lin ang="5400000" scaled="1"/>
              </a:gradFill>
              <a:ln w="12700">
                <a:solidFill>
                  <a:srgbClr val="FF000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3194" name="AutoShape 43"/>
              <p:cNvSpPr>
                <a:spLocks/>
              </p:cNvSpPr>
              <p:nvPr/>
            </p:nvSpPr>
            <p:spPr bwMode="auto">
              <a:xfrm rot="-2700000">
                <a:off x="-4" y="371"/>
                <a:ext cx="363" cy="137"/>
              </a:xfrm>
              <a:custGeom>
                <a:avLst/>
                <a:gdLst>
                  <a:gd name="T0" fmla="*/ 0 w 19678"/>
                  <a:gd name="T1" fmla="*/ 0 h 19672"/>
                  <a:gd name="T2" fmla="*/ 0 w 19678"/>
                  <a:gd name="T3" fmla="*/ 0 h 19672"/>
                  <a:gd name="T4" fmla="*/ 0 w 19678"/>
                  <a:gd name="T5" fmla="*/ 0 h 19672"/>
                  <a:gd name="T6" fmla="*/ 0 w 19678"/>
                  <a:gd name="T7" fmla="*/ 0 h 19672"/>
                  <a:gd name="T8" fmla="*/ 0 w 19678"/>
                  <a:gd name="T9" fmla="*/ 0 h 19672"/>
                  <a:gd name="T10" fmla="*/ 0 60000 65536"/>
                  <a:gd name="T11" fmla="*/ 0 60000 65536"/>
                  <a:gd name="T12" fmla="*/ 0 60000 65536"/>
                  <a:gd name="T13" fmla="*/ 0 60000 65536"/>
                  <a:gd name="T14" fmla="*/ 0 60000 65536"/>
                  <a:gd name="T15" fmla="*/ 0 w 19678"/>
                  <a:gd name="T16" fmla="*/ 0 h 19672"/>
                  <a:gd name="T17" fmla="*/ 19678 w 19678"/>
                  <a:gd name="T18" fmla="*/ 19672 h 19672"/>
                </a:gdLst>
                <a:ahLst/>
                <a:cxnLst>
                  <a:cxn ang="T10">
                    <a:pos x="T0" y="T1"/>
                  </a:cxn>
                  <a:cxn ang="T11">
                    <a:pos x="T2" y="T3"/>
                  </a:cxn>
                  <a:cxn ang="T12">
                    <a:pos x="T4" y="T5"/>
                  </a:cxn>
                  <a:cxn ang="T13">
                    <a:pos x="T6" y="T7"/>
                  </a:cxn>
                  <a:cxn ang="T14">
                    <a:pos x="T8" y="T9"/>
                  </a:cxn>
                </a:cxnLst>
                <a:rect l="T15" t="T16" r="T17" b="T18"/>
                <a:pathLst>
                  <a:path w="19678" h="19672">
                    <a:moveTo>
                      <a:pt x="16795" y="2859"/>
                    </a:moveTo>
                    <a:cubicBezTo>
                      <a:pt x="20637" y="6695"/>
                      <a:pt x="20636" y="12923"/>
                      <a:pt x="16793" y="16769"/>
                    </a:cubicBezTo>
                    <a:cubicBezTo>
                      <a:pt x="12950" y="20615"/>
                      <a:pt x="6720" y="20623"/>
                      <a:pt x="2879" y="16787"/>
                    </a:cubicBezTo>
                    <a:cubicBezTo>
                      <a:pt x="-963" y="12951"/>
                      <a:pt x="-962" y="6723"/>
                      <a:pt x="2881" y="2877"/>
                    </a:cubicBezTo>
                    <a:cubicBezTo>
                      <a:pt x="6724" y="-969"/>
                      <a:pt x="12954" y="-977"/>
                      <a:pt x="16795" y="2859"/>
                    </a:cubicBezTo>
                  </a:path>
                </a:pathLst>
              </a:custGeom>
              <a:gradFill rotWithShape="0">
                <a:gsLst>
                  <a:gs pos="0">
                    <a:srgbClr val="3366FF"/>
                  </a:gs>
                  <a:gs pos="100000">
                    <a:srgbClr val="172F76"/>
                  </a:gs>
                </a:gsLst>
                <a:lin ang="5400000" scaled="1"/>
              </a:gradFill>
              <a:ln w="12700">
                <a:solidFill>
                  <a:srgbClr val="00008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3195" name="AutoShape 44"/>
              <p:cNvSpPr>
                <a:spLocks/>
              </p:cNvSpPr>
              <p:nvPr/>
            </p:nvSpPr>
            <p:spPr bwMode="auto">
              <a:xfrm rot="-2700000">
                <a:off x="257" y="110"/>
                <a:ext cx="365" cy="137"/>
              </a:xfrm>
              <a:custGeom>
                <a:avLst/>
                <a:gdLst>
                  <a:gd name="T0" fmla="*/ 0 w 19678"/>
                  <a:gd name="T1" fmla="*/ 0 h 19672"/>
                  <a:gd name="T2" fmla="*/ 0 w 19678"/>
                  <a:gd name="T3" fmla="*/ 0 h 19672"/>
                  <a:gd name="T4" fmla="*/ 0 w 19678"/>
                  <a:gd name="T5" fmla="*/ 0 h 19672"/>
                  <a:gd name="T6" fmla="*/ 0 w 19678"/>
                  <a:gd name="T7" fmla="*/ 0 h 19672"/>
                  <a:gd name="T8" fmla="*/ 0 w 19678"/>
                  <a:gd name="T9" fmla="*/ 0 h 19672"/>
                  <a:gd name="T10" fmla="*/ 0 60000 65536"/>
                  <a:gd name="T11" fmla="*/ 0 60000 65536"/>
                  <a:gd name="T12" fmla="*/ 0 60000 65536"/>
                  <a:gd name="T13" fmla="*/ 0 60000 65536"/>
                  <a:gd name="T14" fmla="*/ 0 60000 65536"/>
                  <a:gd name="T15" fmla="*/ 0 w 19678"/>
                  <a:gd name="T16" fmla="*/ 0 h 19672"/>
                  <a:gd name="T17" fmla="*/ 19678 w 19678"/>
                  <a:gd name="T18" fmla="*/ 19672 h 19672"/>
                </a:gdLst>
                <a:ahLst/>
                <a:cxnLst>
                  <a:cxn ang="T10">
                    <a:pos x="T0" y="T1"/>
                  </a:cxn>
                  <a:cxn ang="T11">
                    <a:pos x="T2" y="T3"/>
                  </a:cxn>
                  <a:cxn ang="T12">
                    <a:pos x="T4" y="T5"/>
                  </a:cxn>
                  <a:cxn ang="T13">
                    <a:pos x="T6" y="T7"/>
                  </a:cxn>
                  <a:cxn ang="T14">
                    <a:pos x="T8" y="T9"/>
                  </a:cxn>
                </a:cxnLst>
                <a:rect l="T15" t="T16" r="T17" b="T18"/>
                <a:pathLst>
                  <a:path w="19678" h="19672">
                    <a:moveTo>
                      <a:pt x="16795" y="2859"/>
                    </a:moveTo>
                    <a:cubicBezTo>
                      <a:pt x="20637" y="6695"/>
                      <a:pt x="20636" y="12923"/>
                      <a:pt x="16793" y="16769"/>
                    </a:cubicBezTo>
                    <a:cubicBezTo>
                      <a:pt x="12950" y="20615"/>
                      <a:pt x="6720" y="20623"/>
                      <a:pt x="2879" y="16787"/>
                    </a:cubicBezTo>
                    <a:cubicBezTo>
                      <a:pt x="-963" y="12951"/>
                      <a:pt x="-962" y="6723"/>
                      <a:pt x="2881" y="2877"/>
                    </a:cubicBezTo>
                    <a:cubicBezTo>
                      <a:pt x="6724" y="-969"/>
                      <a:pt x="12954" y="-977"/>
                      <a:pt x="16795" y="2859"/>
                    </a:cubicBezTo>
                  </a:path>
                </a:pathLst>
              </a:custGeom>
              <a:gradFill rotWithShape="0">
                <a:gsLst>
                  <a:gs pos="0">
                    <a:srgbClr val="1E3C96"/>
                  </a:gs>
                  <a:gs pos="100000">
                    <a:srgbClr val="3366FF"/>
                  </a:gs>
                </a:gsLst>
                <a:lin ang="5400000" scaled="1"/>
              </a:gradFill>
              <a:ln w="12700">
                <a:solidFill>
                  <a:srgbClr val="00008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grpSp>
        <p:sp>
          <p:nvSpPr>
            <p:cNvPr id="433190" name="Line 45"/>
            <p:cNvSpPr>
              <a:spLocks noChangeShapeType="1"/>
            </p:cNvSpPr>
            <p:nvPr/>
          </p:nvSpPr>
          <p:spPr bwMode="auto">
            <a:xfrm>
              <a:off x="309" y="368"/>
              <a:ext cx="480" cy="1"/>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3191" name="Line 46"/>
            <p:cNvSpPr>
              <a:spLocks noChangeShapeType="1"/>
            </p:cNvSpPr>
            <p:nvPr/>
          </p:nvSpPr>
          <p:spPr bwMode="auto">
            <a:xfrm rot="10800000" flipH="1">
              <a:off x="308" y="0"/>
              <a:ext cx="369" cy="369"/>
            </a:xfrm>
            <a:prstGeom prst="line">
              <a:avLst/>
            </a:prstGeom>
            <a:noFill/>
            <a:ln w="12700">
              <a:solidFill>
                <a:schemeClr val="tx1"/>
              </a:solidFill>
              <a:prstDash val="dash"/>
              <a:round/>
              <a:headEn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grpSp>
      <p:grpSp>
        <p:nvGrpSpPr>
          <p:cNvPr id="7" name="Group 47"/>
          <p:cNvGrpSpPr>
            <a:grpSpLocks/>
          </p:cNvGrpSpPr>
          <p:nvPr/>
        </p:nvGrpSpPr>
        <p:grpSpPr bwMode="auto">
          <a:xfrm>
            <a:off x="3589338" y="4445000"/>
            <a:ext cx="976312" cy="896938"/>
            <a:chOff x="0" y="0"/>
            <a:chExt cx="874" cy="803"/>
          </a:xfrm>
        </p:grpSpPr>
        <p:grpSp>
          <p:nvGrpSpPr>
            <p:cNvPr id="8" name="Group 48"/>
            <p:cNvGrpSpPr>
              <a:grpSpLocks/>
            </p:cNvGrpSpPr>
            <p:nvPr/>
          </p:nvGrpSpPr>
          <p:grpSpPr bwMode="auto">
            <a:xfrm rot="1320821">
              <a:off x="93" y="93"/>
              <a:ext cx="617" cy="617"/>
              <a:chOff x="0" y="0"/>
              <a:chExt cx="617" cy="617"/>
            </a:xfrm>
          </p:grpSpPr>
          <p:sp>
            <p:nvSpPr>
              <p:cNvPr id="433185" name="AutoShape 49"/>
              <p:cNvSpPr>
                <a:spLocks/>
              </p:cNvSpPr>
              <p:nvPr/>
            </p:nvSpPr>
            <p:spPr bwMode="auto">
              <a:xfrm rot="-8100000">
                <a:off x="-5" y="109"/>
                <a:ext cx="365" cy="137"/>
              </a:xfrm>
              <a:custGeom>
                <a:avLst/>
                <a:gdLst>
                  <a:gd name="T0" fmla="*/ 0 w 19678"/>
                  <a:gd name="T1" fmla="*/ 0 h 19674"/>
                  <a:gd name="T2" fmla="*/ 0 w 19678"/>
                  <a:gd name="T3" fmla="*/ 0 h 19674"/>
                  <a:gd name="T4" fmla="*/ 0 w 19678"/>
                  <a:gd name="T5" fmla="*/ 0 h 19674"/>
                  <a:gd name="T6" fmla="*/ 0 w 19678"/>
                  <a:gd name="T7" fmla="*/ 0 h 19674"/>
                  <a:gd name="T8" fmla="*/ 0 w 19678"/>
                  <a:gd name="T9" fmla="*/ 0 h 19674"/>
                  <a:gd name="T10" fmla="*/ 0 60000 65536"/>
                  <a:gd name="T11" fmla="*/ 0 60000 65536"/>
                  <a:gd name="T12" fmla="*/ 0 60000 65536"/>
                  <a:gd name="T13" fmla="*/ 0 60000 65536"/>
                  <a:gd name="T14" fmla="*/ 0 60000 65536"/>
                  <a:gd name="T15" fmla="*/ 0 w 19678"/>
                  <a:gd name="T16" fmla="*/ 0 h 19674"/>
                  <a:gd name="T17" fmla="*/ 19678 w 19678"/>
                  <a:gd name="T18" fmla="*/ 19674 h 19674"/>
                </a:gdLst>
                <a:ahLst/>
                <a:cxnLst>
                  <a:cxn ang="T10">
                    <a:pos x="T0" y="T1"/>
                  </a:cxn>
                  <a:cxn ang="T11">
                    <a:pos x="T2" y="T3"/>
                  </a:cxn>
                  <a:cxn ang="T12">
                    <a:pos x="T4" y="T5"/>
                  </a:cxn>
                  <a:cxn ang="T13">
                    <a:pos x="T6" y="T7"/>
                  </a:cxn>
                  <a:cxn ang="T14">
                    <a:pos x="T8" y="T9"/>
                  </a:cxn>
                </a:cxnLst>
                <a:rect l="T15" t="T16" r="T17" b="T18"/>
                <a:pathLst>
                  <a:path w="19678" h="19674">
                    <a:moveTo>
                      <a:pt x="16796" y="2897"/>
                    </a:moveTo>
                    <a:cubicBezTo>
                      <a:pt x="20639" y="6742"/>
                      <a:pt x="20640" y="12970"/>
                      <a:pt x="16798" y="16808"/>
                    </a:cubicBezTo>
                    <a:cubicBezTo>
                      <a:pt x="12956" y="20646"/>
                      <a:pt x="6727" y="20640"/>
                      <a:pt x="2884" y="16795"/>
                    </a:cubicBezTo>
                    <a:cubicBezTo>
                      <a:pt x="-959" y="12950"/>
                      <a:pt x="-960" y="6722"/>
                      <a:pt x="2882" y="2884"/>
                    </a:cubicBezTo>
                    <a:cubicBezTo>
                      <a:pt x="6724" y="-954"/>
                      <a:pt x="12953" y="-948"/>
                      <a:pt x="16796" y="2897"/>
                    </a:cubicBezTo>
                  </a:path>
                </a:pathLst>
              </a:custGeom>
              <a:gradFill rotWithShape="0">
                <a:gsLst>
                  <a:gs pos="0">
                    <a:srgbClr val="FF00FF"/>
                  </a:gs>
                  <a:gs pos="100000">
                    <a:srgbClr val="760076"/>
                  </a:gs>
                </a:gsLst>
                <a:lin ang="5400000" scaled="1"/>
              </a:gradFill>
              <a:ln w="12700">
                <a:solidFill>
                  <a:srgbClr val="FF000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3186" name="AutoShape 50"/>
              <p:cNvSpPr>
                <a:spLocks/>
              </p:cNvSpPr>
              <p:nvPr/>
            </p:nvSpPr>
            <p:spPr bwMode="auto">
              <a:xfrm rot="-8100000">
                <a:off x="256" y="371"/>
                <a:ext cx="365" cy="137"/>
              </a:xfrm>
              <a:custGeom>
                <a:avLst/>
                <a:gdLst>
                  <a:gd name="T0" fmla="*/ 0 w 19678"/>
                  <a:gd name="T1" fmla="*/ 0 h 19674"/>
                  <a:gd name="T2" fmla="*/ 0 w 19678"/>
                  <a:gd name="T3" fmla="*/ 0 h 19674"/>
                  <a:gd name="T4" fmla="*/ 0 w 19678"/>
                  <a:gd name="T5" fmla="*/ 0 h 19674"/>
                  <a:gd name="T6" fmla="*/ 0 w 19678"/>
                  <a:gd name="T7" fmla="*/ 0 h 19674"/>
                  <a:gd name="T8" fmla="*/ 0 w 19678"/>
                  <a:gd name="T9" fmla="*/ 0 h 19674"/>
                  <a:gd name="T10" fmla="*/ 0 60000 65536"/>
                  <a:gd name="T11" fmla="*/ 0 60000 65536"/>
                  <a:gd name="T12" fmla="*/ 0 60000 65536"/>
                  <a:gd name="T13" fmla="*/ 0 60000 65536"/>
                  <a:gd name="T14" fmla="*/ 0 60000 65536"/>
                  <a:gd name="T15" fmla="*/ 0 w 19678"/>
                  <a:gd name="T16" fmla="*/ 0 h 19674"/>
                  <a:gd name="T17" fmla="*/ 19678 w 19678"/>
                  <a:gd name="T18" fmla="*/ 19674 h 19674"/>
                </a:gdLst>
                <a:ahLst/>
                <a:cxnLst>
                  <a:cxn ang="T10">
                    <a:pos x="T0" y="T1"/>
                  </a:cxn>
                  <a:cxn ang="T11">
                    <a:pos x="T2" y="T3"/>
                  </a:cxn>
                  <a:cxn ang="T12">
                    <a:pos x="T4" y="T5"/>
                  </a:cxn>
                  <a:cxn ang="T13">
                    <a:pos x="T6" y="T7"/>
                  </a:cxn>
                  <a:cxn ang="T14">
                    <a:pos x="T8" y="T9"/>
                  </a:cxn>
                </a:cxnLst>
                <a:rect l="T15" t="T16" r="T17" b="T18"/>
                <a:pathLst>
                  <a:path w="19678" h="19674">
                    <a:moveTo>
                      <a:pt x="16796" y="2897"/>
                    </a:moveTo>
                    <a:cubicBezTo>
                      <a:pt x="20639" y="6742"/>
                      <a:pt x="20640" y="12970"/>
                      <a:pt x="16798" y="16808"/>
                    </a:cubicBezTo>
                    <a:cubicBezTo>
                      <a:pt x="12956" y="20646"/>
                      <a:pt x="6727" y="20640"/>
                      <a:pt x="2884" y="16795"/>
                    </a:cubicBezTo>
                    <a:cubicBezTo>
                      <a:pt x="-959" y="12950"/>
                      <a:pt x="-960" y="6722"/>
                      <a:pt x="2882" y="2884"/>
                    </a:cubicBezTo>
                    <a:cubicBezTo>
                      <a:pt x="6724" y="-954"/>
                      <a:pt x="12953" y="-948"/>
                      <a:pt x="16796" y="2897"/>
                    </a:cubicBezTo>
                  </a:path>
                </a:pathLst>
              </a:custGeom>
              <a:gradFill rotWithShape="0">
                <a:gsLst>
                  <a:gs pos="0">
                    <a:srgbClr val="760076"/>
                  </a:gs>
                  <a:gs pos="100000">
                    <a:srgbClr val="FF00FF"/>
                  </a:gs>
                </a:gsLst>
                <a:lin ang="5400000" scaled="1"/>
              </a:gradFill>
              <a:ln w="12700">
                <a:solidFill>
                  <a:srgbClr val="FF000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3187" name="AutoShape 51"/>
              <p:cNvSpPr>
                <a:spLocks/>
              </p:cNvSpPr>
              <p:nvPr/>
            </p:nvSpPr>
            <p:spPr bwMode="auto">
              <a:xfrm rot="-2700000">
                <a:off x="-4" y="371"/>
                <a:ext cx="363" cy="137"/>
              </a:xfrm>
              <a:custGeom>
                <a:avLst/>
                <a:gdLst>
                  <a:gd name="T0" fmla="*/ 0 w 19678"/>
                  <a:gd name="T1" fmla="*/ 0 h 19674"/>
                  <a:gd name="T2" fmla="*/ 0 w 19678"/>
                  <a:gd name="T3" fmla="*/ 0 h 19674"/>
                  <a:gd name="T4" fmla="*/ 0 w 19678"/>
                  <a:gd name="T5" fmla="*/ 0 h 19674"/>
                  <a:gd name="T6" fmla="*/ 0 w 19678"/>
                  <a:gd name="T7" fmla="*/ 0 h 19674"/>
                  <a:gd name="T8" fmla="*/ 0 w 19678"/>
                  <a:gd name="T9" fmla="*/ 0 h 19674"/>
                  <a:gd name="T10" fmla="*/ 0 60000 65536"/>
                  <a:gd name="T11" fmla="*/ 0 60000 65536"/>
                  <a:gd name="T12" fmla="*/ 0 60000 65536"/>
                  <a:gd name="T13" fmla="*/ 0 60000 65536"/>
                  <a:gd name="T14" fmla="*/ 0 60000 65536"/>
                  <a:gd name="T15" fmla="*/ 0 w 19678"/>
                  <a:gd name="T16" fmla="*/ 0 h 19674"/>
                  <a:gd name="T17" fmla="*/ 19678 w 19678"/>
                  <a:gd name="T18" fmla="*/ 19674 h 19674"/>
                </a:gdLst>
                <a:ahLst/>
                <a:cxnLst>
                  <a:cxn ang="T10">
                    <a:pos x="T0" y="T1"/>
                  </a:cxn>
                  <a:cxn ang="T11">
                    <a:pos x="T2" y="T3"/>
                  </a:cxn>
                  <a:cxn ang="T12">
                    <a:pos x="T4" y="T5"/>
                  </a:cxn>
                  <a:cxn ang="T13">
                    <a:pos x="T6" y="T7"/>
                  </a:cxn>
                  <a:cxn ang="T14">
                    <a:pos x="T8" y="T9"/>
                  </a:cxn>
                </a:cxnLst>
                <a:rect l="T15" t="T16" r="T17" b="T18"/>
                <a:pathLst>
                  <a:path w="19678" h="19674">
                    <a:moveTo>
                      <a:pt x="16796" y="2866"/>
                    </a:moveTo>
                    <a:cubicBezTo>
                      <a:pt x="20638" y="6704"/>
                      <a:pt x="20637" y="12932"/>
                      <a:pt x="16794" y="16777"/>
                    </a:cubicBezTo>
                    <a:cubicBezTo>
                      <a:pt x="12951" y="20622"/>
                      <a:pt x="6722" y="20628"/>
                      <a:pt x="2880" y="16790"/>
                    </a:cubicBezTo>
                    <a:cubicBezTo>
                      <a:pt x="-962" y="12952"/>
                      <a:pt x="-961" y="6724"/>
                      <a:pt x="2882" y="2879"/>
                    </a:cubicBezTo>
                    <a:cubicBezTo>
                      <a:pt x="6725" y="-966"/>
                      <a:pt x="12954" y="-972"/>
                      <a:pt x="16796" y="2866"/>
                    </a:cubicBezTo>
                  </a:path>
                </a:pathLst>
              </a:custGeom>
              <a:gradFill rotWithShape="0">
                <a:gsLst>
                  <a:gs pos="0">
                    <a:srgbClr val="3366FF"/>
                  </a:gs>
                  <a:gs pos="100000">
                    <a:srgbClr val="172F76"/>
                  </a:gs>
                </a:gsLst>
                <a:lin ang="5400000" scaled="1"/>
              </a:gradFill>
              <a:ln w="12700">
                <a:solidFill>
                  <a:srgbClr val="00008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3188" name="AutoShape 52"/>
              <p:cNvSpPr>
                <a:spLocks/>
              </p:cNvSpPr>
              <p:nvPr/>
            </p:nvSpPr>
            <p:spPr bwMode="auto">
              <a:xfrm rot="-2700000">
                <a:off x="257" y="110"/>
                <a:ext cx="365" cy="137"/>
              </a:xfrm>
              <a:custGeom>
                <a:avLst/>
                <a:gdLst>
                  <a:gd name="T0" fmla="*/ 0 w 19678"/>
                  <a:gd name="T1" fmla="*/ 0 h 19674"/>
                  <a:gd name="T2" fmla="*/ 0 w 19678"/>
                  <a:gd name="T3" fmla="*/ 0 h 19674"/>
                  <a:gd name="T4" fmla="*/ 0 w 19678"/>
                  <a:gd name="T5" fmla="*/ 0 h 19674"/>
                  <a:gd name="T6" fmla="*/ 0 w 19678"/>
                  <a:gd name="T7" fmla="*/ 0 h 19674"/>
                  <a:gd name="T8" fmla="*/ 0 w 19678"/>
                  <a:gd name="T9" fmla="*/ 0 h 19674"/>
                  <a:gd name="T10" fmla="*/ 0 60000 65536"/>
                  <a:gd name="T11" fmla="*/ 0 60000 65536"/>
                  <a:gd name="T12" fmla="*/ 0 60000 65536"/>
                  <a:gd name="T13" fmla="*/ 0 60000 65536"/>
                  <a:gd name="T14" fmla="*/ 0 60000 65536"/>
                  <a:gd name="T15" fmla="*/ 0 w 19678"/>
                  <a:gd name="T16" fmla="*/ 0 h 19674"/>
                  <a:gd name="T17" fmla="*/ 19678 w 19678"/>
                  <a:gd name="T18" fmla="*/ 19674 h 19674"/>
                </a:gdLst>
                <a:ahLst/>
                <a:cxnLst>
                  <a:cxn ang="T10">
                    <a:pos x="T0" y="T1"/>
                  </a:cxn>
                  <a:cxn ang="T11">
                    <a:pos x="T2" y="T3"/>
                  </a:cxn>
                  <a:cxn ang="T12">
                    <a:pos x="T4" y="T5"/>
                  </a:cxn>
                  <a:cxn ang="T13">
                    <a:pos x="T6" y="T7"/>
                  </a:cxn>
                  <a:cxn ang="T14">
                    <a:pos x="T8" y="T9"/>
                  </a:cxn>
                </a:cxnLst>
                <a:rect l="T15" t="T16" r="T17" b="T18"/>
                <a:pathLst>
                  <a:path w="19678" h="19674">
                    <a:moveTo>
                      <a:pt x="16796" y="2866"/>
                    </a:moveTo>
                    <a:cubicBezTo>
                      <a:pt x="20638" y="6704"/>
                      <a:pt x="20637" y="12932"/>
                      <a:pt x="16794" y="16777"/>
                    </a:cubicBezTo>
                    <a:cubicBezTo>
                      <a:pt x="12951" y="20622"/>
                      <a:pt x="6722" y="20628"/>
                      <a:pt x="2880" y="16790"/>
                    </a:cubicBezTo>
                    <a:cubicBezTo>
                      <a:pt x="-962" y="12952"/>
                      <a:pt x="-961" y="6724"/>
                      <a:pt x="2882" y="2879"/>
                    </a:cubicBezTo>
                    <a:cubicBezTo>
                      <a:pt x="6725" y="-966"/>
                      <a:pt x="12954" y="-972"/>
                      <a:pt x="16796" y="2866"/>
                    </a:cubicBezTo>
                  </a:path>
                </a:pathLst>
              </a:custGeom>
              <a:gradFill rotWithShape="0">
                <a:gsLst>
                  <a:gs pos="0">
                    <a:srgbClr val="1E3C96"/>
                  </a:gs>
                  <a:gs pos="100000">
                    <a:srgbClr val="3366FF"/>
                  </a:gs>
                </a:gsLst>
                <a:lin ang="5400000" scaled="1"/>
              </a:gradFill>
              <a:ln w="12700">
                <a:solidFill>
                  <a:srgbClr val="00008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grpSp>
        <p:sp>
          <p:nvSpPr>
            <p:cNvPr id="433183" name="Line 53"/>
            <p:cNvSpPr>
              <a:spLocks noChangeShapeType="1"/>
            </p:cNvSpPr>
            <p:nvPr/>
          </p:nvSpPr>
          <p:spPr bwMode="auto">
            <a:xfrm>
              <a:off x="394" y="398"/>
              <a:ext cx="480" cy="1"/>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3184" name="Line 54"/>
            <p:cNvSpPr>
              <a:spLocks noChangeShapeType="1"/>
            </p:cNvSpPr>
            <p:nvPr/>
          </p:nvSpPr>
          <p:spPr bwMode="auto">
            <a:xfrm rot="10800000" flipH="1">
              <a:off x="394" y="199"/>
              <a:ext cx="465" cy="199"/>
            </a:xfrm>
            <a:prstGeom prst="line">
              <a:avLst/>
            </a:prstGeom>
            <a:noFill/>
            <a:ln w="12700">
              <a:solidFill>
                <a:schemeClr val="tx1"/>
              </a:solidFill>
              <a:prstDash val="dash"/>
              <a:round/>
              <a:headEn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grpSp>
      <p:pic>
        <p:nvPicPr>
          <p:cNvPr id="433167" name="Picture 55"/>
          <p:cNvPicPr>
            <a:picLocks noChangeArrowheads="1"/>
          </p:cNvPicPr>
          <p:nvPr/>
        </p:nvPicPr>
        <p:blipFill>
          <a:blip r:embed="rId9" cstate="print"/>
          <a:srcRect/>
          <a:stretch>
            <a:fillRect/>
          </a:stretch>
        </p:blipFill>
        <p:spPr bwMode="auto">
          <a:xfrm>
            <a:off x="895350" y="6532563"/>
            <a:ext cx="180975" cy="114300"/>
          </a:xfrm>
          <a:prstGeom prst="rect">
            <a:avLst/>
          </a:prstGeom>
          <a:noFill/>
          <a:ln w="12700">
            <a:noFill/>
            <a:miter lim="800000"/>
            <a:headEnd/>
            <a:tailEnd/>
          </a:ln>
        </p:spPr>
      </p:pic>
      <p:pic>
        <p:nvPicPr>
          <p:cNvPr id="433168" name="Picture 56"/>
          <p:cNvPicPr>
            <a:picLocks noChangeArrowheads="1"/>
          </p:cNvPicPr>
          <p:nvPr/>
        </p:nvPicPr>
        <p:blipFill>
          <a:blip r:embed="rId10" cstate="print"/>
          <a:srcRect/>
          <a:stretch>
            <a:fillRect/>
          </a:stretch>
        </p:blipFill>
        <p:spPr bwMode="auto">
          <a:xfrm>
            <a:off x="1565275" y="6530975"/>
            <a:ext cx="69850" cy="119063"/>
          </a:xfrm>
          <a:prstGeom prst="rect">
            <a:avLst/>
          </a:prstGeom>
          <a:noFill/>
          <a:ln w="12700">
            <a:noFill/>
            <a:miter lim="800000"/>
            <a:headEnd/>
            <a:tailEnd/>
          </a:ln>
        </p:spPr>
      </p:pic>
      <p:pic>
        <p:nvPicPr>
          <p:cNvPr id="433169" name="Picture 57"/>
          <p:cNvPicPr>
            <a:picLocks noChangeArrowheads="1"/>
          </p:cNvPicPr>
          <p:nvPr/>
        </p:nvPicPr>
        <p:blipFill>
          <a:blip r:embed="rId11" cstate="print"/>
          <a:srcRect/>
          <a:stretch>
            <a:fillRect/>
          </a:stretch>
        </p:blipFill>
        <p:spPr bwMode="auto">
          <a:xfrm>
            <a:off x="2174875" y="6532563"/>
            <a:ext cx="52388" cy="114300"/>
          </a:xfrm>
          <a:prstGeom prst="rect">
            <a:avLst/>
          </a:prstGeom>
          <a:noFill/>
          <a:ln w="12700">
            <a:noFill/>
            <a:miter lim="800000"/>
            <a:headEnd/>
            <a:tailEnd/>
          </a:ln>
        </p:spPr>
      </p:pic>
      <p:pic>
        <p:nvPicPr>
          <p:cNvPr id="433170" name="Picture 58"/>
          <p:cNvPicPr>
            <a:picLocks noChangeAspect="1" noChangeArrowheads="1"/>
          </p:cNvPicPr>
          <p:nvPr/>
        </p:nvPicPr>
        <p:blipFill>
          <a:blip r:embed="rId12" cstate="print"/>
          <a:srcRect/>
          <a:stretch>
            <a:fillRect/>
          </a:stretch>
        </p:blipFill>
        <p:spPr bwMode="auto">
          <a:xfrm>
            <a:off x="2214563" y="6608763"/>
            <a:ext cx="633412" cy="231775"/>
          </a:xfrm>
          <a:prstGeom prst="rect">
            <a:avLst/>
          </a:prstGeom>
          <a:noFill/>
          <a:ln w="12700">
            <a:noFill/>
            <a:miter lim="800000"/>
            <a:headEnd/>
            <a:tailEnd/>
          </a:ln>
        </p:spPr>
      </p:pic>
      <p:pic>
        <p:nvPicPr>
          <p:cNvPr id="433171" name="Picture 59"/>
          <p:cNvPicPr>
            <a:picLocks noChangeAspect="1" noChangeArrowheads="1"/>
          </p:cNvPicPr>
          <p:nvPr/>
        </p:nvPicPr>
        <p:blipFill>
          <a:blip r:embed="rId13" cstate="print"/>
          <a:srcRect/>
          <a:stretch>
            <a:fillRect/>
          </a:stretch>
        </p:blipFill>
        <p:spPr bwMode="auto">
          <a:xfrm>
            <a:off x="2697163" y="3714750"/>
            <a:ext cx="793750" cy="231775"/>
          </a:xfrm>
          <a:prstGeom prst="rect">
            <a:avLst/>
          </a:prstGeom>
          <a:noFill/>
          <a:ln w="12700">
            <a:noFill/>
            <a:miter lim="800000"/>
            <a:headEnd/>
            <a:tailEnd/>
          </a:ln>
        </p:spPr>
      </p:pic>
      <p:pic>
        <p:nvPicPr>
          <p:cNvPr id="433172" name="Picture 60"/>
          <p:cNvPicPr>
            <a:picLocks noChangeAspect="1" noChangeArrowheads="1"/>
          </p:cNvPicPr>
          <p:nvPr/>
        </p:nvPicPr>
        <p:blipFill>
          <a:blip r:embed="rId14" cstate="print"/>
          <a:srcRect/>
          <a:stretch>
            <a:fillRect/>
          </a:stretch>
        </p:blipFill>
        <p:spPr bwMode="auto">
          <a:xfrm>
            <a:off x="2643188" y="4572000"/>
            <a:ext cx="911225" cy="608013"/>
          </a:xfrm>
          <a:prstGeom prst="rect">
            <a:avLst/>
          </a:prstGeom>
          <a:noFill/>
          <a:ln w="12700">
            <a:noFill/>
            <a:miter lim="800000"/>
            <a:headEnd/>
            <a:tailEnd/>
          </a:ln>
        </p:spPr>
      </p:pic>
      <p:pic>
        <p:nvPicPr>
          <p:cNvPr id="433173" name="Picture 61"/>
          <p:cNvPicPr>
            <a:picLocks noChangeAspect="1" noChangeArrowheads="1"/>
          </p:cNvPicPr>
          <p:nvPr/>
        </p:nvPicPr>
        <p:blipFill>
          <a:blip r:embed="rId15" cstate="print"/>
          <a:srcRect/>
          <a:stretch>
            <a:fillRect/>
          </a:stretch>
        </p:blipFill>
        <p:spPr bwMode="auto">
          <a:xfrm>
            <a:off x="2643188" y="5589588"/>
            <a:ext cx="911225" cy="608012"/>
          </a:xfrm>
          <a:prstGeom prst="rect">
            <a:avLst/>
          </a:prstGeom>
          <a:noFill/>
          <a:ln w="12700">
            <a:noFill/>
            <a:miter lim="800000"/>
            <a:headEnd/>
            <a:tailEnd/>
          </a:ln>
        </p:spPr>
      </p:pic>
      <p:pic>
        <p:nvPicPr>
          <p:cNvPr id="433174" name="Picture 62"/>
          <p:cNvPicPr>
            <a:picLocks noChangeAspect="1" noChangeArrowheads="1"/>
          </p:cNvPicPr>
          <p:nvPr/>
        </p:nvPicPr>
        <p:blipFill>
          <a:blip r:embed="rId16" cstate="print"/>
          <a:srcRect/>
          <a:stretch>
            <a:fillRect/>
          </a:stretch>
        </p:blipFill>
        <p:spPr bwMode="auto">
          <a:xfrm>
            <a:off x="276225" y="3929063"/>
            <a:ext cx="233363" cy="1909762"/>
          </a:xfrm>
          <a:prstGeom prst="rect">
            <a:avLst/>
          </a:prstGeom>
          <a:noFill/>
          <a:ln w="12700">
            <a:noFill/>
            <a:miter lim="800000"/>
            <a:headEnd/>
            <a:tailEnd/>
          </a:ln>
        </p:spPr>
      </p:pic>
      <p:sp>
        <p:nvSpPr>
          <p:cNvPr id="433175" name="Rectangle 63"/>
          <p:cNvSpPr>
            <a:spLocks/>
          </p:cNvSpPr>
          <p:nvPr/>
        </p:nvSpPr>
        <p:spPr bwMode="auto">
          <a:xfrm>
            <a:off x="50800" y="2813050"/>
            <a:ext cx="1676736" cy="200055"/>
          </a:xfrm>
          <a:prstGeom prst="rect">
            <a:avLst/>
          </a:prstGeom>
          <a:noFill/>
          <a:ln w="12700">
            <a:noFill/>
            <a:miter lim="800000"/>
            <a:headEnd/>
            <a:tailEnd/>
          </a:ln>
        </p:spPr>
        <p:txBody>
          <a:bodyPr wrap="none" lIns="0" tIns="0" rIns="28570" bIns="0">
            <a:spAutoFit/>
          </a:bodyPr>
          <a:lstStyle/>
          <a:p>
            <a:pPr marL="28575" defTabSz="642938" fontAlgn="base">
              <a:spcBef>
                <a:spcPct val="0"/>
              </a:spcBef>
              <a:spcAft>
                <a:spcPct val="0"/>
              </a:spcAft>
            </a:pPr>
            <a:r>
              <a:rPr kumimoji="0" lang="en-US" altLang="ja-JP" sz="1300" b="1" dirty="0" smtClean="0">
                <a:solidFill>
                  <a:srgbClr val="000099"/>
                </a:solidFill>
                <a:sym typeface="ヒラギノ角ゴ Pro W3" charset="0"/>
              </a:rPr>
              <a:t>Bulk </a:t>
            </a:r>
            <a:r>
              <a:rPr kumimoji="0" lang="en-US" altLang="ja-JP" sz="1300" b="1" dirty="0" err="1" smtClean="0">
                <a:solidFill>
                  <a:srgbClr val="000099"/>
                </a:solidFill>
                <a:sym typeface="ヒラギノ角ゴ Pro W3" charset="0"/>
              </a:rPr>
              <a:t>ldos</a:t>
            </a:r>
            <a:r>
              <a:rPr kumimoji="0" lang="en-US" altLang="ja-JP" sz="1300" b="1" dirty="0" smtClean="0">
                <a:solidFill>
                  <a:srgbClr val="000099"/>
                </a:solidFill>
                <a:sym typeface="ヒラギノ角ゴ Pro W3" charset="0"/>
              </a:rPr>
              <a:t> (blue line</a:t>
            </a:r>
            <a:r>
              <a:rPr kumimoji="0" lang="ja-JP" altLang="en-US" sz="1300" b="1" dirty="0" smtClean="0">
                <a:solidFill>
                  <a:srgbClr val="000099"/>
                </a:solidFill>
                <a:sym typeface="ヒラギノ角ゴ Pro W3" charset="0"/>
              </a:rPr>
              <a:t>）</a:t>
            </a:r>
          </a:p>
        </p:txBody>
      </p:sp>
      <p:sp>
        <p:nvSpPr>
          <p:cNvPr id="433176" name="Rectangle 64"/>
          <p:cNvSpPr>
            <a:spLocks/>
          </p:cNvSpPr>
          <p:nvPr/>
        </p:nvSpPr>
        <p:spPr bwMode="auto">
          <a:xfrm>
            <a:off x="5162550" y="3303588"/>
            <a:ext cx="3455988" cy="608012"/>
          </a:xfrm>
          <a:prstGeom prst="rect">
            <a:avLst/>
          </a:prstGeom>
          <a:noFill/>
          <a:ln w="12700">
            <a:noFill/>
            <a:miter lim="800000"/>
            <a:headEnd/>
            <a:tailEnd/>
          </a:ln>
        </p:spPr>
        <p:txBody>
          <a:bodyPr lIns="0" tIns="0" rIns="0" bIns="0" anchor="ctr"/>
          <a:lstStyle/>
          <a:p>
            <a:pPr defTabSz="642938" fontAlgn="base">
              <a:spcBef>
                <a:spcPct val="0"/>
              </a:spcBef>
              <a:spcAft>
                <a:spcPct val="0"/>
              </a:spcAft>
            </a:pPr>
            <a:r>
              <a:rPr kumimoji="0" lang="en-US" altLang="ja-JP" sz="2400" dirty="0" smtClean="0">
                <a:solidFill>
                  <a:srgbClr val="000000"/>
                </a:solidFill>
                <a:latin typeface="Times New Roman" pitchFamily="18" charset="0"/>
                <a:cs typeface="Times New Roman" pitchFamily="18" charset="0"/>
                <a:sym typeface="ヒラギノ角ゴ Pro W3" charset="0"/>
              </a:rPr>
              <a:t>Zero bias conductance peak </a:t>
            </a:r>
            <a:endParaRPr kumimoji="0" lang="ja-JP" altLang="en-US" sz="2400" dirty="0" smtClean="0">
              <a:solidFill>
                <a:srgbClr val="000000"/>
              </a:solidFill>
              <a:latin typeface="Times New Roman" pitchFamily="18" charset="0"/>
              <a:cs typeface="Times New Roman" pitchFamily="18" charset="0"/>
              <a:sym typeface="ヒラギノ角ゴ Pro W3" charset="0"/>
            </a:endParaRPr>
          </a:p>
        </p:txBody>
      </p:sp>
      <p:sp>
        <p:nvSpPr>
          <p:cNvPr id="201793" name="AutoShape 65"/>
          <p:cNvSpPr>
            <a:spLocks/>
          </p:cNvSpPr>
          <p:nvPr/>
        </p:nvSpPr>
        <p:spPr bwMode="auto">
          <a:xfrm rot="-5400000">
            <a:off x="6461126" y="4416425"/>
            <a:ext cx="793750" cy="365125"/>
          </a:xfrm>
          <a:prstGeom prst="leftRightArrow">
            <a:avLst>
              <a:gd name="adj1" fmla="val 52037"/>
              <a:gd name="adj2" fmla="val 63909"/>
            </a:avLst>
          </a:prstGeom>
          <a:blipFill dpi="0" rotWithShape="0">
            <a:blip r:embed="rId17" cstate="print"/>
            <a:srcRect/>
            <a:tile tx="0" ty="0" sx="100000" sy="100000" flip="none" algn="tl"/>
          </a:blipFill>
          <a:ln w="12700">
            <a:solidFill>
              <a:schemeClr val="tx1"/>
            </a:solidFill>
            <a:miter lim="800000"/>
            <a:headEnd/>
            <a:tailEnd/>
          </a:ln>
          <a:effectLst>
            <a:outerShdw dist="12699" dir="5400000" algn="ctr" rotWithShape="0">
              <a:schemeClr val="bg2">
                <a:alpha val="50000"/>
              </a:schemeClr>
            </a:outerShdw>
          </a:effectLst>
        </p:spPr>
        <p:txBody>
          <a:bodyPr lIns="0" tIns="0" rIns="0" bIns="0"/>
          <a:lstStyle/>
          <a:p>
            <a:pPr fontAlgn="base">
              <a:spcBef>
                <a:spcPct val="0"/>
              </a:spcBef>
              <a:spcAft>
                <a:spcPct val="0"/>
              </a:spcAft>
              <a:defRPr/>
            </a:pPr>
            <a:endParaRPr lang="ja-JP" altLang="en-US" dirty="0">
              <a:solidFill>
                <a:srgbClr val="000000"/>
              </a:solidFill>
              <a:latin typeface="Arial" pitchFamily="34" charset="0"/>
            </a:endParaRPr>
          </a:p>
        </p:txBody>
      </p:sp>
      <p:sp>
        <p:nvSpPr>
          <p:cNvPr id="433178" name="Rectangle 66"/>
          <p:cNvSpPr>
            <a:spLocks/>
          </p:cNvSpPr>
          <p:nvPr/>
        </p:nvSpPr>
        <p:spPr bwMode="auto">
          <a:xfrm>
            <a:off x="5010150" y="5159375"/>
            <a:ext cx="4025900" cy="285750"/>
          </a:xfrm>
          <a:prstGeom prst="rect">
            <a:avLst/>
          </a:prstGeom>
          <a:noFill/>
          <a:ln w="12700">
            <a:noFill/>
            <a:miter lim="800000"/>
            <a:headEnd/>
            <a:tailEnd/>
          </a:ln>
        </p:spPr>
        <p:txBody>
          <a:bodyPr lIns="0" tIns="0" rIns="0" bIns="0" anchor="ctr"/>
          <a:lstStyle/>
          <a:p>
            <a:pPr algn="ctr" defTabSz="642938" fontAlgn="base">
              <a:spcBef>
                <a:spcPct val="0"/>
              </a:spcBef>
              <a:spcAft>
                <a:spcPct val="0"/>
              </a:spcAft>
            </a:pPr>
            <a:r>
              <a:rPr kumimoji="0" lang="en-US" altLang="ja-JP" sz="2400" b="1" dirty="0" smtClean="0">
                <a:solidFill>
                  <a:srgbClr val="FF0000"/>
                </a:solidFill>
                <a:sym typeface="ヒラギノ角ゴ Pro W3" charset="0"/>
              </a:rPr>
              <a:t>Andreev bound state</a:t>
            </a:r>
            <a:endParaRPr kumimoji="0" lang="ja-JP" altLang="en-US" sz="2400" b="1" dirty="0" smtClean="0">
              <a:solidFill>
                <a:srgbClr val="FF0000"/>
              </a:solidFill>
              <a:sym typeface="ヒラギノ角ゴ Pro W3" charset="0"/>
            </a:endParaRPr>
          </a:p>
        </p:txBody>
      </p:sp>
      <p:sp>
        <p:nvSpPr>
          <p:cNvPr id="433179" name="Rectangle 67"/>
          <p:cNvSpPr>
            <a:spLocks/>
          </p:cNvSpPr>
          <p:nvPr/>
        </p:nvSpPr>
        <p:spPr bwMode="auto">
          <a:xfrm>
            <a:off x="5364088" y="5733256"/>
            <a:ext cx="3078088" cy="213742"/>
          </a:xfrm>
          <a:prstGeom prst="rect">
            <a:avLst/>
          </a:prstGeom>
          <a:noFill/>
          <a:ln w="12700">
            <a:noFill/>
            <a:miter lim="800000"/>
            <a:headEnd/>
            <a:tailEnd/>
          </a:ln>
        </p:spPr>
        <p:txBody>
          <a:bodyPr lIns="0" tIns="0" rIns="0" bIns="0" anchor="ctr"/>
          <a:lstStyle/>
          <a:p>
            <a:pPr algn="ctr" defTabSz="642938" fontAlgn="base">
              <a:spcBef>
                <a:spcPct val="0"/>
              </a:spcBef>
              <a:spcAft>
                <a:spcPct val="0"/>
              </a:spcAft>
            </a:pPr>
            <a:r>
              <a:rPr kumimoji="0" lang="en-US" altLang="ja-JP" sz="1700" dirty="0" smtClean="0">
                <a:solidFill>
                  <a:srgbClr val="000000"/>
                </a:solidFill>
                <a:sym typeface="ヒラギノ角ゴ Pro W3" charset="0"/>
              </a:rPr>
              <a:t>Surface zero energy state</a:t>
            </a:r>
            <a:endParaRPr kumimoji="0" lang="ja-JP" altLang="en-US" sz="1700" dirty="0" smtClean="0">
              <a:solidFill>
                <a:srgbClr val="000000"/>
              </a:solidFill>
              <a:sym typeface="ヒラギノ角ゴ Pro W3" charset="0"/>
            </a:endParaRPr>
          </a:p>
        </p:txBody>
      </p:sp>
      <p:sp>
        <p:nvSpPr>
          <p:cNvPr id="433180" name="Rectangle 68"/>
          <p:cNvSpPr>
            <a:spLocks/>
          </p:cNvSpPr>
          <p:nvPr/>
        </p:nvSpPr>
        <p:spPr bwMode="auto">
          <a:xfrm>
            <a:off x="5224463" y="6037263"/>
            <a:ext cx="3687762" cy="633412"/>
          </a:xfrm>
          <a:prstGeom prst="rect">
            <a:avLst/>
          </a:prstGeom>
          <a:noFill/>
          <a:ln w="12700">
            <a:noFill/>
            <a:miter lim="800000"/>
            <a:headEnd/>
            <a:tailEnd/>
          </a:ln>
        </p:spPr>
        <p:txBody>
          <a:bodyPr lIns="0" tIns="0" rIns="28570" bIns="0"/>
          <a:lstStyle/>
          <a:p>
            <a:pPr marL="28575" algn="r" defTabSz="642938" fontAlgn="base">
              <a:spcBef>
                <a:spcPct val="0"/>
              </a:spcBef>
              <a:spcAft>
                <a:spcPct val="0"/>
              </a:spcAft>
            </a:pPr>
            <a:r>
              <a:rPr kumimoji="0" lang="en-US" altLang="ja-JP" sz="1300" i="1" dirty="0" smtClean="0">
                <a:solidFill>
                  <a:srgbClr val="000000"/>
                </a:solidFill>
                <a:latin typeface="Arial Narrow" pitchFamily="34" charset="0"/>
                <a:sym typeface="Arial Narrow" pitchFamily="34" charset="0"/>
              </a:rPr>
              <a:t>L. Buchholtz &amp; G. </a:t>
            </a:r>
            <a:r>
              <a:rPr kumimoji="0" lang="en-US" altLang="ja-JP" sz="1300" i="1" dirty="0" err="1" smtClean="0">
                <a:solidFill>
                  <a:srgbClr val="000000"/>
                </a:solidFill>
                <a:latin typeface="Arial Narrow" pitchFamily="34" charset="0"/>
                <a:sym typeface="Arial Narrow" pitchFamily="34" charset="0"/>
              </a:rPr>
              <a:t>Zwicknagl</a:t>
            </a:r>
            <a:r>
              <a:rPr kumimoji="0" lang="en-US" altLang="ja-JP" sz="1300" i="1" dirty="0" smtClean="0">
                <a:solidFill>
                  <a:srgbClr val="000000"/>
                </a:solidFill>
                <a:latin typeface="Arial Narrow" pitchFamily="34" charset="0"/>
                <a:sym typeface="Arial Narrow" pitchFamily="34" charset="0"/>
              </a:rPr>
              <a:t> : Phys. Rev. B 23 (1981) 5788.</a:t>
            </a:r>
            <a:endParaRPr kumimoji="0" lang="en-US" altLang="ja-JP" sz="1300" dirty="0" smtClean="0">
              <a:solidFill>
                <a:srgbClr val="000000"/>
              </a:solidFill>
              <a:latin typeface="Arial" charset="0"/>
              <a:cs typeface="Arial" charset="0"/>
              <a:sym typeface="Arial" charset="0"/>
            </a:endParaRPr>
          </a:p>
          <a:p>
            <a:pPr marL="28575" algn="r" defTabSz="642938" fontAlgn="base">
              <a:spcBef>
                <a:spcPct val="0"/>
              </a:spcBef>
              <a:spcAft>
                <a:spcPct val="0"/>
              </a:spcAft>
            </a:pPr>
            <a:r>
              <a:rPr kumimoji="0" lang="en-US" altLang="ja-JP" sz="1300" i="1" dirty="0" smtClean="0">
                <a:solidFill>
                  <a:srgbClr val="000000"/>
                </a:solidFill>
                <a:latin typeface="Arial Narrow" pitchFamily="34" charset="0"/>
                <a:sym typeface="Arial Narrow" pitchFamily="34" charset="0"/>
              </a:rPr>
              <a:t>J. Hara &amp; K. Nagai : </a:t>
            </a:r>
            <a:r>
              <a:rPr kumimoji="0" lang="en-US" altLang="ja-JP" sz="1300" i="1" dirty="0" err="1" smtClean="0">
                <a:solidFill>
                  <a:srgbClr val="000000"/>
                </a:solidFill>
                <a:latin typeface="Arial Narrow" pitchFamily="34" charset="0"/>
                <a:sym typeface="Arial Narrow" pitchFamily="34" charset="0"/>
              </a:rPr>
              <a:t>Prog</a:t>
            </a:r>
            <a:r>
              <a:rPr kumimoji="0" lang="en-US" altLang="ja-JP" sz="1300" i="1" dirty="0" smtClean="0">
                <a:solidFill>
                  <a:srgbClr val="000000"/>
                </a:solidFill>
                <a:latin typeface="Arial Narrow" pitchFamily="34" charset="0"/>
                <a:sym typeface="Arial Narrow" pitchFamily="34" charset="0"/>
              </a:rPr>
              <a:t>. </a:t>
            </a:r>
            <a:r>
              <a:rPr kumimoji="0" lang="en-US" altLang="ja-JP" sz="1300" i="1" dirty="0" err="1" smtClean="0">
                <a:solidFill>
                  <a:srgbClr val="000000"/>
                </a:solidFill>
                <a:latin typeface="Arial Narrow" pitchFamily="34" charset="0"/>
                <a:sym typeface="Arial Narrow" pitchFamily="34" charset="0"/>
              </a:rPr>
              <a:t>Theor</a:t>
            </a:r>
            <a:r>
              <a:rPr kumimoji="0" lang="en-US" altLang="ja-JP" sz="1300" i="1" dirty="0" smtClean="0">
                <a:solidFill>
                  <a:srgbClr val="000000"/>
                </a:solidFill>
                <a:latin typeface="Arial Narrow" pitchFamily="34" charset="0"/>
                <a:sym typeface="Arial Narrow" pitchFamily="34" charset="0"/>
              </a:rPr>
              <a:t>. Phys. 74 (1986) 1237.</a:t>
            </a:r>
            <a:endParaRPr kumimoji="0" lang="en-US" altLang="ja-JP" sz="1300" dirty="0" smtClean="0">
              <a:solidFill>
                <a:srgbClr val="000000"/>
              </a:solidFill>
              <a:latin typeface="Arial" charset="0"/>
              <a:cs typeface="Arial" charset="0"/>
              <a:sym typeface="Arial" charset="0"/>
            </a:endParaRPr>
          </a:p>
          <a:p>
            <a:pPr marL="28575" algn="r" defTabSz="642938" fontAlgn="base">
              <a:spcBef>
                <a:spcPct val="0"/>
              </a:spcBef>
              <a:spcAft>
                <a:spcPct val="0"/>
              </a:spcAft>
            </a:pPr>
            <a:r>
              <a:rPr kumimoji="0" lang="en-US" altLang="ja-JP" sz="1300" i="1" dirty="0" smtClean="0">
                <a:solidFill>
                  <a:srgbClr val="000000"/>
                </a:solidFill>
                <a:latin typeface="Arial Narrow" pitchFamily="34" charset="0"/>
                <a:sym typeface="Arial Narrow" pitchFamily="34" charset="0"/>
              </a:rPr>
              <a:t>C.R. Hu : Phys. Rev. </a:t>
            </a:r>
            <a:r>
              <a:rPr kumimoji="0" lang="en-US" altLang="ja-JP" sz="1300" i="1" dirty="0" err="1" smtClean="0">
                <a:solidFill>
                  <a:srgbClr val="000000"/>
                </a:solidFill>
                <a:latin typeface="Arial Narrow" pitchFamily="34" charset="0"/>
                <a:sym typeface="Arial Narrow" pitchFamily="34" charset="0"/>
              </a:rPr>
              <a:t>Lett</a:t>
            </a:r>
            <a:r>
              <a:rPr kumimoji="0" lang="en-US" altLang="ja-JP" sz="1300" i="1" dirty="0" smtClean="0">
                <a:solidFill>
                  <a:srgbClr val="000000"/>
                </a:solidFill>
                <a:latin typeface="Arial Narrow" pitchFamily="34" charset="0"/>
                <a:sym typeface="Arial Narrow" pitchFamily="34" charset="0"/>
              </a:rPr>
              <a:t>. </a:t>
            </a:r>
            <a:r>
              <a:rPr kumimoji="0" lang="en-US" altLang="ja-JP" sz="1300" b="1" i="1" dirty="0" smtClean="0">
                <a:solidFill>
                  <a:srgbClr val="000000"/>
                </a:solidFill>
                <a:latin typeface="Arial Narrow" pitchFamily="34" charset="0"/>
                <a:sym typeface="Arial Narrow" pitchFamily="34" charset="0"/>
              </a:rPr>
              <a:t>72</a:t>
            </a:r>
            <a:r>
              <a:rPr kumimoji="0" lang="en-US" altLang="ja-JP" sz="1300" i="1" dirty="0" smtClean="0">
                <a:solidFill>
                  <a:srgbClr val="000000"/>
                </a:solidFill>
                <a:latin typeface="Arial Narrow" pitchFamily="34" charset="0"/>
                <a:sym typeface="Arial Narrow" pitchFamily="34" charset="0"/>
              </a:rPr>
              <a:t> (1994) 1526.</a:t>
            </a:r>
          </a:p>
        </p:txBody>
      </p:sp>
      <p:sp>
        <p:nvSpPr>
          <p:cNvPr id="433181" name="Rectangle 69"/>
          <p:cNvSpPr>
            <a:spLocks/>
          </p:cNvSpPr>
          <p:nvPr/>
        </p:nvSpPr>
        <p:spPr bwMode="auto">
          <a:xfrm>
            <a:off x="5367338" y="793973"/>
            <a:ext cx="3714750" cy="258763"/>
          </a:xfrm>
          <a:prstGeom prst="rect">
            <a:avLst/>
          </a:prstGeom>
          <a:noFill/>
          <a:ln w="12700">
            <a:noFill/>
            <a:miter lim="800000"/>
            <a:headEnd/>
            <a:tailEnd/>
          </a:ln>
        </p:spPr>
        <p:txBody>
          <a:bodyPr lIns="0" tIns="0" rIns="28570" bIns="0"/>
          <a:lstStyle/>
          <a:p>
            <a:pPr marL="28575" defTabSz="642938" fontAlgn="base">
              <a:spcBef>
                <a:spcPct val="0"/>
              </a:spcBef>
              <a:spcAft>
                <a:spcPct val="0"/>
              </a:spcAft>
            </a:pPr>
            <a:r>
              <a:rPr kumimoji="0" lang="en-US" altLang="ja-JP" sz="1300" i="1" dirty="0" smtClean="0">
                <a:solidFill>
                  <a:srgbClr val="000000"/>
                </a:solidFill>
                <a:latin typeface="Arial Narrow" pitchFamily="34" charset="0"/>
                <a:sym typeface="Arial Narrow" pitchFamily="34" charset="0"/>
              </a:rPr>
              <a:t>Y. Tanaka &amp; S. Kashiwaya: Phys. Rev. </a:t>
            </a:r>
            <a:r>
              <a:rPr kumimoji="0" lang="en-US" altLang="ja-JP" sz="1300" i="1" dirty="0" err="1" smtClean="0">
                <a:solidFill>
                  <a:srgbClr val="000000"/>
                </a:solidFill>
                <a:latin typeface="Arial Narrow" pitchFamily="34" charset="0"/>
                <a:sym typeface="Arial Narrow" pitchFamily="34" charset="0"/>
              </a:rPr>
              <a:t>Lett</a:t>
            </a:r>
            <a:r>
              <a:rPr kumimoji="0" lang="en-US" altLang="ja-JP" sz="1300" i="1" dirty="0" smtClean="0">
                <a:solidFill>
                  <a:srgbClr val="000000"/>
                </a:solidFill>
                <a:latin typeface="Arial Narrow" pitchFamily="34" charset="0"/>
                <a:sym typeface="Arial Narrow" pitchFamily="34" charset="0"/>
              </a:rPr>
              <a:t>. </a:t>
            </a:r>
            <a:r>
              <a:rPr kumimoji="0" lang="en-US" altLang="ja-JP" sz="1300" b="1" i="1" dirty="0" smtClean="0">
                <a:solidFill>
                  <a:srgbClr val="000000"/>
                </a:solidFill>
                <a:latin typeface="Arial Narrow" pitchFamily="34" charset="0"/>
                <a:sym typeface="Arial Narrow" pitchFamily="34" charset="0"/>
              </a:rPr>
              <a:t>74</a:t>
            </a:r>
            <a:r>
              <a:rPr kumimoji="0" lang="en-US" altLang="ja-JP" sz="1300" i="1" dirty="0" smtClean="0">
                <a:solidFill>
                  <a:srgbClr val="000000"/>
                </a:solidFill>
                <a:latin typeface="Arial Narrow" pitchFamily="34" charset="0"/>
                <a:sym typeface="Arial Narrow" pitchFamily="34" charset="0"/>
              </a:rPr>
              <a:t> (1995) 3451.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smtClean="0">
                <a:latin typeface="Times New Roman" pitchFamily="18" charset="0"/>
                <a:cs typeface="Times New Roman" pitchFamily="18" charset="0"/>
              </a:rPr>
              <a:t>Charge transport in normal metal / STI junctions</a:t>
            </a:r>
            <a:endParaRPr kumimoji="1" lang="ja-JP" altLang="en-US" sz="3600" dirty="0">
              <a:latin typeface="Times New Roman" pitchFamily="18" charset="0"/>
              <a:cs typeface="Times New Roman" pitchFamily="18" charset="0"/>
            </a:endParaRPr>
          </a:p>
        </p:txBody>
      </p:sp>
      <p:sp>
        <p:nvSpPr>
          <p:cNvPr id="11" name="コンテンツ プレースホルダ 10"/>
          <p:cNvSpPr>
            <a:spLocks noGrp="1"/>
          </p:cNvSpPr>
          <p:nvPr>
            <p:ph idx="1"/>
          </p:nvPr>
        </p:nvSpPr>
        <p:spPr>
          <a:xfrm>
            <a:off x="1763688" y="6064697"/>
            <a:ext cx="6912768" cy="460647"/>
          </a:xfrm>
        </p:spPr>
        <p:txBody>
          <a:bodyPr>
            <a:noAutofit/>
          </a:bodyPr>
          <a:lstStyle/>
          <a:p>
            <a:pPr>
              <a:buNone/>
            </a:pPr>
            <a:r>
              <a:rPr lang="en-US" altLang="ja-JP" sz="2800" dirty="0" smtClean="0">
                <a:latin typeface="Times New Roman" pitchFamily="18" charset="0"/>
                <a:cs typeface="Times New Roman" pitchFamily="18" charset="0"/>
              </a:rPr>
              <a:t>STI (</a:t>
            </a:r>
            <a:r>
              <a:rPr kumimoji="1" lang="en-US" altLang="ja-JP" sz="2800" dirty="0" smtClean="0">
                <a:latin typeface="Times New Roman" pitchFamily="18" charset="0"/>
                <a:cs typeface="Times New Roman" pitchFamily="18" charset="0"/>
              </a:rPr>
              <a:t>Superconducting topological insulator)</a:t>
            </a:r>
          </a:p>
        </p:txBody>
      </p:sp>
      <p:cxnSp>
        <p:nvCxnSpPr>
          <p:cNvPr id="8" name="直線コネクタ 7"/>
          <p:cNvCxnSpPr/>
          <p:nvPr/>
        </p:nvCxnSpPr>
        <p:spPr>
          <a:xfrm>
            <a:off x="1475656" y="4509120"/>
            <a:ext cx="4824536"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707904" y="4839543"/>
            <a:ext cx="1882247" cy="461665"/>
          </a:xfrm>
          <a:prstGeom prst="rect">
            <a:avLst/>
          </a:prstGeom>
          <a:noFill/>
        </p:spPr>
        <p:txBody>
          <a:bodyPr wrap="none" rtlCol="0">
            <a:spAutoFit/>
          </a:bodyPr>
          <a:lstStyle/>
          <a:p>
            <a:r>
              <a:rPr kumimoji="1" lang="en-US" altLang="ja-JP" sz="2400" dirty="0" smtClean="0">
                <a:solidFill>
                  <a:srgbClr val="00B050"/>
                </a:solidFill>
                <a:latin typeface="Times New Roman" pitchFamily="18" charset="0"/>
                <a:cs typeface="Times New Roman" pitchFamily="18" charset="0"/>
              </a:rPr>
              <a:t>Normal metal</a:t>
            </a:r>
            <a:endParaRPr kumimoji="1" lang="ja-JP" altLang="en-US" sz="2400" dirty="0" smtClean="0">
              <a:solidFill>
                <a:srgbClr val="00B050"/>
              </a:solidFill>
              <a:latin typeface="Times New Roman" pitchFamily="18" charset="0"/>
              <a:cs typeface="Times New Roman" pitchFamily="18" charset="0"/>
            </a:endParaRPr>
          </a:p>
        </p:txBody>
      </p:sp>
      <p:cxnSp>
        <p:nvCxnSpPr>
          <p:cNvPr id="14" name="直線矢印コネクタ 13"/>
          <p:cNvCxnSpPr/>
          <p:nvPr/>
        </p:nvCxnSpPr>
        <p:spPr>
          <a:xfrm flipV="1">
            <a:off x="683568" y="2564904"/>
            <a:ext cx="0" cy="2448272"/>
          </a:xfrm>
          <a:prstGeom prst="straightConnector1">
            <a:avLst/>
          </a:prstGeom>
          <a:ln>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95536" y="1844824"/>
            <a:ext cx="902811" cy="461665"/>
          </a:xfrm>
          <a:prstGeom prst="rect">
            <a:avLst/>
          </a:prstGeom>
          <a:noFill/>
        </p:spPr>
        <p:txBody>
          <a:bodyPr wrap="none" rtlCol="0">
            <a:spAutoFit/>
          </a:bodyPr>
          <a:lstStyle/>
          <a:p>
            <a:r>
              <a:rPr lang="en-US" altLang="ja-JP" sz="2400" i="1" dirty="0" smtClean="0">
                <a:latin typeface="Times New Roman" pitchFamily="18" charset="0"/>
                <a:cs typeface="Times New Roman" pitchFamily="18" charset="0"/>
              </a:rPr>
              <a:t>z</a:t>
            </a:r>
            <a:r>
              <a:rPr kumimoji="1" lang="en-US" altLang="ja-JP" sz="2400" dirty="0" smtClean="0">
                <a:latin typeface="Times New Roman" pitchFamily="18" charset="0"/>
                <a:cs typeface="Times New Roman" pitchFamily="18" charset="0"/>
              </a:rPr>
              <a:t>-axis</a:t>
            </a:r>
            <a:endParaRPr kumimoji="1" lang="ja-JP" altLang="en-US" sz="2400" dirty="0" smtClean="0">
              <a:latin typeface="Times New Roman" pitchFamily="18" charset="0"/>
              <a:cs typeface="Times New Roman" pitchFamily="18" charset="0"/>
            </a:endParaRPr>
          </a:p>
        </p:txBody>
      </p:sp>
      <p:sp>
        <p:nvSpPr>
          <p:cNvPr id="18" name="テキスト ボックス 17"/>
          <p:cNvSpPr txBox="1"/>
          <p:nvPr/>
        </p:nvSpPr>
        <p:spPr>
          <a:xfrm>
            <a:off x="4067944" y="1484784"/>
            <a:ext cx="798617" cy="584775"/>
          </a:xfrm>
          <a:prstGeom prst="rect">
            <a:avLst/>
          </a:prstGeom>
          <a:noFill/>
        </p:spPr>
        <p:txBody>
          <a:bodyPr wrap="none" rtlCol="0">
            <a:spAutoFit/>
          </a:bodyPr>
          <a:lstStyle/>
          <a:p>
            <a:r>
              <a:rPr lang="en-US" altLang="ja-JP" sz="3200" dirty="0" smtClean="0">
                <a:solidFill>
                  <a:srgbClr val="0000FF"/>
                </a:solidFill>
                <a:latin typeface="Times New Roman" pitchFamily="18" charset="0"/>
                <a:cs typeface="Times New Roman" pitchFamily="18" charset="0"/>
              </a:rPr>
              <a:t>STI</a:t>
            </a:r>
            <a:endParaRPr kumimoji="1" lang="ja-JP" altLang="en-US" sz="3200" dirty="0" smtClean="0">
              <a:solidFill>
                <a:srgbClr val="0000FF"/>
              </a:solidFill>
              <a:latin typeface="Times New Roman" pitchFamily="18" charset="0"/>
              <a:cs typeface="Times New Roman" pitchFamily="18" charset="0"/>
            </a:endParaRPr>
          </a:p>
        </p:txBody>
      </p:sp>
      <p:pic>
        <p:nvPicPr>
          <p:cNvPr id="407554" name="Picture 2"/>
          <p:cNvPicPr>
            <a:picLocks noChangeAspect="1" noChangeArrowheads="1"/>
          </p:cNvPicPr>
          <p:nvPr/>
        </p:nvPicPr>
        <p:blipFill>
          <a:blip r:embed="rId6" cstate="print"/>
          <a:srcRect/>
          <a:stretch>
            <a:fillRect/>
          </a:stretch>
        </p:blipFill>
        <p:spPr bwMode="auto">
          <a:xfrm>
            <a:off x="1547664" y="2780928"/>
            <a:ext cx="1418456" cy="1174659"/>
          </a:xfrm>
          <a:prstGeom prst="rect">
            <a:avLst/>
          </a:prstGeom>
          <a:noFill/>
          <a:ln w="9525">
            <a:noFill/>
            <a:miter lim="800000"/>
            <a:headEnd/>
            <a:tailEnd/>
          </a:ln>
        </p:spPr>
      </p:pic>
      <p:pic>
        <p:nvPicPr>
          <p:cNvPr id="407555" name="Picture 3"/>
          <p:cNvPicPr>
            <a:picLocks noChangeAspect="1" noChangeArrowheads="1"/>
          </p:cNvPicPr>
          <p:nvPr/>
        </p:nvPicPr>
        <p:blipFill>
          <a:blip r:embed="rId7" cstate="print"/>
          <a:srcRect/>
          <a:stretch>
            <a:fillRect/>
          </a:stretch>
        </p:blipFill>
        <p:spPr bwMode="auto">
          <a:xfrm>
            <a:off x="3059832" y="2852936"/>
            <a:ext cx="1291414" cy="936104"/>
          </a:xfrm>
          <a:prstGeom prst="rect">
            <a:avLst/>
          </a:prstGeom>
          <a:noFill/>
          <a:ln w="9525">
            <a:noFill/>
            <a:miter lim="800000"/>
            <a:headEnd/>
            <a:tailEnd/>
          </a:ln>
        </p:spPr>
      </p:pic>
      <p:pic>
        <p:nvPicPr>
          <p:cNvPr id="407556" name="Picture 4"/>
          <p:cNvPicPr>
            <a:picLocks noChangeAspect="1" noChangeArrowheads="1"/>
          </p:cNvPicPr>
          <p:nvPr/>
        </p:nvPicPr>
        <p:blipFill>
          <a:blip r:embed="rId8" cstate="print"/>
          <a:srcRect/>
          <a:stretch>
            <a:fillRect/>
          </a:stretch>
        </p:blipFill>
        <p:spPr bwMode="auto">
          <a:xfrm>
            <a:off x="4427984" y="2852936"/>
            <a:ext cx="1656184" cy="1027976"/>
          </a:xfrm>
          <a:prstGeom prst="rect">
            <a:avLst/>
          </a:prstGeom>
          <a:noFill/>
          <a:ln w="9525">
            <a:noFill/>
            <a:miter lim="800000"/>
            <a:headEnd/>
            <a:tailEnd/>
          </a:ln>
        </p:spPr>
      </p:pic>
      <p:pic>
        <p:nvPicPr>
          <p:cNvPr id="407557" name="Picture 5"/>
          <p:cNvPicPr>
            <a:picLocks noChangeAspect="1" noChangeArrowheads="1"/>
          </p:cNvPicPr>
          <p:nvPr/>
        </p:nvPicPr>
        <p:blipFill>
          <a:blip r:embed="rId9" cstate="print"/>
          <a:srcRect/>
          <a:stretch>
            <a:fillRect/>
          </a:stretch>
        </p:blipFill>
        <p:spPr bwMode="auto">
          <a:xfrm>
            <a:off x="6084168" y="2757825"/>
            <a:ext cx="1117277" cy="1103223"/>
          </a:xfrm>
          <a:prstGeom prst="rect">
            <a:avLst/>
          </a:prstGeom>
          <a:noFill/>
          <a:ln w="9525">
            <a:noFill/>
            <a:miter lim="800000"/>
            <a:headEnd/>
            <a:tailEnd/>
          </a:ln>
        </p:spPr>
      </p:pic>
      <p:pic>
        <p:nvPicPr>
          <p:cNvPr id="13" name="図 12" descr="txp_fig.png"/>
          <p:cNvPicPr>
            <a:picLocks noChangeAspect="1"/>
          </p:cNvPicPr>
          <p:nvPr>
            <p:custDataLst>
              <p:tags r:id="rId1"/>
            </p:custDataLst>
          </p:nvPr>
        </p:nvPicPr>
        <p:blipFill>
          <a:blip r:embed="rId10" cstate="print">
            <a:lum/>
          </a:blip>
          <a:stretch>
            <a:fillRect/>
          </a:stretch>
        </p:blipFill>
        <p:spPr>
          <a:xfrm>
            <a:off x="3449959" y="2348880"/>
            <a:ext cx="617985" cy="390565"/>
          </a:xfrm>
          <a:prstGeom prst="rect">
            <a:avLst/>
          </a:prstGeom>
        </p:spPr>
      </p:pic>
      <p:pic>
        <p:nvPicPr>
          <p:cNvPr id="16" name="図 15" descr="txp_fig.png"/>
          <p:cNvPicPr>
            <a:picLocks noChangeAspect="1"/>
          </p:cNvPicPr>
          <p:nvPr>
            <p:custDataLst>
              <p:tags r:id="rId2"/>
            </p:custDataLst>
          </p:nvPr>
        </p:nvPicPr>
        <p:blipFill>
          <a:blip r:embed="rId11" cstate="print">
            <a:lum/>
          </a:blip>
          <a:stretch>
            <a:fillRect/>
          </a:stretch>
        </p:blipFill>
        <p:spPr>
          <a:xfrm>
            <a:off x="4999856" y="2385580"/>
            <a:ext cx="617984" cy="390565"/>
          </a:xfrm>
          <a:prstGeom prst="rect">
            <a:avLst/>
          </a:prstGeom>
        </p:spPr>
      </p:pic>
      <p:pic>
        <p:nvPicPr>
          <p:cNvPr id="20" name="図 19" descr="txp_fig.png"/>
          <p:cNvPicPr>
            <a:picLocks noChangeAspect="1"/>
          </p:cNvPicPr>
          <p:nvPr>
            <p:custDataLst>
              <p:tags r:id="rId3"/>
            </p:custDataLst>
          </p:nvPr>
        </p:nvPicPr>
        <p:blipFill>
          <a:blip r:embed="rId12" cstate="print">
            <a:lum/>
          </a:blip>
          <a:stretch>
            <a:fillRect/>
          </a:stretch>
        </p:blipFill>
        <p:spPr>
          <a:xfrm>
            <a:off x="6440016" y="2313572"/>
            <a:ext cx="617983" cy="390564"/>
          </a:xfrm>
          <a:prstGeom prst="rect">
            <a:avLst/>
          </a:prstGeom>
        </p:spPr>
      </p:pic>
      <p:pic>
        <p:nvPicPr>
          <p:cNvPr id="22" name="図 21" descr="txp_fig.png"/>
          <p:cNvPicPr>
            <a:picLocks noChangeAspect="1"/>
          </p:cNvPicPr>
          <p:nvPr>
            <p:custDataLst>
              <p:tags r:id="rId4"/>
            </p:custDataLst>
          </p:nvPr>
        </p:nvPicPr>
        <p:blipFill>
          <a:blip r:embed="rId13" cstate="print">
            <a:lum/>
          </a:blip>
          <a:stretch>
            <a:fillRect/>
          </a:stretch>
        </p:blipFill>
        <p:spPr>
          <a:xfrm>
            <a:off x="1986025" y="2344097"/>
            <a:ext cx="596973" cy="390565"/>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395536" y="3645024"/>
            <a:ext cx="8568952" cy="2304256"/>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rgbClr val="FF0000"/>
              </a:solidFill>
              <a:effectLst/>
              <a:latin typeface="Vladimir Script" pitchFamily="66" charset="0"/>
              <a:ea typeface="ＭＳ Ｐゴシック" charset="-128"/>
            </a:endParaRPr>
          </a:p>
        </p:txBody>
      </p:sp>
      <p:sp>
        <p:nvSpPr>
          <p:cNvPr id="172034" name="タイトル 5"/>
          <p:cNvSpPr>
            <a:spLocks noGrp="1"/>
          </p:cNvSpPr>
          <p:nvPr>
            <p:ph type="title"/>
          </p:nvPr>
        </p:nvSpPr>
        <p:spPr>
          <a:xfrm>
            <a:off x="179512" y="-99392"/>
            <a:ext cx="8712968" cy="1296144"/>
          </a:xfrm>
        </p:spPr>
        <p:txBody>
          <a:bodyPr>
            <a:normAutofit fontScale="90000"/>
          </a:bodyPr>
          <a:lstStyle/>
          <a:p>
            <a:r>
              <a:rPr lang="en-US" altLang="ja-JP" dirty="0" smtClean="0">
                <a:solidFill>
                  <a:schemeClr val="tx1"/>
                </a:solidFill>
                <a:ea typeface="ＭＳ Ｐゴシック" pitchFamily="50" charset="-128"/>
              </a:rPr>
              <a:t>Tunneling conductance between normal metal / superconducting topological insulator junction</a:t>
            </a:r>
            <a:endParaRPr kumimoji="1" lang="ja-JP" altLang="en-US" dirty="0" smtClean="0">
              <a:solidFill>
                <a:schemeClr val="tx1"/>
              </a:solidFill>
              <a:ea typeface="ＭＳ Ｐゴシック" pitchFamily="50" charset="-128"/>
            </a:endParaRPr>
          </a:p>
        </p:txBody>
      </p:sp>
      <p:pic>
        <p:nvPicPr>
          <p:cNvPr id="378881" name="Picture 1"/>
          <p:cNvPicPr>
            <a:picLocks noChangeAspect="1" noChangeArrowheads="1"/>
          </p:cNvPicPr>
          <p:nvPr/>
        </p:nvPicPr>
        <p:blipFill>
          <a:blip r:embed="rId5" cstate="print"/>
          <a:srcRect/>
          <a:stretch>
            <a:fillRect/>
          </a:stretch>
        </p:blipFill>
        <p:spPr bwMode="auto">
          <a:xfrm>
            <a:off x="323528" y="1268760"/>
            <a:ext cx="5229225" cy="2061765"/>
          </a:xfrm>
          <a:prstGeom prst="rect">
            <a:avLst/>
          </a:prstGeom>
          <a:noFill/>
          <a:ln w="9525">
            <a:noFill/>
            <a:miter lim="800000"/>
            <a:headEnd/>
            <a:tailEnd/>
          </a:ln>
        </p:spPr>
      </p:pic>
      <p:sp>
        <p:nvSpPr>
          <p:cNvPr id="6" name="テキスト ボックス 5"/>
          <p:cNvSpPr txBox="1"/>
          <p:nvPr/>
        </p:nvSpPr>
        <p:spPr>
          <a:xfrm>
            <a:off x="5868144" y="2062589"/>
            <a:ext cx="2880320" cy="646331"/>
          </a:xfrm>
          <a:prstGeom prst="rect">
            <a:avLst/>
          </a:prstGeom>
          <a:noFill/>
        </p:spPr>
        <p:txBody>
          <a:bodyPr wrap="square" rtlCol="0">
            <a:spAutoFit/>
          </a:bodyPr>
          <a:lstStyle/>
          <a:p>
            <a:r>
              <a:rPr kumimoji="1" lang="en-US" altLang="ja-JP" dirty="0" smtClean="0"/>
              <a:t>Similar to conventional </a:t>
            </a:r>
          </a:p>
          <a:p>
            <a:r>
              <a:rPr kumimoji="1" lang="en-US" altLang="ja-JP" dirty="0" smtClean="0"/>
              <a:t>s-wave superconductor </a:t>
            </a:r>
            <a:endParaRPr kumimoji="1" lang="ja-JP" altLang="en-US" dirty="0"/>
          </a:p>
        </p:txBody>
      </p:sp>
      <p:pic>
        <p:nvPicPr>
          <p:cNvPr id="378882" name="Picture 2"/>
          <p:cNvPicPr>
            <a:picLocks noChangeAspect="1" noChangeArrowheads="1"/>
          </p:cNvPicPr>
          <p:nvPr/>
        </p:nvPicPr>
        <p:blipFill>
          <a:blip r:embed="rId6" cstate="print"/>
          <a:srcRect/>
          <a:stretch>
            <a:fillRect/>
          </a:stretch>
        </p:blipFill>
        <p:spPr bwMode="auto">
          <a:xfrm>
            <a:off x="611560" y="3700236"/>
            <a:ext cx="2520280" cy="1932461"/>
          </a:xfrm>
          <a:prstGeom prst="rect">
            <a:avLst/>
          </a:prstGeom>
          <a:noFill/>
          <a:ln w="9525">
            <a:noFill/>
            <a:miter lim="800000"/>
            <a:headEnd/>
            <a:tailEnd/>
          </a:ln>
        </p:spPr>
      </p:pic>
      <p:pic>
        <p:nvPicPr>
          <p:cNvPr id="378883" name="Picture 3"/>
          <p:cNvPicPr>
            <a:picLocks noChangeAspect="1" noChangeArrowheads="1"/>
          </p:cNvPicPr>
          <p:nvPr/>
        </p:nvPicPr>
        <p:blipFill>
          <a:blip r:embed="rId7" cstate="print"/>
          <a:srcRect/>
          <a:stretch>
            <a:fillRect/>
          </a:stretch>
        </p:blipFill>
        <p:spPr bwMode="auto">
          <a:xfrm>
            <a:off x="4644008" y="3727673"/>
            <a:ext cx="2705100" cy="2149599"/>
          </a:xfrm>
          <a:prstGeom prst="rect">
            <a:avLst/>
          </a:prstGeom>
          <a:noFill/>
          <a:ln w="9525">
            <a:noFill/>
            <a:miter lim="800000"/>
            <a:headEnd/>
            <a:tailEnd/>
          </a:ln>
        </p:spPr>
      </p:pic>
      <p:sp>
        <p:nvSpPr>
          <p:cNvPr id="9" name="テキスト ボックス 8"/>
          <p:cNvSpPr txBox="1"/>
          <p:nvPr/>
        </p:nvSpPr>
        <p:spPr>
          <a:xfrm>
            <a:off x="251520" y="5981218"/>
            <a:ext cx="8763938" cy="400110"/>
          </a:xfrm>
          <a:prstGeom prst="rect">
            <a:avLst/>
          </a:prstGeom>
          <a:noFill/>
        </p:spPr>
        <p:txBody>
          <a:bodyPr wrap="none" rtlCol="0">
            <a:spAutoFit/>
          </a:bodyPr>
          <a:lstStyle/>
          <a:p>
            <a:r>
              <a:rPr kumimoji="1" lang="en-US" altLang="ja-JP" sz="2000" b="1" dirty="0" smtClean="0">
                <a:solidFill>
                  <a:srgbClr val="0000FF"/>
                </a:solidFill>
              </a:rPr>
              <a:t>Zero bias conductance peak is possible even for </a:t>
            </a:r>
            <a:r>
              <a:rPr kumimoji="1" lang="en-US" altLang="ja-JP" sz="2000" b="1" dirty="0" smtClean="0">
                <a:solidFill>
                  <a:srgbClr val="0000FF"/>
                </a:solidFill>
                <a:latin typeface="Symbol" pitchFamily="18" charset="2"/>
              </a:rPr>
              <a:t>D</a:t>
            </a:r>
            <a:r>
              <a:rPr kumimoji="1" lang="en-US" altLang="ja-JP" sz="2000" b="1" baseline="-25000" dirty="0" smtClean="0">
                <a:solidFill>
                  <a:srgbClr val="0000FF"/>
                </a:solidFill>
              </a:rPr>
              <a:t>2</a:t>
            </a:r>
            <a:r>
              <a:rPr kumimoji="1" lang="en-US" altLang="ja-JP" sz="2000" b="1" dirty="0" smtClean="0">
                <a:solidFill>
                  <a:srgbClr val="0000FF"/>
                </a:solidFill>
              </a:rPr>
              <a:t> case  with full gap </a:t>
            </a:r>
            <a:endParaRPr kumimoji="1" lang="ja-JP" altLang="en-US" sz="2000" b="1" dirty="0">
              <a:solidFill>
                <a:srgbClr val="0000FF"/>
              </a:solidFill>
            </a:endParaRPr>
          </a:p>
        </p:txBody>
      </p:sp>
      <p:pic>
        <p:nvPicPr>
          <p:cNvPr id="378884" name="Picture 4"/>
          <p:cNvPicPr>
            <a:picLocks noChangeAspect="1" noChangeArrowheads="1"/>
          </p:cNvPicPr>
          <p:nvPr/>
        </p:nvPicPr>
        <p:blipFill>
          <a:blip r:embed="rId8" cstate="print"/>
          <a:srcRect/>
          <a:stretch>
            <a:fillRect/>
          </a:stretch>
        </p:blipFill>
        <p:spPr bwMode="auto">
          <a:xfrm>
            <a:off x="3198118" y="4481555"/>
            <a:ext cx="1229866" cy="1035677"/>
          </a:xfrm>
          <a:prstGeom prst="rect">
            <a:avLst/>
          </a:prstGeom>
          <a:noFill/>
          <a:ln w="9525">
            <a:noFill/>
            <a:miter lim="800000"/>
            <a:headEnd/>
            <a:tailEnd/>
          </a:ln>
        </p:spPr>
      </p:pic>
      <p:pic>
        <p:nvPicPr>
          <p:cNvPr id="378885" name="Picture 5"/>
          <p:cNvPicPr>
            <a:picLocks noChangeAspect="1" noChangeArrowheads="1"/>
          </p:cNvPicPr>
          <p:nvPr/>
        </p:nvPicPr>
        <p:blipFill>
          <a:blip r:embed="rId9" cstate="print"/>
          <a:srcRect/>
          <a:stretch>
            <a:fillRect/>
          </a:stretch>
        </p:blipFill>
        <p:spPr bwMode="auto">
          <a:xfrm>
            <a:off x="7452320" y="4293096"/>
            <a:ext cx="1483990" cy="1182162"/>
          </a:xfrm>
          <a:prstGeom prst="rect">
            <a:avLst/>
          </a:prstGeom>
          <a:noFill/>
          <a:ln w="9525">
            <a:noFill/>
            <a:miter lim="800000"/>
            <a:headEnd/>
            <a:tailEnd/>
          </a:ln>
        </p:spPr>
      </p:pic>
      <p:pic>
        <p:nvPicPr>
          <p:cNvPr id="13" name="図 12" descr="txp_fig.png"/>
          <p:cNvPicPr>
            <a:picLocks noChangeAspect="1"/>
          </p:cNvPicPr>
          <p:nvPr>
            <p:custDataLst>
              <p:tags r:id="rId1"/>
            </p:custDataLst>
          </p:nvPr>
        </p:nvPicPr>
        <p:blipFill>
          <a:blip r:embed="rId10" cstate="print">
            <a:lum/>
          </a:blip>
          <a:stretch>
            <a:fillRect/>
          </a:stretch>
        </p:blipFill>
        <p:spPr>
          <a:xfrm>
            <a:off x="179513" y="1196752"/>
            <a:ext cx="504056" cy="329775"/>
          </a:xfrm>
          <a:prstGeom prst="rect">
            <a:avLst/>
          </a:prstGeom>
        </p:spPr>
      </p:pic>
      <p:pic>
        <p:nvPicPr>
          <p:cNvPr id="15" name="図 14" descr="txp_fig.png"/>
          <p:cNvPicPr>
            <a:picLocks noChangeAspect="1"/>
          </p:cNvPicPr>
          <p:nvPr>
            <p:custDataLst>
              <p:tags r:id="rId2"/>
            </p:custDataLst>
          </p:nvPr>
        </p:nvPicPr>
        <p:blipFill>
          <a:blip r:embed="rId11" cstate="print">
            <a:lum/>
          </a:blip>
          <a:stretch>
            <a:fillRect/>
          </a:stretch>
        </p:blipFill>
        <p:spPr>
          <a:xfrm>
            <a:off x="99776" y="3140968"/>
            <a:ext cx="511783" cy="391139"/>
          </a:xfrm>
          <a:prstGeom prst="rect">
            <a:avLst/>
          </a:prstGeom>
        </p:spPr>
      </p:pic>
      <p:sp>
        <p:nvSpPr>
          <p:cNvPr id="16" name="正方形/長方形 6"/>
          <p:cNvSpPr>
            <a:spLocks noChangeArrowheads="1"/>
          </p:cNvSpPr>
          <p:nvPr/>
        </p:nvSpPr>
        <p:spPr bwMode="auto">
          <a:xfrm>
            <a:off x="9128" y="6453336"/>
            <a:ext cx="5715000" cy="338554"/>
          </a:xfrm>
          <a:prstGeom prst="rect">
            <a:avLst/>
          </a:prstGeom>
          <a:noFill/>
          <a:ln w="9525">
            <a:noFill/>
            <a:miter lim="800000"/>
            <a:headEnd/>
            <a:tailEnd/>
          </a:ln>
        </p:spPr>
        <p:txBody>
          <a:bodyPr>
            <a:spAutoFit/>
          </a:bodyPr>
          <a:lstStyle/>
          <a:p>
            <a:r>
              <a:rPr lang="en-US" altLang="ja-JP" sz="1600" dirty="0" smtClean="0">
                <a:solidFill>
                  <a:srgbClr val="000000"/>
                </a:solidFill>
                <a:latin typeface="Times New Roman" pitchFamily="18" charset="0"/>
                <a:cs typeface="Times New Roman" pitchFamily="18" charset="0"/>
              </a:rPr>
              <a:t>Hsieh and Fu  PRL 108 107005(2012); </a:t>
            </a:r>
            <a:r>
              <a:rPr lang="en-US" altLang="ja-JP" sz="1600" dirty="0" smtClean="0">
                <a:latin typeface="Times New Roman" pitchFamily="18" charset="0"/>
                <a:cs typeface="Times New Roman" pitchFamily="18" charset="0"/>
              </a:rPr>
              <a:t>arXiv: 1109.3464</a:t>
            </a:r>
            <a:endParaRPr lang="en-US" altLang="ja-JP" dirty="0">
              <a:solidFill>
                <a:srgbClr val="000000"/>
              </a:solidFill>
              <a:latin typeface="Times New Roman" pitchFamily="18" charset="0"/>
              <a:cs typeface="Times New Roman" pitchFamily="18" charset="0"/>
            </a:endParaRPr>
          </a:p>
        </p:txBody>
      </p:sp>
      <p:sp>
        <p:nvSpPr>
          <p:cNvPr id="17" name="正方形/長方形 6"/>
          <p:cNvSpPr>
            <a:spLocks noChangeArrowheads="1"/>
          </p:cNvSpPr>
          <p:nvPr/>
        </p:nvSpPr>
        <p:spPr bwMode="auto">
          <a:xfrm>
            <a:off x="5076056" y="6453336"/>
            <a:ext cx="3914800" cy="338554"/>
          </a:xfrm>
          <a:prstGeom prst="rect">
            <a:avLst/>
          </a:prstGeom>
          <a:noFill/>
          <a:ln w="9525">
            <a:noFill/>
            <a:miter lim="800000"/>
            <a:headEnd/>
            <a:tailEnd/>
          </a:ln>
        </p:spPr>
        <p:txBody>
          <a:bodyPr wrap="square">
            <a:spAutoFit/>
          </a:bodyPr>
          <a:lstStyle/>
          <a:p>
            <a:r>
              <a:rPr lang="en-US" altLang="ja-JP" sz="1600" dirty="0" smtClean="0">
                <a:solidFill>
                  <a:srgbClr val="000000"/>
                </a:solidFill>
                <a:latin typeface="Times New Roman" pitchFamily="18" charset="0"/>
                <a:cs typeface="Times New Roman" pitchFamily="18" charset="0"/>
              </a:rPr>
              <a:t>Yamakage et al., arXiv: 1112.5035(2011)  </a:t>
            </a:r>
            <a:endParaRPr lang="en-US" altLang="ja-JP" sz="16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8" name="Picture 2"/>
          <p:cNvPicPr>
            <a:picLocks noChangeAspect="1" noChangeArrowheads="1"/>
          </p:cNvPicPr>
          <p:nvPr/>
        </p:nvPicPr>
        <p:blipFill>
          <a:blip r:embed="rId5" cstate="print"/>
          <a:srcRect/>
          <a:stretch>
            <a:fillRect/>
          </a:stretch>
        </p:blipFill>
        <p:spPr bwMode="auto">
          <a:xfrm>
            <a:off x="611561" y="1469918"/>
            <a:ext cx="2880320" cy="2247113"/>
          </a:xfrm>
          <a:prstGeom prst="rect">
            <a:avLst/>
          </a:prstGeom>
          <a:noFill/>
          <a:ln w="9525">
            <a:noFill/>
            <a:miter lim="800000"/>
            <a:headEnd/>
            <a:tailEnd/>
          </a:ln>
        </p:spPr>
      </p:pic>
      <p:sp>
        <p:nvSpPr>
          <p:cNvPr id="15" name="タイトル 5"/>
          <p:cNvSpPr txBox="1">
            <a:spLocks/>
          </p:cNvSpPr>
          <p:nvPr/>
        </p:nvSpPr>
        <p:spPr>
          <a:xfrm>
            <a:off x="107504" y="-27384"/>
            <a:ext cx="8712968" cy="108012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Times New Roman" pitchFamily="18" charset="0"/>
              </a:rPr>
              <a:t>Tunneling conductance between normal metal / superconducting topological insulator junction (2)</a:t>
            </a:r>
            <a:endParaRPr kumimoji="1" lang="ja-JP" altLang="en-US" sz="3200" b="0"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Times New Roman" pitchFamily="18" charset="0"/>
            </a:endParaRPr>
          </a:p>
        </p:txBody>
      </p:sp>
      <p:pic>
        <p:nvPicPr>
          <p:cNvPr id="23" name="Picture 2"/>
          <p:cNvPicPr>
            <a:picLocks noChangeAspect="1" noChangeArrowheads="1"/>
          </p:cNvPicPr>
          <p:nvPr/>
        </p:nvPicPr>
        <p:blipFill>
          <a:blip r:embed="rId6" cstate="print"/>
          <a:srcRect/>
          <a:stretch>
            <a:fillRect/>
          </a:stretch>
        </p:blipFill>
        <p:spPr bwMode="auto">
          <a:xfrm>
            <a:off x="611560" y="4221088"/>
            <a:ext cx="2592288" cy="1987674"/>
          </a:xfrm>
          <a:prstGeom prst="rect">
            <a:avLst/>
          </a:prstGeom>
          <a:noFill/>
          <a:ln w="9525">
            <a:noFill/>
            <a:miter lim="800000"/>
            <a:headEnd/>
            <a:tailEnd/>
          </a:ln>
        </p:spPr>
      </p:pic>
      <p:pic>
        <p:nvPicPr>
          <p:cNvPr id="26" name="Picture 3"/>
          <p:cNvPicPr>
            <a:picLocks noChangeAspect="1" noChangeArrowheads="1"/>
          </p:cNvPicPr>
          <p:nvPr/>
        </p:nvPicPr>
        <p:blipFill>
          <a:blip r:embed="rId7" cstate="print"/>
          <a:srcRect/>
          <a:stretch>
            <a:fillRect/>
          </a:stretch>
        </p:blipFill>
        <p:spPr bwMode="auto">
          <a:xfrm>
            <a:off x="4644008" y="4303737"/>
            <a:ext cx="2705100" cy="2149599"/>
          </a:xfrm>
          <a:prstGeom prst="rect">
            <a:avLst/>
          </a:prstGeom>
          <a:noFill/>
          <a:ln w="9525">
            <a:noFill/>
            <a:miter lim="800000"/>
            <a:headEnd/>
            <a:tailEnd/>
          </a:ln>
        </p:spPr>
      </p:pic>
      <p:pic>
        <p:nvPicPr>
          <p:cNvPr id="27" name="Picture 4"/>
          <p:cNvPicPr>
            <a:picLocks noChangeAspect="1" noChangeArrowheads="1"/>
          </p:cNvPicPr>
          <p:nvPr/>
        </p:nvPicPr>
        <p:blipFill>
          <a:blip r:embed="rId8" cstate="print"/>
          <a:srcRect/>
          <a:stretch>
            <a:fillRect/>
          </a:stretch>
        </p:blipFill>
        <p:spPr bwMode="auto">
          <a:xfrm>
            <a:off x="3198118" y="5057619"/>
            <a:ext cx="1229866" cy="1035677"/>
          </a:xfrm>
          <a:prstGeom prst="rect">
            <a:avLst/>
          </a:prstGeom>
          <a:noFill/>
          <a:ln w="9525">
            <a:noFill/>
            <a:miter lim="800000"/>
            <a:headEnd/>
            <a:tailEnd/>
          </a:ln>
        </p:spPr>
      </p:pic>
      <p:pic>
        <p:nvPicPr>
          <p:cNvPr id="28" name="Picture 5"/>
          <p:cNvPicPr>
            <a:picLocks noChangeAspect="1" noChangeArrowheads="1"/>
          </p:cNvPicPr>
          <p:nvPr/>
        </p:nvPicPr>
        <p:blipFill>
          <a:blip r:embed="rId9" cstate="print"/>
          <a:srcRect/>
          <a:stretch>
            <a:fillRect/>
          </a:stretch>
        </p:blipFill>
        <p:spPr bwMode="auto">
          <a:xfrm>
            <a:off x="7452320" y="4869160"/>
            <a:ext cx="1483990" cy="1182162"/>
          </a:xfrm>
          <a:prstGeom prst="rect">
            <a:avLst/>
          </a:prstGeom>
          <a:noFill/>
          <a:ln w="9525">
            <a:noFill/>
            <a:miter lim="800000"/>
            <a:headEnd/>
            <a:tailEnd/>
          </a:ln>
        </p:spPr>
      </p:pic>
      <p:cxnSp>
        <p:nvCxnSpPr>
          <p:cNvPr id="30" name="直線コネクタ 29"/>
          <p:cNvCxnSpPr/>
          <p:nvPr/>
        </p:nvCxnSpPr>
        <p:spPr>
          <a:xfrm>
            <a:off x="0" y="4077072"/>
            <a:ext cx="9144000" cy="0"/>
          </a:xfrm>
          <a:prstGeom prst="line">
            <a:avLst/>
          </a:prstGeom>
          <a:ln>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203848" y="4047455"/>
            <a:ext cx="1806905"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Full gap case</a:t>
            </a:r>
            <a:endParaRPr kumimoji="1" lang="ja-JP" altLang="en-US" sz="2400" dirty="0" smtClean="0">
              <a:latin typeface="Times New Roman" pitchFamily="18" charset="0"/>
              <a:cs typeface="Times New Roman" pitchFamily="18" charset="0"/>
            </a:endParaRPr>
          </a:p>
        </p:txBody>
      </p:sp>
      <p:sp>
        <p:nvSpPr>
          <p:cNvPr id="33" name="テキスト ボックス 32"/>
          <p:cNvSpPr txBox="1"/>
          <p:nvPr/>
        </p:nvSpPr>
        <p:spPr>
          <a:xfrm>
            <a:off x="3419872" y="980728"/>
            <a:ext cx="2114681" cy="461665"/>
          </a:xfrm>
          <a:prstGeom prst="rect">
            <a:avLst/>
          </a:prstGeom>
          <a:noFill/>
        </p:spPr>
        <p:txBody>
          <a:bodyPr wrap="none" rtlCol="0">
            <a:spAutoFit/>
          </a:bodyPr>
          <a:lstStyle/>
          <a:p>
            <a:r>
              <a:rPr lang="en-US" altLang="ja-JP" sz="2400" dirty="0" smtClean="0">
                <a:solidFill>
                  <a:srgbClr val="FF0000"/>
                </a:solidFill>
                <a:latin typeface="Times New Roman" pitchFamily="18" charset="0"/>
                <a:cs typeface="Times New Roman" pitchFamily="18" charset="0"/>
              </a:rPr>
              <a:t>Point node</a:t>
            </a:r>
            <a:r>
              <a:rPr kumimoji="1" lang="en-US" altLang="ja-JP" sz="2400" dirty="0" smtClean="0">
                <a:solidFill>
                  <a:srgbClr val="FF0000"/>
                </a:solidFill>
                <a:latin typeface="Times New Roman" pitchFamily="18" charset="0"/>
                <a:cs typeface="Times New Roman" pitchFamily="18" charset="0"/>
              </a:rPr>
              <a:t> case</a:t>
            </a:r>
            <a:endParaRPr kumimoji="1" lang="ja-JP" altLang="en-US" sz="2400" dirty="0" smtClean="0">
              <a:solidFill>
                <a:srgbClr val="FF0000"/>
              </a:solidFill>
              <a:latin typeface="Times New Roman" pitchFamily="18" charset="0"/>
              <a:cs typeface="Times New Roman" pitchFamily="18" charset="0"/>
            </a:endParaRPr>
          </a:p>
        </p:txBody>
      </p:sp>
      <p:pic>
        <p:nvPicPr>
          <p:cNvPr id="408579" name="Picture 3"/>
          <p:cNvPicPr>
            <a:picLocks noChangeAspect="1" noChangeArrowheads="1"/>
          </p:cNvPicPr>
          <p:nvPr/>
        </p:nvPicPr>
        <p:blipFill>
          <a:blip r:embed="rId10" cstate="print"/>
          <a:srcRect/>
          <a:stretch>
            <a:fillRect/>
          </a:stretch>
        </p:blipFill>
        <p:spPr bwMode="auto">
          <a:xfrm>
            <a:off x="4932040" y="1398089"/>
            <a:ext cx="2981498" cy="2318943"/>
          </a:xfrm>
          <a:prstGeom prst="rect">
            <a:avLst/>
          </a:prstGeom>
          <a:noFill/>
          <a:ln w="9525">
            <a:noFill/>
            <a:miter lim="800000"/>
            <a:headEnd/>
            <a:tailEnd/>
          </a:ln>
        </p:spPr>
      </p:pic>
      <p:sp>
        <p:nvSpPr>
          <p:cNvPr id="34" name="テキスト ボックス 33"/>
          <p:cNvSpPr txBox="1"/>
          <p:nvPr/>
        </p:nvSpPr>
        <p:spPr>
          <a:xfrm>
            <a:off x="1043608" y="3645024"/>
            <a:ext cx="7992888" cy="400110"/>
          </a:xfrm>
          <a:prstGeom prst="rect">
            <a:avLst/>
          </a:prstGeom>
          <a:noFill/>
        </p:spPr>
        <p:txBody>
          <a:bodyPr wrap="square" rtlCol="0">
            <a:spAutoFit/>
          </a:bodyPr>
          <a:lstStyle/>
          <a:p>
            <a:r>
              <a:rPr kumimoji="1" lang="en-US" altLang="ja-JP" sz="2000" b="1" dirty="0" smtClean="0">
                <a:solidFill>
                  <a:srgbClr val="0000FF"/>
                </a:solidFill>
                <a:latin typeface="Times New Roman" pitchFamily="18" charset="0"/>
                <a:cs typeface="Times New Roman" pitchFamily="18" charset="0"/>
              </a:rPr>
              <a:t>Tunneling conductance strongly depends on the </a:t>
            </a:r>
            <a:r>
              <a:rPr lang="en-US" altLang="ja-JP" sz="2000" b="1" dirty="0" smtClean="0">
                <a:solidFill>
                  <a:srgbClr val="0000FF"/>
                </a:solidFill>
                <a:latin typeface="Times New Roman" pitchFamily="18" charset="0"/>
                <a:cs typeface="Times New Roman" pitchFamily="18" charset="0"/>
              </a:rPr>
              <a:t>direction of nodes.</a:t>
            </a:r>
            <a:endParaRPr kumimoji="1" lang="ja-JP" altLang="en-US" sz="2000" b="1" dirty="0" smtClean="0">
              <a:solidFill>
                <a:srgbClr val="0000FF"/>
              </a:solidFill>
              <a:latin typeface="Times New Roman" pitchFamily="18" charset="0"/>
              <a:cs typeface="Times New Roman" pitchFamily="18" charset="0"/>
            </a:endParaRPr>
          </a:p>
        </p:txBody>
      </p:sp>
      <p:pic>
        <p:nvPicPr>
          <p:cNvPr id="408580" name="Picture 4"/>
          <p:cNvPicPr>
            <a:picLocks noChangeAspect="1" noChangeArrowheads="1"/>
          </p:cNvPicPr>
          <p:nvPr/>
        </p:nvPicPr>
        <p:blipFill>
          <a:blip r:embed="rId11" cstate="print"/>
          <a:srcRect/>
          <a:stretch>
            <a:fillRect/>
          </a:stretch>
        </p:blipFill>
        <p:spPr bwMode="auto">
          <a:xfrm>
            <a:off x="3349948" y="2276872"/>
            <a:ext cx="1294060" cy="850791"/>
          </a:xfrm>
          <a:prstGeom prst="rect">
            <a:avLst/>
          </a:prstGeom>
          <a:noFill/>
          <a:ln w="9525">
            <a:noFill/>
            <a:miter lim="800000"/>
            <a:headEnd/>
            <a:tailEnd/>
          </a:ln>
        </p:spPr>
      </p:pic>
      <p:pic>
        <p:nvPicPr>
          <p:cNvPr id="408581" name="Picture 5"/>
          <p:cNvPicPr>
            <a:picLocks noChangeAspect="1" noChangeArrowheads="1"/>
          </p:cNvPicPr>
          <p:nvPr/>
        </p:nvPicPr>
        <p:blipFill>
          <a:blip r:embed="rId12" cstate="print"/>
          <a:srcRect/>
          <a:stretch>
            <a:fillRect/>
          </a:stretch>
        </p:blipFill>
        <p:spPr bwMode="auto">
          <a:xfrm>
            <a:off x="7784633" y="1988840"/>
            <a:ext cx="1035839" cy="1160140"/>
          </a:xfrm>
          <a:prstGeom prst="rect">
            <a:avLst/>
          </a:prstGeom>
          <a:noFill/>
          <a:ln w="9525">
            <a:noFill/>
            <a:miter lim="800000"/>
            <a:headEnd/>
            <a:tailEnd/>
          </a:ln>
        </p:spPr>
      </p:pic>
      <p:pic>
        <p:nvPicPr>
          <p:cNvPr id="17" name="図 16" descr="txp_fig.png"/>
          <p:cNvPicPr>
            <a:picLocks noChangeAspect="1"/>
          </p:cNvPicPr>
          <p:nvPr>
            <p:custDataLst>
              <p:tags r:id="rId1"/>
            </p:custDataLst>
          </p:nvPr>
        </p:nvPicPr>
        <p:blipFill>
          <a:blip r:embed="rId13" cstate="print">
            <a:lum/>
          </a:blip>
          <a:stretch>
            <a:fillRect/>
          </a:stretch>
        </p:blipFill>
        <p:spPr>
          <a:xfrm>
            <a:off x="99776" y="4149080"/>
            <a:ext cx="511783" cy="360040"/>
          </a:xfrm>
          <a:prstGeom prst="rect">
            <a:avLst/>
          </a:prstGeom>
        </p:spPr>
      </p:pic>
      <p:pic>
        <p:nvPicPr>
          <p:cNvPr id="20" name="図 19" descr="txp_fig.png"/>
          <p:cNvPicPr>
            <a:picLocks noChangeAspect="1"/>
          </p:cNvPicPr>
          <p:nvPr>
            <p:custDataLst>
              <p:tags r:id="rId2"/>
            </p:custDataLst>
          </p:nvPr>
        </p:nvPicPr>
        <p:blipFill>
          <a:blip r:embed="rId14" cstate="print">
            <a:lum/>
          </a:blip>
          <a:stretch>
            <a:fillRect/>
          </a:stretch>
        </p:blipFill>
        <p:spPr>
          <a:xfrm>
            <a:off x="97886" y="1356845"/>
            <a:ext cx="511782" cy="323445"/>
          </a:xfrm>
          <a:prstGeom prst="rect">
            <a:avLst/>
          </a:prstGeom>
        </p:spPr>
      </p:pic>
      <p:sp>
        <p:nvSpPr>
          <p:cNvPr id="19" name="正方形/長方形 6"/>
          <p:cNvSpPr>
            <a:spLocks noChangeArrowheads="1"/>
          </p:cNvSpPr>
          <p:nvPr/>
        </p:nvSpPr>
        <p:spPr bwMode="auto">
          <a:xfrm>
            <a:off x="4185592" y="6474822"/>
            <a:ext cx="3914800" cy="338554"/>
          </a:xfrm>
          <a:prstGeom prst="rect">
            <a:avLst/>
          </a:prstGeom>
          <a:noFill/>
          <a:ln w="9525">
            <a:noFill/>
            <a:miter lim="800000"/>
            <a:headEnd/>
            <a:tailEnd/>
          </a:ln>
        </p:spPr>
        <p:txBody>
          <a:bodyPr wrap="square">
            <a:spAutoFit/>
          </a:bodyPr>
          <a:lstStyle/>
          <a:p>
            <a:r>
              <a:rPr lang="en-US" altLang="ja-JP" sz="1600" dirty="0" smtClean="0">
                <a:solidFill>
                  <a:srgbClr val="000000"/>
                </a:solidFill>
                <a:latin typeface="Times New Roman" pitchFamily="18" charset="0"/>
                <a:cs typeface="Times New Roman" pitchFamily="18" charset="0"/>
              </a:rPr>
              <a:t>Yamakage et al., arXiv: 1112.5035(2011)  </a:t>
            </a:r>
            <a:endParaRPr lang="en-US" altLang="ja-JP" sz="16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95536" y="44624"/>
            <a:ext cx="8229600" cy="850106"/>
          </a:xfrm>
        </p:spPr>
        <p:txBody>
          <a:bodyPr/>
          <a:lstStyle/>
          <a:p>
            <a:r>
              <a:rPr lang="en-US" altLang="ja-JP" dirty="0" smtClean="0"/>
              <a:t>Tunneling conductance</a:t>
            </a:r>
            <a:endParaRPr kumimoji="1" lang="ja-JP" altLang="en-US" dirty="0"/>
          </a:p>
        </p:txBody>
      </p:sp>
      <p:sp>
        <p:nvSpPr>
          <p:cNvPr id="2" name="スライド番号プレースホルダ 1"/>
          <p:cNvSpPr>
            <a:spLocks noGrp="1"/>
          </p:cNvSpPr>
          <p:nvPr>
            <p:ph type="sldNum" sz="quarter" idx="12"/>
          </p:nvPr>
        </p:nvSpPr>
        <p:spPr/>
        <p:txBody>
          <a:bodyPr/>
          <a:lstStyle/>
          <a:p>
            <a:fld id="{ECC3A4EB-CAD1-4DF6-9668-F722F0652912}" type="slidenum">
              <a:rPr lang="ja-JP" altLang="en-US" smtClean="0">
                <a:solidFill>
                  <a:prstClr val="black">
                    <a:tint val="75000"/>
                  </a:prstClr>
                </a:solidFill>
              </a:rPr>
              <a:pPr/>
              <a:t>63</a:t>
            </a:fld>
            <a:endParaRPr lang="ja-JP" altLang="en-US">
              <a:solidFill>
                <a:prstClr val="black">
                  <a:tint val="75000"/>
                </a:prstClr>
              </a:solidFill>
            </a:endParaRPr>
          </a:p>
        </p:txBody>
      </p:sp>
      <p:pic>
        <p:nvPicPr>
          <p:cNvPr id="1040386" name="Picture 2"/>
          <p:cNvPicPr>
            <a:picLocks noChangeAspect="1" noChangeArrowheads="1"/>
          </p:cNvPicPr>
          <p:nvPr/>
        </p:nvPicPr>
        <p:blipFill>
          <a:blip r:embed="rId4" cstate="print"/>
          <a:srcRect/>
          <a:stretch>
            <a:fillRect/>
          </a:stretch>
        </p:blipFill>
        <p:spPr bwMode="auto">
          <a:xfrm>
            <a:off x="1259632" y="1844824"/>
            <a:ext cx="6552728" cy="4104456"/>
          </a:xfrm>
          <a:prstGeom prst="rect">
            <a:avLst/>
          </a:prstGeom>
          <a:noFill/>
          <a:ln w="25400" cap="flat" cmpd="sng" algn="ctr">
            <a:noFill/>
            <a:prstDash val="solid"/>
            <a:miter lim="800000"/>
            <a:headEnd/>
            <a:tailEnd/>
          </a:ln>
        </p:spPr>
      </p:pic>
      <p:sp>
        <p:nvSpPr>
          <p:cNvPr id="5" name="タイトル 3"/>
          <p:cNvSpPr txBox="1">
            <a:spLocks/>
          </p:cNvSpPr>
          <p:nvPr/>
        </p:nvSpPr>
        <p:spPr>
          <a:xfrm>
            <a:off x="609600" y="764704"/>
            <a:ext cx="8229600" cy="850106"/>
          </a:xfrm>
          <a:prstGeom prst="rect">
            <a:avLst/>
          </a:prstGeom>
        </p:spPr>
        <p:txBody>
          <a:bodyPr vert="horz" lIns="91440" tIns="45720" rIns="91440" bIns="45720" rtlCol="0" anchor="ctr">
            <a:normAutofit/>
          </a:bodyPr>
          <a:lstStyle/>
          <a:p>
            <a:pPr algn="ctr">
              <a:spcBef>
                <a:spcPct val="0"/>
              </a:spcBef>
              <a:defRPr/>
            </a:pPr>
            <a:r>
              <a:rPr lang="en-US" altLang="ja-JP" sz="2800" dirty="0" smtClean="0">
                <a:solidFill>
                  <a:srgbClr val="201684"/>
                </a:solidFill>
              </a:rPr>
              <a:t>Andreev bound state (Majorana Fermion</a:t>
            </a:r>
            <a:r>
              <a:rPr lang="ja-JP" altLang="en-US" sz="2800" dirty="0" smtClean="0">
                <a:solidFill>
                  <a:srgbClr val="201684"/>
                </a:solidFill>
              </a:rPr>
              <a:t>）</a:t>
            </a:r>
            <a:endParaRPr lang="ja-JP" altLang="en-US" sz="2800" dirty="0">
              <a:solidFill>
                <a:srgbClr val="201684"/>
              </a:solidFill>
            </a:endParaRPr>
          </a:p>
        </p:txBody>
      </p:sp>
      <p:sp>
        <p:nvSpPr>
          <p:cNvPr id="6" name="テキスト ボックス 5"/>
          <p:cNvSpPr txBox="1"/>
          <p:nvPr/>
        </p:nvSpPr>
        <p:spPr>
          <a:xfrm>
            <a:off x="2569070" y="1556792"/>
            <a:ext cx="1354858" cy="461665"/>
          </a:xfrm>
          <a:prstGeom prst="rect">
            <a:avLst/>
          </a:prstGeom>
          <a:noFill/>
        </p:spPr>
        <p:txBody>
          <a:bodyPr wrap="none" rtlCol="0">
            <a:spAutoFit/>
          </a:bodyPr>
          <a:lstStyle/>
          <a:p>
            <a:r>
              <a:rPr lang="en-US" altLang="ja-JP" sz="2400" dirty="0" smtClean="0">
                <a:solidFill>
                  <a:prstClr val="black"/>
                </a:solidFill>
              </a:rPr>
              <a:t>Full Gap</a:t>
            </a:r>
            <a:endParaRPr lang="ja-JP" altLang="en-US" sz="2400" dirty="0" smtClean="0">
              <a:solidFill>
                <a:prstClr val="black"/>
              </a:solidFill>
            </a:endParaRPr>
          </a:p>
        </p:txBody>
      </p:sp>
      <p:sp>
        <p:nvSpPr>
          <p:cNvPr id="7" name="テキスト ボックス 6"/>
          <p:cNvSpPr txBox="1"/>
          <p:nvPr/>
        </p:nvSpPr>
        <p:spPr>
          <a:xfrm>
            <a:off x="5218213" y="1556792"/>
            <a:ext cx="1646606" cy="461665"/>
          </a:xfrm>
          <a:prstGeom prst="rect">
            <a:avLst/>
          </a:prstGeom>
          <a:noFill/>
        </p:spPr>
        <p:txBody>
          <a:bodyPr wrap="none" rtlCol="0">
            <a:spAutoFit/>
          </a:bodyPr>
          <a:lstStyle/>
          <a:p>
            <a:r>
              <a:rPr lang="en-US" altLang="ja-JP" dirty="0">
                <a:solidFill>
                  <a:prstClr val="black"/>
                </a:solidFill>
              </a:rPr>
              <a:t>Point Node</a:t>
            </a:r>
            <a:endParaRPr lang="ja-JP" altLang="en-US" sz="2400" dirty="0" smtClean="0">
              <a:solidFill>
                <a:prstClr val="black"/>
              </a:solidFill>
            </a:endParaRPr>
          </a:p>
        </p:txBody>
      </p:sp>
      <p:pic>
        <p:nvPicPr>
          <p:cNvPr id="8" name="図 7" descr="txp_fig.png"/>
          <p:cNvPicPr>
            <a:picLocks noChangeAspect="1"/>
          </p:cNvPicPr>
          <p:nvPr>
            <p:custDataLst>
              <p:tags r:id="rId1"/>
            </p:custDataLst>
          </p:nvPr>
        </p:nvPicPr>
        <p:blipFill>
          <a:blip r:embed="rId5" cstate="print">
            <a:lum/>
          </a:blip>
          <a:stretch>
            <a:fillRect/>
          </a:stretch>
        </p:blipFill>
        <p:spPr>
          <a:xfrm>
            <a:off x="2915816" y="6187777"/>
            <a:ext cx="762001" cy="481583"/>
          </a:xfrm>
          <a:prstGeom prst="rect">
            <a:avLst/>
          </a:prstGeom>
        </p:spPr>
      </p:pic>
      <p:pic>
        <p:nvPicPr>
          <p:cNvPr id="10" name="図 9" descr="txp_fig.png"/>
          <p:cNvPicPr>
            <a:picLocks noChangeAspect="1"/>
          </p:cNvPicPr>
          <p:nvPr>
            <p:custDataLst>
              <p:tags r:id="rId2"/>
            </p:custDataLst>
          </p:nvPr>
        </p:nvPicPr>
        <p:blipFill>
          <a:blip r:embed="rId6" cstate="print">
            <a:lum/>
          </a:blip>
          <a:stretch>
            <a:fillRect/>
          </a:stretch>
        </p:blipFill>
        <p:spPr>
          <a:xfrm>
            <a:off x="6084168" y="6115769"/>
            <a:ext cx="762001" cy="481583"/>
          </a:xfrm>
          <a:prstGeom prst="rect">
            <a:avLst/>
          </a:prstGeom>
        </p:spPr>
      </p:pic>
      <p:sp>
        <p:nvSpPr>
          <p:cNvPr id="12" name="正方形/長方形 6"/>
          <p:cNvSpPr>
            <a:spLocks noChangeArrowheads="1"/>
          </p:cNvSpPr>
          <p:nvPr/>
        </p:nvSpPr>
        <p:spPr bwMode="auto">
          <a:xfrm>
            <a:off x="5076056" y="6546830"/>
            <a:ext cx="3914800" cy="338554"/>
          </a:xfrm>
          <a:prstGeom prst="rect">
            <a:avLst/>
          </a:prstGeom>
          <a:noFill/>
          <a:ln w="9525">
            <a:noFill/>
            <a:miter lim="800000"/>
            <a:headEnd/>
            <a:tailEnd/>
          </a:ln>
        </p:spPr>
        <p:txBody>
          <a:bodyPr wrap="square">
            <a:spAutoFit/>
          </a:bodyPr>
          <a:lstStyle/>
          <a:p>
            <a:r>
              <a:rPr lang="en-US" altLang="ja-JP" sz="1600" dirty="0" smtClean="0">
                <a:solidFill>
                  <a:srgbClr val="000000"/>
                </a:solidFill>
                <a:latin typeface="Times New Roman" pitchFamily="18" charset="0"/>
                <a:cs typeface="Times New Roman" pitchFamily="18" charset="0"/>
              </a:rPr>
              <a:t>Yamakage et al., arXiv: 1112.5035(2011)  </a:t>
            </a:r>
            <a:endParaRPr lang="en-US" altLang="ja-JP" sz="16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ECC3A4EB-CAD1-4DF6-9668-F722F0652912}" type="slidenum">
              <a:rPr lang="ja-JP" altLang="en-US" smtClean="0">
                <a:solidFill>
                  <a:prstClr val="black">
                    <a:tint val="75000"/>
                  </a:prstClr>
                </a:solidFill>
              </a:rPr>
              <a:pPr/>
              <a:t>64</a:t>
            </a:fld>
            <a:endParaRPr lang="ja-JP" altLang="en-US">
              <a:solidFill>
                <a:prstClr val="black">
                  <a:tint val="75000"/>
                </a:prstClr>
              </a:solidFill>
            </a:endParaRPr>
          </a:p>
        </p:txBody>
      </p:sp>
      <p:sp>
        <p:nvSpPr>
          <p:cNvPr id="4" name="テキスト ボックス 3"/>
          <p:cNvSpPr txBox="1"/>
          <p:nvPr/>
        </p:nvSpPr>
        <p:spPr>
          <a:xfrm>
            <a:off x="539552" y="44624"/>
            <a:ext cx="8276818" cy="646331"/>
          </a:xfrm>
          <a:prstGeom prst="rect">
            <a:avLst/>
          </a:prstGeom>
          <a:noFill/>
        </p:spPr>
        <p:txBody>
          <a:bodyPr wrap="none" rtlCol="0">
            <a:spAutoFit/>
          </a:bodyPr>
          <a:lstStyle/>
          <a:p>
            <a:r>
              <a:rPr kumimoji="1" lang="en-US" altLang="ja-JP" sz="3600" dirty="0" smtClean="0">
                <a:latin typeface="Times New Roman" pitchFamily="18" charset="0"/>
                <a:cs typeface="Times New Roman" pitchFamily="18" charset="0"/>
              </a:rPr>
              <a:t>Structural transition of Andreev bound state</a:t>
            </a:r>
            <a:endParaRPr kumimoji="1" lang="ja-JP" altLang="en-US" sz="3600" dirty="0" smtClean="0">
              <a:latin typeface="Times New Roman" pitchFamily="18" charset="0"/>
              <a:cs typeface="Times New Roman" pitchFamily="18" charset="0"/>
            </a:endParaRPr>
          </a:p>
        </p:txBody>
      </p:sp>
      <p:grpSp>
        <p:nvGrpSpPr>
          <p:cNvPr id="3" name="グループ化 9"/>
          <p:cNvGrpSpPr/>
          <p:nvPr/>
        </p:nvGrpSpPr>
        <p:grpSpPr>
          <a:xfrm>
            <a:off x="1115616" y="764704"/>
            <a:ext cx="6480719" cy="4896544"/>
            <a:chOff x="1115616" y="764704"/>
            <a:chExt cx="6480719" cy="4896544"/>
          </a:xfrm>
        </p:grpSpPr>
        <p:pic>
          <p:nvPicPr>
            <p:cNvPr id="658434" name="Picture 2"/>
            <p:cNvPicPr>
              <a:picLocks noChangeAspect="1" noChangeArrowheads="1"/>
            </p:cNvPicPr>
            <p:nvPr/>
          </p:nvPicPr>
          <p:blipFill>
            <a:blip r:embed="rId7" cstate="print"/>
            <a:srcRect/>
            <a:stretch>
              <a:fillRect/>
            </a:stretch>
          </p:blipFill>
          <p:spPr bwMode="auto">
            <a:xfrm>
              <a:off x="1115616" y="764704"/>
              <a:ext cx="6480719" cy="4896544"/>
            </a:xfrm>
            <a:prstGeom prst="rect">
              <a:avLst/>
            </a:prstGeom>
            <a:noFill/>
            <a:ln w="9525">
              <a:noFill/>
              <a:miter lim="800000"/>
              <a:headEnd/>
              <a:tailEnd/>
            </a:ln>
          </p:spPr>
        </p:pic>
        <p:pic>
          <p:nvPicPr>
            <p:cNvPr id="5" name="図 4" descr="txp_fig.png"/>
            <p:cNvPicPr>
              <a:picLocks noChangeAspect="1"/>
            </p:cNvPicPr>
            <p:nvPr>
              <p:custDataLst>
                <p:tags r:id="rId2"/>
              </p:custDataLst>
            </p:nvPr>
          </p:nvPicPr>
          <p:blipFill>
            <a:blip r:embed="rId8" cstate="print">
              <a:lum/>
            </a:blip>
            <a:stretch>
              <a:fillRect/>
            </a:stretch>
          </p:blipFill>
          <p:spPr>
            <a:xfrm>
              <a:off x="5076056" y="3254454"/>
              <a:ext cx="504056" cy="318562"/>
            </a:xfrm>
            <a:prstGeom prst="rect">
              <a:avLst/>
            </a:prstGeom>
          </p:spPr>
        </p:pic>
        <p:pic>
          <p:nvPicPr>
            <p:cNvPr id="6" name="図 5" descr="txp_fig.png"/>
            <p:cNvPicPr>
              <a:picLocks noChangeAspect="1"/>
            </p:cNvPicPr>
            <p:nvPr>
              <p:custDataLst>
                <p:tags r:id="rId3"/>
              </p:custDataLst>
            </p:nvPr>
          </p:nvPicPr>
          <p:blipFill>
            <a:blip r:embed="rId8" cstate="print">
              <a:lum/>
            </a:blip>
            <a:stretch>
              <a:fillRect/>
            </a:stretch>
          </p:blipFill>
          <p:spPr>
            <a:xfrm>
              <a:off x="2987824" y="3542486"/>
              <a:ext cx="504056" cy="318562"/>
            </a:xfrm>
            <a:prstGeom prst="rect">
              <a:avLst/>
            </a:prstGeom>
          </p:spPr>
        </p:pic>
        <p:pic>
          <p:nvPicPr>
            <p:cNvPr id="8" name="図 7" descr="txp_fig.png"/>
            <p:cNvPicPr>
              <a:picLocks noChangeAspect="1"/>
            </p:cNvPicPr>
            <p:nvPr>
              <p:custDataLst>
                <p:tags r:id="rId4"/>
              </p:custDataLst>
            </p:nvPr>
          </p:nvPicPr>
          <p:blipFill>
            <a:blip r:embed="rId9" cstate="print">
              <a:lum/>
            </a:blip>
            <a:stretch>
              <a:fillRect/>
            </a:stretch>
          </p:blipFill>
          <p:spPr>
            <a:xfrm>
              <a:off x="4860032" y="1268760"/>
              <a:ext cx="504056" cy="318563"/>
            </a:xfrm>
            <a:prstGeom prst="rect">
              <a:avLst/>
            </a:prstGeom>
          </p:spPr>
        </p:pic>
        <p:pic>
          <p:nvPicPr>
            <p:cNvPr id="9" name="図 8" descr="txp_fig.png"/>
            <p:cNvPicPr>
              <a:picLocks noChangeAspect="1"/>
            </p:cNvPicPr>
            <p:nvPr>
              <p:custDataLst>
                <p:tags r:id="rId5"/>
              </p:custDataLst>
            </p:nvPr>
          </p:nvPicPr>
          <p:blipFill>
            <a:blip r:embed="rId9" cstate="print">
              <a:lum/>
            </a:blip>
            <a:stretch>
              <a:fillRect/>
            </a:stretch>
          </p:blipFill>
          <p:spPr>
            <a:xfrm>
              <a:off x="2699792" y="1340768"/>
              <a:ext cx="504056" cy="318563"/>
            </a:xfrm>
            <a:prstGeom prst="rect">
              <a:avLst/>
            </a:prstGeom>
          </p:spPr>
        </p:pic>
      </p:grpSp>
      <p:sp>
        <p:nvSpPr>
          <p:cNvPr id="12" name="テキスト ボックス 11"/>
          <p:cNvSpPr txBox="1"/>
          <p:nvPr/>
        </p:nvSpPr>
        <p:spPr>
          <a:xfrm>
            <a:off x="1691680" y="5661248"/>
            <a:ext cx="1974002"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Transition line</a:t>
            </a:r>
            <a:endParaRPr kumimoji="1" lang="ja-JP" altLang="en-US" sz="2400" dirty="0" smtClean="0">
              <a:latin typeface="Times New Roman" pitchFamily="18" charset="0"/>
              <a:cs typeface="Times New Roman" pitchFamily="18" charset="0"/>
            </a:endParaRPr>
          </a:p>
        </p:txBody>
      </p:sp>
      <p:pic>
        <p:nvPicPr>
          <p:cNvPr id="15" name="図 14" descr="txp_fig.png"/>
          <p:cNvPicPr>
            <a:picLocks noChangeAspect="1"/>
          </p:cNvPicPr>
          <p:nvPr>
            <p:custDataLst>
              <p:tags r:id="rId1"/>
            </p:custDataLst>
          </p:nvPr>
        </p:nvPicPr>
        <p:blipFill>
          <a:blip r:embed="rId10" cstate="print">
            <a:lum/>
          </a:blip>
          <a:stretch>
            <a:fillRect/>
          </a:stretch>
        </p:blipFill>
        <p:spPr>
          <a:xfrm>
            <a:off x="4032956" y="5690017"/>
            <a:ext cx="3026487" cy="469258"/>
          </a:xfrm>
          <a:prstGeom prst="rect">
            <a:avLst/>
          </a:prstGeom>
        </p:spPr>
      </p:pic>
      <p:sp>
        <p:nvSpPr>
          <p:cNvPr id="13" name="正方形/長方形 6"/>
          <p:cNvSpPr>
            <a:spLocks noChangeArrowheads="1"/>
          </p:cNvSpPr>
          <p:nvPr/>
        </p:nvSpPr>
        <p:spPr bwMode="auto">
          <a:xfrm>
            <a:off x="4499992" y="6381328"/>
            <a:ext cx="3914800" cy="338554"/>
          </a:xfrm>
          <a:prstGeom prst="rect">
            <a:avLst/>
          </a:prstGeom>
          <a:noFill/>
          <a:ln w="9525">
            <a:noFill/>
            <a:miter lim="800000"/>
            <a:headEnd/>
            <a:tailEnd/>
          </a:ln>
        </p:spPr>
        <p:txBody>
          <a:bodyPr wrap="square">
            <a:spAutoFit/>
          </a:bodyPr>
          <a:lstStyle/>
          <a:p>
            <a:r>
              <a:rPr lang="en-US" altLang="ja-JP" sz="1600" dirty="0" smtClean="0">
                <a:solidFill>
                  <a:srgbClr val="000000"/>
                </a:solidFill>
                <a:latin typeface="Times New Roman" pitchFamily="18" charset="0"/>
                <a:cs typeface="Times New Roman" pitchFamily="18" charset="0"/>
              </a:rPr>
              <a:t>Yamakage et al., arXiv: 1112.5035(2011)  </a:t>
            </a:r>
            <a:endParaRPr lang="en-US" altLang="ja-JP" sz="16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ECC3A4EB-CAD1-4DF6-9668-F722F0652912}" type="slidenum">
              <a:rPr lang="ja-JP" altLang="en-US" smtClean="0">
                <a:solidFill>
                  <a:prstClr val="black">
                    <a:tint val="75000"/>
                  </a:prstClr>
                </a:solidFill>
              </a:rPr>
              <a:pPr/>
              <a:t>65</a:t>
            </a:fld>
            <a:endParaRPr lang="ja-JP" altLang="en-US">
              <a:solidFill>
                <a:prstClr val="black">
                  <a:tint val="75000"/>
                </a:prstClr>
              </a:solidFill>
            </a:endParaRPr>
          </a:p>
        </p:txBody>
      </p:sp>
      <p:sp>
        <p:nvSpPr>
          <p:cNvPr id="4" name="テキスト ボックス 3"/>
          <p:cNvSpPr txBox="1"/>
          <p:nvPr/>
        </p:nvSpPr>
        <p:spPr>
          <a:xfrm>
            <a:off x="179512" y="44624"/>
            <a:ext cx="8969250" cy="646331"/>
          </a:xfrm>
          <a:prstGeom prst="rect">
            <a:avLst/>
          </a:prstGeom>
          <a:noFill/>
        </p:spPr>
        <p:txBody>
          <a:bodyPr wrap="none" rtlCol="0">
            <a:spAutoFit/>
          </a:bodyPr>
          <a:lstStyle/>
          <a:p>
            <a:r>
              <a:rPr lang="en-US" altLang="ja-JP" sz="3600" dirty="0" smtClean="0">
                <a:latin typeface="Times New Roman" pitchFamily="18" charset="0"/>
                <a:cs typeface="Times New Roman" pitchFamily="18" charset="0"/>
              </a:rPr>
              <a:t>Velocity of Majorana fermion along </a:t>
            </a:r>
            <a:r>
              <a:rPr lang="en-US" altLang="ja-JP" sz="3600" i="1" dirty="0" smtClean="0">
                <a:latin typeface="Times New Roman" pitchFamily="18" charset="0"/>
                <a:cs typeface="Times New Roman" pitchFamily="18" charset="0"/>
              </a:rPr>
              <a:t>x</a:t>
            </a:r>
            <a:r>
              <a:rPr lang="en-US" altLang="ja-JP" sz="3600" dirty="0" smtClean="0">
                <a:latin typeface="Times New Roman" pitchFamily="18" charset="0"/>
                <a:cs typeface="Times New Roman" pitchFamily="18" charset="0"/>
              </a:rPr>
              <a:t>-direction</a:t>
            </a:r>
            <a:endParaRPr kumimoji="1" lang="ja-JP" altLang="en-US" sz="3600" dirty="0" smtClean="0">
              <a:latin typeface="Times New Roman" pitchFamily="18" charset="0"/>
              <a:cs typeface="Times New Roman" pitchFamily="18" charset="0"/>
            </a:endParaRPr>
          </a:p>
        </p:txBody>
      </p:sp>
      <p:pic>
        <p:nvPicPr>
          <p:cNvPr id="10" name="図 9" descr="txp_fig.png"/>
          <p:cNvPicPr>
            <a:picLocks noChangeAspect="1"/>
          </p:cNvPicPr>
          <p:nvPr>
            <p:custDataLst>
              <p:tags r:id="rId1"/>
            </p:custDataLst>
          </p:nvPr>
        </p:nvPicPr>
        <p:blipFill>
          <a:blip r:embed="rId8" cstate="print">
            <a:lum/>
          </a:blip>
          <a:stretch>
            <a:fillRect/>
          </a:stretch>
        </p:blipFill>
        <p:spPr>
          <a:xfrm>
            <a:off x="4149093" y="815753"/>
            <a:ext cx="278891" cy="380999"/>
          </a:xfrm>
          <a:prstGeom prst="rect">
            <a:avLst/>
          </a:prstGeom>
        </p:spPr>
      </p:pic>
      <p:pic>
        <p:nvPicPr>
          <p:cNvPr id="11" name="図 10" descr="txp_fig.png"/>
          <p:cNvPicPr>
            <a:picLocks noChangeAspect="1"/>
          </p:cNvPicPr>
          <p:nvPr>
            <p:custDataLst>
              <p:tags r:id="rId2"/>
            </p:custDataLst>
          </p:nvPr>
        </p:nvPicPr>
        <p:blipFill>
          <a:blip r:embed="rId9" cstate="print">
            <a:lum/>
          </a:blip>
          <a:stretch>
            <a:fillRect/>
          </a:stretch>
        </p:blipFill>
        <p:spPr>
          <a:xfrm>
            <a:off x="2483768" y="1484784"/>
            <a:ext cx="3148589" cy="533402"/>
          </a:xfrm>
          <a:prstGeom prst="rect">
            <a:avLst/>
          </a:prstGeom>
        </p:spPr>
      </p:pic>
      <p:pic>
        <p:nvPicPr>
          <p:cNvPr id="12" name="図 11" descr="txp_fig.png"/>
          <p:cNvPicPr>
            <a:picLocks noChangeAspect="1"/>
          </p:cNvPicPr>
          <p:nvPr>
            <p:custDataLst>
              <p:tags r:id="rId3"/>
            </p:custDataLst>
          </p:nvPr>
        </p:nvPicPr>
        <p:blipFill>
          <a:blip r:embed="rId10" cstate="print">
            <a:lum/>
          </a:blip>
          <a:stretch>
            <a:fillRect/>
          </a:stretch>
        </p:blipFill>
        <p:spPr>
          <a:xfrm>
            <a:off x="1691680" y="2636912"/>
            <a:ext cx="5220694" cy="1076914"/>
          </a:xfrm>
          <a:prstGeom prst="rect">
            <a:avLst/>
          </a:prstGeom>
        </p:spPr>
      </p:pic>
      <p:pic>
        <p:nvPicPr>
          <p:cNvPr id="13" name="図 12" descr="txp_fig.png"/>
          <p:cNvPicPr>
            <a:picLocks noChangeAspect="1"/>
          </p:cNvPicPr>
          <p:nvPr>
            <p:custDataLst>
              <p:tags r:id="rId4"/>
            </p:custDataLst>
          </p:nvPr>
        </p:nvPicPr>
        <p:blipFill>
          <a:blip r:embed="rId11" cstate="print">
            <a:lum/>
          </a:blip>
          <a:stretch>
            <a:fillRect/>
          </a:stretch>
        </p:blipFill>
        <p:spPr>
          <a:xfrm>
            <a:off x="1691680" y="4296530"/>
            <a:ext cx="2592288" cy="428614"/>
          </a:xfrm>
          <a:prstGeom prst="rect">
            <a:avLst/>
          </a:prstGeom>
        </p:spPr>
      </p:pic>
      <p:pic>
        <p:nvPicPr>
          <p:cNvPr id="14" name="図 13" descr="txp_fig.png"/>
          <p:cNvPicPr>
            <a:picLocks noChangeAspect="1"/>
          </p:cNvPicPr>
          <p:nvPr>
            <p:custDataLst>
              <p:tags r:id="rId5"/>
            </p:custDataLst>
          </p:nvPr>
        </p:nvPicPr>
        <p:blipFill>
          <a:blip r:embed="rId12" cstate="print">
            <a:lum/>
          </a:blip>
          <a:stretch>
            <a:fillRect/>
          </a:stretch>
        </p:blipFill>
        <p:spPr>
          <a:xfrm>
            <a:off x="5372966" y="4365104"/>
            <a:ext cx="1791322" cy="391853"/>
          </a:xfrm>
          <a:prstGeom prst="rect">
            <a:avLst/>
          </a:prstGeom>
        </p:spPr>
      </p:pic>
      <p:pic>
        <p:nvPicPr>
          <p:cNvPr id="15" name="図 14" descr="txp_fig.png"/>
          <p:cNvPicPr>
            <a:picLocks noChangeAspect="1"/>
          </p:cNvPicPr>
          <p:nvPr>
            <p:custDataLst>
              <p:tags r:id="rId6"/>
            </p:custDataLst>
          </p:nvPr>
        </p:nvPicPr>
        <p:blipFill>
          <a:blip r:embed="rId13" cstate="print">
            <a:lum/>
          </a:blip>
          <a:stretch>
            <a:fillRect/>
          </a:stretch>
        </p:blipFill>
        <p:spPr>
          <a:xfrm>
            <a:off x="3721344" y="5263998"/>
            <a:ext cx="2650856" cy="469258"/>
          </a:xfrm>
          <a:prstGeom prst="rect">
            <a:avLst/>
          </a:prstGeom>
        </p:spPr>
      </p:pic>
      <p:sp>
        <p:nvSpPr>
          <p:cNvPr id="16" name="テキスト ボックス 15"/>
          <p:cNvSpPr txBox="1"/>
          <p:nvPr/>
        </p:nvSpPr>
        <p:spPr>
          <a:xfrm>
            <a:off x="1187624" y="5229200"/>
            <a:ext cx="1974002" cy="461665"/>
          </a:xfrm>
          <a:prstGeom prst="rect">
            <a:avLst/>
          </a:prstGeom>
          <a:noFill/>
        </p:spPr>
        <p:txBody>
          <a:bodyPr wrap="none" rtlCol="0">
            <a:spAutoFit/>
          </a:bodyPr>
          <a:lstStyle/>
          <a:p>
            <a:r>
              <a:rPr kumimoji="1" lang="en-US" altLang="ja-JP" sz="2400" dirty="0" smtClean="0">
                <a:latin typeface="Times New Roman" pitchFamily="18" charset="0"/>
                <a:cs typeface="Times New Roman" pitchFamily="18" charset="0"/>
              </a:rPr>
              <a:t>Transition line</a:t>
            </a:r>
            <a:endParaRPr kumimoji="1" lang="ja-JP" alt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274638"/>
            <a:ext cx="9144000" cy="1143000"/>
          </a:xfrm>
        </p:spPr>
        <p:txBody>
          <a:bodyPr>
            <a:normAutofit fontScale="90000"/>
          </a:bodyPr>
          <a:lstStyle/>
          <a:p>
            <a:r>
              <a:rPr lang="en-US" altLang="ja-JP" dirty="0" smtClean="0">
                <a:latin typeface="Times New Roman" pitchFamily="18" charset="0"/>
                <a:cs typeface="Times New Roman" pitchFamily="18" charset="0"/>
              </a:rPr>
              <a:t>Josephson effect in singlet/triplet junction</a:t>
            </a:r>
            <a:endParaRPr kumimoji="1" lang="ja-JP" altLang="en-US" dirty="0">
              <a:latin typeface="Times New Roman" pitchFamily="18" charset="0"/>
              <a:cs typeface="Times New Roman" pitchFamily="18" charset="0"/>
            </a:endParaRPr>
          </a:p>
        </p:txBody>
      </p:sp>
      <p:pic>
        <p:nvPicPr>
          <p:cNvPr id="46" name="図 45" descr="TP_tmp.png"/>
          <p:cNvPicPr>
            <a:picLocks noChangeAspect="1"/>
          </p:cNvPicPr>
          <p:nvPr>
            <p:custDataLst>
              <p:tags r:id="rId1"/>
            </p:custDataLst>
          </p:nvPr>
        </p:nvPicPr>
        <p:blipFill>
          <a:blip r:embed="rId13" cstate="print"/>
          <a:stretch>
            <a:fillRect/>
          </a:stretch>
        </p:blipFill>
        <p:spPr bwMode="auto">
          <a:xfrm>
            <a:off x="4297868" y="2708919"/>
            <a:ext cx="4018655" cy="346884"/>
          </a:xfrm>
          <a:prstGeom prst="rect">
            <a:avLst/>
          </a:prstGeom>
          <a:solidFill>
            <a:schemeClr val="bg1"/>
          </a:solidFill>
          <a:ln/>
          <a:effectLst/>
        </p:spPr>
      </p:pic>
      <p:sp>
        <p:nvSpPr>
          <p:cNvPr id="31" name="テキスト ボックス 30"/>
          <p:cNvSpPr txBox="1"/>
          <p:nvPr/>
        </p:nvSpPr>
        <p:spPr>
          <a:xfrm>
            <a:off x="3995936" y="1988840"/>
            <a:ext cx="4388574" cy="523220"/>
          </a:xfrm>
          <a:prstGeom prst="rect">
            <a:avLst/>
          </a:prstGeom>
          <a:noFill/>
        </p:spPr>
        <p:txBody>
          <a:bodyPr wrap="none" rtlCol="0">
            <a:spAutoFit/>
          </a:bodyPr>
          <a:lstStyle/>
          <a:p>
            <a:r>
              <a:rPr lang="en-US" altLang="ja-JP" sz="2800" dirty="0" smtClean="0">
                <a:solidFill>
                  <a:prstClr val="black"/>
                </a:solidFill>
              </a:rPr>
              <a:t>first order Josephson current</a:t>
            </a:r>
            <a:endParaRPr lang="ja-JP" altLang="en-US" sz="2800" dirty="0">
              <a:solidFill>
                <a:prstClr val="black"/>
              </a:solidFill>
            </a:endParaRPr>
          </a:p>
        </p:txBody>
      </p:sp>
      <p:grpSp>
        <p:nvGrpSpPr>
          <p:cNvPr id="2" name="グループ化 35"/>
          <p:cNvGrpSpPr/>
          <p:nvPr/>
        </p:nvGrpSpPr>
        <p:grpSpPr>
          <a:xfrm>
            <a:off x="755576" y="1700808"/>
            <a:ext cx="2880320" cy="2592288"/>
            <a:chOff x="2411760" y="1988840"/>
            <a:chExt cx="2880320" cy="2592288"/>
          </a:xfrm>
        </p:grpSpPr>
        <p:sp>
          <p:nvSpPr>
            <p:cNvPr id="9" name="正方形/長方形 8"/>
            <p:cNvSpPr/>
            <p:nvPr/>
          </p:nvSpPr>
          <p:spPr>
            <a:xfrm>
              <a:off x="2411760" y="1988840"/>
              <a:ext cx="1440160"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3851920" y="1988840"/>
              <a:ext cx="1440160"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2628954" y="1988840"/>
              <a:ext cx="1006942" cy="461665"/>
            </a:xfrm>
            <a:prstGeom prst="rect">
              <a:avLst/>
            </a:prstGeom>
            <a:noFill/>
          </p:spPr>
          <p:txBody>
            <a:bodyPr wrap="none" rtlCol="0">
              <a:spAutoFit/>
            </a:bodyPr>
            <a:lstStyle/>
            <a:p>
              <a:r>
                <a:rPr lang="en-US" altLang="ja-JP" sz="2400" dirty="0" smtClean="0">
                  <a:solidFill>
                    <a:srgbClr val="0070C0"/>
                  </a:solidFill>
                </a:rPr>
                <a:t>singlet</a:t>
              </a:r>
              <a:endParaRPr lang="ja-JP" altLang="en-US" sz="2400" dirty="0">
                <a:solidFill>
                  <a:srgbClr val="0070C0"/>
                </a:solidFill>
              </a:endParaRPr>
            </a:p>
          </p:txBody>
        </p:sp>
        <p:sp>
          <p:nvSpPr>
            <p:cNvPr id="12" name="テキスト ボックス 11"/>
            <p:cNvSpPr txBox="1"/>
            <p:nvPr/>
          </p:nvSpPr>
          <p:spPr>
            <a:xfrm>
              <a:off x="4067944" y="1988840"/>
              <a:ext cx="952440" cy="461665"/>
            </a:xfrm>
            <a:prstGeom prst="rect">
              <a:avLst/>
            </a:prstGeom>
            <a:noFill/>
          </p:spPr>
          <p:txBody>
            <a:bodyPr wrap="none" rtlCol="0">
              <a:spAutoFit/>
            </a:bodyPr>
            <a:lstStyle/>
            <a:p>
              <a:r>
                <a:rPr lang="en-US" altLang="ja-JP" sz="2400" dirty="0" smtClean="0">
                  <a:solidFill>
                    <a:srgbClr val="FF0000"/>
                  </a:solidFill>
                </a:rPr>
                <a:t>triplet</a:t>
              </a:r>
              <a:endParaRPr lang="ja-JP" altLang="en-US" sz="2400" dirty="0">
                <a:solidFill>
                  <a:srgbClr val="FF0000"/>
                </a:solidFill>
              </a:endParaRPr>
            </a:p>
          </p:txBody>
        </p:sp>
        <p:cxnSp>
          <p:nvCxnSpPr>
            <p:cNvPr id="14" name="直線矢印コネクタ 13"/>
            <p:cNvCxnSpPr/>
            <p:nvPr/>
          </p:nvCxnSpPr>
          <p:spPr>
            <a:xfrm>
              <a:off x="3347864" y="2852936"/>
              <a:ext cx="100811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6" name="図 15" descr="TP_tmp.png"/>
            <p:cNvPicPr>
              <a:picLocks noChangeAspect="1"/>
            </p:cNvPicPr>
            <p:nvPr>
              <p:custDataLst>
                <p:tags r:id="rId6"/>
              </p:custDataLst>
            </p:nvPr>
          </p:nvPicPr>
          <p:blipFill>
            <a:blip r:embed="rId14" cstate="print"/>
            <a:srcRect t="-31496" b="-31496"/>
            <a:stretch>
              <a:fillRect/>
            </a:stretch>
          </p:blipFill>
          <p:spPr bwMode="auto">
            <a:xfrm>
              <a:off x="3707904" y="2626980"/>
              <a:ext cx="346883" cy="424042"/>
            </a:xfrm>
            <a:prstGeom prst="rect">
              <a:avLst/>
            </a:prstGeom>
            <a:solidFill>
              <a:schemeClr val="bg1"/>
            </a:solidFill>
            <a:ln/>
            <a:effectLst/>
          </p:spPr>
        </p:pic>
        <p:pic>
          <p:nvPicPr>
            <p:cNvPr id="20" name="図 19" descr="TP_tmp.png"/>
            <p:cNvPicPr>
              <a:picLocks noChangeAspect="1"/>
            </p:cNvPicPr>
            <p:nvPr>
              <p:custDataLst>
                <p:tags r:id="rId7"/>
              </p:custDataLst>
            </p:nvPr>
          </p:nvPicPr>
          <p:blipFill>
            <a:blip r:embed="rId15" cstate="print"/>
            <a:stretch>
              <a:fillRect/>
            </a:stretch>
          </p:blipFill>
          <p:spPr bwMode="auto">
            <a:xfrm>
              <a:off x="2987824" y="2492896"/>
              <a:ext cx="346882" cy="289646"/>
            </a:xfrm>
            <a:prstGeom prst="rect">
              <a:avLst/>
            </a:prstGeom>
            <a:solidFill>
              <a:schemeClr val="bg1"/>
            </a:solidFill>
            <a:ln/>
            <a:effectLst/>
          </p:spPr>
        </p:pic>
        <p:pic>
          <p:nvPicPr>
            <p:cNvPr id="22" name="図 21" descr="TP_tmp.png"/>
            <p:cNvPicPr>
              <a:picLocks noChangeAspect="1"/>
            </p:cNvPicPr>
            <p:nvPr>
              <p:custDataLst>
                <p:tags r:id="rId8"/>
              </p:custDataLst>
            </p:nvPr>
          </p:nvPicPr>
          <p:blipFill>
            <a:blip r:embed="rId16" cstate="print"/>
            <a:stretch>
              <a:fillRect/>
            </a:stretch>
          </p:blipFill>
          <p:spPr bwMode="auto">
            <a:xfrm>
              <a:off x="4427984" y="2492896"/>
              <a:ext cx="346882" cy="289646"/>
            </a:xfrm>
            <a:prstGeom prst="rect">
              <a:avLst/>
            </a:prstGeom>
            <a:solidFill>
              <a:schemeClr val="bg1"/>
            </a:solidFill>
            <a:ln/>
            <a:effectLst/>
          </p:spPr>
        </p:pic>
        <p:sp>
          <p:nvSpPr>
            <p:cNvPr id="23" name="右矢印 22"/>
            <p:cNvSpPr/>
            <p:nvPr/>
          </p:nvSpPr>
          <p:spPr>
            <a:xfrm>
              <a:off x="2627784" y="2924944"/>
              <a:ext cx="2520280" cy="1080120"/>
            </a:xfrm>
            <a:prstGeom prst="rightArrow">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テキスト ボックス 23"/>
            <p:cNvSpPr txBox="1"/>
            <p:nvPr/>
          </p:nvSpPr>
          <p:spPr>
            <a:xfrm>
              <a:off x="2674823" y="3212976"/>
              <a:ext cx="2473241" cy="461665"/>
            </a:xfrm>
            <a:prstGeom prst="rect">
              <a:avLst/>
            </a:prstGeom>
            <a:noFill/>
          </p:spPr>
          <p:txBody>
            <a:bodyPr wrap="none" rtlCol="0">
              <a:spAutoFit/>
            </a:bodyPr>
            <a:lstStyle/>
            <a:p>
              <a:r>
                <a:rPr lang="en-US" altLang="ja-JP" sz="2400" dirty="0" smtClean="0">
                  <a:solidFill>
                    <a:prstClr val="black"/>
                  </a:solidFill>
                </a:rPr>
                <a:t>Josephson current</a:t>
              </a:r>
              <a:endParaRPr lang="ja-JP" altLang="en-US" sz="2400" dirty="0">
                <a:solidFill>
                  <a:prstClr val="black"/>
                </a:solidFill>
              </a:endParaRPr>
            </a:p>
          </p:txBody>
        </p:sp>
        <p:pic>
          <p:nvPicPr>
            <p:cNvPr id="35" name="図 34" descr="TP_tmp.png"/>
            <p:cNvPicPr>
              <a:picLocks noChangeAspect="1"/>
            </p:cNvPicPr>
            <p:nvPr>
              <p:custDataLst>
                <p:tags r:id="rId9"/>
              </p:custDataLst>
            </p:nvPr>
          </p:nvPicPr>
          <p:blipFill>
            <a:blip r:embed="rId17" cstate="print"/>
            <a:stretch>
              <a:fillRect/>
            </a:stretch>
          </p:blipFill>
          <p:spPr bwMode="auto">
            <a:xfrm>
              <a:off x="2508588" y="4077072"/>
              <a:ext cx="1271324" cy="289646"/>
            </a:xfrm>
            <a:prstGeom prst="rect">
              <a:avLst/>
            </a:prstGeom>
            <a:solidFill>
              <a:schemeClr val="bg1"/>
            </a:solidFill>
            <a:ln/>
            <a:effectLst/>
          </p:spPr>
        </p:pic>
        <p:pic>
          <p:nvPicPr>
            <p:cNvPr id="34" name="図 33" descr="TP_tmp.png"/>
            <p:cNvPicPr>
              <a:picLocks noChangeAspect="1"/>
            </p:cNvPicPr>
            <p:nvPr>
              <p:custDataLst>
                <p:tags r:id="rId10"/>
              </p:custDataLst>
            </p:nvPr>
          </p:nvPicPr>
          <p:blipFill>
            <a:blip r:embed="rId18" cstate="print"/>
            <a:stretch>
              <a:fillRect/>
            </a:stretch>
          </p:blipFill>
          <p:spPr bwMode="auto">
            <a:xfrm>
              <a:off x="3923928" y="4077072"/>
              <a:ext cx="1243575" cy="289647"/>
            </a:xfrm>
            <a:prstGeom prst="rect">
              <a:avLst/>
            </a:prstGeom>
            <a:solidFill>
              <a:schemeClr val="bg1"/>
            </a:solidFill>
            <a:ln/>
            <a:effectLst/>
          </p:spPr>
        </p:pic>
      </p:grpSp>
      <p:pic>
        <p:nvPicPr>
          <p:cNvPr id="40" name="図 39" descr="TP_tmp.png"/>
          <p:cNvPicPr>
            <a:picLocks noChangeAspect="1"/>
          </p:cNvPicPr>
          <p:nvPr>
            <p:custDataLst>
              <p:tags r:id="rId2"/>
            </p:custDataLst>
          </p:nvPr>
        </p:nvPicPr>
        <p:blipFill>
          <a:blip r:embed="rId19" cstate="print"/>
          <a:stretch>
            <a:fillRect/>
          </a:stretch>
        </p:blipFill>
        <p:spPr bwMode="auto">
          <a:xfrm>
            <a:off x="4716015" y="3573016"/>
            <a:ext cx="867213" cy="289648"/>
          </a:xfrm>
          <a:prstGeom prst="rect">
            <a:avLst/>
          </a:prstGeom>
          <a:solidFill>
            <a:schemeClr val="bg1"/>
          </a:solidFill>
          <a:ln/>
          <a:effectLst/>
        </p:spPr>
      </p:pic>
      <p:pic>
        <p:nvPicPr>
          <p:cNvPr id="42" name="図 41" descr="TP_tmp.png"/>
          <p:cNvPicPr>
            <a:picLocks noChangeAspect="1"/>
          </p:cNvPicPr>
          <p:nvPr>
            <p:custDataLst>
              <p:tags r:id="rId3"/>
            </p:custDataLst>
          </p:nvPr>
        </p:nvPicPr>
        <p:blipFill>
          <a:blip r:embed="rId20" cstate="print"/>
          <a:stretch>
            <a:fillRect/>
          </a:stretch>
        </p:blipFill>
        <p:spPr bwMode="auto">
          <a:xfrm>
            <a:off x="6012160" y="3573016"/>
            <a:ext cx="1271336" cy="289649"/>
          </a:xfrm>
          <a:prstGeom prst="rect">
            <a:avLst/>
          </a:prstGeom>
          <a:solidFill>
            <a:schemeClr val="bg1"/>
          </a:solidFill>
          <a:ln/>
          <a:effectLst/>
        </p:spPr>
      </p:pic>
      <p:pic>
        <p:nvPicPr>
          <p:cNvPr id="45" name="図 44" descr="TP_tmp.png"/>
          <p:cNvPicPr>
            <a:picLocks noChangeAspect="1"/>
          </p:cNvPicPr>
          <p:nvPr>
            <p:custDataLst>
              <p:tags r:id="rId4"/>
            </p:custDataLst>
          </p:nvPr>
        </p:nvPicPr>
        <p:blipFill>
          <a:blip r:embed="rId21" cstate="print"/>
          <a:stretch>
            <a:fillRect/>
          </a:stretch>
        </p:blipFill>
        <p:spPr bwMode="auto">
          <a:xfrm>
            <a:off x="5436096" y="4056294"/>
            <a:ext cx="2371406" cy="346950"/>
          </a:xfrm>
          <a:prstGeom prst="rect">
            <a:avLst/>
          </a:prstGeom>
          <a:solidFill>
            <a:schemeClr val="bg1"/>
          </a:solidFill>
          <a:ln/>
          <a:effectLst/>
        </p:spPr>
      </p:pic>
      <p:cxnSp>
        <p:nvCxnSpPr>
          <p:cNvPr id="48" name="直線矢印コネクタ 47"/>
          <p:cNvCxnSpPr/>
          <p:nvPr/>
        </p:nvCxnSpPr>
        <p:spPr>
          <a:xfrm>
            <a:off x="4860032" y="4221088"/>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4427984" y="3429000"/>
            <a:ext cx="3888432"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3" name="図 52" descr="TP_tmp.png"/>
          <p:cNvPicPr>
            <a:picLocks noChangeAspect="1"/>
          </p:cNvPicPr>
          <p:nvPr>
            <p:custDataLst>
              <p:tags r:id="rId5"/>
            </p:custDataLst>
          </p:nvPr>
        </p:nvPicPr>
        <p:blipFill>
          <a:blip r:embed="rId22" cstate="print"/>
          <a:stretch>
            <a:fillRect/>
          </a:stretch>
        </p:blipFill>
        <p:spPr bwMode="auto">
          <a:xfrm>
            <a:off x="1475656" y="5301208"/>
            <a:ext cx="5938038" cy="504144"/>
          </a:xfrm>
          <a:prstGeom prst="rect">
            <a:avLst/>
          </a:prstGeom>
          <a:solidFill>
            <a:schemeClr val="bg1"/>
          </a:solidFill>
          <a:ln/>
          <a:effectLst/>
        </p:spPr>
      </p:pic>
      <p:sp>
        <p:nvSpPr>
          <p:cNvPr id="54" name="テキスト ボックス 53"/>
          <p:cNvSpPr txBox="1"/>
          <p:nvPr/>
        </p:nvSpPr>
        <p:spPr>
          <a:xfrm>
            <a:off x="4430402" y="5877272"/>
            <a:ext cx="4713598" cy="461665"/>
          </a:xfrm>
          <a:prstGeom prst="rect">
            <a:avLst/>
          </a:prstGeom>
          <a:noFill/>
        </p:spPr>
        <p:txBody>
          <a:bodyPr wrap="none" rtlCol="0">
            <a:spAutoFit/>
          </a:bodyPr>
          <a:lstStyle/>
          <a:p>
            <a:r>
              <a:rPr lang="en-US" altLang="ja-JP" sz="2400" dirty="0" smtClean="0">
                <a:solidFill>
                  <a:prstClr val="black"/>
                </a:solidFill>
              </a:rPr>
              <a:t>in the absence of spin-dependent H’</a:t>
            </a:r>
            <a:endParaRPr lang="ja-JP" altLang="en-US" sz="2400" dirty="0">
              <a:solidFill>
                <a:prstClr val="black"/>
              </a:solidFill>
            </a:endParaRPr>
          </a:p>
        </p:txBody>
      </p:sp>
      <p:sp>
        <p:nvSpPr>
          <p:cNvPr id="55" name="テキスト ボックス 54"/>
          <p:cNvSpPr txBox="1"/>
          <p:nvPr/>
        </p:nvSpPr>
        <p:spPr>
          <a:xfrm>
            <a:off x="0" y="6457890"/>
            <a:ext cx="4947958" cy="400110"/>
          </a:xfrm>
          <a:prstGeom prst="rect">
            <a:avLst/>
          </a:prstGeom>
          <a:noFill/>
        </p:spPr>
        <p:txBody>
          <a:bodyPr wrap="none" rtlCol="0">
            <a:spAutoFit/>
          </a:bodyPr>
          <a:lstStyle/>
          <a:p>
            <a:r>
              <a:rPr lang="en-US" altLang="ja-JP" sz="2000" dirty="0" smtClean="0">
                <a:solidFill>
                  <a:prstClr val="black"/>
                </a:solidFill>
              </a:rPr>
              <a:t> </a:t>
            </a:r>
            <a:r>
              <a:rPr lang="en-US" altLang="ja-JP" sz="2000" dirty="0" err="1" smtClean="0">
                <a:solidFill>
                  <a:prstClr val="black"/>
                </a:solidFill>
              </a:rPr>
              <a:t>Geshkenbein</a:t>
            </a:r>
            <a:r>
              <a:rPr lang="en-US" altLang="ja-JP" sz="2000" dirty="0" smtClean="0">
                <a:solidFill>
                  <a:prstClr val="black"/>
                </a:solidFill>
              </a:rPr>
              <a:t> Larkin 88, Y. Asano et al, PRB 03</a:t>
            </a:r>
            <a:endParaRPr lang="ja-JP" altLang="en-US" sz="2000" dirty="0">
              <a:solidFill>
                <a:prstClr val="black"/>
              </a:solidFill>
            </a:endParaRPr>
          </a:p>
        </p:txBody>
      </p:sp>
      <p:sp>
        <p:nvSpPr>
          <p:cNvPr id="56" name="角丸四角形 55"/>
          <p:cNvSpPr/>
          <p:nvPr/>
        </p:nvSpPr>
        <p:spPr>
          <a:xfrm>
            <a:off x="1187624" y="5013176"/>
            <a:ext cx="7848872" cy="13681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Josephson effect in s-wave/STI</a:t>
            </a:r>
            <a:endParaRPr kumimoji="1" lang="ja-JP" altLang="en-US" dirty="0"/>
          </a:p>
        </p:txBody>
      </p:sp>
      <p:sp>
        <p:nvSpPr>
          <p:cNvPr id="3" name="直方体 2"/>
          <p:cNvSpPr/>
          <p:nvPr/>
        </p:nvSpPr>
        <p:spPr>
          <a:xfrm>
            <a:off x="971600" y="1988840"/>
            <a:ext cx="2160240" cy="223224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直方体 3"/>
          <p:cNvSpPr/>
          <p:nvPr/>
        </p:nvSpPr>
        <p:spPr>
          <a:xfrm>
            <a:off x="2555776" y="1988840"/>
            <a:ext cx="2160240" cy="2232248"/>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1187624" y="2708920"/>
            <a:ext cx="1048300" cy="830997"/>
          </a:xfrm>
          <a:prstGeom prst="rect">
            <a:avLst/>
          </a:prstGeom>
          <a:noFill/>
        </p:spPr>
        <p:txBody>
          <a:bodyPr wrap="none" rtlCol="0">
            <a:spAutoFit/>
          </a:bodyPr>
          <a:lstStyle/>
          <a:p>
            <a:r>
              <a:rPr lang="en-US" altLang="ja-JP" sz="2400" dirty="0" smtClean="0">
                <a:solidFill>
                  <a:prstClr val="black"/>
                </a:solidFill>
              </a:rPr>
              <a:t>s-wave</a:t>
            </a:r>
          </a:p>
          <a:p>
            <a:r>
              <a:rPr lang="en-US" altLang="ja-JP" sz="2400" dirty="0" smtClean="0">
                <a:solidFill>
                  <a:srgbClr val="0070C0"/>
                </a:solidFill>
              </a:rPr>
              <a:t>singlet</a:t>
            </a:r>
            <a:endParaRPr lang="ja-JP" altLang="en-US" sz="2400" dirty="0">
              <a:solidFill>
                <a:srgbClr val="0070C0"/>
              </a:solidFill>
            </a:endParaRPr>
          </a:p>
        </p:txBody>
      </p:sp>
      <p:sp>
        <p:nvSpPr>
          <p:cNvPr id="6" name="テキスト ボックス 5"/>
          <p:cNvSpPr txBox="1"/>
          <p:nvPr/>
        </p:nvSpPr>
        <p:spPr>
          <a:xfrm>
            <a:off x="2843808" y="2564904"/>
            <a:ext cx="1099083" cy="1200329"/>
          </a:xfrm>
          <a:prstGeom prst="rect">
            <a:avLst/>
          </a:prstGeom>
          <a:noFill/>
        </p:spPr>
        <p:txBody>
          <a:bodyPr wrap="none" rtlCol="0">
            <a:spAutoFit/>
          </a:bodyPr>
          <a:lstStyle/>
          <a:p>
            <a:r>
              <a:rPr lang="en-US" altLang="ja-JP" sz="2400" dirty="0" smtClean="0">
                <a:solidFill>
                  <a:prstClr val="black"/>
                </a:solidFill>
              </a:rPr>
              <a:t>STI</a:t>
            </a:r>
          </a:p>
          <a:p>
            <a:r>
              <a:rPr lang="en-US" altLang="ja-JP" sz="2400" dirty="0" smtClean="0">
                <a:solidFill>
                  <a:prstClr val="black"/>
                </a:solidFill>
              </a:rPr>
              <a:t>full gap</a:t>
            </a:r>
          </a:p>
          <a:p>
            <a:r>
              <a:rPr lang="en-US" altLang="ja-JP" sz="2400" dirty="0" smtClean="0">
                <a:solidFill>
                  <a:srgbClr val="FF0000"/>
                </a:solidFill>
              </a:rPr>
              <a:t>triplet</a:t>
            </a:r>
            <a:endParaRPr lang="ja-JP" altLang="en-US" sz="2400" dirty="0">
              <a:solidFill>
                <a:srgbClr val="FF0000"/>
              </a:solidFill>
            </a:endParaRPr>
          </a:p>
        </p:txBody>
      </p:sp>
      <p:sp>
        <p:nvSpPr>
          <p:cNvPr id="7" name="右矢印 6"/>
          <p:cNvSpPr/>
          <p:nvPr/>
        </p:nvSpPr>
        <p:spPr>
          <a:xfrm>
            <a:off x="1691680" y="3861048"/>
            <a:ext cx="1656184" cy="1440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9" name="図 8" descr="TP_tmp.png"/>
          <p:cNvPicPr>
            <a:picLocks noChangeAspect="1"/>
          </p:cNvPicPr>
          <p:nvPr>
            <p:custDataLst>
              <p:tags r:id="rId1"/>
            </p:custDataLst>
          </p:nvPr>
        </p:nvPicPr>
        <p:blipFill>
          <a:blip r:embed="rId11" cstate="print"/>
          <a:stretch>
            <a:fillRect/>
          </a:stretch>
        </p:blipFill>
        <p:spPr bwMode="auto">
          <a:xfrm>
            <a:off x="3419872" y="3789040"/>
            <a:ext cx="549890" cy="317444"/>
          </a:xfrm>
          <a:prstGeom prst="rect">
            <a:avLst/>
          </a:prstGeom>
          <a:solidFill>
            <a:schemeClr val="bg1"/>
          </a:solidFill>
          <a:ln/>
          <a:effectLst/>
        </p:spPr>
      </p:pic>
      <p:cxnSp>
        <p:nvCxnSpPr>
          <p:cNvPr id="11" name="直線矢印コネクタ 10"/>
          <p:cNvCxnSpPr/>
          <p:nvPr/>
        </p:nvCxnSpPr>
        <p:spPr>
          <a:xfrm>
            <a:off x="251521" y="4437112"/>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251521" y="3789040"/>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251521" y="4005064"/>
            <a:ext cx="36004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図 22" descr="TP_tmp.png"/>
          <p:cNvPicPr>
            <a:picLocks noChangeAspect="1"/>
          </p:cNvPicPr>
          <p:nvPr>
            <p:custDataLst>
              <p:tags r:id="rId2"/>
            </p:custDataLst>
          </p:nvPr>
        </p:nvPicPr>
        <p:blipFill>
          <a:blip r:embed="rId12" cstate="print"/>
          <a:stretch>
            <a:fillRect/>
          </a:stretch>
        </p:blipFill>
        <p:spPr bwMode="auto">
          <a:xfrm>
            <a:off x="611560" y="3789040"/>
            <a:ext cx="173649" cy="144129"/>
          </a:xfrm>
          <a:prstGeom prst="rect">
            <a:avLst/>
          </a:prstGeom>
          <a:solidFill>
            <a:schemeClr val="bg1"/>
          </a:solidFill>
          <a:ln/>
          <a:effectLst/>
        </p:spPr>
      </p:pic>
      <p:pic>
        <p:nvPicPr>
          <p:cNvPr id="25" name="図 24" descr="TP_tmp.png"/>
          <p:cNvPicPr>
            <a:picLocks noChangeAspect="1"/>
          </p:cNvPicPr>
          <p:nvPr>
            <p:custDataLst>
              <p:tags r:id="rId3"/>
            </p:custDataLst>
          </p:nvPr>
        </p:nvPicPr>
        <p:blipFill>
          <a:blip r:embed="rId13" cstate="print"/>
          <a:stretch>
            <a:fillRect/>
          </a:stretch>
        </p:blipFill>
        <p:spPr bwMode="auto">
          <a:xfrm>
            <a:off x="179512" y="3501008"/>
            <a:ext cx="173649" cy="203169"/>
          </a:xfrm>
          <a:prstGeom prst="rect">
            <a:avLst/>
          </a:prstGeom>
          <a:solidFill>
            <a:schemeClr val="bg1"/>
          </a:solidFill>
          <a:ln/>
          <a:effectLst/>
        </p:spPr>
      </p:pic>
      <p:pic>
        <p:nvPicPr>
          <p:cNvPr id="27" name="図 26" descr="TP_tmp.png"/>
          <p:cNvPicPr>
            <a:picLocks noChangeAspect="1"/>
          </p:cNvPicPr>
          <p:nvPr>
            <p:custDataLst>
              <p:tags r:id="rId4"/>
            </p:custDataLst>
          </p:nvPr>
        </p:nvPicPr>
        <p:blipFill>
          <a:blip r:embed="rId14" cstate="print"/>
          <a:stretch>
            <a:fillRect/>
          </a:stretch>
        </p:blipFill>
        <p:spPr bwMode="auto">
          <a:xfrm>
            <a:off x="899592" y="4365104"/>
            <a:ext cx="173649" cy="144129"/>
          </a:xfrm>
          <a:prstGeom prst="rect">
            <a:avLst/>
          </a:prstGeom>
          <a:solidFill>
            <a:schemeClr val="bg1"/>
          </a:solidFill>
          <a:ln/>
          <a:effectLst/>
        </p:spPr>
      </p:pic>
      <p:pic>
        <p:nvPicPr>
          <p:cNvPr id="28" name="Picture 3"/>
          <p:cNvPicPr>
            <a:picLocks noChangeAspect="1" noChangeArrowheads="1"/>
          </p:cNvPicPr>
          <p:nvPr/>
        </p:nvPicPr>
        <p:blipFill>
          <a:blip r:embed="rId15" cstate="print"/>
          <a:srcRect/>
          <a:stretch>
            <a:fillRect/>
          </a:stretch>
        </p:blipFill>
        <p:spPr bwMode="auto">
          <a:xfrm>
            <a:off x="5004048" y="4077072"/>
            <a:ext cx="3960000" cy="2394548"/>
          </a:xfrm>
          <a:prstGeom prst="rect">
            <a:avLst/>
          </a:prstGeom>
          <a:noFill/>
          <a:ln w="9525">
            <a:noFill/>
            <a:miter lim="800000"/>
            <a:headEnd/>
            <a:tailEnd/>
          </a:ln>
        </p:spPr>
      </p:pic>
      <p:sp>
        <p:nvSpPr>
          <p:cNvPr id="29" name="テキスト ボックス 28"/>
          <p:cNvSpPr txBox="1"/>
          <p:nvPr/>
        </p:nvSpPr>
        <p:spPr>
          <a:xfrm rot="16200000">
            <a:off x="3796821" y="4996267"/>
            <a:ext cx="2094484" cy="400110"/>
          </a:xfrm>
          <a:prstGeom prst="rect">
            <a:avLst/>
          </a:prstGeom>
          <a:noFill/>
        </p:spPr>
        <p:txBody>
          <a:bodyPr wrap="none" rtlCol="0">
            <a:spAutoFit/>
          </a:bodyPr>
          <a:lstStyle/>
          <a:p>
            <a:r>
              <a:rPr lang="en-US" altLang="ja-JP" sz="2000" dirty="0" smtClean="0">
                <a:solidFill>
                  <a:prstClr val="black"/>
                </a:solidFill>
              </a:rPr>
              <a:t>Josephson current</a:t>
            </a:r>
            <a:endParaRPr lang="ja-JP" altLang="en-US" sz="2000" dirty="0">
              <a:solidFill>
                <a:prstClr val="black"/>
              </a:solidFill>
            </a:endParaRPr>
          </a:p>
        </p:txBody>
      </p:sp>
      <p:pic>
        <p:nvPicPr>
          <p:cNvPr id="32" name="図 31" descr="TP_tmp.png"/>
          <p:cNvPicPr>
            <a:picLocks noChangeAspect="1"/>
          </p:cNvPicPr>
          <p:nvPr>
            <p:custDataLst>
              <p:tags r:id="rId5"/>
            </p:custDataLst>
          </p:nvPr>
        </p:nvPicPr>
        <p:blipFill>
          <a:blip r:embed="rId16" cstate="print"/>
          <a:stretch>
            <a:fillRect/>
          </a:stretch>
        </p:blipFill>
        <p:spPr bwMode="auto">
          <a:xfrm>
            <a:off x="6860227" y="6453336"/>
            <a:ext cx="520085" cy="317252"/>
          </a:xfrm>
          <a:prstGeom prst="rect">
            <a:avLst/>
          </a:prstGeom>
          <a:solidFill>
            <a:schemeClr val="bg1"/>
          </a:solidFill>
          <a:ln/>
          <a:effectLst/>
        </p:spPr>
      </p:pic>
      <p:pic>
        <p:nvPicPr>
          <p:cNvPr id="35" name="図 34" descr="TP_tmp.png"/>
          <p:cNvPicPr>
            <a:picLocks noChangeAspect="1"/>
          </p:cNvPicPr>
          <p:nvPr>
            <p:custDataLst>
              <p:tags r:id="rId6"/>
            </p:custDataLst>
          </p:nvPr>
        </p:nvPicPr>
        <p:blipFill>
          <a:blip r:embed="rId17" cstate="print"/>
          <a:stretch>
            <a:fillRect/>
          </a:stretch>
        </p:blipFill>
        <p:spPr bwMode="auto">
          <a:xfrm>
            <a:off x="7020272" y="4221088"/>
            <a:ext cx="1328928" cy="317071"/>
          </a:xfrm>
          <a:prstGeom prst="rect">
            <a:avLst/>
          </a:prstGeom>
          <a:solidFill>
            <a:schemeClr val="bg1"/>
          </a:solidFill>
          <a:ln/>
          <a:effectLst/>
        </p:spPr>
      </p:pic>
      <p:pic>
        <p:nvPicPr>
          <p:cNvPr id="38" name="図 37" descr="TP_tmp.png"/>
          <p:cNvPicPr>
            <a:picLocks noChangeAspect="1"/>
          </p:cNvPicPr>
          <p:nvPr>
            <p:custDataLst>
              <p:tags r:id="rId7"/>
            </p:custDataLst>
          </p:nvPr>
        </p:nvPicPr>
        <p:blipFill>
          <a:blip r:embed="rId18" cstate="print"/>
          <a:stretch>
            <a:fillRect/>
          </a:stretch>
        </p:blipFill>
        <p:spPr bwMode="auto">
          <a:xfrm>
            <a:off x="6084168" y="3645024"/>
            <a:ext cx="1674899" cy="316966"/>
          </a:xfrm>
          <a:prstGeom prst="rect">
            <a:avLst/>
          </a:prstGeom>
          <a:solidFill>
            <a:schemeClr val="bg1"/>
          </a:solidFill>
          <a:ln/>
          <a:effectLst/>
        </p:spPr>
      </p:pic>
      <p:pic>
        <p:nvPicPr>
          <p:cNvPr id="40" name="図 39" descr="TP_tmp.png"/>
          <p:cNvPicPr>
            <a:picLocks noChangeAspect="1"/>
          </p:cNvPicPr>
          <p:nvPr>
            <p:custDataLst>
              <p:tags r:id="rId8"/>
            </p:custDataLst>
          </p:nvPr>
        </p:nvPicPr>
        <p:blipFill>
          <a:blip r:embed="rId19" cstate="print"/>
          <a:stretch>
            <a:fillRect/>
          </a:stretch>
        </p:blipFill>
        <p:spPr bwMode="auto">
          <a:xfrm>
            <a:off x="1835696" y="4581128"/>
            <a:ext cx="1588846" cy="289353"/>
          </a:xfrm>
          <a:prstGeom prst="rect">
            <a:avLst/>
          </a:prstGeom>
          <a:solidFill>
            <a:schemeClr val="bg1"/>
          </a:solidFill>
          <a:ln/>
          <a:effectLst/>
        </p:spPr>
      </p:pic>
      <p:sp>
        <p:nvSpPr>
          <p:cNvPr id="41" name="テキスト ボックス 40"/>
          <p:cNvSpPr txBox="1"/>
          <p:nvPr/>
        </p:nvSpPr>
        <p:spPr>
          <a:xfrm>
            <a:off x="0" y="6488668"/>
            <a:ext cx="2040367" cy="369332"/>
          </a:xfrm>
          <a:prstGeom prst="rect">
            <a:avLst/>
          </a:prstGeom>
          <a:noFill/>
        </p:spPr>
        <p:txBody>
          <a:bodyPr wrap="none" rtlCol="0">
            <a:spAutoFit/>
          </a:bodyPr>
          <a:lstStyle/>
          <a:p>
            <a:r>
              <a:rPr lang="en-US" altLang="ja-JP" dirty="0" smtClean="0">
                <a:solidFill>
                  <a:prstClr val="black"/>
                </a:solidFill>
              </a:rPr>
              <a:t>Fu and Berg, PRL 10</a:t>
            </a: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p:cNvPicPr>
            <a:picLocks noChangeAspect="1" noChangeArrowheads="1"/>
          </p:cNvPicPr>
          <p:nvPr/>
        </p:nvPicPr>
        <p:blipFill>
          <a:blip r:embed="rId7" cstate="print"/>
          <a:srcRect/>
          <a:stretch>
            <a:fillRect/>
          </a:stretch>
        </p:blipFill>
        <p:spPr bwMode="auto">
          <a:xfrm>
            <a:off x="4283968" y="1196752"/>
            <a:ext cx="3672408" cy="2538834"/>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en-US" altLang="ja-JP" dirty="0" smtClean="0"/>
              <a:t>Josephson effect in d-wave/N/STI</a:t>
            </a:r>
            <a:endParaRPr kumimoji="1" lang="ja-JP" altLang="en-US" dirty="0"/>
          </a:p>
        </p:txBody>
      </p:sp>
      <p:pic>
        <p:nvPicPr>
          <p:cNvPr id="2050" name="Picture 2"/>
          <p:cNvPicPr>
            <a:picLocks noChangeAspect="1" noChangeArrowheads="1"/>
          </p:cNvPicPr>
          <p:nvPr/>
        </p:nvPicPr>
        <p:blipFill>
          <a:blip r:embed="rId8" cstate="print"/>
          <a:srcRect/>
          <a:stretch>
            <a:fillRect/>
          </a:stretch>
        </p:blipFill>
        <p:spPr bwMode="auto">
          <a:xfrm>
            <a:off x="107504" y="1340768"/>
            <a:ext cx="3404279" cy="2908595"/>
          </a:xfrm>
          <a:prstGeom prst="rect">
            <a:avLst/>
          </a:prstGeom>
          <a:noFill/>
          <a:ln w="9525">
            <a:noFill/>
            <a:miter lim="800000"/>
            <a:headEnd/>
            <a:tailEnd/>
          </a:ln>
        </p:spPr>
      </p:pic>
      <p:sp>
        <p:nvSpPr>
          <p:cNvPr id="7" name="テキスト ボックス 6"/>
          <p:cNvSpPr txBox="1"/>
          <p:nvPr/>
        </p:nvSpPr>
        <p:spPr>
          <a:xfrm rot="16200000">
            <a:off x="2685126" y="3587682"/>
            <a:ext cx="2856808" cy="523220"/>
          </a:xfrm>
          <a:prstGeom prst="rect">
            <a:avLst/>
          </a:prstGeom>
          <a:solidFill>
            <a:schemeClr val="bg1"/>
          </a:solidFill>
        </p:spPr>
        <p:txBody>
          <a:bodyPr wrap="none" rtlCol="0">
            <a:spAutoFit/>
          </a:bodyPr>
          <a:lstStyle/>
          <a:p>
            <a:r>
              <a:rPr lang="en-US" altLang="ja-JP" sz="2800" dirty="0" smtClean="0">
                <a:solidFill>
                  <a:prstClr val="black"/>
                </a:solidFill>
              </a:rPr>
              <a:t>Josephson current</a:t>
            </a:r>
            <a:endParaRPr lang="ja-JP" altLang="en-US" sz="2800" dirty="0">
              <a:solidFill>
                <a:prstClr val="black"/>
              </a:solidFill>
            </a:endParaRPr>
          </a:p>
        </p:txBody>
      </p:sp>
      <p:pic>
        <p:nvPicPr>
          <p:cNvPr id="8" name="図 7" descr="TP_tmp.png"/>
          <p:cNvPicPr>
            <a:picLocks noChangeAspect="1"/>
          </p:cNvPicPr>
          <p:nvPr>
            <p:custDataLst>
              <p:tags r:id="rId1"/>
            </p:custDataLst>
          </p:nvPr>
        </p:nvPicPr>
        <p:blipFill>
          <a:blip r:embed="rId9" cstate="print"/>
          <a:stretch>
            <a:fillRect/>
          </a:stretch>
        </p:blipFill>
        <p:spPr bwMode="auto">
          <a:xfrm>
            <a:off x="827584" y="5517232"/>
            <a:ext cx="1902509" cy="360040"/>
          </a:xfrm>
          <a:prstGeom prst="rect">
            <a:avLst/>
          </a:prstGeom>
          <a:solidFill>
            <a:schemeClr val="bg1"/>
          </a:solidFill>
          <a:ln/>
          <a:effectLst/>
        </p:spPr>
      </p:pic>
      <p:sp>
        <p:nvSpPr>
          <p:cNvPr id="9" name="角丸四角形 8"/>
          <p:cNvSpPr/>
          <p:nvPr/>
        </p:nvSpPr>
        <p:spPr>
          <a:xfrm>
            <a:off x="611560" y="5373216"/>
            <a:ext cx="230425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0" name="直線矢印コネクタ 9"/>
          <p:cNvCxnSpPr/>
          <p:nvPr/>
        </p:nvCxnSpPr>
        <p:spPr>
          <a:xfrm>
            <a:off x="251521" y="4941055"/>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51521" y="4292983"/>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251521" y="4509007"/>
            <a:ext cx="36004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図 12" descr="TP_tmp.png"/>
          <p:cNvPicPr>
            <a:picLocks noChangeAspect="1"/>
          </p:cNvPicPr>
          <p:nvPr>
            <p:custDataLst>
              <p:tags r:id="rId2"/>
            </p:custDataLst>
          </p:nvPr>
        </p:nvPicPr>
        <p:blipFill>
          <a:blip r:embed="rId10" cstate="print"/>
          <a:stretch>
            <a:fillRect/>
          </a:stretch>
        </p:blipFill>
        <p:spPr bwMode="auto">
          <a:xfrm>
            <a:off x="611560" y="4365104"/>
            <a:ext cx="173649" cy="144129"/>
          </a:xfrm>
          <a:prstGeom prst="rect">
            <a:avLst/>
          </a:prstGeom>
          <a:solidFill>
            <a:schemeClr val="bg1"/>
          </a:solidFill>
          <a:ln/>
          <a:effectLst/>
        </p:spPr>
      </p:pic>
      <p:pic>
        <p:nvPicPr>
          <p:cNvPr id="14" name="図 13" descr="TP_tmp.png"/>
          <p:cNvPicPr>
            <a:picLocks noChangeAspect="1"/>
          </p:cNvPicPr>
          <p:nvPr>
            <p:custDataLst>
              <p:tags r:id="rId3"/>
            </p:custDataLst>
          </p:nvPr>
        </p:nvPicPr>
        <p:blipFill>
          <a:blip r:embed="rId11" cstate="print"/>
          <a:stretch>
            <a:fillRect/>
          </a:stretch>
        </p:blipFill>
        <p:spPr bwMode="auto">
          <a:xfrm>
            <a:off x="179512" y="4005064"/>
            <a:ext cx="173649" cy="203169"/>
          </a:xfrm>
          <a:prstGeom prst="rect">
            <a:avLst/>
          </a:prstGeom>
          <a:solidFill>
            <a:schemeClr val="bg1"/>
          </a:solidFill>
          <a:ln/>
          <a:effectLst/>
        </p:spPr>
      </p:pic>
      <p:pic>
        <p:nvPicPr>
          <p:cNvPr id="15" name="図 14" descr="TP_tmp.png"/>
          <p:cNvPicPr>
            <a:picLocks noChangeAspect="1"/>
          </p:cNvPicPr>
          <p:nvPr>
            <p:custDataLst>
              <p:tags r:id="rId4"/>
            </p:custDataLst>
          </p:nvPr>
        </p:nvPicPr>
        <p:blipFill>
          <a:blip r:embed="rId12" cstate="print"/>
          <a:stretch>
            <a:fillRect/>
          </a:stretch>
        </p:blipFill>
        <p:spPr bwMode="auto">
          <a:xfrm>
            <a:off x="971600" y="4869160"/>
            <a:ext cx="173649" cy="144129"/>
          </a:xfrm>
          <a:prstGeom prst="rect">
            <a:avLst/>
          </a:prstGeom>
          <a:solidFill>
            <a:schemeClr val="bg1"/>
          </a:solidFill>
          <a:ln/>
          <a:effectLst/>
        </p:spPr>
      </p:pic>
      <p:pic>
        <p:nvPicPr>
          <p:cNvPr id="17" name="図 16" descr="TP_tmp.png"/>
          <p:cNvPicPr>
            <a:picLocks noChangeAspect="1"/>
          </p:cNvPicPr>
          <p:nvPr>
            <p:custDataLst>
              <p:tags r:id="rId5"/>
            </p:custDataLst>
          </p:nvPr>
        </p:nvPicPr>
        <p:blipFill>
          <a:blip r:embed="rId13" cstate="print"/>
          <a:stretch>
            <a:fillRect/>
          </a:stretch>
        </p:blipFill>
        <p:spPr bwMode="auto">
          <a:xfrm>
            <a:off x="5076056" y="1772816"/>
            <a:ext cx="626971" cy="192580"/>
          </a:xfrm>
          <a:prstGeom prst="rect">
            <a:avLst/>
          </a:prstGeom>
          <a:solidFill>
            <a:schemeClr val="bg1"/>
          </a:solidFill>
          <a:ln/>
          <a:effectLst/>
        </p:spPr>
      </p:pic>
      <p:sp>
        <p:nvSpPr>
          <p:cNvPr id="18" name="テキスト ボックス 17"/>
          <p:cNvSpPr txBox="1"/>
          <p:nvPr/>
        </p:nvSpPr>
        <p:spPr>
          <a:xfrm>
            <a:off x="323528" y="6165304"/>
            <a:ext cx="3779817" cy="400110"/>
          </a:xfrm>
          <a:prstGeom prst="rect">
            <a:avLst/>
          </a:prstGeom>
          <a:noFill/>
        </p:spPr>
        <p:txBody>
          <a:bodyPr wrap="none" rtlCol="0">
            <a:spAutoFit/>
          </a:bodyPr>
          <a:lstStyle/>
          <a:p>
            <a:r>
              <a:rPr lang="en-US" altLang="ja-JP" sz="2000" dirty="0" smtClean="0">
                <a:solidFill>
                  <a:prstClr val="black"/>
                </a:solidFill>
                <a:latin typeface="Times New Roman" pitchFamily="18" charset="0"/>
                <a:cs typeface="Times New Roman" pitchFamily="18" charset="0"/>
              </a:rPr>
              <a:t>irrespective of anisotropic pairings</a:t>
            </a:r>
            <a:endParaRPr lang="ja-JP" altLang="en-US" sz="2000" dirty="0">
              <a:solidFill>
                <a:prstClr val="black"/>
              </a:solidFill>
              <a:latin typeface="Times New Roman" pitchFamily="18" charset="0"/>
              <a:cs typeface="Times New Roman" pitchFamily="18" charset="0"/>
            </a:endParaRPr>
          </a:p>
        </p:txBody>
      </p:sp>
      <p:pic>
        <p:nvPicPr>
          <p:cNvPr id="20" name="Picture 6"/>
          <p:cNvPicPr>
            <a:picLocks noChangeAspect="1" noChangeArrowheads="1"/>
          </p:cNvPicPr>
          <p:nvPr/>
        </p:nvPicPr>
        <p:blipFill>
          <a:blip r:embed="rId14" cstate="print"/>
          <a:srcRect/>
          <a:stretch>
            <a:fillRect/>
          </a:stretch>
        </p:blipFill>
        <p:spPr bwMode="auto">
          <a:xfrm>
            <a:off x="4572000" y="3861048"/>
            <a:ext cx="331236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971600" y="764704"/>
            <a:ext cx="3276284" cy="2538834"/>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1162222" y="3048327"/>
            <a:ext cx="3104977" cy="253877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3274516" y="4653508"/>
            <a:ext cx="5041900" cy="647700"/>
          </a:xfrm>
          <a:prstGeom prst="rect">
            <a:avLst/>
          </a:prstGeom>
          <a:solidFill>
            <a:schemeClr val="bg1"/>
          </a:solidFill>
          <a:ln w="25400" algn="ctr">
            <a:solidFill>
              <a:srgbClr val="FF0000"/>
            </a:solidFill>
            <a:miter lim="800000"/>
            <a:headEnd/>
            <a:tailEnd/>
          </a:ln>
        </p:spPr>
        <p:txBody>
          <a:bodyPr wrap="none" anchor="ctr"/>
          <a:lstStyle/>
          <a:p>
            <a:pPr fontAlgn="base">
              <a:spcBef>
                <a:spcPct val="0"/>
              </a:spcBef>
              <a:spcAft>
                <a:spcPct val="0"/>
              </a:spcAft>
            </a:pPr>
            <a:endParaRPr lang="ja-JP" altLang="en-US" smtClean="0">
              <a:solidFill>
                <a:srgbClr val="000000"/>
              </a:solidFill>
              <a:latin typeface="Arial" charset="0"/>
            </a:endParaRPr>
          </a:p>
        </p:txBody>
      </p:sp>
      <p:sp>
        <p:nvSpPr>
          <p:cNvPr id="122883" name="Rectangle 3"/>
          <p:cNvSpPr>
            <a:spLocks noGrp="1" noChangeArrowheads="1"/>
          </p:cNvSpPr>
          <p:nvPr>
            <p:ph type="title"/>
          </p:nvPr>
        </p:nvSpPr>
        <p:spPr>
          <a:xfrm>
            <a:off x="35496" y="198090"/>
            <a:ext cx="8893175" cy="782638"/>
          </a:xfrm>
        </p:spPr>
        <p:txBody>
          <a:bodyPr/>
          <a:lstStyle/>
          <a:p>
            <a:pPr eaLnBrk="1" hangingPunct="1">
              <a:defRPr/>
            </a:pPr>
            <a:r>
              <a:rPr lang="en-US" altLang="ja-JP" sz="3200" b="1" dirty="0" smtClean="0">
                <a:latin typeface="Times New Roman" pitchFamily="18" charset="0"/>
                <a:cs typeface="Times New Roman" pitchFamily="18" charset="0"/>
              </a:rPr>
              <a:t>Conductance formula in unconventional superconductor</a:t>
            </a:r>
            <a:r>
              <a:rPr lang="ja-JP" altLang="en-US" sz="3200" b="1" dirty="0" smtClean="0">
                <a:solidFill>
                  <a:srgbClr val="000099"/>
                </a:solidFill>
              </a:rPr>
              <a:t/>
            </a:r>
            <a:br>
              <a:rPr lang="ja-JP" altLang="en-US" sz="3200" b="1" dirty="0" smtClean="0">
                <a:solidFill>
                  <a:srgbClr val="000099"/>
                </a:solidFill>
              </a:rPr>
            </a:br>
            <a:endParaRPr lang="en-US" altLang="ja-JP" sz="1600" b="1" dirty="0" smtClean="0">
              <a:solidFill>
                <a:srgbClr val="000099"/>
              </a:solidFill>
              <a:latin typeface="+mn-ea"/>
              <a:ea typeface="+mn-ea"/>
            </a:endParaRPr>
          </a:p>
        </p:txBody>
      </p:sp>
      <p:pic>
        <p:nvPicPr>
          <p:cNvPr id="435204" name="Picture 6" descr="txp_fig"/>
          <p:cNvPicPr>
            <a:picLocks noChangeAspect="1" noChangeArrowheads="1"/>
          </p:cNvPicPr>
          <p:nvPr>
            <p:custDataLst>
              <p:tags r:id="rId1"/>
            </p:custDataLst>
          </p:nvPr>
        </p:nvPicPr>
        <p:blipFill>
          <a:blip r:embed="rId11" cstate="print"/>
          <a:srcRect/>
          <a:stretch>
            <a:fillRect/>
          </a:stretch>
        </p:blipFill>
        <p:spPr bwMode="auto">
          <a:xfrm>
            <a:off x="395536" y="1412776"/>
            <a:ext cx="6047134" cy="1631079"/>
          </a:xfrm>
          <a:prstGeom prst="rect">
            <a:avLst/>
          </a:prstGeom>
          <a:noFill/>
          <a:ln w="25400" algn="ctr">
            <a:noFill/>
            <a:miter lim="800000"/>
            <a:headEnd/>
            <a:tailEnd/>
          </a:ln>
        </p:spPr>
      </p:pic>
      <p:sp>
        <p:nvSpPr>
          <p:cNvPr id="435205" name="テキスト ボックス 16"/>
          <p:cNvSpPr txBox="1">
            <a:spLocks noChangeArrowheads="1"/>
          </p:cNvSpPr>
          <p:nvPr/>
        </p:nvSpPr>
        <p:spPr bwMode="auto">
          <a:xfrm>
            <a:off x="611560" y="4047455"/>
            <a:ext cx="2625912" cy="461665"/>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2400" b="1" dirty="0" smtClean="0">
                <a:solidFill>
                  <a:srgbClr val="000000"/>
                </a:solidFill>
                <a:latin typeface="Times New Roman" pitchFamily="18" charset="0"/>
              </a:rPr>
              <a:t>Condition for ABS</a:t>
            </a:r>
            <a:endParaRPr lang="ja-JP" altLang="en-US" sz="2400" b="1" dirty="0" smtClean="0">
              <a:solidFill>
                <a:srgbClr val="000000"/>
              </a:solidFill>
              <a:latin typeface="Times New Roman" pitchFamily="18" charset="0"/>
            </a:endParaRPr>
          </a:p>
        </p:txBody>
      </p:sp>
      <p:pic>
        <p:nvPicPr>
          <p:cNvPr id="435206" name="図 18" descr="txp_fig.png"/>
          <p:cNvPicPr>
            <a:picLocks noChangeAspect="1"/>
          </p:cNvPicPr>
          <p:nvPr>
            <p:custDataLst>
              <p:tags r:id="rId2"/>
            </p:custDataLst>
          </p:nvPr>
        </p:nvPicPr>
        <p:blipFill>
          <a:blip r:embed="rId12" cstate="print"/>
          <a:srcRect/>
          <a:stretch>
            <a:fillRect/>
          </a:stretch>
        </p:blipFill>
        <p:spPr bwMode="auto">
          <a:xfrm>
            <a:off x="683568" y="4767744"/>
            <a:ext cx="1938338" cy="379412"/>
          </a:xfrm>
          <a:prstGeom prst="rect">
            <a:avLst/>
          </a:prstGeom>
          <a:noFill/>
          <a:ln w="9525">
            <a:noFill/>
            <a:miter lim="800000"/>
            <a:headEnd/>
            <a:tailEnd/>
          </a:ln>
        </p:spPr>
      </p:pic>
      <p:pic>
        <p:nvPicPr>
          <p:cNvPr id="435208" name="図 20" descr="txp_fig.png"/>
          <p:cNvPicPr>
            <a:picLocks noChangeAspect="1"/>
          </p:cNvPicPr>
          <p:nvPr>
            <p:custDataLst>
              <p:tags r:id="rId3"/>
            </p:custDataLst>
          </p:nvPr>
        </p:nvPicPr>
        <p:blipFill>
          <a:blip r:embed="rId13" cstate="print"/>
          <a:srcRect/>
          <a:stretch>
            <a:fillRect/>
          </a:stretch>
        </p:blipFill>
        <p:spPr bwMode="auto">
          <a:xfrm>
            <a:off x="3493020" y="4787364"/>
            <a:ext cx="4751388" cy="423862"/>
          </a:xfrm>
          <a:prstGeom prst="rect">
            <a:avLst/>
          </a:prstGeom>
          <a:noFill/>
          <a:ln w="9525">
            <a:noFill/>
            <a:miter lim="800000"/>
            <a:headEnd/>
            <a:tailEnd/>
          </a:ln>
        </p:spPr>
      </p:pic>
      <p:pic>
        <p:nvPicPr>
          <p:cNvPr id="435210" name="図 14" descr="txp_fig.bmp"/>
          <p:cNvPicPr>
            <a:picLocks noChangeAspect="1"/>
          </p:cNvPicPr>
          <p:nvPr>
            <p:custDataLst>
              <p:tags r:id="rId4"/>
            </p:custDataLst>
          </p:nvPr>
        </p:nvPicPr>
        <p:blipFill>
          <a:blip r:embed="rId14" cstate="print"/>
          <a:srcRect/>
          <a:stretch>
            <a:fillRect/>
          </a:stretch>
        </p:blipFill>
        <p:spPr bwMode="auto">
          <a:xfrm>
            <a:off x="251520" y="3331641"/>
            <a:ext cx="1728787" cy="414338"/>
          </a:xfrm>
          <a:prstGeom prst="rect">
            <a:avLst/>
          </a:prstGeom>
          <a:noFill/>
          <a:ln w="9525">
            <a:noFill/>
            <a:miter lim="800000"/>
            <a:headEnd/>
            <a:tailEnd/>
          </a:ln>
        </p:spPr>
      </p:pic>
      <p:pic>
        <p:nvPicPr>
          <p:cNvPr id="435211" name="図 16" descr="txp_fig.bmp"/>
          <p:cNvPicPr>
            <a:picLocks noChangeAspect="1"/>
          </p:cNvPicPr>
          <p:nvPr>
            <p:custDataLst>
              <p:tags r:id="rId5"/>
            </p:custDataLst>
          </p:nvPr>
        </p:nvPicPr>
        <p:blipFill>
          <a:blip r:embed="rId15" cstate="print"/>
          <a:srcRect/>
          <a:stretch>
            <a:fillRect/>
          </a:stretch>
        </p:blipFill>
        <p:spPr bwMode="auto">
          <a:xfrm>
            <a:off x="2320032" y="3385616"/>
            <a:ext cx="1674813" cy="382588"/>
          </a:xfrm>
          <a:prstGeom prst="rect">
            <a:avLst/>
          </a:prstGeom>
          <a:noFill/>
          <a:ln w="9525">
            <a:noFill/>
            <a:miter lim="800000"/>
            <a:headEnd/>
            <a:tailEnd/>
          </a:ln>
        </p:spPr>
      </p:pic>
      <p:pic>
        <p:nvPicPr>
          <p:cNvPr id="435212" name="図 25" descr="txp_fig.png"/>
          <p:cNvPicPr>
            <a:picLocks noChangeAspect="1"/>
          </p:cNvPicPr>
          <p:nvPr>
            <p:custDataLst>
              <p:tags r:id="rId6"/>
            </p:custDataLst>
          </p:nvPr>
        </p:nvPicPr>
        <p:blipFill>
          <a:blip r:embed="rId16" cstate="print"/>
          <a:srcRect/>
          <a:stretch>
            <a:fillRect/>
          </a:stretch>
        </p:blipFill>
        <p:spPr bwMode="auto">
          <a:xfrm>
            <a:off x="4427340" y="3192140"/>
            <a:ext cx="1985962" cy="596900"/>
          </a:xfrm>
          <a:prstGeom prst="rect">
            <a:avLst/>
          </a:prstGeom>
          <a:noFill/>
          <a:ln w="9525">
            <a:noFill/>
            <a:miter lim="800000"/>
            <a:headEnd/>
            <a:tailEnd/>
          </a:ln>
        </p:spPr>
      </p:pic>
      <p:grpSp>
        <p:nvGrpSpPr>
          <p:cNvPr id="2" name="Group 39"/>
          <p:cNvGrpSpPr>
            <a:grpSpLocks/>
          </p:cNvGrpSpPr>
          <p:nvPr/>
        </p:nvGrpSpPr>
        <p:grpSpPr bwMode="auto">
          <a:xfrm>
            <a:off x="5148263" y="5702300"/>
            <a:ext cx="881062" cy="750888"/>
            <a:chOff x="0" y="0"/>
            <a:chExt cx="789" cy="672"/>
          </a:xfrm>
        </p:grpSpPr>
        <p:grpSp>
          <p:nvGrpSpPr>
            <p:cNvPr id="3" name="Group 40"/>
            <p:cNvGrpSpPr>
              <a:grpSpLocks/>
            </p:cNvGrpSpPr>
            <p:nvPr/>
          </p:nvGrpSpPr>
          <p:grpSpPr bwMode="auto">
            <a:xfrm>
              <a:off x="0" y="54"/>
              <a:ext cx="617" cy="618"/>
              <a:chOff x="0" y="0"/>
              <a:chExt cx="617" cy="617"/>
            </a:xfrm>
          </p:grpSpPr>
          <p:sp>
            <p:nvSpPr>
              <p:cNvPr id="435223" name="AutoShape 41"/>
              <p:cNvSpPr>
                <a:spLocks/>
              </p:cNvSpPr>
              <p:nvPr/>
            </p:nvSpPr>
            <p:spPr bwMode="auto">
              <a:xfrm rot="-8100000">
                <a:off x="-5" y="109"/>
                <a:ext cx="363" cy="137"/>
              </a:xfrm>
              <a:custGeom>
                <a:avLst/>
                <a:gdLst>
                  <a:gd name="T0" fmla="*/ 0 w 19678"/>
                  <a:gd name="T1" fmla="*/ 0 h 19672"/>
                  <a:gd name="T2" fmla="*/ 0 w 19678"/>
                  <a:gd name="T3" fmla="*/ 0 h 19672"/>
                  <a:gd name="T4" fmla="*/ 0 w 19678"/>
                  <a:gd name="T5" fmla="*/ 0 h 19672"/>
                  <a:gd name="T6" fmla="*/ 0 w 19678"/>
                  <a:gd name="T7" fmla="*/ 0 h 19672"/>
                  <a:gd name="T8" fmla="*/ 0 w 19678"/>
                  <a:gd name="T9" fmla="*/ 0 h 19672"/>
                  <a:gd name="T10" fmla="*/ 0 60000 65536"/>
                  <a:gd name="T11" fmla="*/ 0 60000 65536"/>
                  <a:gd name="T12" fmla="*/ 0 60000 65536"/>
                  <a:gd name="T13" fmla="*/ 0 60000 65536"/>
                  <a:gd name="T14" fmla="*/ 0 60000 65536"/>
                  <a:gd name="T15" fmla="*/ 0 w 19678"/>
                  <a:gd name="T16" fmla="*/ 0 h 19672"/>
                  <a:gd name="T17" fmla="*/ 19678 w 19678"/>
                  <a:gd name="T18" fmla="*/ 19672 h 19672"/>
                </a:gdLst>
                <a:ahLst/>
                <a:cxnLst>
                  <a:cxn ang="T10">
                    <a:pos x="T0" y="T1"/>
                  </a:cxn>
                  <a:cxn ang="T11">
                    <a:pos x="T2" y="T3"/>
                  </a:cxn>
                  <a:cxn ang="T12">
                    <a:pos x="T4" y="T5"/>
                  </a:cxn>
                  <a:cxn ang="T13">
                    <a:pos x="T6" y="T7"/>
                  </a:cxn>
                  <a:cxn ang="T14">
                    <a:pos x="T8" y="T9"/>
                  </a:cxn>
                </a:cxnLst>
                <a:rect l="T15" t="T16" r="T17" b="T18"/>
                <a:pathLst>
                  <a:path w="19678" h="19672">
                    <a:moveTo>
                      <a:pt x="16797" y="2902"/>
                    </a:moveTo>
                    <a:cubicBezTo>
                      <a:pt x="20640" y="6748"/>
                      <a:pt x="20641" y="12976"/>
                      <a:pt x="16799" y="16812"/>
                    </a:cubicBezTo>
                    <a:cubicBezTo>
                      <a:pt x="12958" y="20648"/>
                      <a:pt x="6728" y="20640"/>
                      <a:pt x="2885" y="16794"/>
                    </a:cubicBezTo>
                    <a:cubicBezTo>
                      <a:pt x="-958" y="12948"/>
                      <a:pt x="-959" y="6720"/>
                      <a:pt x="2883" y="2884"/>
                    </a:cubicBezTo>
                    <a:cubicBezTo>
                      <a:pt x="6724" y="-952"/>
                      <a:pt x="12954" y="-944"/>
                      <a:pt x="16797" y="2902"/>
                    </a:cubicBezTo>
                  </a:path>
                </a:pathLst>
              </a:custGeom>
              <a:gradFill rotWithShape="0">
                <a:gsLst>
                  <a:gs pos="0">
                    <a:srgbClr val="FF00FF"/>
                  </a:gs>
                  <a:gs pos="100000">
                    <a:srgbClr val="760076"/>
                  </a:gs>
                </a:gsLst>
                <a:lin ang="5400000" scaled="1"/>
              </a:gradFill>
              <a:ln w="12700">
                <a:solidFill>
                  <a:srgbClr val="FF000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5224" name="AutoShape 42"/>
              <p:cNvSpPr>
                <a:spLocks/>
              </p:cNvSpPr>
              <p:nvPr/>
            </p:nvSpPr>
            <p:spPr bwMode="auto">
              <a:xfrm rot="-8100000">
                <a:off x="256" y="371"/>
                <a:ext cx="365" cy="137"/>
              </a:xfrm>
              <a:custGeom>
                <a:avLst/>
                <a:gdLst>
                  <a:gd name="T0" fmla="*/ 0 w 19678"/>
                  <a:gd name="T1" fmla="*/ 0 h 19672"/>
                  <a:gd name="T2" fmla="*/ 0 w 19678"/>
                  <a:gd name="T3" fmla="*/ 0 h 19672"/>
                  <a:gd name="T4" fmla="*/ 0 w 19678"/>
                  <a:gd name="T5" fmla="*/ 0 h 19672"/>
                  <a:gd name="T6" fmla="*/ 0 w 19678"/>
                  <a:gd name="T7" fmla="*/ 0 h 19672"/>
                  <a:gd name="T8" fmla="*/ 0 w 19678"/>
                  <a:gd name="T9" fmla="*/ 0 h 19672"/>
                  <a:gd name="T10" fmla="*/ 0 60000 65536"/>
                  <a:gd name="T11" fmla="*/ 0 60000 65536"/>
                  <a:gd name="T12" fmla="*/ 0 60000 65536"/>
                  <a:gd name="T13" fmla="*/ 0 60000 65536"/>
                  <a:gd name="T14" fmla="*/ 0 60000 65536"/>
                  <a:gd name="T15" fmla="*/ 0 w 19678"/>
                  <a:gd name="T16" fmla="*/ 0 h 19672"/>
                  <a:gd name="T17" fmla="*/ 19678 w 19678"/>
                  <a:gd name="T18" fmla="*/ 19672 h 19672"/>
                </a:gdLst>
                <a:ahLst/>
                <a:cxnLst>
                  <a:cxn ang="T10">
                    <a:pos x="T0" y="T1"/>
                  </a:cxn>
                  <a:cxn ang="T11">
                    <a:pos x="T2" y="T3"/>
                  </a:cxn>
                  <a:cxn ang="T12">
                    <a:pos x="T4" y="T5"/>
                  </a:cxn>
                  <a:cxn ang="T13">
                    <a:pos x="T6" y="T7"/>
                  </a:cxn>
                  <a:cxn ang="T14">
                    <a:pos x="T8" y="T9"/>
                  </a:cxn>
                </a:cxnLst>
                <a:rect l="T15" t="T16" r="T17" b="T18"/>
                <a:pathLst>
                  <a:path w="19678" h="19672">
                    <a:moveTo>
                      <a:pt x="16797" y="2902"/>
                    </a:moveTo>
                    <a:cubicBezTo>
                      <a:pt x="20640" y="6748"/>
                      <a:pt x="20641" y="12976"/>
                      <a:pt x="16799" y="16812"/>
                    </a:cubicBezTo>
                    <a:cubicBezTo>
                      <a:pt x="12958" y="20648"/>
                      <a:pt x="6728" y="20640"/>
                      <a:pt x="2885" y="16794"/>
                    </a:cubicBezTo>
                    <a:cubicBezTo>
                      <a:pt x="-958" y="12948"/>
                      <a:pt x="-959" y="6720"/>
                      <a:pt x="2883" y="2884"/>
                    </a:cubicBezTo>
                    <a:cubicBezTo>
                      <a:pt x="6724" y="-952"/>
                      <a:pt x="12954" y="-944"/>
                      <a:pt x="16797" y="2902"/>
                    </a:cubicBezTo>
                  </a:path>
                </a:pathLst>
              </a:custGeom>
              <a:gradFill rotWithShape="0">
                <a:gsLst>
                  <a:gs pos="0">
                    <a:srgbClr val="760076"/>
                  </a:gs>
                  <a:gs pos="100000">
                    <a:srgbClr val="FF00FF"/>
                  </a:gs>
                </a:gsLst>
                <a:lin ang="5400000" scaled="1"/>
              </a:gradFill>
              <a:ln w="12700">
                <a:solidFill>
                  <a:srgbClr val="FF000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5225" name="AutoShape 43"/>
              <p:cNvSpPr>
                <a:spLocks/>
              </p:cNvSpPr>
              <p:nvPr/>
            </p:nvSpPr>
            <p:spPr bwMode="auto">
              <a:xfrm rot="-2700000">
                <a:off x="-4" y="371"/>
                <a:ext cx="363" cy="137"/>
              </a:xfrm>
              <a:custGeom>
                <a:avLst/>
                <a:gdLst>
                  <a:gd name="T0" fmla="*/ 0 w 19678"/>
                  <a:gd name="T1" fmla="*/ 0 h 19672"/>
                  <a:gd name="T2" fmla="*/ 0 w 19678"/>
                  <a:gd name="T3" fmla="*/ 0 h 19672"/>
                  <a:gd name="T4" fmla="*/ 0 w 19678"/>
                  <a:gd name="T5" fmla="*/ 0 h 19672"/>
                  <a:gd name="T6" fmla="*/ 0 w 19678"/>
                  <a:gd name="T7" fmla="*/ 0 h 19672"/>
                  <a:gd name="T8" fmla="*/ 0 w 19678"/>
                  <a:gd name="T9" fmla="*/ 0 h 19672"/>
                  <a:gd name="T10" fmla="*/ 0 60000 65536"/>
                  <a:gd name="T11" fmla="*/ 0 60000 65536"/>
                  <a:gd name="T12" fmla="*/ 0 60000 65536"/>
                  <a:gd name="T13" fmla="*/ 0 60000 65536"/>
                  <a:gd name="T14" fmla="*/ 0 60000 65536"/>
                  <a:gd name="T15" fmla="*/ 0 w 19678"/>
                  <a:gd name="T16" fmla="*/ 0 h 19672"/>
                  <a:gd name="T17" fmla="*/ 19678 w 19678"/>
                  <a:gd name="T18" fmla="*/ 19672 h 19672"/>
                </a:gdLst>
                <a:ahLst/>
                <a:cxnLst>
                  <a:cxn ang="T10">
                    <a:pos x="T0" y="T1"/>
                  </a:cxn>
                  <a:cxn ang="T11">
                    <a:pos x="T2" y="T3"/>
                  </a:cxn>
                  <a:cxn ang="T12">
                    <a:pos x="T4" y="T5"/>
                  </a:cxn>
                  <a:cxn ang="T13">
                    <a:pos x="T6" y="T7"/>
                  </a:cxn>
                  <a:cxn ang="T14">
                    <a:pos x="T8" y="T9"/>
                  </a:cxn>
                </a:cxnLst>
                <a:rect l="T15" t="T16" r="T17" b="T18"/>
                <a:pathLst>
                  <a:path w="19678" h="19672">
                    <a:moveTo>
                      <a:pt x="16795" y="2859"/>
                    </a:moveTo>
                    <a:cubicBezTo>
                      <a:pt x="20637" y="6695"/>
                      <a:pt x="20636" y="12923"/>
                      <a:pt x="16793" y="16769"/>
                    </a:cubicBezTo>
                    <a:cubicBezTo>
                      <a:pt x="12950" y="20615"/>
                      <a:pt x="6720" y="20623"/>
                      <a:pt x="2879" y="16787"/>
                    </a:cubicBezTo>
                    <a:cubicBezTo>
                      <a:pt x="-963" y="12951"/>
                      <a:pt x="-962" y="6723"/>
                      <a:pt x="2881" y="2877"/>
                    </a:cubicBezTo>
                    <a:cubicBezTo>
                      <a:pt x="6724" y="-969"/>
                      <a:pt x="12954" y="-977"/>
                      <a:pt x="16795" y="2859"/>
                    </a:cubicBezTo>
                  </a:path>
                </a:pathLst>
              </a:custGeom>
              <a:gradFill rotWithShape="0">
                <a:gsLst>
                  <a:gs pos="0">
                    <a:srgbClr val="3366FF"/>
                  </a:gs>
                  <a:gs pos="100000">
                    <a:srgbClr val="172F76"/>
                  </a:gs>
                </a:gsLst>
                <a:lin ang="5400000" scaled="1"/>
              </a:gradFill>
              <a:ln w="12700">
                <a:solidFill>
                  <a:srgbClr val="00008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5226" name="AutoShape 44"/>
              <p:cNvSpPr>
                <a:spLocks/>
              </p:cNvSpPr>
              <p:nvPr/>
            </p:nvSpPr>
            <p:spPr bwMode="auto">
              <a:xfrm rot="-2700000">
                <a:off x="257" y="110"/>
                <a:ext cx="365" cy="137"/>
              </a:xfrm>
              <a:custGeom>
                <a:avLst/>
                <a:gdLst>
                  <a:gd name="T0" fmla="*/ 0 w 19678"/>
                  <a:gd name="T1" fmla="*/ 0 h 19672"/>
                  <a:gd name="T2" fmla="*/ 0 w 19678"/>
                  <a:gd name="T3" fmla="*/ 0 h 19672"/>
                  <a:gd name="T4" fmla="*/ 0 w 19678"/>
                  <a:gd name="T5" fmla="*/ 0 h 19672"/>
                  <a:gd name="T6" fmla="*/ 0 w 19678"/>
                  <a:gd name="T7" fmla="*/ 0 h 19672"/>
                  <a:gd name="T8" fmla="*/ 0 w 19678"/>
                  <a:gd name="T9" fmla="*/ 0 h 19672"/>
                  <a:gd name="T10" fmla="*/ 0 60000 65536"/>
                  <a:gd name="T11" fmla="*/ 0 60000 65536"/>
                  <a:gd name="T12" fmla="*/ 0 60000 65536"/>
                  <a:gd name="T13" fmla="*/ 0 60000 65536"/>
                  <a:gd name="T14" fmla="*/ 0 60000 65536"/>
                  <a:gd name="T15" fmla="*/ 0 w 19678"/>
                  <a:gd name="T16" fmla="*/ 0 h 19672"/>
                  <a:gd name="T17" fmla="*/ 19678 w 19678"/>
                  <a:gd name="T18" fmla="*/ 19672 h 19672"/>
                </a:gdLst>
                <a:ahLst/>
                <a:cxnLst>
                  <a:cxn ang="T10">
                    <a:pos x="T0" y="T1"/>
                  </a:cxn>
                  <a:cxn ang="T11">
                    <a:pos x="T2" y="T3"/>
                  </a:cxn>
                  <a:cxn ang="T12">
                    <a:pos x="T4" y="T5"/>
                  </a:cxn>
                  <a:cxn ang="T13">
                    <a:pos x="T6" y="T7"/>
                  </a:cxn>
                  <a:cxn ang="T14">
                    <a:pos x="T8" y="T9"/>
                  </a:cxn>
                </a:cxnLst>
                <a:rect l="T15" t="T16" r="T17" b="T18"/>
                <a:pathLst>
                  <a:path w="19678" h="19672">
                    <a:moveTo>
                      <a:pt x="16795" y="2859"/>
                    </a:moveTo>
                    <a:cubicBezTo>
                      <a:pt x="20637" y="6695"/>
                      <a:pt x="20636" y="12923"/>
                      <a:pt x="16793" y="16769"/>
                    </a:cubicBezTo>
                    <a:cubicBezTo>
                      <a:pt x="12950" y="20615"/>
                      <a:pt x="6720" y="20623"/>
                      <a:pt x="2879" y="16787"/>
                    </a:cubicBezTo>
                    <a:cubicBezTo>
                      <a:pt x="-963" y="12951"/>
                      <a:pt x="-962" y="6723"/>
                      <a:pt x="2881" y="2877"/>
                    </a:cubicBezTo>
                    <a:cubicBezTo>
                      <a:pt x="6724" y="-969"/>
                      <a:pt x="12954" y="-977"/>
                      <a:pt x="16795" y="2859"/>
                    </a:cubicBezTo>
                  </a:path>
                </a:pathLst>
              </a:custGeom>
              <a:gradFill rotWithShape="0">
                <a:gsLst>
                  <a:gs pos="0">
                    <a:srgbClr val="1E3C96"/>
                  </a:gs>
                  <a:gs pos="100000">
                    <a:srgbClr val="3366FF"/>
                  </a:gs>
                </a:gsLst>
                <a:lin ang="5400000" scaled="1"/>
              </a:gradFill>
              <a:ln w="12700">
                <a:solidFill>
                  <a:srgbClr val="000080"/>
                </a:solidFill>
                <a:miter lim="800000"/>
                <a:headEnd/>
                <a:tailEnd/>
              </a:ln>
            </p:spPr>
            <p:txBody>
              <a:bodyPr lIns="0" tIns="0" rIns="0" bIns="0"/>
              <a:lstStyle/>
              <a:p>
                <a:pPr algn="ctr" fontAlgn="base">
                  <a:spcBef>
                    <a:spcPct val="0"/>
                  </a:spcBef>
                  <a:spcAft>
                    <a:spcPct val="0"/>
                  </a:spcAft>
                </a:pPr>
                <a:endParaRPr lang="ja-JP" altLang="en-US" sz="2400" b="1" smtClean="0">
                  <a:solidFill>
                    <a:srgbClr val="000000"/>
                  </a:solidFill>
                  <a:latin typeface="Times New Roman" pitchFamily="18" charset="0"/>
                </a:endParaRPr>
              </a:p>
            </p:txBody>
          </p:sp>
        </p:grpSp>
        <p:sp>
          <p:nvSpPr>
            <p:cNvPr id="435221" name="Line 45"/>
            <p:cNvSpPr>
              <a:spLocks noChangeShapeType="1"/>
            </p:cNvSpPr>
            <p:nvPr/>
          </p:nvSpPr>
          <p:spPr bwMode="auto">
            <a:xfrm>
              <a:off x="309" y="368"/>
              <a:ext cx="480" cy="1"/>
            </a:xfrm>
            <a:prstGeom prst="line">
              <a:avLst/>
            </a:prstGeom>
            <a:noFill/>
            <a:ln w="25400">
              <a:solidFill>
                <a:schemeClr val="tx1"/>
              </a:solidFill>
              <a:round/>
              <a:headEn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5222" name="Line 46"/>
            <p:cNvSpPr>
              <a:spLocks noChangeShapeType="1"/>
            </p:cNvSpPr>
            <p:nvPr/>
          </p:nvSpPr>
          <p:spPr bwMode="auto">
            <a:xfrm rot="10800000" flipH="1">
              <a:off x="308" y="0"/>
              <a:ext cx="369" cy="369"/>
            </a:xfrm>
            <a:prstGeom prst="line">
              <a:avLst/>
            </a:prstGeom>
            <a:noFill/>
            <a:ln w="12700">
              <a:solidFill>
                <a:schemeClr val="tx1"/>
              </a:solidFill>
              <a:prstDash val="dash"/>
              <a:round/>
              <a:headEn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grpSp>
      <p:cxnSp>
        <p:nvCxnSpPr>
          <p:cNvPr id="36" name="直線コネクタ 35"/>
          <p:cNvCxnSpPr/>
          <p:nvPr/>
        </p:nvCxnSpPr>
        <p:spPr>
          <a:xfrm>
            <a:off x="4932363" y="5589588"/>
            <a:ext cx="0" cy="1008062"/>
          </a:xfrm>
          <a:prstGeom prst="line">
            <a:avLst/>
          </a:prstGeom>
          <a:ln w="25400"/>
        </p:spPr>
        <p:style>
          <a:lnRef idx="1">
            <a:schemeClr val="dk1"/>
          </a:lnRef>
          <a:fillRef idx="0">
            <a:schemeClr val="dk1"/>
          </a:fillRef>
          <a:effectRef idx="0">
            <a:schemeClr val="dk1"/>
          </a:effectRef>
          <a:fontRef idx="minor">
            <a:schemeClr val="tx1"/>
          </a:fontRef>
        </p:style>
      </p:cxnSp>
      <p:pic>
        <p:nvPicPr>
          <p:cNvPr id="435215" name="Picture 61"/>
          <p:cNvPicPr>
            <a:picLocks noChangeAspect="1" noChangeArrowheads="1"/>
          </p:cNvPicPr>
          <p:nvPr/>
        </p:nvPicPr>
        <p:blipFill>
          <a:blip r:embed="rId17" cstate="print"/>
          <a:srcRect/>
          <a:stretch>
            <a:fillRect/>
          </a:stretch>
        </p:blipFill>
        <p:spPr bwMode="auto">
          <a:xfrm>
            <a:off x="5940425" y="6246813"/>
            <a:ext cx="631825" cy="422275"/>
          </a:xfrm>
          <a:prstGeom prst="rect">
            <a:avLst/>
          </a:prstGeom>
          <a:noFill/>
          <a:ln w="12700">
            <a:noFill/>
            <a:miter lim="800000"/>
            <a:headEnd/>
            <a:tailEnd/>
          </a:ln>
        </p:spPr>
      </p:pic>
      <p:sp>
        <p:nvSpPr>
          <p:cNvPr id="435216" name="テキスト ボックス 41"/>
          <p:cNvSpPr txBox="1">
            <a:spLocks noChangeArrowheads="1"/>
          </p:cNvSpPr>
          <p:nvPr/>
        </p:nvSpPr>
        <p:spPr bwMode="auto">
          <a:xfrm>
            <a:off x="4581350" y="6524625"/>
            <a:ext cx="824265" cy="33855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600" b="1" dirty="0" smtClean="0">
                <a:solidFill>
                  <a:srgbClr val="000000"/>
                </a:solidFill>
                <a:latin typeface="Times New Roman" pitchFamily="18" charset="0"/>
              </a:rPr>
              <a:t>surface</a:t>
            </a:r>
            <a:endParaRPr lang="ja-JP" altLang="en-US" sz="1600" b="1" dirty="0" smtClean="0">
              <a:solidFill>
                <a:srgbClr val="000000"/>
              </a:solidFill>
              <a:latin typeface="Times New Roman" pitchFamily="18" charset="0"/>
            </a:endParaRPr>
          </a:p>
        </p:txBody>
      </p:sp>
      <p:sp>
        <p:nvSpPr>
          <p:cNvPr id="435217" name="テキスト ボックス 44"/>
          <p:cNvSpPr txBox="1">
            <a:spLocks noChangeArrowheads="1"/>
          </p:cNvSpPr>
          <p:nvPr/>
        </p:nvSpPr>
        <p:spPr bwMode="auto">
          <a:xfrm>
            <a:off x="1277390" y="6453188"/>
            <a:ext cx="2102948" cy="33855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600" b="1" dirty="0" smtClean="0">
                <a:solidFill>
                  <a:srgbClr val="201684"/>
                </a:solidFill>
                <a:latin typeface="Times New Roman" pitchFamily="18" charset="0"/>
              </a:rPr>
              <a:t>Flat zero energy band</a:t>
            </a:r>
            <a:endParaRPr lang="ja-JP" altLang="en-US" sz="1600" b="1" dirty="0" smtClean="0">
              <a:solidFill>
                <a:srgbClr val="201684"/>
              </a:solidFill>
              <a:latin typeface="Times New Roman" pitchFamily="18" charset="0"/>
            </a:endParaRPr>
          </a:p>
        </p:txBody>
      </p:sp>
      <p:sp>
        <p:nvSpPr>
          <p:cNvPr id="435218" name="正方形/長方形 45"/>
          <p:cNvSpPr>
            <a:spLocks noChangeArrowheads="1"/>
          </p:cNvSpPr>
          <p:nvPr/>
        </p:nvSpPr>
        <p:spPr bwMode="auto">
          <a:xfrm>
            <a:off x="6516216" y="6525344"/>
            <a:ext cx="2592289" cy="277664"/>
          </a:xfrm>
          <a:prstGeom prst="rect">
            <a:avLst/>
          </a:prstGeom>
          <a:noFill/>
          <a:ln w="9525">
            <a:noFill/>
            <a:miter lim="800000"/>
            <a:headEnd/>
            <a:tailEnd/>
          </a:ln>
        </p:spPr>
        <p:txBody>
          <a:bodyPr wrap="square">
            <a:spAutoFit/>
          </a:bodyPr>
          <a:lstStyle/>
          <a:p>
            <a:pPr marL="28575" algn="r" defTabSz="642938" fontAlgn="base">
              <a:spcBef>
                <a:spcPct val="0"/>
              </a:spcBef>
              <a:spcAft>
                <a:spcPct val="0"/>
              </a:spcAft>
            </a:pPr>
            <a:r>
              <a:rPr kumimoji="0" lang="en-US" altLang="ja-JP" sz="1200" b="1" i="1" dirty="0" smtClean="0">
                <a:solidFill>
                  <a:srgbClr val="000000"/>
                </a:solidFill>
                <a:latin typeface="Arial Narrow" pitchFamily="34" charset="0"/>
                <a:sym typeface="Arial Narrow" pitchFamily="34" charset="0"/>
              </a:rPr>
              <a:t>C.R. Hu : Phys. Rev. </a:t>
            </a:r>
            <a:r>
              <a:rPr kumimoji="0" lang="en-US" altLang="ja-JP" sz="1200" b="1" i="1" dirty="0" err="1" smtClean="0">
                <a:solidFill>
                  <a:srgbClr val="000000"/>
                </a:solidFill>
                <a:latin typeface="Arial Narrow" pitchFamily="34" charset="0"/>
                <a:sym typeface="Arial Narrow" pitchFamily="34" charset="0"/>
              </a:rPr>
              <a:t>Lett</a:t>
            </a:r>
            <a:r>
              <a:rPr kumimoji="0" lang="en-US" altLang="ja-JP" sz="1200" b="1" i="1" dirty="0" smtClean="0">
                <a:solidFill>
                  <a:srgbClr val="000000"/>
                </a:solidFill>
                <a:latin typeface="Arial Narrow" pitchFamily="34" charset="0"/>
                <a:sym typeface="Arial Narrow" pitchFamily="34" charset="0"/>
              </a:rPr>
              <a:t>. 72 (1994) 1526</a:t>
            </a:r>
            <a:r>
              <a:rPr kumimoji="0" lang="en-US" altLang="ja-JP" sz="1200" i="1" dirty="0" smtClean="0">
                <a:solidFill>
                  <a:srgbClr val="000000"/>
                </a:solidFill>
                <a:latin typeface="Arial Narrow" pitchFamily="34" charset="0"/>
                <a:sym typeface="Arial Narrow" pitchFamily="34" charset="0"/>
              </a:rPr>
              <a:t>.</a:t>
            </a:r>
          </a:p>
        </p:txBody>
      </p:sp>
      <p:pic>
        <p:nvPicPr>
          <p:cNvPr id="435219" name="図 26" descr="txp_fig.png"/>
          <p:cNvPicPr>
            <a:picLocks noChangeAspect="1"/>
          </p:cNvPicPr>
          <p:nvPr>
            <p:custDataLst>
              <p:tags r:id="rId7"/>
            </p:custDataLst>
          </p:nvPr>
        </p:nvPicPr>
        <p:blipFill>
          <a:blip r:embed="rId18" cstate="print"/>
          <a:srcRect/>
          <a:stretch>
            <a:fillRect/>
          </a:stretch>
        </p:blipFill>
        <p:spPr bwMode="auto">
          <a:xfrm>
            <a:off x="688975" y="5510213"/>
            <a:ext cx="2781300" cy="819150"/>
          </a:xfrm>
          <a:prstGeom prst="rect">
            <a:avLst/>
          </a:prstGeom>
          <a:noFill/>
          <a:ln w="9525">
            <a:noFill/>
            <a:miter lim="800000"/>
            <a:headEnd/>
            <a:tailEnd/>
          </a:ln>
        </p:spPr>
      </p:pic>
      <p:sp>
        <p:nvSpPr>
          <p:cNvPr id="27" name="Text Box 9"/>
          <p:cNvSpPr txBox="1">
            <a:spLocks noChangeArrowheads="1"/>
          </p:cNvSpPr>
          <p:nvPr/>
        </p:nvSpPr>
        <p:spPr bwMode="auto">
          <a:xfrm>
            <a:off x="7081342" y="2895327"/>
            <a:ext cx="1709315" cy="461665"/>
          </a:xfrm>
          <a:prstGeom prst="rect">
            <a:avLst/>
          </a:prstGeom>
          <a:noFill/>
          <a:ln w="25400" algn="ctr">
            <a:noFill/>
            <a:miter lim="800000"/>
            <a:headEnd/>
            <a:tailEnd/>
          </a:ln>
        </p:spPr>
        <p:txBody>
          <a:bodyPr wrap="none">
            <a:spAutoFit/>
          </a:bodyPr>
          <a:lstStyle/>
          <a:p>
            <a:pPr algn="ctr" fontAlgn="base">
              <a:spcBef>
                <a:spcPct val="0"/>
              </a:spcBef>
              <a:spcAft>
                <a:spcPct val="0"/>
              </a:spcAft>
            </a:pPr>
            <a:r>
              <a:rPr lang="en-US" altLang="ja-JP" sz="2400" b="1" dirty="0" smtClean="0">
                <a:solidFill>
                  <a:srgbClr val="000099"/>
                </a:solidFill>
                <a:latin typeface="Times New Roman" pitchFamily="18" charset="0"/>
              </a:rPr>
              <a:t> </a:t>
            </a:r>
            <a:r>
              <a:rPr lang="en-US" altLang="ja-JP" sz="2000" b="1" dirty="0" smtClean="0">
                <a:latin typeface="Times New Roman" pitchFamily="18" charset="0"/>
              </a:rPr>
              <a:t>transparency</a:t>
            </a:r>
            <a:endParaRPr lang="ja-JP" altLang="en-US" sz="2000" b="1" dirty="0" smtClean="0">
              <a:latin typeface="Times New Roman" pitchFamily="18" charset="0"/>
            </a:endParaRPr>
          </a:p>
        </p:txBody>
      </p:sp>
      <p:pic>
        <p:nvPicPr>
          <p:cNvPr id="28" name="Picture 10" descr="txp_fig"/>
          <p:cNvPicPr>
            <a:picLocks noChangeAspect="1" noChangeArrowheads="1"/>
          </p:cNvPicPr>
          <p:nvPr>
            <p:custDataLst>
              <p:tags r:id="rId8"/>
            </p:custDataLst>
          </p:nvPr>
        </p:nvPicPr>
        <p:blipFill>
          <a:blip r:embed="rId19" cstate="print"/>
          <a:srcRect/>
          <a:stretch>
            <a:fillRect/>
          </a:stretch>
        </p:blipFill>
        <p:spPr bwMode="auto">
          <a:xfrm>
            <a:off x="7033642" y="3293170"/>
            <a:ext cx="2074862" cy="423862"/>
          </a:xfrm>
          <a:prstGeom prst="rect">
            <a:avLst/>
          </a:prstGeom>
          <a:noFill/>
          <a:ln w="25400" algn="ctr">
            <a:noFill/>
            <a:miter lim="800000"/>
            <a:headEnd/>
            <a:tailEnd/>
          </a:ln>
        </p:spPr>
      </p:pic>
      <p:sp>
        <p:nvSpPr>
          <p:cNvPr id="29" name="正方形/長方形 28"/>
          <p:cNvSpPr/>
          <p:nvPr/>
        </p:nvSpPr>
        <p:spPr>
          <a:xfrm>
            <a:off x="1349896" y="908720"/>
            <a:ext cx="5814392" cy="461665"/>
          </a:xfrm>
          <a:prstGeom prst="rect">
            <a:avLst/>
          </a:prstGeom>
        </p:spPr>
        <p:txBody>
          <a:bodyPr wrap="square">
            <a:spAutoFit/>
          </a:bodyPr>
          <a:lstStyle/>
          <a:p>
            <a:r>
              <a:rPr lang="ja-JP" altLang="en-US" sz="2400" b="1" kern="0" dirty="0" smtClean="0">
                <a:solidFill>
                  <a:srgbClr val="000099"/>
                </a:solidFill>
                <a:cs typeface="+mj-cs"/>
                <a:sym typeface="ヒラギノ角ゴ Pro W3" charset="0"/>
              </a:rPr>
              <a:t> </a:t>
            </a:r>
            <a:r>
              <a:rPr lang="ja-JP" altLang="en-US" sz="1600" b="1" kern="0" dirty="0" smtClean="0">
                <a:solidFill>
                  <a:srgbClr val="000099"/>
                </a:solidFill>
                <a:latin typeface="Times New Roman" pitchFamily="18" charset="0"/>
                <a:cs typeface="Times New Roman" pitchFamily="18" charset="0"/>
                <a:sym typeface="ヒラギノ角ゴ Pro W3" charset="0"/>
              </a:rPr>
              <a:t>（</a:t>
            </a:r>
            <a:r>
              <a:rPr lang="en-US" altLang="ja-JP" sz="1600" b="1" kern="0" dirty="0" smtClean="0">
                <a:solidFill>
                  <a:srgbClr val="000099"/>
                </a:solidFill>
                <a:latin typeface="Times New Roman" pitchFamily="18" charset="0"/>
                <a:cs typeface="Times New Roman" pitchFamily="18" charset="0"/>
                <a:sym typeface="ヒラギノ角ゴ Pro W3" charset="0"/>
              </a:rPr>
              <a:t>Tanaka and Kashiwaya PRL 74 3451)</a:t>
            </a:r>
            <a:endParaRPr lang="ja-JP" altLang="en-US" dirty="0"/>
          </a:p>
        </p:txBody>
      </p:sp>
      <p:sp>
        <p:nvSpPr>
          <p:cNvPr id="30" name="Text Box 7"/>
          <p:cNvSpPr txBox="1">
            <a:spLocks noChangeArrowheads="1"/>
          </p:cNvSpPr>
          <p:nvPr/>
        </p:nvSpPr>
        <p:spPr bwMode="auto">
          <a:xfrm>
            <a:off x="7358596" y="980728"/>
            <a:ext cx="1389868" cy="646331"/>
          </a:xfrm>
          <a:prstGeom prst="rect">
            <a:avLst/>
          </a:prstGeom>
          <a:noFill/>
          <a:ln w="28575">
            <a:noFill/>
            <a:miter lim="800000"/>
            <a:headEnd/>
            <a:tailEnd/>
          </a:ln>
        </p:spPr>
        <p:txBody>
          <a:bodyPr wrap="none">
            <a:spAutoFit/>
          </a:bodyPr>
          <a:lstStyle/>
          <a:p>
            <a:pPr fontAlgn="base">
              <a:spcBef>
                <a:spcPct val="0"/>
              </a:spcBef>
              <a:spcAft>
                <a:spcPct val="0"/>
              </a:spcAft>
            </a:pPr>
            <a:r>
              <a:rPr lang="en-US" altLang="ja-JP" sz="1200" b="1" dirty="0" err="1" smtClean="0">
                <a:latin typeface="Times New Roman" pitchFamily="18" charset="0"/>
              </a:rPr>
              <a:t>Bruder</a:t>
            </a:r>
            <a:r>
              <a:rPr lang="en-US" altLang="ja-JP" sz="1200" b="1" dirty="0" smtClean="0">
                <a:latin typeface="Times New Roman" pitchFamily="18" charset="0"/>
              </a:rPr>
              <a:t> (1990)</a:t>
            </a:r>
          </a:p>
          <a:p>
            <a:pPr fontAlgn="base">
              <a:spcBef>
                <a:spcPct val="0"/>
              </a:spcBef>
              <a:spcAft>
                <a:spcPct val="0"/>
              </a:spcAft>
            </a:pPr>
            <a:r>
              <a:rPr lang="en-US" altLang="ja-JP" sz="1200" b="1" dirty="0" smtClean="0">
                <a:latin typeface="Times New Roman" pitchFamily="18" charset="0"/>
              </a:rPr>
              <a:t>Blonder  </a:t>
            </a:r>
            <a:r>
              <a:rPr lang="en-US" altLang="ja-JP" sz="1200" b="1" dirty="0" err="1" smtClean="0">
                <a:latin typeface="Times New Roman" pitchFamily="18" charset="0"/>
              </a:rPr>
              <a:t>Tinkham</a:t>
            </a:r>
            <a:endParaRPr lang="en-US" altLang="ja-JP" sz="1200" b="1" dirty="0" smtClean="0">
              <a:latin typeface="Times New Roman" pitchFamily="18" charset="0"/>
            </a:endParaRPr>
          </a:p>
          <a:p>
            <a:pPr fontAlgn="base">
              <a:spcBef>
                <a:spcPct val="0"/>
              </a:spcBef>
              <a:spcAft>
                <a:spcPct val="0"/>
              </a:spcAft>
            </a:pPr>
            <a:r>
              <a:rPr lang="en-US" altLang="ja-JP" sz="1200" b="1" dirty="0" err="1" smtClean="0">
                <a:latin typeface="Times New Roman" pitchFamily="18" charset="0"/>
              </a:rPr>
              <a:t>Klapwijk</a:t>
            </a:r>
            <a:r>
              <a:rPr lang="en-US" altLang="ja-JP" sz="1200" b="1" dirty="0" smtClean="0">
                <a:latin typeface="Times New Roman" pitchFamily="18" charset="0"/>
              </a:rPr>
              <a:t>    (1982)</a:t>
            </a:r>
          </a:p>
        </p:txBody>
      </p:sp>
      <p:pic>
        <p:nvPicPr>
          <p:cNvPr id="31" name="図 30" descr="txp_fig.png"/>
          <p:cNvPicPr>
            <a:picLocks noChangeAspect="1"/>
          </p:cNvPicPr>
          <p:nvPr>
            <p:custDataLst>
              <p:tags r:id="rId9"/>
            </p:custDataLst>
          </p:nvPr>
        </p:nvPicPr>
        <p:blipFill>
          <a:blip r:embed="rId20" cstate="print">
            <a:lum/>
          </a:blip>
          <a:stretch>
            <a:fillRect/>
          </a:stretch>
        </p:blipFill>
        <p:spPr>
          <a:xfrm>
            <a:off x="7105734" y="2336088"/>
            <a:ext cx="994658" cy="204493"/>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descr="TP_tmp.png"/>
          <p:cNvPicPr>
            <a:picLocks noChangeAspect="1"/>
          </p:cNvPicPr>
          <p:nvPr>
            <p:custDataLst>
              <p:tags r:id="rId1"/>
            </p:custDataLst>
          </p:nvPr>
        </p:nvPicPr>
        <p:blipFill>
          <a:blip r:embed="rId15" cstate="print"/>
          <a:stretch>
            <a:fillRect/>
          </a:stretch>
        </p:blipFill>
        <p:spPr bwMode="auto">
          <a:xfrm>
            <a:off x="2627784" y="6165304"/>
            <a:ext cx="659814" cy="229125"/>
          </a:xfrm>
          <a:prstGeom prst="rect">
            <a:avLst/>
          </a:prstGeom>
          <a:solidFill>
            <a:schemeClr val="bg1"/>
          </a:solidFill>
          <a:ln/>
          <a:effectLst/>
        </p:spPr>
      </p:pic>
      <p:grpSp>
        <p:nvGrpSpPr>
          <p:cNvPr id="5" name="グループ化 77"/>
          <p:cNvGrpSpPr/>
          <p:nvPr/>
        </p:nvGrpSpPr>
        <p:grpSpPr>
          <a:xfrm>
            <a:off x="2483768" y="6021288"/>
            <a:ext cx="1080120" cy="504056"/>
            <a:chOff x="2483768" y="5661248"/>
            <a:chExt cx="1080120" cy="504056"/>
          </a:xfrm>
        </p:grpSpPr>
        <p:cxnSp>
          <p:nvCxnSpPr>
            <p:cNvPr id="33" name="直線コネクタ 32"/>
            <p:cNvCxnSpPr/>
            <p:nvPr/>
          </p:nvCxnSpPr>
          <p:spPr>
            <a:xfrm>
              <a:off x="2483768" y="5661248"/>
              <a:ext cx="1080120"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2483768" y="5661248"/>
              <a:ext cx="1080120"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a:xfrm>
            <a:off x="457200" y="44624"/>
            <a:ext cx="8229600" cy="1143000"/>
          </a:xfrm>
        </p:spPr>
        <p:txBody>
          <a:bodyPr>
            <a:normAutofit fontScale="90000"/>
          </a:bodyPr>
          <a:lstStyle/>
          <a:p>
            <a:r>
              <a:rPr kumimoji="1" lang="en-US" altLang="ja-JP" dirty="0" smtClean="0"/>
              <a:t>Absence of spin-dependent tunneling</a:t>
            </a:r>
            <a:endParaRPr kumimoji="1" lang="ja-JP" altLang="en-US" dirty="0"/>
          </a:p>
        </p:txBody>
      </p:sp>
      <p:sp>
        <p:nvSpPr>
          <p:cNvPr id="3" name="直方体 2"/>
          <p:cNvSpPr/>
          <p:nvPr/>
        </p:nvSpPr>
        <p:spPr>
          <a:xfrm>
            <a:off x="899592" y="1311151"/>
            <a:ext cx="2160240" cy="2232248"/>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直方体 3"/>
          <p:cNvSpPr/>
          <p:nvPr/>
        </p:nvSpPr>
        <p:spPr>
          <a:xfrm>
            <a:off x="2483768" y="1311151"/>
            <a:ext cx="2160240" cy="2232248"/>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2987824" y="2031231"/>
            <a:ext cx="551241" cy="461665"/>
          </a:xfrm>
          <a:prstGeom prst="rect">
            <a:avLst/>
          </a:prstGeom>
          <a:noFill/>
        </p:spPr>
        <p:txBody>
          <a:bodyPr wrap="none" rtlCol="0">
            <a:spAutoFit/>
          </a:bodyPr>
          <a:lstStyle/>
          <a:p>
            <a:r>
              <a:rPr lang="en-US" altLang="ja-JP" sz="2400" dirty="0" smtClean="0">
                <a:solidFill>
                  <a:prstClr val="black"/>
                </a:solidFill>
              </a:rPr>
              <a:t>STI</a:t>
            </a:r>
          </a:p>
        </p:txBody>
      </p:sp>
      <p:cxnSp>
        <p:nvCxnSpPr>
          <p:cNvPr id="11" name="直線矢印コネクタ 10"/>
          <p:cNvCxnSpPr/>
          <p:nvPr/>
        </p:nvCxnSpPr>
        <p:spPr>
          <a:xfrm>
            <a:off x="179513" y="3903326"/>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179513" y="3255254"/>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179513" y="3471278"/>
            <a:ext cx="36004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図 13" descr="TP_tmp.png"/>
          <p:cNvPicPr>
            <a:picLocks noChangeAspect="1"/>
          </p:cNvPicPr>
          <p:nvPr>
            <p:custDataLst>
              <p:tags r:id="rId2"/>
            </p:custDataLst>
          </p:nvPr>
        </p:nvPicPr>
        <p:blipFill>
          <a:blip r:embed="rId16" cstate="print"/>
          <a:stretch>
            <a:fillRect/>
          </a:stretch>
        </p:blipFill>
        <p:spPr bwMode="auto">
          <a:xfrm>
            <a:off x="539552" y="3327375"/>
            <a:ext cx="173649" cy="144129"/>
          </a:xfrm>
          <a:prstGeom prst="rect">
            <a:avLst/>
          </a:prstGeom>
          <a:solidFill>
            <a:schemeClr val="bg1"/>
          </a:solidFill>
          <a:ln/>
          <a:effectLst/>
        </p:spPr>
      </p:pic>
      <p:pic>
        <p:nvPicPr>
          <p:cNvPr id="15" name="図 14" descr="TP_tmp.png"/>
          <p:cNvPicPr>
            <a:picLocks noChangeAspect="1"/>
          </p:cNvPicPr>
          <p:nvPr>
            <p:custDataLst>
              <p:tags r:id="rId3"/>
            </p:custDataLst>
          </p:nvPr>
        </p:nvPicPr>
        <p:blipFill>
          <a:blip r:embed="rId17" cstate="print"/>
          <a:stretch>
            <a:fillRect/>
          </a:stretch>
        </p:blipFill>
        <p:spPr bwMode="auto">
          <a:xfrm>
            <a:off x="107504" y="2967335"/>
            <a:ext cx="173649" cy="203169"/>
          </a:xfrm>
          <a:prstGeom prst="rect">
            <a:avLst/>
          </a:prstGeom>
          <a:solidFill>
            <a:schemeClr val="bg1"/>
          </a:solidFill>
          <a:ln/>
          <a:effectLst/>
        </p:spPr>
      </p:pic>
      <p:pic>
        <p:nvPicPr>
          <p:cNvPr id="16" name="図 15" descr="TP_tmp.png"/>
          <p:cNvPicPr>
            <a:picLocks noChangeAspect="1"/>
          </p:cNvPicPr>
          <p:nvPr>
            <p:custDataLst>
              <p:tags r:id="rId4"/>
            </p:custDataLst>
          </p:nvPr>
        </p:nvPicPr>
        <p:blipFill>
          <a:blip r:embed="rId18" cstate="print"/>
          <a:stretch>
            <a:fillRect/>
          </a:stretch>
        </p:blipFill>
        <p:spPr bwMode="auto">
          <a:xfrm>
            <a:off x="899592" y="3831431"/>
            <a:ext cx="173649" cy="144129"/>
          </a:xfrm>
          <a:prstGeom prst="rect">
            <a:avLst/>
          </a:prstGeom>
          <a:solidFill>
            <a:schemeClr val="bg1"/>
          </a:solidFill>
          <a:ln/>
          <a:effectLst/>
        </p:spPr>
      </p:pic>
      <p:cxnSp>
        <p:nvCxnSpPr>
          <p:cNvPr id="18" name="直線矢印コネクタ 17"/>
          <p:cNvCxnSpPr/>
          <p:nvPr/>
        </p:nvCxnSpPr>
        <p:spPr>
          <a:xfrm>
            <a:off x="1979712" y="2617227"/>
            <a:ext cx="100811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9" name="図 18" descr="TP_tmp.png"/>
          <p:cNvPicPr>
            <a:picLocks noChangeAspect="1"/>
          </p:cNvPicPr>
          <p:nvPr>
            <p:custDataLst>
              <p:tags r:id="rId5"/>
            </p:custDataLst>
          </p:nvPr>
        </p:nvPicPr>
        <p:blipFill>
          <a:blip r:embed="rId19" cstate="print"/>
          <a:srcRect t="-31496" b="-31496"/>
          <a:stretch>
            <a:fillRect/>
          </a:stretch>
        </p:blipFill>
        <p:spPr bwMode="auto">
          <a:xfrm>
            <a:off x="2339752" y="2391271"/>
            <a:ext cx="346883" cy="424042"/>
          </a:xfrm>
          <a:prstGeom prst="rect">
            <a:avLst/>
          </a:prstGeom>
          <a:solidFill>
            <a:schemeClr val="bg1"/>
          </a:solidFill>
          <a:ln/>
          <a:effectLst/>
        </p:spPr>
      </p:pic>
      <p:sp>
        <p:nvSpPr>
          <p:cNvPr id="24" name="テキスト ボックス 23"/>
          <p:cNvSpPr txBox="1"/>
          <p:nvPr/>
        </p:nvSpPr>
        <p:spPr>
          <a:xfrm>
            <a:off x="4860032" y="2924944"/>
            <a:ext cx="4002699" cy="1569660"/>
          </a:xfrm>
          <a:prstGeom prst="rect">
            <a:avLst/>
          </a:prstGeom>
          <a:noFill/>
        </p:spPr>
        <p:txBody>
          <a:bodyPr wrap="none" rtlCol="0">
            <a:spAutoFit/>
          </a:bodyPr>
          <a:lstStyle/>
          <a:p>
            <a:r>
              <a:rPr lang="en-US" altLang="ja-JP" sz="2400" dirty="0" smtClean="0">
                <a:solidFill>
                  <a:prstClr val="black"/>
                </a:solidFill>
              </a:rPr>
              <a:t>Assumption:</a:t>
            </a:r>
          </a:p>
          <a:p>
            <a:r>
              <a:rPr lang="en-US" altLang="ja-JP" sz="2400" dirty="0">
                <a:solidFill>
                  <a:prstClr val="black"/>
                </a:solidFill>
              </a:rPr>
              <a:t> </a:t>
            </a:r>
            <a:r>
              <a:rPr lang="en-US" altLang="ja-JP" sz="2400" dirty="0" smtClean="0">
                <a:solidFill>
                  <a:prstClr val="black"/>
                </a:solidFill>
              </a:rPr>
              <a:t> The left system has the same </a:t>
            </a:r>
          </a:p>
          <a:p>
            <a:r>
              <a:rPr lang="en-US" altLang="ja-JP" sz="2400" dirty="0">
                <a:solidFill>
                  <a:prstClr val="black"/>
                </a:solidFill>
              </a:rPr>
              <a:t> </a:t>
            </a:r>
            <a:r>
              <a:rPr lang="en-US" altLang="ja-JP" sz="2400" dirty="0" smtClean="0">
                <a:solidFill>
                  <a:prstClr val="black"/>
                </a:solidFill>
              </a:rPr>
              <a:t> or the higher symmetry </a:t>
            </a:r>
          </a:p>
          <a:p>
            <a:r>
              <a:rPr lang="en-US" altLang="ja-JP" sz="2400" dirty="0">
                <a:solidFill>
                  <a:prstClr val="black"/>
                </a:solidFill>
              </a:rPr>
              <a:t> </a:t>
            </a:r>
            <a:r>
              <a:rPr lang="en-US" altLang="ja-JP" sz="2400" dirty="0" smtClean="0">
                <a:solidFill>
                  <a:prstClr val="black"/>
                </a:solidFill>
              </a:rPr>
              <a:t> as STI (D</a:t>
            </a:r>
            <a:r>
              <a:rPr lang="en-US" altLang="ja-JP" sz="2400" baseline="-25000" dirty="0" smtClean="0">
                <a:solidFill>
                  <a:prstClr val="black"/>
                </a:solidFill>
              </a:rPr>
              <a:t>3d</a:t>
            </a:r>
            <a:r>
              <a:rPr lang="en-US" altLang="ja-JP" sz="2400" dirty="0" smtClean="0">
                <a:solidFill>
                  <a:prstClr val="black"/>
                </a:solidFill>
              </a:rPr>
              <a:t>).</a:t>
            </a:r>
            <a:endParaRPr lang="ja-JP" altLang="en-US" sz="2400" dirty="0">
              <a:solidFill>
                <a:prstClr val="black"/>
              </a:solidFill>
            </a:endParaRPr>
          </a:p>
        </p:txBody>
      </p:sp>
      <p:pic>
        <p:nvPicPr>
          <p:cNvPr id="27" name="図 26" descr="TP_tmp.png"/>
          <p:cNvPicPr>
            <a:picLocks noChangeAspect="1"/>
          </p:cNvPicPr>
          <p:nvPr>
            <p:custDataLst>
              <p:tags r:id="rId6"/>
            </p:custDataLst>
          </p:nvPr>
        </p:nvPicPr>
        <p:blipFill>
          <a:blip r:embed="rId20" cstate="print"/>
          <a:stretch>
            <a:fillRect/>
          </a:stretch>
        </p:blipFill>
        <p:spPr bwMode="auto">
          <a:xfrm>
            <a:off x="1547664" y="5661248"/>
            <a:ext cx="1607898" cy="287801"/>
          </a:xfrm>
          <a:prstGeom prst="rect">
            <a:avLst/>
          </a:prstGeom>
          <a:solidFill>
            <a:schemeClr val="bg1"/>
          </a:solidFill>
          <a:ln/>
          <a:effectLst/>
        </p:spPr>
      </p:pic>
      <p:cxnSp>
        <p:nvCxnSpPr>
          <p:cNvPr id="29" name="直線矢印コネクタ 28"/>
          <p:cNvCxnSpPr/>
          <p:nvPr/>
        </p:nvCxnSpPr>
        <p:spPr>
          <a:xfrm>
            <a:off x="1907704" y="6237312"/>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95536" y="2607295"/>
            <a:ext cx="5040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4427984" y="2607295"/>
            <a:ext cx="64807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 name="フリーフォーム 50"/>
          <p:cNvSpPr/>
          <p:nvPr/>
        </p:nvSpPr>
        <p:spPr>
          <a:xfrm>
            <a:off x="4856256" y="2295261"/>
            <a:ext cx="435824" cy="682492"/>
          </a:xfrm>
          <a:custGeom>
            <a:avLst/>
            <a:gdLst>
              <a:gd name="connsiteX0" fmla="*/ 33867 w 413456"/>
              <a:gd name="connsiteY0" fmla="*/ 575734 h 596901"/>
              <a:gd name="connsiteX1" fmla="*/ 364067 w 413456"/>
              <a:gd name="connsiteY1" fmla="*/ 524934 h 596901"/>
              <a:gd name="connsiteX2" fmla="*/ 330200 w 413456"/>
              <a:gd name="connsiteY2" fmla="*/ 143934 h 596901"/>
              <a:gd name="connsiteX3" fmla="*/ 93134 w 413456"/>
              <a:gd name="connsiteY3" fmla="*/ 8467 h 596901"/>
              <a:gd name="connsiteX4" fmla="*/ 0 w 413456"/>
              <a:gd name="connsiteY4" fmla="*/ 194734 h 596901"/>
              <a:gd name="connsiteX0" fmla="*/ 0 w 458418"/>
              <a:gd name="connsiteY0" fmla="*/ 563075 h 594791"/>
              <a:gd name="connsiteX1" fmla="*/ 397768 w 458418"/>
              <a:gd name="connsiteY1" fmla="*/ 524934 h 594791"/>
              <a:gd name="connsiteX2" fmla="*/ 363901 w 458418"/>
              <a:gd name="connsiteY2" fmla="*/ 143934 h 594791"/>
              <a:gd name="connsiteX3" fmla="*/ 126835 w 458418"/>
              <a:gd name="connsiteY3" fmla="*/ 8467 h 594791"/>
              <a:gd name="connsiteX4" fmla="*/ 33701 w 458418"/>
              <a:gd name="connsiteY4" fmla="*/ 194734 h 594791"/>
              <a:gd name="connsiteX0" fmla="*/ 3776 w 462194"/>
              <a:gd name="connsiteY0" fmla="*/ 563075 h 789517"/>
              <a:gd name="connsiteX1" fmla="*/ 401544 w 462194"/>
              <a:gd name="connsiteY1" fmla="*/ 524934 h 789517"/>
              <a:gd name="connsiteX2" fmla="*/ 367677 w 462194"/>
              <a:gd name="connsiteY2" fmla="*/ 143934 h 789517"/>
              <a:gd name="connsiteX3" fmla="*/ 130611 w 462194"/>
              <a:gd name="connsiteY3" fmla="*/ 8467 h 789517"/>
              <a:gd name="connsiteX4" fmla="*/ 37477 w 462194"/>
              <a:gd name="connsiteY4" fmla="*/ 194734 h 789517"/>
              <a:gd name="connsiteX0" fmla="*/ 3776 w 966250"/>
              <a:gd name="connsiteY0" fmla="*/ 1139139 h 1365581"/>
              <a:gd name="connsiteX1" fmla="*/ 833592 w 966250"/>
              <a:gd name="connsiteY1" fmla="*/ 524934 h 1365581"/>
              <a:gd name="connsiteX2" fmla="*/ 799725 w 966250"/>
              <a:gd name="connsiteY2" fmla="*/ 143934 h 1365581"/>
              <a:gd name="connsiteX3" fmla="*/ 562659 w 966250"/>
              <a:gd name="connsiteY3" fmla="*/ 8467 h 1365581"/>
              <a:gd name="connsiteX4" fmla="*/ 469525 w 966250"/>
              <a:gd name="connsiteY4" fmla="*/ 194734 h 1365581"/>
              <a:gd name="connsiteX0" fmla="*/ 3776 w 462194"/>
              <a:gd name="connsiteY0" fmla="*/ 491067 h 717509"/>
              <a:gd name="connsiteX1" fmla="*/ 401544 w 462194"/>
              <a:gd name="connsiteY1" fmla="*/ 524934 h 717509"/>
              <a:gd name="connsiteX2" fmla="*/ 367677 w 462194"/>
              <a:gd name="connsiteY2" fmla="*/ 143934 h 717509"/>
              <a:gd name="connsiteX3" fmla="*/ 130611 w 462194"/>
              <a:gd name="connsiteY3" fmla="*/ 8467 h 717509"/>
              <a:gd name="connsiteX4" fmla="*/ 37477 w 462194"/>
              <a:gd name="connsiteY4" fmla="*/ 194734 h 717509"/>
              <a:gd name="connsiteX0" fmla="*/ 3776 w 462194"/>
              <a:gd name="connsiteY0" fmla="*/ 492450 h 718892"/>
              <a:gd name="connsiteX1" fmla="*/ 401544 w 462194"/>
              <a:gd name="connsiteY1" fmla="*/ 526317 h 718892"/>
              <a:gd name="connsiteX2" fmla="*/ 367677 w 462194"/>
              <a:gd name="connsiteY2" fmla="*/ 145317 h 718892"/>
              <a:gd name="connsiteX3" fmla="*/ 130611 w 462194"/>
              <a:gd name="connsiteY3" fmla="*/ 9850 h 718892"/>
              <a:gd name="connsiteX4" fmla="*/ 3776 w 462194"/>
              <a:gd name="connsiteY4" fmla="*/ 204418 h 718892"/>
              <a:gd name="connsiteX0" fmla="*/ 14982 w 473400"/>
              <a:gd name="connsiteY0" fmla="*/ 507959 h 734401"/>
              <a:gd name="connsiteX1" fmla="*/ 412750 w 473400"/>
              <a:gd name="connsiteY1" fmla="*/ 541826 h 734401"/>
              <a:gd name="connsiteX2" fmla="*/ 378883 w 473400"/>
              <a:gd name="connsiteY2" fmla="*/ 160826 h 734401"/>
              <a:gd name="connsiteX3" fmla="*/ 141817 w 473400"/>
              <a:gd name="connsiteY3" fmla="*/ 25359 h 734401"/>
              <a:gd name="connsiteX4" fmla="*/ 14982 w 473400"/>
              <a:gd name="connsiteY4" fmla="*/ 219927 h 734401"/>
              <a:gd name="connsiteX0" fmla="*/ 3776 w 462194"/>
              <a:gd name="connsiteY0" fmla="*/ 400783 h 627225"/>
              <a:gd name="connsiteX1" fmla="*/ 401544 w 462194"/>
              <a:gd name="connsiteY1" fmla="*/ 434650 h 627225"/>
              <a:gd name="connsiteX2" fmla="*/ 367677 w 462194"/>
              <a:gd name="connsiteY2" fmla="*/ 53650 h 627225"/>
              <a:gd name="connsiteX3" fmla="*/ 3776 w 462194"/>
              <a:gd name="connsiteY3" fmla="*/ 112751 h 627225"/>
              <a:gd name="connsiteX0" fmla="*/ 3776 w 437548"/>
              <a:gd name="connsiteY0" fmla="*/ 485697 h 712139"/>
              <a:gd name="connsiteX1" fmla="*/ 401544 w 437548"/>
              <a:gd name="connsiteY1" fmla="*/ 519564 h 712139"/>
              <a:gd name="connsiteX2" fmla="*/ 219800 w 437548"/>
              <a:gd name="connsiteY2" fmla="*/ 53650 h 712139"/>
              <a:gd name="connsiteX3" fmla="*/ 3776 w 437548"/>
              <a:gd name="connsiteY3" fmla="*/ 197665 h 712139"/>
              <a:gd name="connsiteX0" fmla="*/ 3776 w 437548"/>
              <a:gd name="connsiteY0" fmla="*/ 485697 h 712139"/>
              <a:gd name="connsiteX1" fmla="*/ 401544 w 437548"/>
              <a:gd name="connsiteY1" fmla="*/ 519564 h 712139"/>
              <a:gd name="connsiteX2" fmla="*/ 219800 w 437548"/>
              <a:gd name="connsiteY2" fmla="*/ 53650 h 712139"/>
              <a:gd name="connsiteX3" fmla="*/ 3776 w 437548"/>
              <a:gd name="connsiteY3" fmla="*/ 197665 h 712139"/>
              <a:gd name="connsiteX0" fmla="*/ 3776 w 471828"/>
              <a:gd name="connsiteY0" fmla="*/ 456050 h 682492"/>
              <a:gd name="connsiteX1" fmla="*/ 435824 w 471828"/>
              <a:gd name="connsiteY1" fmla="*/ 312035 h 682492"/>
              <a:gd name="connsiteX2" fmla="*/ 219800 w 471828"/>
              <a:gd name="connsiteY2" fmla="*/ 24003 h 682492"/>
              <a:gd name="connsiteX3" fmla="*/ 3776 w 471828"/>
              <a:gd name="connsiteY3" fmla="*/ 168018 h 682492"/>
              <a:gd name="connsiteX0" fmla="*/ 3776 w 435824"/>
              <a:gd name="connsiteY0" fmla="*/ 456050 h 682492"/>
              <a:gd name="connsiteX1" fmla="*/ 435824 w 435824"/>
              <a:gd name="connsiteY1" fmla="*/ 312035 h 682492"/>
              <a:gd name="connsiteX2" fmla="*/ 219800 w 435824"/>
              <a:gd name="connsiteY2" fmla="*/ 24003 h 682492"/>
              <a:gd name="connsiteX3" fmla="*/ 3776 w 435824"/>
              <a:gd name="connsiteY3" fmla="*/ 168018 h 682492"/>
              <a:gd name="connsiteX0" fmla="*/ 3776 w 435824"/>
              <a:gd name="connsiteY0" fmla="*/ 456050 h 682492"/>
              <a:gd name="connsiteX1" fmla="*/ 435824 w 435824"/>
              <a:gd name="connsiteY1" fmla="*/ 312035 h 682492"/>
              <a:gd name="connsiteX2" fmla="*/ 219800 w 435824"/>
              <a:gd name="connsiteY2" fmla="*/ 24003 h 682492"/>
              <a:gd name="connsiteX3" fmla="*/ 3776 w 435824"/>
              <a:gd name="connsiteY3" fmla="*/ 168018 h 682492"/>
            </a:gdLst>
            <a:ahLst/>
            <a:cxnLst>
              <a:cxn ang="0">
                <a:pos x="connsiteX0" y="connsiteY0"/>
              </a:cxn>
              <a:cxn ang="0">
                <a:pos x="connsiteX1" y="connsiteY1"/>
              </a:cxn>
              <a:cxn ang="0">
                <a:pos x="connsiteX2" y="connsiteY2"/>
              </a:cxn>
              <a:cxn ang="0">
                <a:pos x="connsiteX3" y="connsiteY3"/>
              </a:cxn>
            </a:cxnLst>
            <a:rect l="l" t="t" r="r" b="b"/>
            <a:pathLst>
              <a:path w="435824" h="682492">
                <a:moveTo>
                  <a:pt x="3776" y="456050"/>
                </a:moveTo>
                <a:cubicBezTo>
                  <a:pt x="0" y="682492"/>
                  <a:pt x="399407" y="566118"/>
                  <a:pt x="435824" y="312035"/>
                </a:cubicBezTo>
                <a:cubicBezTo>
                  <a:pt x="407873" y="134318"/>
                  <a:pt x="291808" y="48006"/>
                  <a:pt x="219800" y="24003"/>
                </a:cubicBezTo>
                <a:cubicBezTo>
                  <a:pt x="147792" y="0"/>
                  <a:pt x="7416" y="3470"/>
                  <a:pt x="3776" y="168018"/>
                </a:cubicBezTo>
              </a:path>
            </a:pathLst>
          </a:cu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87" name="図 86" descr="TP_tmp.png"/>
          <p:cNvPicPr>
            <a:picLocks noChangeAspect="1"/>
          </p:cNvPicPr>
          <p:nvPr>
            <p:custDataLst>
              <p:tags r:id="rId7"/>
            </p:custDataLst>
          </p:nvPr>
        </p:nvPicPr>
        <p:blipFill>
          <a:blip r:embed="rId21" cstate="print"/>
          <a:stretch>
            <a:fillRect/>
          </a:stretch>
        </p:blipFill>
        <p:spPr bwMode="auto">
          <a:xfrm>
            <a:off x="1432441" y="5229199"/>
            <a:ext cx="1580920" cy="287910"/>
          </a:xfrm>
          <a:prstGeom prst="rect">
            <a:avLst/>
          </a:prstGeom>
          <a:solidFill>
            <a:schemeClr val="bg1"/>
          </a:solidFill>
          <a:ln/>
          <a:effectLst/>
        </p:spPr>
      </p:pic>
      <p:pic>
        <p:nvPicPr>
          <p:cNvPr id="85" name="図 84" descr="TP_tmp.png"/>
          <p:cNvPicPr>
            <a:picLocks noChangeAspect="1"/>
          </p:cNvPicPr>
          <p:nvPr>
            <p:custDataLst>
              <p:tags r:id="rId8"/>
            </p:custDataLst>
          </p:nvPr>
        </p:nvPicPr>
        <p:blipFill>
          <a:blip r:embed="rId21" cstate="print"/>
          <a:stretch>
            <a:fillRect/>
          </a:stretch>
        </p:blipFill>
        <p:spPr bwMode="auto">
          <a:xfrm>
            <a:off x="4744809" y="1887215"/>
            <a:ext cx="1580920" cy="287910"/>
          </a:xfrm>
          <a:prstGeom prst="rect">
            <a:avLst/>
          </a:prstGeom>
          <a:solidFill>
            <a:schemeClr val="bg1"/>
          </a:solidFill>
          <a:ln/>
          <a:effectLst/>
        </p:spPr>
      </p:pic>
      <p:cxnSp>
        <p:nvCxnSpPr>
          <p:cNvPr id="56" name="直線コネクタ 55"/>
          <p:cNvCxnSpPr/>
          <p:nvPr/>
        </p:nvCxnSpPr>
        <p:spPr>
          <a:xfrm>
            <a:off x="1187624" y="1599183"/>
            <a:ext cx="3168352"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4355976" y="1599183"/>
            <a:ext cx="0" cy="1656184"/>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1187624" y="3255367"/>
            <a:ext cx="3168352"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1187624" y="1599183"/>
            <a:ext cx="0" cy="1656184"/>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a:off x="3059832" y="1383159"/>
            <a:ext cx="360040" cy="43204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86" name="図 85" descr="TP_tmp.png"/>
          <p:cNvPicPr>
            <a:picLocks noChangeAspect="1"/>
          </p:cNvPicPr>
          <p:nvPr>
            <p:custDataLst>
              <p:tags r:id="rId9"/>
            </p:custDataLst>
          </p:nvPr>
        </p:nvPicPr>
        <p:blipFill>
          <a:blip r:embed="rId22" cstate="print"/>
          <a:stretch>
            <a:fillRect/>
          </a:stretch>
        </p:blipFill>
        <p:spPr bwMode="auto">
          <a:xfrm>
            <a:off x="3104377" y="1124744"/>
            <a:ext cx="946481" cy="287385"/>
          </a:xfrm>
          <a:prstGeom prst="rect">
            <a:avLst/>
          </a:prstGeom>
          <a:solidFill>
            <a:schemeClr val="bg1"/>
          </a:solidFill>
          <a:ln/>
          <a:effectLst/>
        </p:spPr>
      </p:pic>
      <p:pic>
        <p:nvPicPr>
          <p:cNvPr id="72" name="図 71" descr="TP_tmp.png"/>
          <p:cNvPicPr>
            <a:picLocks noChangeAspect="1"/>
          </p:cNvPicPr>
          <p:nvPr>
            <p:custDataLst>
              <p:tags r:id="rId10"/>
            </p:custDataLst>
          </p:nvPr>
        </p:nvPicPr>
        <p:blipFill>
          <a:blip r:embed="rId23" cstate="print"/>
          <a:stretch>
            <a:fillRect/>
          </a:stretch>
        </p:blipFill>
        <p:spPr bwMode="auto">
          <a:xfrm>
            <a:off x="5148064" y="5661248"/>
            <a:ext cx="1777670" cy="287386"/>
          </a:xfrm>
          <a:prstGeom prst="rect">
            <a:avLst/>
          </a:prstGeom>
          <a:solidFill>
            <a:schemeClr val="bg1"/>
          </a:solidFill>
          <a:ln/>
          <a:effectLst/>
        </p:spPr>
      </p:pic>
      <p:pic>
        <p:nvPicPr>
          <p:cNvPr id="77" name="図 76" descr="TP_tmp.png"/>
          <p:cNvPicPr>
            <a:picLocks noChangeAspect="1"/>
          </p:cNvPicPr>
          <p:nvPr>
            <p:custDataLst>
              <p:tags r:id="rId11"/>
            </p:custDataLst>
          </p:nvPr>
        </p:nvPicPr>
        <p:blipFill>
          <a:blip r:embed="rId24" cstate="print"/>
          <a:stretch>
            <a:fillRect/>
          </a:stretch>
        </p:blipFill>
        <p:spPr bwMode="auto">
          <a:xfrm>
            <a:off x="6258028" y="6179941"/>
            <a:ext cx="258188" cy="201387"/>
          </a:xfrm>
          <a:prstGeom prst="rect">
            <a:avLst/>
          </a:prstGeom>
          <a:solidFill>
            <a:schemeClr val="bg1"/>
          </a:solidFill>
          <a:ln/>
          <a:effectLst/>
        </p:spPr>
      </p:pic>
      <p:grpSp>
        <p:nvGrpSpPr>
          <p:cNvPr id="7" name="グループ化 78"/>
          <p:cNvGrpSpPr/>
          <p:nvPr/>
        </p:nvGrpSpPr>
        <p:grpSpPr>
          <a:xfrm>
            <a:off x="6084168" y="6021288"/>
            <a:ext cx="1080120" cy="504056"/>
            <a:chOff x="5724128" y="5949280"/>
            <a:chExt cx="1080120" cy="504056"/>
          </a:xfrm>
        </p:grpSpPr>
        <p:cxnSp>
          <p:nvCxnSpPr>
            <p:cNvPr id="74" name="直線コネクタ 73"/>
            <p:cNvCxnSpPr/>
            <p:nvPr/>
          </p:nvCxnSpPr>
          <p:spPr>
            <a:xfrm>
              <a:off x="5724128" y="5949280"/>
              <a:ext cx="1080120"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5724128" y="5949280"/>
              <a:ext cx="1080120"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6" name="直線矢印コネクタ 75"/>
          <p:cNvCxnSpPr/>
          <p:nvPr/>
        </p:nvCxnSpPr>
        <p:spPr>
          <a:xfrm>
            <a:off x="5508104" y="6237312"/>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角丸四角形 82"/>
          <p:cNvSpPr/>
          <p:nvPr/>
        </p:nvSpPr>
        <p:spPr>
          <a:xfrm>
            <a:off x="611560" y="4869160"/>
            <a:ext cx="3456384" cy="18002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テキスト ボックス 19"/>
          <p:cNvSpPr txBox="1"/>
          <p:nvPr/>
        </p:nvSpPr>
        <p:spPr>
          <a:xfrm>
            <a:off x="899592" y="4581128"/>
            <a:ext cx="2782044" cy="461665"/>
          </a:xfrm>
          <a:prstGeom prst="rect">
            <a:avLst/>
          </a:prstGeom>
          <a:solidFill>
            <a:schemeClr val="bg1"/>
          </a:solidFill>
        </p:spPr>
        <p:txBody>
          <a:bodyPr wrap="none" rtlCol="0">
            <a:spAutoFit/>
          </a:bodyPr>
          <a:lstStyle/>
          <a:p>
            <a:r>
              <a:rPr lang="en-US" altLang="ja-JP" sz="2400" dirty="0" smtClean="0">
                <a:solidFill>
                  <a:prstClr val="black"/>
                </a:solidFill>
              </a:rPr>
              <a:t>Rotational symmetry</a:t>
            </a:r>
            <a:endParaRPr lang="ja-JP" altLang="en-US" sz="2400" dirty="0">
              <a:solidFill>
                <a:prstClr val="black"/>
              </a:solidFill>
            </a:endParaRPr>
          </a:p>
        </p:txBody>
      </p:sp>
      <p:sp>
        <p:nvSpPr>
          <p:cNvPr id="84" name="角丸四角形 83"/>
          <p:cNvSpPr/>
          <p:nvPr/>
        </p:nvSpPr>
        <p:spPr>
          <a:xfrm>
            <a:off x="4572000" y="4869160"/>
            <a:ext cx="3456384" cy="180020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テキスト ボックス 66"/>
          <p:cNvSpPr txBox="1"/>
          <p:nvPr/>
        </p:nvSpPr>
        <p:spPr>
          <a:xfrm>
            <a:off x="4860032" y="4581128"/>
            <a:ext cx="2296334" cy="461665"/>
          </a:xfrm>
          <a:prstGeom prst="rect">
            <a:avLst/>
          </a:prstGeom>
          <a:solidFill>
            <a:schemeClr val="bg1"/>
          </a:solidFill>
        </p:spPr>
        <p:txBody>
          <a:bodyPr wrap="none" rtlCol="0">
            <a:spAutoFit/>
          </a:bodyPr>
          <a:lstStyle/>
          <a:p>
            <a:r>
              <a:rPr lang="en-US" altLang="ja-JP" sz="2400" dirty="0" smtClean="0">
                <a:solidFill>
                  <a:prstClr val="black"/>
                </a:solidFill>
              </a:rPr>
              <a:t>Mirror symmetry</a:t>
            </a:r>
            <a:endParaRPr lang="ja-JP" altLang="en-US" sz="2400" dirty="0">
              <a:solidFill>
                <a:prstClr val="black"/>
              </a:solidFill>
            </a:endParaRPr>
          </a:p>
        </p:txBody>
      </p:sp>
      <p:pic>
        <p:nvPicPr>
          <p:cNvPr id="88" name="図 87" descr="TP_tmp.png"/>
          <p:cNvPicPr>
            <a:picLocks noChangeAspect="1"/>
          </p:cNvPicPr>
          <p:nvPr>
            <p:custDataLst>
              <p:tags r:id="rId12"/>
            </p:custDataLst>
          </p:nvPr>
        </p:nvPicPr>
        <p:blipFill>
          <a:blip r:embed="rId22" cstate="print"/>
          <a:stretch>
            <a:fillRect/>
          </a:stretch>
        </p:blipFill>
        <p:spPr bwMode="auto">
          <a:xfrm>
            <a:off x="5436096" y="5229200"/>
            <a:ext cx="946481" cy="287385"/>
          </a:xfrm>
          <a:prstGeom prst="rect">
            <a:avLst/>
          </a:prstGeom>
          <a:solidFill>
            <a:schemeClr val="bg1"/>
          </a:solid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457200" y="44624"/>
            <a:ext cx="8229600" cy="1143000"/>
          </a:xfrm>
        </p:spPr>
        <p:txBody>
          <a:bodyPr>
            <a:normAutofit fontScale="90000"/>
          </a:bodyPr>
          <a:lstStyle/>
          <a:p>
            <a:r>
              <a:rPr kumimoji="1" lang="en-US" altLang="ja-JP" dirty="0" smtClean="0"/>
              <a:t>Absence of spin-dependent tunneling</a:t>
            </a:r>
            <a:endParaRPr kumimoji="1" lang="ja-JP" altLang="en-US" dirty="0"/>
          </a:p>
        </p:txBody>
      </p:sp>
      <p:sp>
        <p:nvSpPr>
          <p:cNvPr id="9" name="直方体 8"/>
          <p:cNvSpPr/>
          <p:nvPr/>
        </p:nvSpPr>
        <p:spPr>
          <a:xfrm>
            <a:off x="899592" y="1311151"/>
            <a:ext cx="2160240" cy="2232248"/>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直方体 9"/>
          <p:cNvSpPr/>
          <p:nvPr/>
        </p:nvSpPr>
        <p:spPr>
          <a:xfrm>
            <a:off x="2483768" y="1311151"/>
            <a:ext cx="2160240" cy="2232248"/>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2987824" y="2031231"/>
            <a:ext cx="551241" cy="461665"/>
          </a:xfrm>
          <a:prstGeom prst="rect">
            <a:avLst/>
          </a:prstGeom>
          <a:noFill/>
        </p:spPr>
        <p:txBody>
          <a:bodyPr wrap="none" rtlCol="0">
            <a:spAutoFit/>
          </a:bodyPr>
          <a:lstStyle/>
          <a:p>
            <a:r>
              <a:rPr lang="en-US" altLang="ja-JP" sz="2400" dirty="0" smtClean="0">
                <a:solidFill>
                  <a:prstClr val="black"/>
                </a:solidFill>
              </a:rPr>
              <a:t>STI</a:t>
            </a:r>
          </a:p>
        </p:txBody>
      </p:sp>
      <p:cxnSp>
        <p:nvCxnSpPr>
          <p:cNvPr id="12" name="直線矢印コネクタ 11"/>
          <p:cNvCxnSpPr/>
          <p:nvPr/>
        </p:nvCxnSpPr>
        <p:spPr>
          <a:xfrm>
            <a:off x="179513" y="3903326"/>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179513" y="3255254"/>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179513" y="3471278"/>
            <a:ext cx="36004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図 14" descr="TP_tmp.png"/>
          <p:cNvPicPr>
            <a:picLocks noChangeAspect="1"/>
          </p:cNvPicPr>
          <p:nvPr>
            <p:custDataLst>
              <p:tags r:id="rId1"/>
            </p:custDataLst>
          </p:nvPr>
        </p:nvPicPr>
        <p:blipFill>
          <a:blip r:embed="rId9" cstate="print"/>
          <a:stretch>
            <a:fillRect/>
          </a:stretch>
        </p:blipFill>
        <p:spPr bwMode="auto">
          <a:xfrm>
            <a:off x="539552" y="3327375"/>
            <a:ext cx="173649" cy="144129"/>
          </a:xfrm>
          <a:prstGeom prst="rect">
            <a:avLst/>
          </a:prstGeom>
          <a:solidFill>
            <a:schemeClr val="bg1"/>
          </a:solidFill>
          <a:ln/>
          <a:effectLst/>
        </p:spPr>
      </p:pic>
      <p:pic>
        <p:nvPicPr>
          <p:cNvPr id="16" name="図 15" descr="TP_tmp.png"/>
          <p:cNvPicPr>
            <a:picLocks noChangeAspect="1"/>
          </p:cNvPicPr>
          <p:nvPr>
            <p:custDataLst>
              <p:tags r:id="rId2"/>
            </p:custDataLst>
          </p:nvPr>
        </p:nvPicPr>
        <p:blipFill>
          <a:blip r:embed="rId10" cstate="print"/>
          <a:stretch>
            <a:fillRect/>
          </a:stretch>
        </p:blipFill>
        <p:spPr bwMode="auto">
          <a:xfrm>
            <a:off x="107504" y="2967335"/>
            <a:ext cx="173649" cy="203169"/>
          </a:xfrm>
          <a:prstGeom prst="rect">
            <a:avLst/>
          </a:prstGeom>
          <a:solidFill>
            <a:schemeClr val="bg1"/>
          </a:solidFill>
          <a:ln/>
          <a:effectLst/>
        </p:spPr>
      </p:pic>
      <p:pic>
        <p:nvPicPr>
          <p:cNvPr id="17" name="図 16" descr="TP_tmp.png"/>
          <p:cNvPicPr>
            <a:picLocks noChangeAspect="1"/>
          </p:cNvPicPr>
          <p:nvPr>
            <p:custDataLst>
              <p:tags r:id="rId3"/>
            </p:custDataLst>
          </p:nvPr>
        </p:nvPicPr>
        <p:blipFill>
          <a:blip r:embed="rId11" cstate="print"/>
          <a:stretch>
            <a:fillRect/>
          </a:stretch>
        </p:blipFill>
        <p:spPr bwMode="auto">
          <a:xfrm>
            <a:off x="899592" y="3831431"/>
            <a:ext cx="173649" cy="144129"/>
          </a:xfrm>
          <a:prstGeom prst="rect">
            <a:avLst/>
          </a:prstGeom>
          <a:solidFill>
            <a:schemeClr val="bg1"/>
          </a:solidFill>
          <a:ln/>
          <a:effectLst/>
        </p:spPr>
      </p:pic>
      <p:cxnSp>
        <p:nvCxnSpPr>
          <p:cNvPr id="18" name="直線矢印コネクタ 17"/>
          <p:cNvCxnSpPr/>
          <p:nvPr/>
        </p:nvCxnSpPr>
        <p:spPr>
          <a:xfrm>
            <a:off x="1979712" y="2617227"/>
            <a:ext cx="100811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9" name="図 18" descr="TP_tmp.png"/>
          <p:cNvPicPr>
            <a:picLocks noChangeAspect="1"/>
          </p:cNvPicPr>
          <p:nvPr>
            <p:custDataLst>
              <p:tags r:id="rId4"/>
            </p:custDataLst>
          </p:nvPr>
        </p:nvPicPr>
        <p:blipFill>
          <a:blip r:embed="rId12" cstate="print"/>
          <a:srcRect t="-31496" b="-31496"/>
          <a:stretch>
            <a:fillRect/>
          </a:stretch>
        </p:blipFill>
        <p:spPr bwMode="auto">
          <a:xfrm>
            <a:off x="2339752" y="2391271"/>
            <a:ext cx="346883" cy="424042"/>
          </a:xfrm>
          <a:prstGeom prst="rect">
            <a:avLst/>
          </a:prstGeom>
          <a:solidFill>
            <a:schemeClr val="bg1"/>
          </a:solidFill>
          <a:ln/>
          <a:effectLst/>
        </p:spPr>
      </p:pic>
      <p:sp>
        <p:nvSpPr>
          <p:cNvPr id="20" name="テキスト ボックス 19"/>
          <p:cNvSpPr txBox="1"/>
          <p:nvPr/>
        </p:nvSpPr>
        <p:spPr>
          <a:xfrm>
            <a:off x="4860032" y="2924944"/>
            <a:ext cx="4002699" cy="1569660"/>
          </a:xfrm>
          <a:prstGeom prst="rect">
            <a:avLst/>
          </a:prstGeom>
          <a:noFill/>
        </p:spPr>
        <p:txBody>
          <a:bodyPr wrap="none" rtlCol="0">
            <a:spAutoFit/>
          </a:bodyPr>
          <a:lstStyle/>
          <a:p>
            <a:r>
              <a:rPr lang="en-US" altLang="ja-JP" sz="2400" dirty="0" smtClean="0">
                <a:solidFill>
                  <a:prstClr val="black"/>
                </a:solidFill>
              </a:rPr>
              <a:t>Assumption:</a:t>
            </a:r>
          </a:p>
          <a:p>
            <a:r>
              <a:rPr lang="en-US" altLang="ja-JP" sz="2400" dirty="0">
                <a:solidFill>
                  <a:prstClr val="black"/>
                </a:solidFill>
              </a:rPr>
              <a:t> </a:t>
            </a:r>
            <a:r>
              <a:rPr lang="en-US" altLang="ja-JP" sz="2400" dirty="0" smtClean="0">
                <a:solidFill>
                  <a:prstClr val="black"/>
                </a:solidFill>
              </a:rPr>
              <a:t> The left system has the same </a:t>
            </a:r>
          </a:p>
          <a:p>
            <a:r>
              <a:rPr lang="en-US" altLang="ja-JP" sz="2400" dirty="0">
                <a:solidFill>
                  <a:prstClr val="black"/>
                </a:solidFill>
              </a:rPr>
              <a:t> </a:t>
            </a:r>
            <a:r>
              <a:rPr lang="en-US" altLang="ja-JP" sz="2400" dirty="0" smtClean="0">
                <a:solidFill>
                  <a:prstClr val="black"/>
                </a:solidFill>
              </a:rPr>
              <a:t> or the higher symmetry </a:t>
            </a:r>
          </a:p>
          <a:p>
            <a:r>
              <a:rPr lang="en-US" altLang="ja-JP" sz="2400" dirty="0">
                <a:solidFill>
                  <a:prstClr val="black"/>
                </a:solidFill>
              </a:rPr>
              <a:t> </a:t>
            </a:r>
            <a:r>
              <a:rPr lang="en-US" altLang="ja-JP" sz="2400" dirty="0" smtClean="0">
                <a:solidFill>
                  <a:prstClr val="black"/>
                </a:solidFill>
              </a:rPr>
              <a:t> as STI (D</a:t>
            </a:r>
            <a:r>
              <a:rPr lang="en-US" altLang="ja-JP" sz="2400" baseline="-25000" dirty="0" smtClean="0">
                <a:solidFill>
                  <a:prstClr val="black"/>
                </a:solidFill>
              </a:rPr>
              <a:t>3d</a:t>
            </a:r>
            <a:r>
              <a:rPr lang="en-US" altLang="ja-JP" sz="2400" dirty="0" smtClean="0">
                <a:solidFill>
                  <a:prstClr val="black"/>
                </a:solidFill>
              </a:rPr>
              <a:t>).</a:t>
            </a:r>
            <a:endParaRPr lang="ja-JP" altLang="en-US" sz="2400" dirty="0">
              <a:solidFill>
                <a:prstClr val="black"/>
              </a:solidFill>
            </a:endParaRPr>
          </a:p>
        </p:txBody>
      </p:sp>
      <p:cxnSp>
        <p:nvCxnSpPr>
          <p:cNvPr id="26" name="直線コネクタ 25"/>
          <p:cNvCxnSpPr/>
          <p:nvPr/>
        </p:nvCxnSpPr>
        <p:spPr>
          <a:xfrm>
            <a:off x="395536" y="2607295"/>
            <a:ext cx="5040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427984" y="2607295"/>
            <a:ext cx="64807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フリーフォーム 27"/>
          <p:cNvSpPr/>
          <p:nvPr/>
        </p:nvSpPr>
        <p:spPr>
          <a:xfrm>
            <a:off x="4856256" y="2295261"/>
            <a:ext cx="435824" cy="682492"/>
          </a:xfrm>
          <a:custGeom>
            <a:avLst/>
            <a:gdLst>
              <a:gd name="connsiteX0" fmla="*/ 33867 w 413456"/>
              <a:gd name="connsiteY0" fmla="*/ 575734 h 596901"/>
              <a:gd name="connsiteX1" fmla="*/ 364067 w 413456"/>
              <a:gd name="connsiteY1" fmla="*/ 524934 h 596901"/>
              <a:gd name="connsiteX2" fmla="*/ 330200 w 413456"/>
              <a:gd name="connsiteY2" fmla="*/ 143934 h 596901"/>
              <a:gd name="connsiteX3" fmla="*/ 93134 w 413456"/>
              <a:gd name="connsiteY3" fmla="*/ 8467 h 596901"/>
              <a:gd name="connsiteX4" fmla="*/ 0 w 413456"/>
              <a:gd name="connsiteY4" fmla="*/ 194734 h 596901"/>
              <a:gd name="connsiteX0" fmla="*/ 0 w 458418"/>
              <a:gd name="connsiteY0" fmla="*/ 563075 h 594791"/>
              <a:gd name="connsiteX1" fmla="*/ 397768 w 458418"/>
              <a:gd name="connsiteY1" fmla="*/ 524934 h 594791"/>
              <a:gd name="connsiteX2" fmla="*/ 363901 w 458418"/>
              <a:gd name="connsiteY2" fmla="*/ 143934 h 594791"/>
              <a:gd name="connsiteX3" fmla="*/ 126835 w 458418"/>
              <a:gd name="connsiteY3" fmla="*/ 8467 h 594791"/>
              <a:gd name="connsiteX4" fmla="*/ 33701 w 458418"/>
              <a:gd name="connsiteY4" fmla="*/ 194734 h 594791"/>
              <a:gd name="connsiteX0" fmla="*/ 3776 w 462194"/>
              <a:gd name="connsiteY0" fmla="*/ 563075 h 789517"/>
              <a:gd name="connsiteX1" fmla="*/ 401544 w 462194"/>
              <a:gd name="connsiteY1" fmla="*/ 524934 h 789517"/>
              <a:gd name="connsiteX2" fmla="*/ 367677 w 462194"/>
              <a:gd name="connsiteY2" fmla="*/ 143934 h 789517"/>
              <a:gd name="connsiteX3" fmla="*/ 130611 w 462194"/>
              <a:gd name="connsiteY3" fmla="*/ 8467 h 789517"/>
              <a:gd name="connsiteX4" fmla="*/ 37477 w 462194"/>
              <a:gd name="connsiteY4" fmla="*/ 194734 h 789517"/>
              <a:gd name="connsiteX0" fmla="*/ 3776 w 966250"/>
              <a:gd name="connsiteY0" fmla="*/ 1139139 h 1365581"/>
              <a:gd name="connsiteX1" fmla="*/ 833592 w 966250"/>
              <a:gd name="connsiteY1" fmla="*/ 524934 h 1365581"/>
              <a:gd name="connsiteX2" fmla="*/ 799725 w 966250"/>
              <a:gd name="connsiteY2" fmla="*/ 143934 h 1365581"/>
              <a:gd name="connsiteX3" fmla="*/ 562659 w 966250"/>
              <a:gd name="connsiteY3" fmla="*/ 8467 h 1365581"/>
              <a:gd name="connsiteX4" fmla="*/ 469525 w 966250"/>
              <a:gd name="connsiteY4" fmla="*/ 194734 h 1365581"/>
              <a:gd name="connsiteX0" fmla="*/ 3776 w 462194"/>
              <a:gd name="connsiteY0" fmla="*/ 491067 h 717509"/>
              <a:gd name="connsiteX1" fmla="*/ 401544 w 462194"/>
              <a:gd name="connsiteY1" fmla="*/ 524934 h 717509"/>
              <a:gd name="connsiteX2" fmla="*/ 367677 w 462194"/>
              <a:gd name="connsiteY2" fmla="*/ 143934 h 717509"/>
              <a:gd name="connsiteX3" fmla="*/ 130611 w 462194"/>
              <a:gd name="connsiteY3" fmla="*/ 8467 h 717509"/>
              <a:gd name="connsiteX4" fmla="*/ 37477 w 462194"/>
              <a:gd name="connsiteY4" fmla="*/ 194734 h 717509"/>
              <a:gd name="connsiteX0" fmla="*/ 3776 w 462194"/>
              <a:gd name="connsiteY0" fmla="*/ 492450 h 718892"/>
              <a:gd name="connsiteX1" fmla="*/ 401544 w 462194"/>
              <a:gd name="connsiteY1" fmla="*/ 526317 h 718892"/>
              <a:gd name="connsiteX2" fmla="*/ 367677 w 462194"/>
              <a:gd name="connsiteY2" fmla="*/ 145317 h 718892"/>
              <a:gd name="connsiteX3" fmla="*/ 130611 w 462194"/>
              <a:gd name="connsiteY3" fmla="*/ 9850 h 718892"/>
              <a:gd name="connsiteX4" fmla="*/ 3776 w 462194"/>
              <a:gd name="connsiteY4" fmla="*/ 204418 h 718892"/>
              <a:gd name="connsiteX0" fmla="*/ 14982 w 473400"/>
              <a:gd name="connsiteY0" fmla="*/ 507959 h 734401"/>
              <a:gd name="connsiteX1" fmla="*/ 412750 w 473400"/>
              <a:gd name="connsiteY1" fmla="*/ 541826 h 734401"/>
              <a:gd name="connsiteX2" fmla="*/ 378883 w 473400"/>
              <a:gd name="connsiteY2" fmla="*/ 160826 h 734401"/>
              <a:gd name="connsiteX3" fmla="*/ 141817 w 473400"/>
              <a:gd name="connsiteY3" fmla="*/ 25359 h 734401"/>
              <a:gd name="connsiteX4" fmla="*/ 14982 w 473400"/>
              <a:gd name="connsiteY4" fmla="*/ 219927 h 734401"/>
              <a:gd name="connsiteX0" fmla="*/ 3776 w 462194"/>
              <a:gd name="connsiteY0" fmla="*/ 400783 h 627225"/>
              <a:gd name="connsiteX1" fmla="*/ 401544 w 462194"/>
              <a:gd name="connsiteY1" fmla="*/ 434650 h 627225"/>
              <a:gd name="connsiteX2" fmla="*/ 367677 w 462194"/>
              <a:gd name="connsiteY2" fmla="*/ 53650 h 627225"/>
              <a:gd name="connsiteX3" fmla="*/ 3776 w 462194"/>
              <a:gd name="connsiteY3" fmla="*/ 112751 h 627225"/>
              <a:gd name="connsiteX0" fmla="*/ 3776 w 437548"/>
              <a:gd name="connsiteY0" fmla="*/ 485697 h 712139"/>
              <a:gd name="connsiteX1" fmla="*/ 401544 w 437548"/>
              <a:gd name="connsiteY1" fmla="*/ 519564 h 712139"/>
              <a:gd name="connsiteX2" fmla="*/ 219800 w 437548"/>
              <a:gd name="connsiteY2" fmla="*/ 53650 h 712139"/>
              <a:gd name="connsiteX3" fmla="*/ 3776 w 437548"/>
              <a:gd name="connsiteY3" fmla="*/ 197665 h 712139"/>
              <a:gd name="connsiteX0" fmla="*/ 3776 w 437548"/>
              <a:gd name="connsiteY0" fmla="*/ 485697 h 712139"/>
              <a:gd name="connsiteX1" fmla="*/ 401544 w 437548"/>
              <a:gd name="connsiteY1" fmla="*/ 519564 h 712139"/>
              <a:gd name="connsiteX2" fmla="*/ 219800 w 437548"/>
              <a:gd name="connsiteY2" fmla="*/ 53650 h 712139"/>
              <a:gd name="connsiteX3" fmla="*/ 3776 w 437548"/>
              <a:gd name="connsiteY3" fmla="*/ 197665 h 712139"/>
              <a:gd name="connsiteX0" fmla="*/ 3776 w 471828"/>
              <a:gd name="connsiteY0" fmla="*/ 456050 h 682492"/>
              <a:gd name="connsiteX1" fmla="*/ 435824 w 471828"/>
              <a:gd name="connsiteY1" fmla="*/ 312035 h 682492"/>
              <a:gd name="connsiteX2" fmla="*/ 219800 w 471828"/>
              <a:gd name="connsiteY2" fmla="*/ 24003 h 682492"/>
              <a:gd name="connsiteX3" fmla="*/ 3776 w 471828"/>
              <a:gd name="connsiteY3" fmla="*/ 168018 h 682492"/>
              <a:gd name="connsiteX0" fmla="*/ 3776 w 435824"/>
              <a:gd name="connsiteY0" fmla="*/ 456050 h 682492"/>
              <a:gd name="connsiteX1" fmla="*/ 435824 w 435824"/>
              <a:gd name="connsiteY1" fmla="*/ 312035 h 682492"/>
              <a:gd name="connsiteX2" fmla="*/ 219800 w 435824"/>
              <a:gd name="connsiteY2" fmla="*/ 24003 h 682492"/>
              <a:gd name="connsiteX3" fmla="*/ 3776 w 435824"/>
              <a:gd name="connsiteY3" fmla="*/ 168018 h 682492"/>
              <a:gd name="connsiteX0" fmla="*/ 3776 w 435824"/>
              <a:gd name="connsiteY0" fmla="*/ 456050 h 682492"/>
              <a:gd name="connsiteX1" fmla="*/ 435824 w 435824"/>
              <a:gd name="connsiteY1" fmla="*/ 312035 h 682492"/>
              <a:gd name="connsiteX2" fmla="*/ 219800 w 435824"/>
              <a:gd name="connsiteY2" fmla="*/ 24003 h 682492"/>
              <a:gd name="connsiteX3" fmla="*/ 3776 w 435824"/>
              <a:gd name="connsiteY3" fmla="*/ 168018 h 682492"/>
            </a:gdLst>
            <a:ahLst/>
            <a:cxnLst>
              <a:cxn ang="0">
                <a:pos x="connsiteX0" y="connsiteY0"/>
              </a:cxn>
              <a:cxn ang="0">
                <a:pos x="connsiteX1" y="connsiteY1"/>
              </a:cxn>
              <a:cxn ang="0">
                <a:pos x="connsiteX2" y="connsiteY2"/>
              </a:cxn>
              <a:cxn ang="0">
                <a:pos x="connsiteX3" y="connsiteY3"/>
              </a:cxn>
            </a:cxnLst>
            <a:rect l="l" t="t" r="r" b="b"/>
            <a:pathLst>
              <a:path w="435824" h="682492">
                <a:moveTo>
                  <a:pt x="3776" y="456050"/>
                </a:moveTo>
                <a:cubicBezTo>
                  <a:pt x="0" y="682492"/>
                  <a:pt x="399407" y="566118"/>
                  <a:pt x="435824" y="312035"/>
                </a:cubicBezTo>
                <a:cubicBezTo>
                  <a:pt x="407873" y="134318"/>
                  <a:pt x="291808" y="48006"/>
                  <a:pt x="219800" y="24003"/>
                </a:cubicBezTo>
                <a:cubicBezTo>
                  <a:pt x="147792" y="0"/>
                  <a:pt x="7416" y="3470"/>
                  <a:pt x="3776" y="168018"/>
                </a:cubicBezTo>
              </a:path>
            </a:pathLst>
          </a:cu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30" name="直線コネクタ 29"/>
          <p:cNvCxnSpPr/>
          <p:nvPr/>
        </p:nvCxnSpPr>
        <p:spPr>
          <a:xfrm>
            <a:off x="1187624" y="1599183"/>
            <a:ext cx="3168352" cy="0"/>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355976" y="1599183"/>
            <a:ext cx="0" cy="1656184"/>
          </a:xfrm>
          <a:prstGeom prst="line">
            <a:avLst/>
          </a:prstGeom>
          <a:ln>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187624" y="3255367"/>
            <a:ext cx="3168352"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1187624" y="1599183"/>
            <a:ext cx="0" cy="1656184"/>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3059832" y="1383159"/>
            <a:ext cx="360040" cy="43204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475656" y="4581128"/>
            <a:ext cx="6148543" cy="1323439"/>
          </a:xfrm>
          <a:prstGeom prst="rect">
            <a:avLst/>
          </a:prstGeom>
          <a:noFill/>
        </p:spPr>
        <p:txBody>
          <a:bodyPr wrap="none" rtlCol="0">
            <a:spAutoFit/>
          </a:bodyPr>
          <a:lstStyle/>
          <a:p>
            <a:r>
              <a:rPr lang="en-US" altLang="ja-JP" sz="4000" dirty="0" smtClean="0">
                <a:solidFill>
                  <a:srgbClr val="FF0000"/>
                </a:solidFill>
              </a:rPr>
              <a:t>3D TSCs show a robust sin2</a:t>
            </a:r>
            <a:r>
              <a:rPr lang="en-US" altLang="ja-JP" sz="4000" i="1" dirty="0" smtClean="0">
                <a:solidFill>
                  <a:srgbClr val="FF0000"/>
                </a:solidFill>
                <a:latin typeface="Symbol" pitchFamily="18" charset="2"/>
              </a:rPr>
              <a:t>j</a:t>
            </a:r>
          </a:p>
          <a:p>
            <a:r>
              <a:rPr lang="en-US" altLang="ja-JP" sz="4000" dirty="0" smtClean="0">
                <a:solidFill>
                  <a:srgbClr val="FF0000"/>
                </a:solidFill>
              </a:rPr>
              <a:t>protected by the symmetry</a:t>
            </a:r>
            <a:endParaRPr lang="ja-JP" altLang="en-US" sz="4000" dirty="0">
              <a:solidFill>
                <a:prstClr val="black"/>
              </a:solidFill>
            </a:endParaRPr>
          </a:p>
        </p:txBody>
      </p:sp>
      <p:sp>
        <p:nvSpPr>
          <p:cNvPr id="46" name="テキスト ボックス 45"/>
          <p:cNvSpPr txBox="1"/>
          <p:nvPr/>
        </p:nvSpPr>
        <p:spPr>
          <a:xfrm>
            <a:off x="0" y="5934670"/>
            <a:ext cx="5527667" cy="923330"/>
          </a:xfrm>
          <a:prstGeom prst="rect">
            <a:avLst/>
          </a:prstGeom>
          <a:noFill/>
        </p:spPr>
        <p:txBody>
          <a:bodyPr wrap="none" rtlCol="0">
            <a:spAutoFit/>
          </a:bodyPr>
          <a:lstStyle/>
          <a:p>
            <a:r>
              <a:rPr lang="en-US" altLang="ja-JP" dirty="0" smtClean="0">
                <a:solidFill>
                  <a:prstClr val="black"/>
                </a:solidFill>
              </a:rPr>
              <a:t>cf.  A </a:t>
            </a:r>
            <a:r>
              <a:rPr lang="en-US" altLang="ja-JP" dirty="0">
                <a:solidFill>
                  <a:prstClr val="black"/>
                </a:solidFill>
              </a:rPr>
              <a:t>s</a:t>
            </a:r>
            <a:r>
              <a:rPr lang="en-US" altLang="ja-JP" dirty="0" smtClean="0">
                <a:solidFill>
                  <a:prstClr val="black"/>
                </a:solidFill>
              </a:rPr>
              <a:t>pin-dependent tunneling is possible in</a:t>
            </a:r>
            <a:r>
              <a:rPr lang="en-US" altLang="ja-JP" dirty="0">
                <a:solidFill>
                  <a:prstClr val="black"/>
                </a:solidFill>
              </a:rPr>
              <a:t> </a:t>
            </a:r>
            <a:r>
              <a:rPr lang="en-US" altLang="ja-JP" dirty="0" smtClean="0">
                <a:solidFill>
                  <a:prstClr val="black"/>
                </a:solidFill>
              </a:rPr>
              <a:t>Sr</a:t>
            </a:r>
            <a:r>
              <a:rPr lang="en-US" altLang="ja-JP" baseline="-25000" dirty="0" smtClean="0">
                <a:solidFill>
                  <a:prstClr val="black"/>
                </a:solidFill>
              </a:rPr>
              <a:t>2</a:t>
            </a:r>
            <a:r>
              <a:rPr lang="en-US" altLang="ja-JP" dirty="0" smtClean="0">
                <a:solidFill>
                  <a:prstClr val="black"/>
                </a:solidFill>
              </a:rPr>
              <a:t>RuO</a:t>
            </a:r>
            <a:r>
              <a:rPr lang="en-US" altLang="ja-JP" baseline="-25000" dirty="0" smtClean="0">
                <a:solidFill>
                  <a:prstClr val="black"/>
                </a:solidFill>
              </a:rPr>
              <a:t>4</a:t>
            </a:r>
            <a:r>
              <a:rPr lang="en-US" altLang="ja-JP" dirty="0" smtClean="0">
                <a:solidFill>
                  <a:prstClr val="black"/>
                </a:solidFill>
              </a:rPr>
              <a:t> </a:t>
            </a:r>
          </a:p>
          <a:p>
            <a:r>
              <a:rPr lang="en-US" altLang="ja-JP" dirty="0" smtClean="0">
                <a:solidFill>
                  <a:prstClr val="black"/>
                </a:solidFill>
              </a:rPr>
              <a:t>since the electronic state has higher angular momentum </a:t>
            </a:r>
          </a:p>
          <a:p>
            <a:r>
              <a:rPr lang="en-US" altLang="ja-JP" dirty="0" smtClean="0">
                <a:solidFill>
                  <a:prstClr val="black"/>
                </a:solidFill>
              </a:rPr>
              <a:t>in lower point group symmetry .  (Asano)</a:t>
            </a:r>
            <a:endParaRPr lang="ja-JP" altLang="en-US" dirty="0">
              <a:solidFill>
                <a:prstClr val="black"/>
              </a:solidFill>
            </a:endParaRPr>
          </a:p>
        </p:txBody>
      </p:sp>
      <p:pic>
        <p:nvPicPr>
          <p:cNvPr id="47" name="図 46" descr="TP_tmp.png"/>
          <p:cNvPicPr>
            <a:picLocks noChangeAspect="1"/>
          </p:cNvPicPr>
          <p:nvPr>
            <p:custDataLst>
              <p:tags r:id="rId5"/>
            </p:custDataLst>
          </p:nvPr>
        </p:nvPicPr>
        <p:blipFill>
          <a:blip r:embed="rId13" cstate="print"/>
          <a:stretch>
            <a:fillRect/>
          </a:stretch>
        </p:blipFill>
        <p:spPr bwMode="auto">
          <a:xfrm>
            <a:off x="4744809" y="1887215"/>
            <a:ext cx="1580920" cy="287910"/>
          </a:xfrm>
          <a:prstGeom prst="rect">
            <a:avLst/>
          </a:prstGeom>
          <a:solidFill>
            <a:schemeClr val="bg1"/>
          </a:solidFill>
          <a:ln/>
          <a:effectLst/>
        </p:spPr>
      </p:pic>
      <p:pic>
        <p:nvPicPr>
          <p:cNvPr id="48" name="図 47" descr="TP_tmp.png"/>
          <p:cNvPicPr>
            <a:picLocks noChangeAspect="1"/>
          </p:cNvPicPr>
          <p:nvPr>
            <p:custDataLst>
              <p:tags r:id="rId6"/>
            </p:custDataLst>
          </p:nvPr>
        </p:nvPicPr>
        <p:blipFill>
          <a:blip r:embed="rId14" cstate="print"/>
          <a:stretch>
            <a:fillRect/>
          </a:stretch>
        </p:blipFill>
        <p:spPr bwMode="auto">
          <a:xfrm>
            <a:off x="3104377" y="1124744"/>
            <a:ext cx="946481" cy="287385"/>
          </a:xfrm>
          <a:prstGeom prst="rect">
            <a:avLst/>
          </a:prstGeom>
          <a:solidFill>
            <a:schemeClr val="bg1"/>
          </a:solidFill>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Line 3"/>
          <p:cNvSpPr>
            <a:spLocks noChangeShapeType="1"/>
          </p:cNvSpPr>
          <p:nvPr/>
        </p:nvSpPr>
        <p:spPr bwMode="auto">
          <a:xfrm>
            <a:off x="323850" y="1268413"/>
            <a:ext cx="0" cy="4968875"/>
          </a:xfrm>
          <a:prstGeom prst="line">
            <a:avLst/>
          </a:prstGeom>
          <a:noFill/>
          <a:ln w="22225">
            <a:solidFill>
              <a:schemeClr val="tx1"/>
            </a:solidFill>
            <a:round/>
            <a:headEn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6227" name="Line 4"/>
          <p:cNvSpPr>
            <a:spLocks noChangeShapeType="1"/>
          </p:cNvSpPr>
          <p:nvPr/>
        </p:nvSpPr>
        <p:spPr bwMode="auto">
          <a:xfrm flipV="1">
            <a:off x="741363" y="2636838"/>
            <a:ext cx="1728787" cy="1295400"/>
          </a:xfrm>
          <a:prstGeom prst="line">
            <a:avLst/>
          </a:prstGeom>
          <a:noFill/>
          <a:ln w="38100">
            <a:solidFill>
              <a:srgbClr val="FF0000"/>
            </a:solidFill>
            <a:round/>
            <a:headEnd/>
            <a:tailEnd type="triangle" w="med" len="me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6228" name="Line 5"/>
          <p:cNvSpPr>
            <a:spLocks noChangeShapeType="1"/>
          </p:cNvSpPr>
          <p:nvPr/>
        </p:nvSpPr>
        <p:spPr bwMode="auto">
          <a:xfrm>
            <a:off x="741363" y="5086350"/>
            <a:ext cx="1728787" cy="1295400"/>
          </a:xfrm>
          <a:prstGeom prst="line">
            <a:avLst/>
          </a:prstGeom>
          <a:noFill/>
          <a:ln w="38100">
            <a:solidFill>
              <a:srgbClr val="0000FF"/>
            </a:solidFill>
            <a:prstDash val="sysDot"/>
            <a:round/>
            <a:headEnd/>
            <a:tailEnd type="triangle" w="med" len="me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6229" name="Line 6"/>
          <p:cNvSpPr>
            <a:spLocks noChangeShapeType="1"/>
          </p:cNvSpPr>
          <p:nvPr/>
        </p:nvSpPr>
        <p:spPr bwMode="auto">
          <a:xfrm>
            <a:off x="366713" y="1311275"/>
            <a:ext cx="0" cy="4897438"/>
          </a:xfrm>
          <a:prstGeom prst="line">
            <a:avLst/>
          </a:prstGeom>
          <a:noFill/>
          <a:ln w="63500">
            <a:solidFill>
              <a:srgbClr val="FF0000"/>
            </a:solidFill>
            <a:round/>
            <a:headEnd/>
            <a:tailEnd/>
          </a:ln>
        </p:spPr>
        <p:txBody>
          <a:bodyPr wrap="none" anchor="ct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pic>
        <p:nvPicPr>
          <p:cNvPr id="436230" name="Picture 8" descr="txp_fig"/>
          <p:cNvPicPr>
            <a:picLocks noChangeAspect="1" noChangeArrowheads="1"/>
          </p:cNvPicPr>
          <p:nvPr>
            <p:custDataLst>
              <p:tags r:id="rId1"/>
            </p:custDataLst>
          </p:nvPr>
        </p:nvPicPr>
        <p:blipFill>
          <a:blip r:embed="rId7" cstate="print"/>
          <a:srcRect/>
          <a:stretch>
            <a:fillRect/>
          </a:stretch>
        </p:blipFill>
        <p:spPr bwMode="auto">
          <a:xfrm>
            <a:off x="487363" y="1912938"/>
            <a:ext cx="1477962" cy="292100"/>
          </a:xfrm>
          <a:prstGeom prst="rect">
            <a:avLst/>
          </a:prstGeom>
          <a:noFill/>
          <a:ln w="25400" algn="ctr">
            <a:noFill/>
            <a:miter lim="800000"/>
            <a:headEnd/>
            <a:tailEnd/>
          </a:ln>
        </p:spPr>
      </p:pic>
      <p:sp>
        <p:nvSpPr>
          <p:cNvPr id="436231" name="Line 9"/>
          <p:cNvSpPr>
            <a:spLocks noChangeShapeType="1"/>
          </p:cNvSpPr>
          <p:nvPr/>
        </p:nvSpPr>
        <p:spPr bwMode="auto">
          <a:xfrm flipV="1">
            <a:off x="598488" y="2566988"/>
            <a:ext cx="1512887" cy="1150937"/>
          </a:xfrm>
          <a:prstGeom prst="line">
            <a:avLst/>
          </a:prstGeom>
          <a:noFill/>
          <a:ln w="38100">
            <a:solidFill>
              <a:srgbClr val="FF3300"/>
            </a:solidFill>
            <a:prstDash val="sysDot"/>
            <a:round/>
            <a:headEnd type="triangle" w="med" len="me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6232" name="Line 10"/>
          <p:cNvSpPr>
            <a:spLocks noChangeShapeType="1"/>
          </p:cNvSpPr>
          <p:nvPr/>
        </p:nvSpPr>
        <p:spPr bwMode="auto">
          <a:xfrm>
            <a:off x="538163" y="5229225"/>
            <a:ext cx="1730375" cy="1295400"/>
          </a:xfrm>
          <a:prstGeom prst="line">
            <a:avLst/>
          </a:prstGeom>
          <a:noFill/>
          <a:ln w="38100">
            <a:solidFill>
              <a:srgbClr val="0066FF"/>
            </a:solidFill>
            <a:round/>
            <a:headEnd type="triangle" w="med" len="me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6233" name="Text Box 11"/>
          <p:cNvSpPr txBox="1">
            <a:spLocks noChangeArrowheads="1"/>
          </p:cNvSpPr>
          <p:nvPr/>
        </p:nvSpPr>
        <p:spPr bwMode="auto">
          <a:xfrm>
            <a:off x="225425" y="6237288"/>
            <a:ext cx="890588" cy="369887"/>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smtClean="0">
                <a:solidFill>
                  <a:srgbClr val="000000"/>
                </a:solidFill>
                <a:latin typeface="Times New Roman" pitchFamily="18" charset="0"/>
              </a:rPr>
              <a:t>Surface</a:t>
            </a:r>
          </a:p>
        </p:txBody>
      </p:sp>
      <p:sp>
        <p:nvSpPr>
          <p:cNvPr id="436234" name="Rectangle 12"/>
          <p:cNvSpPr>
            <a:spLocks noChangeArrowheads="1"/>
          </p:cNvSpPr>
          <p:nvPr/>
        </p:nvSpPr>
        <p:spPr bwMode="auto">
          <a:xfrm>
            <a:off x="1963738" y="3536950"/>
            <a:ext cx="180975" cy="4064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436235" name="Text Box 13"/>
          <p:cNvSpPr txBox="1">
            <a:spLocks noChangeArrowheads="1"/>
          </p:cNvSpPr>
          <p:nvPr/>
        </p:nvSpPr>
        <p:spPr bwMode="auto">
          <a:xfrm>
            <a:off x="1360488" y="4252913"/>
            <a:ext cx="169862" cy="366712"/>
          </a:xfrm>
          <a:prstGeom prst="rect">
            <a:avLst/>
          </a:prstGeom>
          <a:noFill/>
          <a:ln w="9525">
            <a:noFill/>
            <a:miter lim="800000"/>
            <a:headEnd/>
            <a:tailEnd/>
          </a:ln>
        </p:spPr>
        <p:txBody>
          <a:bodyPr wrap="none" lIns="91435" tIns="45718" rIns="91435" bIns="45718">
            <a:spAutoFit/>
          </a:bodyPr>
          <a:lstStyle/>
          <a:p>
            <a:pPr fontAlgn="base">
              <a:spcBef>
                <a:spcPct val="0"/>
              </a:spcBef>
              <a:spcAft>
                <a:spcPct val="0"/>
              </a:spcAft>
            </a:pPr>
            <a:endParaRPr lang="ja-JP" altLang="ja-JP" sz="2400" b="1" smtClean="0">
              <a:solidFill>
                <a:srgbClr val="000000"/>
              </a:solidFill>
              <a:latin typeface="Times New Roman" pitchFamily="18" charset="0"/>
            </a:endParaRPr>
          </a:p>
        </p:txBody>
      </p:sp>
      <p:sp>
        <p:nvSpPr>
          <p:cNvPr id="436237" name="Text Box 22"/>
          <p:cNvSpPr txBox="1">
            <a:spLocks noChangeArrowheads="1"/>
          </p:cNvSpPr>
          <p:nvPr/>
        </p:nvSpPr>
        <p:spPr bwMode="auto">
          <a:xfrm>
            <a:off x="1547664" y="1268760"/>
            <a:ext cx="4968974" cy="461665"/>
          </a:xfrm>
          <a:prstGeom prst="rect">
            <a:avLst/>
          </a:prstGeom>
          <a:noFill/>
          <a:ln w="9525">
            <a:noFill/>
            <a:miter lim="800000"/>
            <a:headEnd/>
            <a:tailEnd/>
          </a:ln>
        </p:spPr>
        <p:txBody>
          <a:bodyPr wrap="square">
            <a:spAutoFit/>
          </a:bodyPr>
          <a:lstStyle/>
          <a:p>
            <a:pPr fontAlgn="base">
              <a:spcBef>
                <a:spcPct val="0"/>
              </a:spcBef>
              <a:spcAft>
                <a:spcPct val="0"/>
              </a:spcAft>
            </a:pPr>
            <a:r>
              <a:rPr lang="en-US" altLang="ja-JP" sz="2400" b="1" dirty="0" smtClean="0">
                <a:solidFill>
                  <a:srgbClr val="FF0000"/>
                </a:solidFill>
                <a:latin typeface="Times New Roman" pitchFamily="18" charset="0"/>
              </a:rPr>
              <a:t>Phase change of pair potential is  π</a:t>
            </a:r>
          </a:p>
        </p:txBody>
      </p:sp>
      <p:sp>
        <p:nvSpPr>
          <p:cNvPr id="436238" name="Text Box 23"/>
          <p:cNvSpPr txBox="1">
            <a:spLocks noChangeArrowheads="1"/>
          </p:cNvSpPr>
          <p:nvPr/>
        </p:nvSpPr>
        <p:spPr bwMode="auto">
          <a:xfrm>
            <a:off x="4572000" y="6092825"/>
            <a:ext cx="4500563" cy="738188"/>
          </a:xfrm>
          <a:prstGeom prst="rect">
            <a:avLst/>
          </a:prstGeom>
          <a:noFill/>
          <a:ln w="9525">
            <a:noFill/>
            <a:miter lim="800000"/>
            <a:headEnd/>
            <a:tailEnd/>
          </a:ln>
        </p:spPr>
        <p:txBody>
          <a:bodyPr lIns="91435" tIns="45718" rIns="91435" bIns="45718">
            <a:spAutoFit/>
          </a:bodyPr>
          <a:lstStyle/>
          <a:p>
            <a:pPr fontAlgn="base">
              <a:spcBef>
                <a:spcPct val="0"/>
              </a:spcBef>
              <a:spcAft>
                <a:spcPct val="0"/>
              </a:spcAft>
            </a:pPr>
            <a:r>
              <a:rPr lang="en-US" altLang="ja-JP" sz="1400" b="1" dirty="0" smtClean="0">
                <a:solidFill>
                  <a:srgbClr val="000000"/>
                </a:solidFill>
                <a:latin typeface="Times New Roman" pitchFamily="18" charset="0"/>
              </a:rPr>
              <a:t>Tanaka Kashiwaya PRL 74 3451 (1995), </a:t>
            </a:r>
          </a:p>
          <a:p>
            <a:pPr fontAlgn="base">
              <a:spcBef>
                <a:spcPct val="0"/>
              </a:spcBef>
              <a:spcAft>
                <a:spcPct val="0"/>
              </a:spcAft>
            </a:pPr>
            <a:r>
              <a:rPr lang="en-US" altLang="ja-JP" sz="1400" b="1" dirty="0" smtClean="0">
                <a:solidFill>
                  <a:srgbClr val="000000"/>
                </a:solidFill>
                <a:latin typeface="Times New Roman" pitchFamily="18" charset="0"/>
              </a:rPr>
              <a:t>Kashiwaya, Tanaka, Rep. </a:t>
            </a:r>
            <a:r>
              <a:rPr lang="en-US" altLang="ja-JP" sz="1400" b="1" dirty="0" err="1" smtClean="0">
                <a:solidFill>
                  <a:srgbClr val="000000"/>
                </a:solidFill>
                <a:latin typeface="Times New Roman" pitchFamily="18" charset="0"/>
              </a:rPr>
              <a:t>Prog</a:t>
            </a:r>
            <a:r>
              <a:rPr lang="en-US" altLang="ja-JP" sz="1400" b="1" dirty="0" smtClean="0">
                <a:solidFill>
                  <a:srgbClr val="000000"/>
                </a:solidFill>
                <a:latin typeface="Times New Roman" pitchFamily="18" charset="0"/>
              </a:rPr>
              <a:t>. Phys. 63 1641 (2000) </a:t>
            </a:r>
          </a:p>
          <a:p>
            <a:pPr fontAlgn="base">
              <a:spcBef>
                <a:spcPct val="0"/>
              </a:spcBef>
              <a:spcAft>
                <a:spcPct val="0"/>
              </a:spcAft>
            </a:pPr>
            <a:r>
              <a:rPr lang="en-US" altLang="ja-JP" sz="1400" b="1" dirty="0" smtClean="0">
                <a:solidFill>
                  <a:srgbClr val="000000"/>
                </a:solidFill>
                <a:latin typeface="Times New Roman" pitchFamily="18" charset="0"/>
              </a:rPr>
              <a:t>Hu(1994) Matsumoto </a:t>
            </a:r>
            <a:r>
              <a:rPr lang="en-US" altLang="ja-JP" sz="1400" b="1" dirty="0" err="1" smtClean="0">
                <a:solidFill>
                  <a:srgbClr val="000000"/>
                </a:solidFill>
                <a:latin typeface="Times New Roman" pitchFamily="18" charset="0"/>
              </a:rPr>
              <a:t>Shiba</a:t>
            </a:r>
            <a:r>
              <a:rPr lang="en-US" altLang="ja-JP" sz="1400" b="1" dirty="0" smtClean="0">
                <a:solidFill>
                  <a:srgbClr val="000000"/>
                </a:solidFill>
                <a:latin typeface="Times New Roman" pitchFamily="18" charset="0"/>
              </a:rPr>
              <a:t>(1995)</a:t>
            </a:r>
          </a:p>
        </p:txBody>
      </p:sp>
      <p:pic>
        <p:nvPicPr>
          <p:cNvPr id="436239" name="Picture 24" descr="txp_fig"/>
          <p:cNvPicPr>
            <a:picLocks noChangeAspect="1" noChangeArrowheads="1"/>
          </p:cNvPicPr>
          <p:nvPr>
            <p:custDataLst>
              <p:tags r:id="rId2"/>
            </p:custDataLst>
          </p:nvPr>
        </p:nvPicPr>
        <p:blipFill>
          <a:blip r:embed="rId8" cstate="print"/>
          <a:srcRect/>
          <a:stretch>
            <a:fillRect/>
          </a:stretch>
        </p:blipFill>
        <p:spPr bwMode="auto">
          <a:xfrm>
            <a:off x="2093913" y="2344738"/>
            <a:ext cx="460375" cy="288925"/>
          </a:xfrm>
          <a:prstGeom prst="rect">
            <a:avLst/>
          </a:prstGeom>
          <a:noFill/>
          <a:ln w="9525">
            <a:noFill/>
            <a:miter lim="800000"/>
            <a:headEnd/>
            <a:tailEnd/>
          </a:ln>
        </p:spPr>
      </p:pic>
      <p:pic>
        <p:nvPicPr>
          <p:cNvPr id="436240" name="Picture 25" descr="txp_fig"/>
          <p:cNvPicPr>
            <a:picLocks noChangeAspect="1" noChangeArrowheads="1"/>
          </p:cNvPicPr>
          <p:nvPr>
            <p:custDataLst>
              <p:tags r:id="rId3"/>
            </p:custDataLst>
          </p:nvPr>
        </p:nvPicPr>
        <p:blipFill>
          <a:blip r:embed="rId9" cstate="print"/>
          <a:srcRect/>
          <a:stretch>
            <a:fillRect/>
          </a:stretch>
        </p:blipFill>
        <p:spPr bwMode="auto">
          <a:xfrm>
            <a:off x="2365375" y="6451600"/>
            <a:ext cx="479425" cy="217488"/>
          </a:xfrm>
          <a:prstGeom prst="rect">
            <a:avLst/>
          </a:prstGeom>
          <a:noFill/>
          <a:ln w="9525">
            <a:noFill/>
            <a:miter lim="800000"/>
            <a:headEnd/>
            <a:tailEnd/>
          </a:ln>
        </p:spPr>
      </p:pic>
      <p:sp>
        <p:nvSpPr>
          <p:cNvPr id="436241" name="Oval 28"/>
          <p:cNvSpPr>
            <a:spLocks noChangeArrowheads="1"/>
          </p:cNvSpPr>
          <p:nvPr/>
        </p:nvSpPr>
        <p:spPr bwMode="auto">
          <a:xfrm rot="2817869">
            <a:off x="1089025" y="3919538"/>
            <a:ext cx="750887" cy="452438"/>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436242" name="Text Box 29"/>
          <p:cNvSpPr txBox="1">
            <a:spLocks noChangeArrowheads="1"/>
          </p:cNvSpPr>
          <p:nvPr/>
        </p:nvSpPr>
        <p:spPr bwMode="auto">
          <a:xfrm>
            <a:off x="1181100" y="3900488"/>
            <a:ext cx="477838" cy="457200"/>
          </a:xfrm>
          <a:prstGeom prst="rect">
            <a:avLst/>
          </a:prstGeom>
          <a:noFill/>
          <a:ln w="28575">
            <a:noFill/>
            <a:miter lim="800000"/>
            <a:headEnd/>
            <a:tailEnd/>
          </a:ln>
        </p:spPr>
        <p:txBody>
          <a:bodyPr wrap="none" lIns="91435" tIns="45718" rIns="91435" bIns="45718">
            <a:spAutoFit/>
          </a:bodyPr>
          <a:lstStyle/>
          <a:p>
            <a:pPr fontAlgn="base">
              <a:spcBef>
                <a:spcPct val="0"/>
              </a:spcBef>
              <a:spcAft>
                <a:spcPct val="0"/>
              </a:spcAft>
            </a:pPr>
            <a:r>
              <a:rPr lang="ja-JP" altLang="en-US" sz="2400" b="1" smtClean="0">
                <a:solidFill>
                  <a:srgbClr val="3366FF"/>
                </a:solidFill>
                <a:latin typeface="Times New Roman" pitchFamily="18" charset="0"/>
              </a:rPr>
              <a:t>ー</a:t>
            </a:r>
          </a:p>
        </p:txBody>
      </p:sp>
      <p:sp>
        <p:nvSpPr>
          <p:cNvPr id="436243" name="Oval 30"/>
          <p:cNvSpPr>
            <a:spLocks noChangeArrowheads="1"/>
          </p:cNvSpPr>
          <p:nvPr/>
        </p:nvSpPr>
        <p:spPr bwMode="auto">
          <a:xfrm rot="2817869">
            <a:off x="1611313" y="4425950"/>
            <a:ext cx="750888" cy="452437"/>
          </a:xfrm>
          <a:prstGeom prst="ellipse">
            <a:avLst/>
          </a:prstGeom>
          <a:gradFill rotWithShape="0">
            <a:gsLst>
              <a:gs pos="0">
                <a:schemeClr val="bg1"/>
              </a:gs>
              <a:gs pos="100000">
                <a:schemeClr val="accent2"/>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436244" name="Text Box 31"/>
          <p:cNvSpPr txBox="1">
            <a:spLocks noChangeArrowheads="1"/>
          </p:cNvSpPr>
          <p:nvPr/>
        </p:nvSpPr>
        <p:spPr bwMode="auto">
          <a:xfrm>
            <a:off x="1782763" y="4403725"/>
            <a:ext cx="477837" cy="457200"/>
          </a:xfrm>
          <a:prstGeom prst="rect">
            <a:avLst/>
          </a:prstGeom>
          <a:noFill/>
          <a:ln w="28575">
            <a:noFill/>
            <a:miter lim="800000"/>
            <a:headEnd/>
            <a:tailEnd/>
          </a:ln>
        </p:spPr>
        <p:txBody>
          <a:bodyPr wrap="none" lIns="91435" tIns="45718" rIns="91435" bIns="45718">
            <a:spAutoFit/>
          </a:bodyPr>
          <a:lstStyle/>
          <a:p>
            <a:pPr fontAlgn="base">
              <a:spcBef>
                <a:spcPct val="0"/>
              </a:spcBef>
              <a:spcAft>
                <a:spcPct val="0"/>
              </a:spcAft>
            </a:pPr>
            <a:r>
              <a:rPr lang="ja-JP" altLang="en-US" sz="2400" b="1" smtClean="0">
                <a:solidFill>
                  <a:srgbClr val="3366FF"/>
                </a:solidFill>
                <a:latin typeface="Times New Roman" pitchFamily="18" charset="0"/>
              </a:rPr>
              <a:t>ー</a:t>
            </a:r>
          </a:p>
        </p:txBody>
      </p:sp>
      <p:sp>
        <p:nvSpPr>
          <p:cNvPr id="436245" name="Oval 32"/>
          <p:cNvSpPr>
            <a:spLocks noChangeArrowheads="1"/>
          </p:cNvSpPr>
          <p:nvPr/>
        </p:nvSpPr>
        <p:spPr bwMode="auto">
          <a:xfrm rot="-2729893">
            <a:off x="1112837" y="4494213"/>
            <a:ext cx="735013" cy="395288"/>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436246" name="Rectangle 33"/>
          <p:cNvSpPr>
            <a:spLocks noChangeArrowheads="1"/>
          </p:cNvSpPr>
          <p:nvPr/>
        </p:nvSpPr>
        <p:spPr bwMode="auto">
          <a:xfrm rot="-2729893">
            <a:off x="1284288" y="4459288"/>
            <a:ext cx="488950" cy="457200"/>
          </a:xfrm>
          <a:prstGeom prst="rect">
            <a:avLst/>
          </a:prstGeom>
          <a:noFill/>
          <a:ln w="28575">
            <a:noFill/>
            <a:miter lim="800000"/>
            <a:headEnd/>
            <a:tailEnd/>
          </a:ln>
        </p:spPr>
        <p:txBody>
          <a:bodyPr wrap="none" lIns="91435" tIns="45718" rIns="91435" bIns="45718">
            <a:spAutoFit/>
          </a:bodyPr>
          <a:lstStyle/>
          <a:p>
            <a:pPr fontAlgn="base">
              <a:spcBef>
                <a:spcPct val="0"/>
              </a:spcBef>
              <a:spcAft>
                <a:spcPct val="0"/>
              </a:spcAft>
            </a:pPr>
            <a:r>
              <a:rPr lang="ja-JP" altLang="en-US" sz="2400" b="1" smtClean="0">
                <a:solidFill>
                  <a:srgbClr val="FF0066"/>
                </a:solidFill>
                <a:latin typeface="Times New Roman" pitchFamily="18" charset="0"/>
              </a:rPr>
              <a:t>＋</a:t>
            </a:r>
          </a:p>
        </p:txBody>
      </p:sp>
      <p:sp>
        <p:nvSpPr>
          <p:cNvPr id="436247" name="Oval 26"/>
          <p:cNvSpPr>
            <a:spLocks noChangeArrowheads="1"/>
          </p:cNvSpPr>
          <p:nvPr/>
        </p:nvSpPr>
        <p:spPr bwMode="auto">
          <a:xfrm rot="-2729893">
            <a:off x="1617663" y="3949700"/>
            <a:ext cx="735012" cy="395288"/>
          </a:xfrm>
          <a:prstGeom prst="ellipse">
            <a:avLst/>
          </a:prstGeom>
          <a:gradFill rotWithShape="0">
            <a:gsLst>
              <a:gs pos="0">
                <a:schemeClr val="bg1"/>
              </a:gs>
              <a:gs pos="100000">
                <a:srgbClr val="CC0000"/>
              </a:gs>
            </a:gsLst>
            <a:path path="shape">
              <a:fillToRect l="50000" t="50000" r="50000" b="50000"/>
            </a:path>
          </a:gradFill>
          <a:ln w="28575">
            <a:noFill/>
            <a:round/>
            <a:headEnd/>
            <a:tailEnd/>
          </a:ln>
        </p:spPr>
        <p:txBody>
          <a:bodyPr wrap="none" anchor="ctr"/>
          <a:lstStyle/>
          <a:p>
            <a:pPr fontAlgn="base">
              <a:spcBef>
                <a:spcPct val="0"/>
              </a:spcBef>
              <a:spcAft>
                <a:spcPct val="0"/>
              </a:spcAft>
            </a:pPr>
            <a:endParaRPr lang="ja-JP" altLang="en-US" sz="2400" b="1" smtClean="0">
              <a:solidFill>
                <a:srgbClr val="000000"/>
              </a:solidFill>
              <a:latin typeface="Times New Roman" pitchFamily="18" charset="0"/>
            </a:endParaRPr>
          </a:p>
        </p:txBody>
      </p:sp>
      <p:sp>
        <p:nvSpPr>
          <p:cNvPr id="436248" name="Rectangle 27"/>
          <p:cNvSpPr>
            <a:spLocks noChangeArrowheads="1"/>
          </p:cNvSpPr>
          <p:nvPr/>
        </p:nvSpPr>
        <p:spPr bwMode="auto">
          <a:xfrm rot="-2729893">
            <a:off x="1727200" y="3933825"/>
            <a:ext cx="488950" cy="457200"/>
          </a:xfrm>
          <a:prstGeom prst="rect">
            <a:avLst/>
          </a:prstGeom>
          <a:noFill/>
          <a:ln w="28575">
            <a:noFill/>
            <a:miter lim="800000"/>
            <a:headEnd/>
            <a:tailEnd/>
          </a:ln>
        </p:spPr>
        <p:txBody>
          <a:bodyPr wrap="none" lIns="91435" tIns="45718" rIns="91435" bIns="45718">
            <a:spAutoFit/>
          </a:bodyPr>
          <a:lstStyle/>
          <a:p>
            <a:pPr fontAlgn="base">
              <a:spcBef>
                <a:spcPct val="0"/>
              </a:spcBef>
              <a:spcAft>
                <a:spcPct val="0"/>
              </a:spcAft>
            </a:pPr>
            <a:r>
              <a:rPr lang="ja-JP" altLang="en-US" sz="2400" b="1" smtClean="0">
                <a:solidFill>
                  <a:srgbClr val="FF0066"/>
                </a:solidFill>
                <a:latin typeface="Times New Roman" pitchFamily="18" charset="0"/>
              </a:rPr>
              <a:t>＋</a:t>
            </a:r>
          </a:p>
        </p:txBody>
      </p:sp>
      <p:sp>
        <p:nvSpPr>
          <p:cNvPr id="436249" name="タイトル 35"/>
          <p:cNvSpPr>
            <a:spLocks noGrp="1"/>
          </p:cNvSpPr>
          <p:nvPr>
            <p:ph type="title"/>
          </p:nvPr>
        </p:nvSpPr>
        <p:spPr>
          <a:xfrm>
            <a:off x="457200" y="115888"/>
            <a:ext cx="8507413" cy="850900"/>
          </a:xfrm>
        </p:spPr>
        <p:txBody>
          <a:bodyPr/>
          <a:lstStyle/>
          <a:p>
            <a:r>
              <a:rPr lang="en-US" altLang="ja-JP" sz="3600" dirty="0" smtClean="0"/>
              <a:t>Well known example of Andreev bound states in </a:t>
            </a:r>
            <a:r>
              <a:rPr lang="en-US" altLang="ja-JP" sz="3600" i="1" dirty="0" smtClean="0"/>
              <a:t>d</a:t>
            </a:r>
            <a:r>
              <a:rPr lang="en-US" altLang="ja-JP" sz="3600" dirty="0" smtClean="0"/>
              <a:t>-wave superconductor</a:t>
            </a:r>
            <a:endParaRPr lang="ja-JP" altLang="en-US" sz="3600" dirty="0" smtClean="0"/>
          </a:p>
        </p:txBody>
      </p:sp>
      <p:sp>
        <p:nvSpPr>
          <p:cNvPr id="436250" name="テキスト ボックス 37"/>
          <p:cNvSpPr txBox="1">
            <a:spLocks noChangeArrowheads="1"/>
          </p:cNvSpPr>
          <p:nvPr/>
        </p:nvSpPr>
        <p:spPr bwMode="auto">
          <a:xfrm>
            <a:off x="5311775" y="4003675"/>
            <a:ext cx="412750" cy="400050"/>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2000" b="1" i="1" smtClean="0">
                <a:solidFill>
                  <a:srgbClr val="000000"/>
                </a:solidFill>
                <a:latin typeface="Times New Roman" pitchFamily="18" charset="0"/>
              </a:rPr>
              <a:t>k</a:t>
            </a:r>
            <a:r>
              <a:rPr lang="en-US" altLang="ja-JP" sz="2000" b="1" baseline="-25000" smtClean="0">
                <a:solidFill>
                  <a:srgbClr val="000000"/>
                </a:solidFill>
                <a:latin typeface="Times New Roman" pitchFamily="18" charset="0"/>
              </a:rPr>
              <a:t>y</a:t>
            </a:r>
            <a:endParaRPr lang="ja-JP" altLang="en-US" sz="2000" b="1" baseline="-25000" smtClean="0">
              <a:solidFill>
                <a:srgbClr val="000000"/>
              </a:solidFill>
              <a:latin typeface="Times New Roman" pitchFamily="18" charset="0"/>
            </a:endParaRPr>
          </a:p>
        </p:txBody>
      </p:sp>
      <p:sp>
        <p:nvSpPr>
          <p:cNvPr id="436251" name="Rectangle 18"/>
          <p:cNvSpPr>
            <a:spLocks noChangeArrowheads="1"/>
          </p:cNvSpPr>
          <p:nvPr/>
        </p:nvSpPr>
        <p:spPr bwMode="auto">
          <a:xfrm>
            <a:off x="3203575" y="4364038"/>
            <a:ext cx="2016125" cy="1584325"/>
          </a:xfrm>
          <a:prstGeom prst="rect">
            <a:avLst/>
          </a:prstGeom>
          <a:solidFill>
            <a:srgbClr val="99CC00"/>
          </a:solidFill>
          <a:ln w="9525">
            <a:solidFill>
              <a:schemeClr val="bg1"/>
            </a:solidFill>
            <a:miter lim="800000"/>
            <a:headEnd/>
            <a:tailEnd/>
          </a:ln>
        </p:spPr>
        <p:txBody>
          <a:bodyPr wrap="none" anchor="ctr"/>
          <a:lstStyle/>
          <a:p>
            <a:pPr algn="r" eaLnBrk="0" fontAlgn="base" hangingPunct="0">
              <a:spcBef>
                <a:spcPct val="0"/>
              </a:spcBef>
              <a:spcAft>
                <a:spcPct val="0"/>
              </a:spcAft>
            </a:pPr>
            <a:endParaRPr lang="ja-JP" altLang="en-US" sz="2400" b="1" smtClean="0">
              <a:solidFill>
                <a:srgbClr val="92D050"/>
              </a:solidFill>
              <a:latin typeface="Times New Roman" pitchFamily="18" charset="0"/>
            </a:endParaRPr>
          </a:p>
        </p:txBody>
      </p:sp>
      <p:sp>
        <p:nvSpPr>
          <p:cNvPr id="436252" name="Rectangle 14"/>
          <p:cNvSpPr>
            <a:spLocks noChangeArrowheads="1"/>
          </p:cNvSpPr>
          <p:nvPr/>
        </p:nvSpPr>
        <p:spPr bwMode="auto">
          <a:xfrm>
            <a:off x="3203575" y="2738438"/>
            <a:ext cx="2016125" cy="1657350"/>
          </a:xfrm>
          <a:prstGeom prst="rect">
            <a:avLst/>
          </a:prstGeom>
          <a:solidFill>
            <a:srgbClr val="FFFF00"/>
          </a:solidFill>
          <a:ln w="9525">
            <a:solidFill>
              <a:srgbClr val="FFFF00"/>
            </a:solidFill>
            <a:miter lim="800000"/>
            <a:headEnd/>
            <a:tailEnd/>
          </a:ln>
        </p:spPr>
        <p:txBody>
          <a:bodyPr wrap="none" anchor="ctr"/>
          <a:lstStyle/>
          <a:p>
            <a:pPr algn="r" eaLnBrk="0" fontAlgn="base" hangingPunct="0">
              <a:spcBef>
                <a:spcPct val="0"/>
              </a:spcBef>
              <a:spcAft>
                <a:spcPct val="0"/>
              </a:spcAft>
            </a:pPr>
            <a:endParaRPr lang="ja-JP" altLang="en-US" sz="2400" b="1" smtClean="0">
              <a:solidFill>
                <a:srgbClr val="000000"/>
              </a:solidFill>
              <a:latin typeface="Times New Roman" pitchFamily="18" charset="0"/>
            </a:endParaRPr>
          </a:p>
        </p:txBody>
      </p:sp>
      <p:sp>
        <p:nvSpPr>
          <p:cNvPr id="436253" name="Text Box 17"/>
          <p:cNvSpPr txBox="1">
            <a:spLocks noChangeArrowheads="1"/>
          </p:cNvSpPr>
          <p:nvPr/>
        </p:nvSpPr>
        <p:spPr bwMode="auto">
          <a:xfrm>
            <a:off x="3131840" y="1959223"/>
            <a:ext cx="2135521" cy="461665"/>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altLang="ja-JP" sz="2400" b="1" dirty="0" smtClean="0">
                <a:solidFill>
                  <a:srgbClr val="000000"/>
                </a:solidFill>
                <a:latin typeface="Times New Roman" pitchFamily="18" charset="0"/>
              </a:rPr>
              <a:t>ABS in </a:t>
            </a:r>
            <a:r>
              <a:rPr lang="en-US" altLang="ja-JP" sz="2400" b="1" i="1" dirty="0" smtClean="0">
                <a:solidFill>
                  <a:srgbClr val="000000"/>
                </a:solidFill>
                <a:latin typeface="Times New Roman" pitchFamily="18" charset="0"/>
              </a:rPr>
              <a:t>d</a:t>
            </a:r>
            <a:r>
              <a:rPr lang="en-US" altLang="ja-JP" sz="2400" b="1" dirty="0" smtClean="0">
                <a:solidFill>
                  <a:srgbClr val="000000"/>
                </a:solidFill>
                <a:latin typeface="Times New Roman" pitchFamily="18" charset="0"/>
              </a:rPr>
              <a:t>-wave</a:t>
            </a:r>
          </a:p>
        </p:txBody>
      </p:sp>
      <p:sp>
        <p:nvSpPr>
          <p:cNvPr id="436254" name="Line 19"/>
          <p:cNvSpPr>
            <a:spLocks noChangeShapeType="1"/>
          </p:cNvSpPr>
          <p:nvPr/>
        </p:nvSpPr>
        <p:spPr bwMode="auto">
          <a:xfrm>
            <a:off x="3201988" y="4365625"/>
            <a:ext cx="2089150" cy="0"/>
          </a:xfrm>
          <a:prstGeom prst="line">
            <a:avLst/>
          </a:prstGeom>
          <a:noFill/>
          <a:ln w="9525">
            <a:solidFill>
              <a:schemeClr val="tx1"/>
            </a:solidFill>
            <a:round/>
            <a:headEnd/>
            <a:tailEnd type="triangle" w="med" len="me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pic>
        <p:nvPicPr>
          <p:cNvPr id="436255" name="Picture 27" descr="txp_fig"/>
          <p:cNvPicPr>
            <a:picLocks noChangeAspect="1" noChangeArrowheads="1"/>
          </p:cNvPicPr>
          <p:nvPr>
            <p:custDataLst>
              <p:tags r:id="rId4"/>
            </p:custDataLst>
          </p:nvPr>
        </p:nvPicPr>
        <p:blipFill>
          <a:blip r:embed="rId10" cstate="print"/>
          <a:srcRect/>
          <a:stretch>
            <a:fillRect/>
          </a:stretch>
        </p:blipFill>
        <p:spPr bwMode="auto">
          <a:xfrm>
            <a:off x="2555875" y="4292600"/>
            <a:ext cx="576263" cy="146050"/>
          </a:xfrm>
          <a:prstGeom prst="rect">
            <a:avLst/>
          </a:prstGeom>
          <a:noFill/>
          <a:ln w="9525">
            <a:noFill/>
            <a:miter lim="800000"/>
            <a:headEnd/>
            <a:tailEnd/>
          </a:ln>
        </p:spPr>
      </p:pic>
      <p:sp>
        <p:nvSpPr>
          <p:cNvPr id="436256" name="二等辺三角形 43"/>
          <p:cNvSpPr>
            <a:spLocks noChangeArrowheads="1"/>
          </p:cNvSpPr>
          <p:nvPr/>
        </p:nvSpPr>
        <p:spPr bwMode="auto">
          <a:xfrm>
            <a:off x="4213225" y="3652838"/>
            <a:ext cx="1000125" cy="714375"/>
          </a:xfrm>
          <a:prstGeom prst="triangle">
            <a:avLst>
              <a:gd name="adj" fmla="val 48995"/>
            </a:avLst>
          </a:prstGeom>
          <a:solidFill>
            <a:schemeClr val="bg1"/>
          </a:solidFill>
          <a:ln w="9525" algn="ctr">
            <a:solidFill>
              <a:schemeClr val="bg1"/>
            </a:solidFill>
            <a:round/>
            <a:headEnd/>
            <a:tailEnd/>
          </a:ln>
        </p:spPr>
        <p:txBody>
          <a:bodyPr/>
          <a:lstStyle/>
          <a:p>
            <a:pPr algn="r" eaLnBrk="0" fontAlgn="base" hangingPunct="0">
              <a:spcBef>
                <a:spcPct val="0"/>
              </a:spcBef>
              <a:spcAft>
                <a:spcPct val="0"/>
              </a:spcAft>
            </a:pPr>
            <a:endParaRPr kumimoji="0" lang="ja-JP" altLang="en-US" sz="2400" b="1" smtClean="0">
              <a:solidFill>
                <a:srgbClr val="000000"/>
              </a:solidFill>
              <a:latin typeface="Times New Roman" pitchFamily="18" charset="0"/>
            </a:endParaRPr>
          </a:p>
        </p:txBody>
      </p:sp>
      <p:sp>
        <p:nvSpPr>
          <p:cNvPr id="436257" name="二等辺三角形 44"/>
          <p:cNvSpPr>
            <a:spLocks noChangeArrowheads="1"/>
          </p:cNvSpPr>
          <p:nvPr/>
        </p:nvSpPr>
        <p:spPr bwMode="auto">
          <a:xfrm>
            <a:off x="3203575" y="3641725"/>
            <a:ext cx="1000125" cy="714375"/>
          </a:xfrm>
          <a:prstGeom prst="triangle">
            <a:avLst>
              <a:gd name="adj" fmla="val 48995"/>
            </a:avLst>
          </a:prstGeom>
          <a:solidFill>
            <a:schemeClr val="bg1"/>
          </a:solidFill>
          <a:ln w="9525" algn="ctr">
            <a:solidFill>
              <a:schemeClr val="bg1"/>
            </a:solidFill>
            <a:round/>
            <a:headEnd/>
            <a:tailEnd/>
          </a:ln>
        </p:spPr>
        <p:txBody>
          <a:bodyPr/>
          <a:lstStyle/>
          <a:p>
            <a:pPr algn="r" eaLnBrk="0" fontAlgn="base" hangingPunct="0">
              <a:spcBef>
                <a:spcPct val="0"/>
              </a:spcBef>
              <a:spcAft>
                <a:spcPct val="0"/>
              </a:spcAft>
            </a:pPr>
            <a:endParaRPr kumimoji="0" lang="ja-JP" altLang="en-US" sz="2400" b="1" smtClean="0">
              <a:solidFill>
                <a:srgbClr val="000000"/>
              </a:solidFill>
              <a:latin typeface="Times New Roman" pitchFamily="18" charset="0"/>
            </a:endParaRPr>
          </a:p>
        </p:txBody>
      </p:sp>
      <p:sp>
        <p:nvSpPr>
          <p:cNvPr id="436258" name="二等辺三角形 45"/>
          <p:cNvSpPr>
            <a:spLocks noChangeArrowheads="1"/>
          </p:cNvSpPr>
          <p:nvPr/>
        </p:nvSpPr>
        <p:spPr bwMode="auto">
          <a:xfrm rot="10800000">
            <a:off x="3203575" y="4362450"/>
            <a:ext cx="1000125" cy="714375"/>
          </a:xfrm>
          <a:prstGeom prst="triangle">
            <a:avLst>
              <a:gd name="adj" fmla="val 48995"/>
            </a:avLst>
          </a:prstGeom>
          <a:solidFill>
            <a:schemeClr val="bg1"/>
          </a:solidFill>
          <a:ln w="9525" algn="ctr">
            <a:solidFill>
              <a:schemeClr val="bg1"/>
            </a:solidFill>
            <a:round/>
            <a:headEnd/>
            <a:tailEnd/>
          </a:ln>
        </p:spPr>
        <p:txBody>
          <a:bodyPr/>
          <a:lstStyle/>
          <a:p>
            <a:pPr algn="r" eaLnBrk="0" fontAlgn="base" hangingPunct="0">
              <a:spcBef>
                <a:spcPct val="0"/>
              </a:spcBef>
              <a:spcAft>
                <a:spcPct val="0"/>
              </a:spcAft>
            </a:pPr>
            <a:endParaRPr kumimoji="0" lang="ja-JP" altLang="en-US" sz="2400" b="1" smtClean="0">
              <a:solidFill>
                <a:srgbClr val="000000"/>
              </a:solidFill>
              <a:latin typeface="Times New Roman" pitchFamily="18" charset="0"/>
            </a:endParaRPr>
          </a:p>
        </p:txBody>
      </p:sp>
      <p:sp>
        <p:nvSpPr>
          <p:cNvPr id="436259" name="二等辺三角形 46"/>
          <p:cNvSpPr>
            <a:spLocks noChangeArrowheads="1"/>
          </p:cNvSpPr>
          <p:nvPr/>
        </p:nvSpPr>
        <p:spPr bwMode="auto">
          <a:xfrm rot="10800000">
            <a:off x="4237038" y="4408488"/>
            <a:ext cx="1000125" cy="714375"/>
          </a:xfrm>
          <a:prstGeom prst="triangle">
            <a:avLst>
              <a:gd name="adj" fmla="val 48995"/>
            </a:avLst>
          </a:prstGeom>
          <a:solidFill>
            <a:schemeClr val="bg1"/>
          </a:solidFill>
          <a:ln w="9525" algn="ctr">
            <a:solidFill>
              <a:schemeClr val="bg1"/>
            </a:solidFill>
            <a:round/>
            <a:headEnd/>
            <a:tailEnd/>
          </a:ln>
        </p:spPr>
        <p:txBody>
          <a:bodyPr/>
          <a:lstStyle/>
          <a:p>
            <a:pPr algn="r" eaLnBrk="0" fontAlgn="base" hangingPunct="0">
              <a:spcBef>
                <a:spcPct val="0"/>
              </a:spcBef>
              <a:spcAft>
                <a:spcPct val="0"/>
              </a:spcAft>
            </a:pPr>
            <a:endParaRPr kumimoji="0" lang="ja-JP" altLang="en-US" sz="2400" b="1" smtClean="0">
              <a:solidFill>
                <a:srgbClr val="000000"/>
              </a:solidFill>
              <a:latin typeface="Times New Roman" pitchFamily="18" charset="0"/>
            </a:endParaRPr>
          </a:p>
        </p:txBody>
      </p:sp>
      <p:sp>
        <p:nvSpPr>
          <p:cNvPr id="436260" name="Line 26"/>
          <p:cNvSpPr>
            <a:spLocks noChangeShapeType="1"/>
          </p:cNvSpPr>
          <p:nvPr/>
        </p:nvSpPr>
        <p:spPr bwMode="auto">
          <a:xfrm>
            <a:off x="3203575" y="4375150"/>
            <a:ext cx="1958975" cy="0"/>
          </a:xfrm>
          <a:prstGeom prst="line">
            <a:avLst/>
          </a:prstGeom>
          <a:noFill/>
          <a:ln w="31750">
            <a:solidFill>
              <a:srgbClr val="FF0000"/>
            </a:solidFill>
            <a:round/>
            <a:headEnd/>
            <a:tailEnd/>
          </a:ln>
        </p:spPr>
        <p:txBody>
          <a:bodyPr/>
          <a:lstStyle/>
          <a:p>
            <a:pPr algn="ctr" fontAlgn="base">
              <a:spcBef>
                <a:spcPct val="0"/>
              </a:spcBef>
              <a:spcAft>
                <a:spcPct val="0"/>
              </a:spcAft>
            </a:pPr>
            <a:endParaRPr lang="ja-JP" altLang="en-US" sz="2400" b="1" smtClean="0">
              <a:solidFill>
                <a:srgbClr val="000000"/>
              </a:solidFill>
              <a:latin typeface="Times New Roman" pitchFamily="18" charset="0"/>
            </a:endParaRPr>
          </a:p>
        </p:txBody>
      </p:sp>
      <p:sp>
        <p:nvSpPr>
          <p:cNvPr id="436261" name="テキスト ボックス 48"/>
          <p:cNvSpPr txBox="1">
            <a:spLocks noChangeArrowheads="1"/>
          </p:cNvSpPr>
          <p:nvPr/>
        </p:nvSpPr>
        <p:spPr bwMode="auto">
          <a:xfrm>
            <a:off x="188913" y="765175"/>
            <a:ext cx="320675" cy="461963"/>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2400" b="1" i="1" smtClean="0">
                <a:solidFill>
                  <a:srgbClr val="000000"/>
                </a:solidFill>
                <a:latin typeface="Times New Roman" pitchFamily="18" charset="0"/>
              </a:rPr>
              <a:t>y</a:t>
            </a:r>
            <a:endParaRPr lang="ja-JP" altLang="en-US" sz="2400" b="1" i="1" smtClean="0">
              <a:solidFill>
                <a:srgbClr val="000000"/>
              </a:solidFill>
              <a:latin typeface="Times New Roman" pitchFamily="18" charset="0"/>
            </a:endParaRPr>
          </a:p>
        </p:txBody>
      </p:sp>
      <p:sp>
        <p:nvSpPr>
          <p:cNvPr id="436262" name="テキスト ボックス 49"/>
          <p:cNvSpPr txBox="1">
            <a:spLocks noChangeArrowheads="1"/>
          </p:cNvSpPr>
          <p:nvPr/>
        </p:nvSpPr>
        <p:spPr bwMode="auto">
          <a:xfrm>
            <a:off x="6006706" y="5156200"/>
            <a:ext cx="2347117" cy="461665"/>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2400" b="1" dirty="0" smtClean="0">
                <a:solidFill>
                  <a:srgbClr val="000000"/>
                </a:solidFill>
                <a:latin typeface="Times New Roman" pitchFamily="18" charset="0"/>
              </a:rPr>
              <a:t>Flat dispersion!!</a:t>
            </a:r>
            <a:endParaRPr lang="ja-JP" altLang="en-US" sz="2400" b="1" dirty="0" smtClean="0">
              <a:solidFill>
                <a:srgbClr val="000000"/>
              </a:solidFill>
              <a:latin typeface="Times New Roman" pitchFamily="18" charset="0"/>
            </a:endParaRPr>
          </a:p>
        </p:txBody>
      </p:sp>
      <p:cxnSp>
        <p:nvCxnSpPr>
          <p:cNvPr id="436263" name="直線矢印コネクタ 51"/>
          <p:cNvCxnSpPr>
            <a:cxnSpLocks noChangeShapeType="1"/>
          </p:cNvCxnSpPr>
          <p:nvPr/>
        </p:nvCxnSpPr>
        <p:spPr bwMode="auto">
          <a:xfrm>
            <a:off x="5364163" y="4435475"/>
            <a:ext cx="936625" cy="720725"/>
          </a:xfrm>
          <a:prstGeom prst="straightConnector1">
            <a:avLst/>
          </a:prstGeom>
          <a:noFill/>
          <a:ln w="15875" algn="ctr">
            <a:solidFill>
              <a:schemeClr val="tx1"/>
            </a:solidFill>
            <a:prstDash val="sysDash"/>
            <a:round/>
            <a:headEnd/>
            <a:tailEnd type="arrow" w="med" len="med"/>
          </a:ln>
        </p:spPr>
      </p:cxnSp>
      <p:sp>
        <p:nvSpPr>
          <p:cNvPr id="436264" name="テキスト ボックス 49"/>
          <p:cNvSpPr txBox="1">
            <a:spLocks noChangeArrowheads="1"/>
          </p:cNvSpPr>
          <p:nvPr/>
        </p:nvSpPr>
        <p:spPr bwMode="auto">
          <a:xfrm>
            <a:off x="6365448" y="5559425"/>
            <a:ext cx="1775679" cy="461665"/>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2400" b="1" dirty="0" smtClean="0">
                <a:solidFill>
                  <a:srgbClr val="333399"/>
                </a:solidFill>
                <a:latin typeface="Times New Roman" pitchFamily="18" charset="0"/>
              </a:rPr>
              <a:t>Zero energy</a:t>
            </a:r>
            <a:endParaRPr lang="ja-JP" altLang="en-US" sz="2400" b="1" dirty="0" smtClean="0">
              <a:solidFill>
                <a:srgbClr val="333399"/>
              </a:solidFill>
              <a:latin typeface="Times New Roman" pitchFamily="18" charset="0"/>
            </a:endParaRPr>
          </a:p>
        </p:txBody>
      </p:sp>
      <p:sp>
        <p:nvSpPr>
          <p:cNvPr id="436265" name="テキスト ボックス 40"/>
          <p:cNvSpPr txBox="1">
            <a:spLocks noChangeArrowheads="1"/>
          </p:cNvSpPr>
          <p:nvPr/>
        </p:nvSpPr>
        <p:spPr bwMode="auto">
          <a:xfrm>
            <a:off x="3425547" y="2347913"/>
            <a:ext cx="1403910" cy="33855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1600" b="1" dirty="0" smtClean="0">
                <a:solidFill>
                  <a:srgbClr val="000000"/>
                </a:solidFill>
                <a:latin typeface="Times New Roman" pitchFamily="18" charset="0"/>
              </a:rPr>
              <a:t>(110)direction</a:t>
            </a:r>
            <a:endParaRPr lang="ja-JP" altLang="en-US" sz="1600" b="1" dirty="0" smtClean="0">
              <a:solidFill>
                <a:srgbClr val="000000"/>
              </a:solidFill>
              <a:latin typeface="Times New Roman" pitchFamily="18" charset="0"/>
            </a:endParaRPr>
          </a:p>
        </p:txBody>
      </p:sp>
      <p:pic>
        <p:nvPicPr>
          <p:cNvPr id="42" name="Picture 35"/>
          <p:cNvPicPr>
            <a:picLocks noChangeAspect="1" noChangeArrowheads="1"/>
          </p:cNvPicPr>
          <p:nvPr/>
        </p:nvPicPr>
        <p:blipFill>
          <a:blip r:embed="rId11" cstate="print"/>
          <a:srcRect/>
          <a:stretch>
            <a:fillRect/>
          </a:stretch>
        </p:blipFill>
        <p:spPr bwMode="auto">
          <a:xfrm>
            <a:off x="6156176" y="1556792"/>
            <a:ext cx="2664296" cy="295232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116632"/>
            <a:ext cx="9036496" cy="1143000"/>
          </a:xfrm>
        </p:spPr>
        <p:txBody>
          <a:bodyPr/>
          <a:lstStyle/>
          <a:p>
            <a:r>
              <a:rPr kumimoji="1" lang="en-US" altLang="ja-JP" dirty="0" smtClean="0">
                <a:solidFill>
                  <a:schemeClr val="tx1"/>
                </a:solidFill>
              </a:rPr>
              <a:t>Surface Andreev boun</a:t>
            </a:r>
            <a:r>
              <a:rPr lang="en-US" altLang="ja-JP" dirty="0" smtClean="0">
                <a:solidFill>
                  <a:schemeClr val="tx1"/>
                </a:solidFill>
              </a:rPr>
              <a:t>d state (ABS) up to now</a:t>
            </a:r>
            <a:endParaRPr kumimoji="1" lang="ja-JP" altLang="en-US" dirty="0">
              <a:solidFill>
                <a:schemeClr val="tx1"/>
              </a:solidFill>
            </a:endParaRPr>
          </a:p>
        </p:txBody>
      </p:sp>
      <p:sp>
        <p:nvSpPr>
          <p:cNvPr id="3" name="コンテンツ プレースホルダ 2"/>
          <p:cNvSpPr>
            <a:spLocks noGrp="1"/>
          </p:cNvSpPr>
          <p:nvPr>
            <p:ph idx="1"/>
          </p:nvPr>
        </p:nvSpPr>
        <p:spPr>
          <a:xfrm>
            <a:off x="685800" y="1981200"/>
            <a:ext cx="7772400" cy="3248000"/>
          </a:xfrm>
        </p:spPr>
        <p:txBody>
          <a:bodyPr/>
          <a:lstStyle/>
          <a:p>
            <a:pPr>
              <a:buNone/>
            </a:pPr>
            <a:r>
              <a:rPr kumimoji="1" lang="en-US" altLang="ja-JP" sz="3600" dirty="0" smtClean="0"/>
              <a:t>(1)</a:t>
            </a:r>
            <a:r>
              <a:rPr kumimoji="1" lang="en-US" altLang="ja-JP" sz="3600" i="1" dirty="0" smtClean="0"/>
              <a:t>d</a:t>
            </a:r>
            <a:r>
              <a:rPr kumimoji="1" lang="en-US" altLang="ja-JP" sz="3600" dirty="0" smtClean="0"/>
              <a:t>-wave (</a:t>
            </a:r>
            <a:r>
              <a:rPr lang="en-US" altLang="ja-JP" sz="3600" dirty="0" smtClean="0"/>
              <a:t>c</a:t>
            </a:r>
            <a:r>
              <a:rPr kumimoji="1" lang="en-US" altLang="ja-JP" sz="3600" dirty="0" smtClean="0"/>
              <a:t>uprate)</a:t>
            </a:r>
          </a:p>
          <a:p>
            <a:pPr>
              <a:buNone/>
            </a:pPr>
            <a:r>
              <a:rPr lang="en-US" altLang="ja-JP" sz="3600" dirty="0" smtClean="0">
                <a:solidFill>
                  <a:srgbClr val="FF0000"/>
                </a:solidFill>
              </a:rPr>
              <a:t>(2)chiral </a:t>
            </a:r>
            <a:r>
              <a:rPr lang="en-US" altLang="ja-JP" sz="3600" i="1" dirty="0" smtClean="0">
                <a:solidFill>
                  <a:srgbClr val="FF0000"/>
                </a:solidFill>
              </a:rPr>
              <a:t>p</a:t>
            </a:r>
            <a:r>
              <a:rPr lang="en-US" altLang="ja-JP" sz="3600" dirty="0" smtClean="0">
                <a:solidFill>
                  <a:srgbClr val="FF0000"/>
                </a:solidFill>
              </a:rPr>
              <a:t>-wave (Sr</a:t>
            </a:r>
            <a:r>
              <a:rPr lang="en-US" altLang="ja-JP" sz="3600" baseline="-25000" dirty="0" smtClean="0">
                <a:solidFill>
                  <a:srgbClr val="FF0000"/>
                </a:solidFill>
              </a:rPr>
              <a:t>2</a:t>
            </a:r>
            <a:r>
              <a:rPr lang="en-US" altLang="ja-JP" sz="3600" dirty="0" smtClean="0">
                <a:solidFill>
                  <a:srgbClr val="FF0000"/>
                </a:solidFill>
              </a:rPr>
              <a:t>RuO</a:t>
            </a:r>
            <a:r>
              <a:rPr lang="en-US" altLang="ja-JP" sz="3600" baseline="-25000" dirty="0" smtClean="0">
                <a:solidFill>
                  <a:srgbClr val="FF0000"/>
                </a:solidFill>
              </a:rPr>
              <a:t>4</a:t>
            </a:r>
            <a:r>
              <a:rPr lang="en-US" altLang="ja-JP" sz="3600" dirty="0" smtClean="0">
                <a:solidFill>
                  <a:srgbClr val="FF0000"/>
                </a:solidFill>
              </a:rPr>
              <a:t>) </a:t>
            </a:r>
          </a:p>
          <a:p>
            <a:pPr>
              <a:buNone/>
            </a:pPr>
            <a:r>
              <a:rPr kumimoji="1" lang="en-US" altLang="ja-JP" sz="3600" dirty="0" smtClean="0"/>
              <a:t>(3)helical (NCS superconductor) </a:t>
            </a:r>
          </a:p>
          <a:p>
            <a:pPr>
              <a:buNone/>
            </a:pPr>
            <a:r>
              <a:rPr lang="en-US" altLang="ja-JP" sz="3600" dirty="0" smtClean="0"/>
              <a:t>(4)3d superconductor (superfluid </a:t>
            </a:r>
            <a:r>
              <a:rPr lang="en-US" altLang="ja-JP" sz="3600" baseline="30000" dirty="0" smtClean="0"/>
              <a:t>3</a:t>
            </a:r>
            <a:r>
              <a:rPr lang="en-US" altLang="ja-JP" sz="3600" dirty="0" smtClean="0"/>
              <a:t>He)</a:t>
            </a:r>
            <a:endParaRPr kumimoji="1" lang="ja-JP" altLang="en-US" sz="3600" dirty="0"/>
          </a:p>
        </p:txBody>
      </p:sp>
      <p:sp>
        <p:nvSpPr>
          <p:cNvPr id="4" name="テキスト ボックス 3"/>
          <p:cNvSpPr txBox="1"/>
          <p:nvPr/>
        </p:nvSpPr>
        <p:spPr>
          <a:xfrm>
            <a:off x="35496" y="5271591"/>
            <a:ext cx="9122882" cy="461665"/>
          </a:xfrm>
          <a:prstGeom prst="rect">
            <a:avLst/>
          </a:prstGeom>
          <a:noFill/>
        </p:spPr>
        <p:txBody>
          <a:bodyPr wrap="none" rtlCol="0">
            <a:spAutoFit/>
          </a:bodyPr>
          <a:lstStyle/>
          <a:p>
            <a:r>
              <a:rPr kumimoji="1" lang="en-US" altLang="ja-JP" sz="2400" b="1" dirty="0" smtClean="0"/>
              <a:t>The presence of ABS is supported by the bulk topological invariant. </a:t>
            </a:r>
            <a:endParaRPr kumimoji="1" lang="ja-JP" altLang="en-US" sz="2400" b="1" dirty="0"/>
          </a:p>
        </p:txBody>
      </p:sp>
      <p:sp>
        <p:nvSpPr>
          <p:cNvPr id="5" name="テキスト ボックス 4"/>
          <p:cNvSpPr txBox="1"/>
          <p:nvPr/>
        </p:nvSpPr>
        <p:spPr>
          <a:xfrm>
            <a:off x="1059231" y="6228020"/>
            <a:ext cx="6897145" cy="369332"/>
          </a:xfrm>
          <a:prstGeom prst="rect">
            <a:avLst/>
          </a:prstGeom>
          <a:noFill/>
        </p:spPr>
        <p:txBody>
          <a:bodyPr wrap="none" rtlCol="0">
            <a:spAutoFit/>
          </a:bodyPr>
          <a:lstStyle/>
          <a:p>
            <a:r>
              <a:rPr kumimoji="1" lang="en-US" altLang="ja-JP" dirty="0" smtClean="0"/>
              <a:t>Y. Tanaka, M. Sato and N. Nagaosa, J. Phys. Soc. Jpn. 81 011013 (2012)</a:t>
            </a:r>
            <a:endParaRPr kumimoji="1" lang="ja-JP"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E=eV$&#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91"/>
  <p:tag name="DEFAULTHEIGHT" val="339"/>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eV$&#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72.96016"/>
  <p:tag name="PICTUREFILESIZE" val="2765"/>
</p:tagLst>
</file>

<file path=ppt/tags/tag10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4}$&#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589"/>
</p:tagLst>
</file>

<file path=ppt/tags/tag10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2}$&#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858"/>
</p:tagLst>
</file>

<file path=ppt/tags/tag10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2}$&#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858"/>
</p:tagLst>
</file>

<file path=ppt/tags/tag10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v}$&#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0.98"/>
  <p:tag name="PICTUREFILESIZE" val="906"/>
</p:tagLst>
</file>

<file path=ppt/tags/tag10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 v = v a \Delta/{m_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23.9602"/>
  <p:tag name="PICTUREFILESIZE" val="6716"/>
</p:tagLst>
</file>

<file path=ppt/tags/tag10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 a = \frac{1 - \sqrt{1 + 4 \tilde m_1 + 4 \tilde m_1^2 \tilde \mu^2}}{2 \tilde m_1\tilde \mu^2},&#10;\label{slope}&#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280.9806"/>
  <p:tag name="PICTUREFILESIZE" val="17970"/>
</p:tagLst>
</file>

<file path=ppt/tags/tag10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 m_1 = m_0 m_1 / v_z^2$&#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50.9603"/>
  <p:tag name="PICTUREFILESIZE" val="7745"/>
</p:tagLst>
</file>

<file path=ppt/tags/tag10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 \mu = \mu / m_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6.00016"/>
  <p:tag name="PICTUREFILESIZE" val="4477"/>
</p:tagLst>
</file>

<file path=ppt/tags/tag10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 \mu^2 = 1/(-\tilde m_1)$&#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41.0003"/>
  <p:tag name="PICTUREFILESIZE" val="6808"/>
</p:tagLst>
</file>

<file path=ppt/tags/tag109.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I_1(\varphi) \propto &#10;\mathrm{Im} \mathrm{Tr} \, e^{-i\varphi} \langle \Delta_{\rm s} H' \Delta_{\rm t} H'^\dag&#10;\rangle&#10;\end{align*}&#10;&#10;\end{document}&#10;"/>
  <p:tag name="FILENAME" val="TP_tmp"/>
  <p:tag name="FORMAT" val="png256"/>
  <p:tag name="RES" val="1200"/>
  <p:tag name="BLEND" val="0"/>
  <p:tag name="TRANSPARENT" val="0"/>
  <p:tag name="TBUG" val="0"/>
  <p:tag name="ALLOWFS" val="0"/>
  <p:tag name="ORIGWIDTH" val="139"/>
  <p:tag name="PICTUREFILESIZE" val="12940"/>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color{red}&#10;$\Delta_{+}\Delta_{-}&lt;0$&#10;\end{document}"/>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png16m"/>
  <p:tag name="ORIGWIDTH" val="111"/>
  <p:tag name="PICTUREFILESIZE" val="7341"/>
</p:tagLst>
</file>

<file path=ppt/tags/tag110.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Delta_{\rm s} \propto 1&#10;\end{align*}&#10;&#10;\end{document}&#10;"/>
  <p:tag name="FILENAME" val="TP_tmp"/>
  <p:tag name="FORMAT" val="png256"/>
  <p:tag name="RES" val="1200"/>
  <p:tag name="BLEND" val="0"/>
  <p:tag name="TRANSPARENT" val="0"/>
  <p:tag name="TBUG" val="0"/>
  <p:tag name="ALLOWFS" val="0"/>
  <p:tag name="ORIGWIDTH" val="30"/>
  <p:tag name="PICTUREFILESIZE" val="3367"/>
</p:tagLst>
</file>

<file path=ppt/tags/tag111.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Delta_{\rm t} = \bm d \cdot \bm s&#10;\end{align*}&#10;&#10;\end{document}&#10;"/>
  <p:tag name="FILENAME" val="TP_tmp"/>
  <p:tag name="FORMAT" val="png256"/>
  <p:tag name="RES" val="1200"/>
  <p:tag name="BLEND" val="0"/>
  <p:tag name="TRANSPARENT" val="0"/>
  <p:tag name="TBUG" val="0"/>
  <p:tag name="ALLOWFS" val="0"/>
  <p:tag name="ORIGWIDTH" val="44"/>
  <p:tag name="PICTUREFILESIZE" val="4023"/>
</p:tagLst>
</file>

<file path=ppt/tags/tag112.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mathrm{Tr} \, \Delta_{\rm s} H' \Delta_{\rm t} H'^\dag&#10;=0&#10;\end{align*}&#10;&#10;\end{document}&#10;"/>
  <p:tag name="FILENAME" val="TP_tmp"/>
  <p:tag name="FORMAT" val="png256"/>
  <p:tag name="RES" val="1200"/>
  <p:tag name="BLEND" val="0"/>
  <p:tag name="TRANSPARENT" val="0"/>
  <p:tag name="TBUG" val="0"/>
  <p:tag name="ALLOWFS" val="0"/>
  <p:tag name="ORIGWIDTH" val="82"/>
  <p:tag name="PICTUREFILESIZE" val="7573"/>
</p:tagLst>
</file>

<file path=ppt/tags/tag113.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textrm{Josephson current} \propto &#10;\textcolor{red}{&#10;\sin 2\varphi &#10;}&#10;\end{align*}&#10;&#10;\end{document}&#10;"/>
  <p:tag name="FILENAME" val="TP_tmp"/>
  <p:tag name="FORMAT" val="png256"/>
  <p:tag name="RES" val="1200"/>
  <p:tag name="BLEND" val="0"/>
  <p:tag name="TRANSPARENT" val="0"/>
  <p:tag name="TBUG" val="0"/>
  <p:tag name="ALLOWFS" val="0"/>
  <p:tag name="ORIGWIDTH" val="118"/>
  <p:tag name="PICTUREFILESIZE" val="10004"/>
</p:tagLst>
</file>

<file path=ppt/tags/tag114.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H'&#10;\end{align*}&#10;&#10;\end{document}&#10;"/>
  <p:tag name="FILENAME" val="TP_tmp"/>
  <p:tag name="FORMAT" val="png256"/>
  <p:tag name="RES" val="1200"/>
  <p:tag name="BLEND" val="0"/>
  <p:tag name="TRANSPARENT" val="0"/>
  <p:tag name="TBUG" val="0"/>
  <p:tag name="ALLOWFS" val="0"/>
  <p:tag name="ORIGWIDTH" val="12"/>
  <p:tag name="PICTUREFILESIZE" val="2164"/>
</p:tagLst>
</file>

<file path=ppt/tags/tag115.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Delta_{\rm s}&#10;\end{align*}&#10;&#10;\end{document}&#10;"/>
  <p:tag name="FILENAME" val="TP_tmp"/>
  <p:tag name="FORMAT" val="png256"/>
  <p:tag name="RES" val="1200"/>
  <p:tag name="BLEND" val="0"/>
  <p:tag name="TRANSPARENT" val="0"/>
  <p:tag name="TBUG" val="0"/>
  <p:tag name="ALLOWFS" val="0"/>
  <p:tag name="ORIGWIDTH" val="12"/>
  <p:tag name="PICTUREFILESIZE" val="2203"/>
</p:tagLst>
</file>

<file path=ppt/tags/tag116.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Delta_{\rm t}&#10;\end{align*}&#10;&#10;\end{document}&#10;"/>
  <p:tag name="FILENAME" val="TP_tmp"/>
  <p:tag name="FORMAT" val="png256"/>
  <p:tag name="RES" val="1200"/>
  <p:tag name="BLEND" val="0"/>
  <p:tag name="TRANSPARENT" val="0"/>
  <p:tag name="TBUG" val="0"/>
  <p:tag name="ALLOWFS" val="0"/>
  <p:tag name="ORIGWIDTH" val="12"/>
  <p:tag name="PICTUREFILESIZE" val="2186"/>
</p:tagLst>
</file>

<file path=ppt/tags/tag117.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textrm{phase} = \varphi&#10;\end{align*}&#10;&#10;\end{document}&#10;"/>
  <p:tag name="FILENAME" val="TP_tmp"/>
  <p:tag name="FORMAT" val="png256"/>
  <p:tag name="RES" val="1200"/>
  <p:tag name="BLEND" val="0"/>
  <p:tag name="TRANSPARENT" val="0"/>
  <p:tag name="TBUG" val="0"/>
  <p:tag name="ALLOWFS" val="0"/>
  <p:tag name="ORIGWIDTH" val="44"/>
  <p:tag name="PICTUREFILESIZE" val="4609"/>
</p:tagLst>
</file>

<file path=ppt/tags/tag118.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textrm{phase}=0&#10;\end{align*}&#10;&#10;\end{document}&#10;"/>
  <p:tag name="FILENAME" val="TP_tmp"/>
  <p:tag name="FORMAT" val="png256"/>
  <p:tag name="RES" val="1200"/>
  <p:tag name="BLEND" val="0"/>
  <p:tag name="TRANSPARENT" val="0"/>
  <p:tag name="TBUG" val="0"/>
  <p:tag name="ALLOWFS" val="0"/>
  <p:tag name="ORIGWIDTH" val="43"/>
  <p:tag name="PICTUREFILESIZE" val="4536"/>
</p:tagLst>
</file>

<file path=ppt/tags/tag119.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I(\varphi)&#10;\end{align*}&#10;&#10;\end{document}&#10;"/>
  <p:tag name="FILENAME" val="TP_tmp"/>
  <p:tag name="FORMAT" val="png256"/>
  <p:tag name="RES" val="1200"/>
  <p:tag name="BLEND" val="0"/>
  <p:tag name="TRANSPARENT" val="0"/>
  <p:tag name="TBUG" val="0"/>
  <p:tag name="ALLOWFS" val="0"/>
  <p:tag name="ORIGWIDTH" val="19"/>
  <p:tag name="PICTUREFILESIZE" val="340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color{red}&#10;$\Delta_{+}$&#10;\end{document}"/>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png256"/>
  <p:tag name="ORIGWIDTH" val="35"/>
  <p:tag name="PICTUREFILESIZE" val="3227"/>
</p:tagLst>
</file>

<file path=ppt/tags/tag120.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x&#10;\end{align*}&#10;&#10;\end{document}&#10;"/>
  <p:tag name="FILENAME" val="TP_tmp"/>
  <p:tag name="FORMAT" val="png256"/>
  <p:tag name="RES" val="1200"/>
  <p:tag name="BLEND" val="0"/>
  <p:tag name="TRANSPARENT" val="0"/>
  <p:tag name="TBUG" val="0"/>
  <p:tag name="ALLOWFS" val="0"/>
  <p:tag name="ORIGWIDTH" val="6"/>
  <p:tag name="PICTUREFILESIZE" val="1540"/>
</p:tagLst>
</file>

<file path=ppt/tags/tag121.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y&#10;\end{align*}&#10;&#10;\end{document}&#10;"/>
  <p:tag name="FILENAME" val="TP_tmp"/>
  <p:tag name="FORMAT" val="png256"/>
  <p:tag name="RES" val="1200"/>
  <p:tag name="BLEND" val="0"/>
  <p:tag name="TRANSPARENT" val="0"/>
  <p:tag name="TBUG" val="0"/>
  <p:tag name="ALLOWFS" val="0"/>
  <p:tag name="ORIGWIDTH" val="6"/>
  <p:tag name="PICTUREFILESIZE" val="1742"/>
</p:tagLst>
</file>

<file path=ppt/tags/tag122.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z&#10;\end{align*}&#10;&#10;\end{document}&#10;"/>
  <p:tag name="FILENAME" val="TP_tmp"/>
  <p:tag name="FORMAT" val="png256"/>
  <p:tag name="RES" val="1200"/>
  <p:tag name="BLEND" val="0"/>
  <p:tag name="TRANSPARENT" val="0"/>
  <p:tag name="TBUG" val="0"/>
  <p:tag name="ALLOWFS" val="0"/>
  <p:tag name="ORIGWIDTH" val="6"/>
  <p:tag name="PICTUREFILESIZE" val="1446"/>
</p:tagLst>
</file>

<file path=ppt/tags/tag123.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varphi/\pi&#10;\end{align*}&#10;&#10;\end{document}&#10;"/>
  <p:tag name="FILENAME" val="TP_tmp"/>
  <p:tag name="FORMAT" val="png256"/>
  <p:tag name="RES" val="1200"/>
  <p:tag name="BLEND" val="0"/>
  <p:tag name="TRANSPARENT" val="0"/>
  <p:tag name="TBUG" val="0"/>
  <p:tag name="ALLOWFS" val="0"/>
  <p:tag name="ORIGWIDTH" val="18"/>
  <p:tag name="PICTUREFILESIZE" val="3021"/>
</p:tagLst>
</file>

<file path=ppt/tags/tag124.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T / T_{\rm c STI} =&#10;\end{align*}&#10;&#10;\end{document}&#10;"/>
  <p:tag name="FILENAME" val="TP_tmp"/>
  <p:tag name="FORMAT" val="png256"/>
  <p:tag name="RES" val="1200"/>
  <p:tag name="BLEND" val="0"/>
  <p:tag name="TRANSPARENT" val="0"/>
  <p:tag name="TBUG" val="0"/>
  <p:tag name="ALLOWFS" val="0"/>
  <p:tag name="ORIGWIDTH" val="46"/>
  <p:tag name="PICTUREFILESIZE" val="4617"/>
</p:tagLst>
</file>

<file path=ppt/tags/tag125.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I (\varphi) \propto \sin 2 \varphi&#10;\end{align*}&#10;&#10;\end{document}&#10;"/>
  <p:tag name="FILENAME" val="TP_tmp"/>
  <p:tag name="FORMAT" val="png256"/>
  <p:tag name="RES" val="1200"/>
  <p:tag name="BLEND" val="0"/>
  <p:tag name="TRANSPARENT" val="0"/>
  <p:tag name="TBUG" val="0"/>
  <p:tag name="ALLOWFS" val="0"/>
  <p:tag name="ORIGWIDTH" val="58"/>
  <p:tag name="PICTUREFILESIZE" val="6643"/>
</p:tagLst>
</file>

<file path=ppt/tags/tag126.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T_{\mathrm c s} = 2 T_{\rm c STI}&#10;\end{align*}&#10;&#10;\end{document}&#10;"/>
  <p:tag name="FILENAME" val="TP_tmp"/>
  <p:tag name="FORMAT" val="png256"/>
  <p:tag name="RES" val="1200"/>
  <p:tag name="BLEND" val="0"/>
  <p:tag name="TRANSPARENT" val="0"/>
  <p:tag name="TBUG" val="0"/>
  <p:tag name="ALLOWFS" val="0"/>
  <p:tag name="ORIGWIDTH" val="55"/>
  <p:tag name="PICTUREFILESIZE" val="5100"/>
</p:tagLst>
</file>

<file path=ppt/tags/tag127.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I (\varphi) \propto \sin 2 \varphi&#10;\end{align*}&#10;&#10;\end{document}&#10;"/>
  <p:tag name="FILENAME" val="TP_tmp"/>
  <p:tag name="FORMAT" val="png256"/>
  <p:tag name="RES" val="1200"/>
  <p:tag name="BLEND" val="0"/>
  <p:tag name="TRANSPARENT" val="0"/>
  <p:tag name="TBUG" val="0"/>
  <p:tag name="ALLOWFS" val="0"/>
  <p:tag name="ORIGWIDTH" val="58"/>
  <p:tag name="PICTUREFILESIZE" val="6643"/>
</p:tagLst>
</file>

<file path=ppt/tags/tag128.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x&#10;\end{align*}&#10;&#10;\end{document}&#10;"/>
  <p:tag name="FILENAME" val="TP_tmp"/>
  <p:tag name="FORMAT" val="png256"/>
  <p:tag name="RES" val="1200"/>
  <p:tag name="BLEND" val="0"/>
  <p:tag name="TRANSPARENT" val="0"/>
  <p:tag name="TBUG" val="0"/>
  <p:tag name="ALLOWFS" val="0"/>
  <p:tag name="ORIGWIDTH" val="6"/>
  <p:tag name="PICTUREFILESIZE" val="1540"/>
</p:tagLst>
</file>

<file path=ppt/tags/tag129.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y&#10;\end{align*}&#10;&#10;\end{document}&#10;"/>
  <p:tag name="FILENAME" val="TP_tmp"/>
  <p:tag name="FORMAT" val="png256"/>
  <p:tag name="RES" val="1200"/>
  <p:tag name="BLEND" val="0"/>
  <p:tag name="TRANSPARENT" val="0"/>
  <p:tag name="TBUG" val="0"/>
  <p:tag name="ALLOWFS" val="0"/>
  <p:tag name="ORIGWIDTH" val="6"/>
  <p:tag name="PICTUREFILESIZE" val="1742"/>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color{blue}&#10;$\Delta_{-}$&#10;\end{document}"/>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png256"/>
  <p:tag name="ORIGWIDTH" val="33"/>
  <p:tag name="PICTUREFILESIZE" val="2717"/>
</p:tagLst>
</file>

<file path=ppt/tags/tag130.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z&#10;\end{align*}&#10;&#10;\end{document}&#10;"/>
  <p:tag name="FILENAME" val="TP_tmp"/>
  <p:tag name="FORMAT" val="png256"/>
  <p:tag name="RES" val="1200"/>
  <p:tag name="BLEND" val="0"/>
  <p:tag name="TRANSPARENT" val="0"/>
  <p:tag name="TBUG" val="0"/>
  <p:tag name="ALLOWFS" val="0"/>
  <p:tag name="ORIGWIDTH" val="6"/>
  <p:tag name="PICTUREFILESIZE" val="1446"/>
</p:tagLst>
</file>

<file path=ppt/tags/tag131.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T=0&#10;\end{align*}&#10;&#10;\end{document}&#10;"/>
  <p:tag name="FILENAME" val="TP_tmp"/>
  <p:tag name="FORMAT" val="png256"/>
  <p:tag name="RES" val="1200"/>
  <p:tag name="BLEND" val="0"/>
  <p:tag name="TRANSPARENT" val="0"/>
  <p:tag name="TBUG" val="0"/>
  <p:tag name="ALLOWFS" val="0"/>
  <p:tag name="ORIGWIDTH" val="26"/>
  <p:tag name="PICTUREFILESIZE" val="2589"/>
</p:tagLst>
</file>

<file path=ppt/tags/tag132.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s_x, s_y&#10;\end{align*}&#10;&#10;\end{document}&#10;"/>
  <p:tag name="FILENAME" val="TP_tmp"/>
  <p:tag name="FORMAT" val="png256"/>
  <p:tag name="RES" val="1200"/>
  <p:tag name="BLEND" val="0"/>
  <p:tag name="TRANSPARENT" val="0"/>
  <p:tag name="TBUG" val="0"/>
  <p:tag name="ALLOWFS" val="0"/>
  <p:tag name="ORIGWIDTH" val="23"/>
  <p:tag name="PICTUREFILESIZE" val="3123"/>
</p:tagLst>
</file>

<file path=ppt/tags/tag133.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x&#10;\end{align*}&#10;&#10;\end{document}&#10;"/>
  <p:tag name="FILENAME" val="TP_tmp"/>
  <p:tag name="FORMAT" val="png256"/>
  <p:tag name="RES" val="1200"/>
  <p:tag name="BLEND" val="0"/>
  <p:tag name="TRANSPARENT" val="0"/>
  <p:tag name="TBUG" val="0"/>
  <p:tag name="ALLOWFS" val="0"/>
  <p:tag name="ORIGWIDTH" val="6"/>
  <p:tag name="PICTUREFILESIZE" val="1540"/>
</p:tagLst>
</file>

<file path=ppt/tags/tag134.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y&#10;\end{align*}&#10;&#10;\end{document}&#10;"/>
  <p:tag name="FILENAME" val="TP_tmp"/>
  <p:tag name="FORMAT" val="png256"/>
  <p:tag name="RES" val="1200"/>
  <p:tag name="BLEND" val="0"/>
  <p:tag name="TRANSPARENT" val="0"/>
  <p:tag name="TBUG" val="0"/>
  <p:tag name="ALLOWFS" val="0"/>
  <p:tag name="ORIGWIDTH" val="6"/>
  <p:tag name="PICTUREFILESIZE" val="1742"/>
</p:tagLst>
</file>

<file path=ppt/tags/tag135.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z&#10;\end{align*}&#10;&#10;\end{document}&#10;"/>
  <p:tag name="FILENAME" val="TP_tmp"/>
  <p:tag name="FORMAT" val="png256"/>
  <p:tag name="RES" val="1200"/>
  <p:tag name="BLEND" val="0"/>
  <p:tag name="TRANSPARENT" val="0"/>
  <p:tag name="TBUG" val="0"/>
  <p:tag name="ALLOWFS" val="0"/>
  <p:tag name="ORIGWIDTH" val="6"/>
  <p:tag name="PICTUREFILESIZE" val="1446"/>
</p:tagLst>
</file>

<file path=ppt/tags/tag136.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H'&#10;\end{align*}&#10;&#10;\end{document}&#10;"/>
  <p:tag name="FILENAME" val="TP_tmp"/>
  <p:tag name="FORMAT" val="png256"/>
  <p:tag name="RES" val="1200"/>
  <p:tag name="BLEND" val="0"/>
  <p:tag name="TRANSPARENT" val="0"/>
  <p:tag name="TBUG" val="0"/>
  <p:tag name="ALLOWFS" val="0"/>
  <p:tag name="ORIGWIDTH" val="12"/>
  <p:tag name="PICTUREFILESIZE" val="2164"/>
</p:tagLst>
</file>

<file path=ppt/tags/tag137.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R H' R^\dag = H'&#10;\end{align*}&#10;&#10;\end{document}&#10;"/>
  <p:tag name="FILENAME" val="TP_tmp"/>
  <p:tag name="FORMAT" val="png256"/>
  <p:tag name="RES" val="1200"/>
  <p:tag name="BLEND" val="0"/>
  <p:tag name="TRANSPARENT" val="0"/>
  <p:tag name="TBUG" val="0"/>
  <p:tag name="ALLOWFS" val="0"/>
  <p:tag name="ORIGWIDTH" val="56"/>
  <p:tag name="PICTUREFILESIZE" val="5555"/>
</p:tagLst>
</file>

<file path=ppt/tags/tag138.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R = e^{-i s_z \theta/2}&#10;\end{align*}&#10;&#10;\end{document}&#10;"/>
  <p:tag name="FILENAME" val="TP_tmp"/>
  <p:tag name="FORMAT" val="png256"/>
  <p:tag name="RES" val="1200"/>
  <p:tag name="BLEND" val="0"/>
  <p:tag name="TRANSPARENT" val="0"/>
  <p:tag name="TBUG" val="0"/>
  <p:tag name="ALLOWFS" val="0"/>
  <p:tag name="ORIGWIDTH" val="55"/>
  <p:tag name="PICTUREFILESIZE" val="5071"/>
</p:tagLst>
</file>

<file path=ppt/tags/tag139.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R = e^{-i s_z \theta/2}&#10;\end{align*}&#10;&#10;\end{document}&#10;"/>
  <p:tag name="FILENAME" val="TP_tmp"/>
  <p:tag name="FORMAT" val="png256"/>
  <p:tag name="RES" val="1200"/>
  <p:tag name="BLEND" val="0"/>
  <p:tag name="TRANSPARENT" val="0"/>
  <p:tag name="TBUG" val="0"/>
  <p:tag name="ALLOWFS" val="0"/>
  <p:tag name="ORIGWIDTH" val="55"/>
  <p:tag name="PICTUREFILESIZE" val="5071"/>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59"/>
  <p:tag name="PICTUREFILESIZE" val="1874"/>
</p:tagLst>
</file>

<file path=ppt/tags/tag140.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M=s_x&#10;\end{align*}&#10;&#10;\end{document}&#10;"/>
  <p:tag name="FILENAME" val="TP_tmp"/>
  <p:tag name="FORMAT" val="png256"/>
  <p:tag name="RES" val="1200"/>
  <p:tag name="BLEND" val="0"/>
  <p:tag name="TRANSPARENT" val="0"/>
  <p:tag name="TBUG" val="0"/>
  <p:tag name="ALLOWFS" val="0"/>
  <p:tag name="ORIGWIDTH" val="33"/>
  <p:tag name="PICTUREFILESIZE" val="3615"/>
</p:tagLst>
</file>

<file path=ppt/tags/tag141.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M H' M^\dag = M&#10;\end{align*}&#10;&#10;\end{document}&#10;"/>
  <p:tag name="FILENAME" val="TP_tmp"/>
  <p:tag name="FORMAT" val="png256"/>
  <p:tag name="RES" val="1200"/>
  <p:tag name="BLEND" val="0"/>
  <p:tag name="TRANSPARENT" val="0"/>
  <p:tag name="TBUG" val="0"/>
  <p:tag name="ALLOWFS" val="0"/>
  <p:tag name="ORIGWIDTH" val="62"/>
  <p:tag name="PICTUREFILESIZE" val="6718"/>
</p:tagLst>
</file>

<file path=ppt/tags/tag142.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s_z&#10;\end{align*}&#10;&#10;\end{document}&#10;"/>
  <p:tag name="FILENAME" val="TP_tmp"/>
  <p:tag name="FORMAT" val="png256"/>
  <p:tag name="RES" val="1200"/>
  <p:tag name="BLEND" val="0"/>
  <p:tag name="TRANSPARENT" val="0"/>
  <p:tag name="TBUG" val="0"/>
  <p:tag name="ALLOWFS" val="0"/>
  <p:tag name="ORIGWIDTH" val="9"/>
  <p:tag name="PICTUREFILESIZE" val="1801"/>
</p:tagLst>
</file>

<file path=ppt/tags/tag143.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M=s_x&#10;\end{align*}&#10;&#10;\end{document}&#10;"/>
  <p:tag name="FILENAME" val="TP_tmp"/>
  <p:tag name="FORMAT" val="png256"/>
  <p:tag name="RES" val="1200"/>
  <p:tag name="BLEND" val="0"/>
  <p:tag name="TRANSPARENT" val="0"/>
  <p:tag name="TBUG" val="0"/>
  <p:tag name="ALLOWFS" val="0"/>
  <p:tag name="ORIGWIDTH" val="33"/>
  <p:tag name="PICTUREFILESIZE" val="3615"/>
</p:tagLst>
</file>

<file path=ppt/tags/tag144.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x&#10;\end{align*}&#10;&#10;\end{document}&#10;"/>
  <p:tag name="FILENAME" val="TP_tmp"/>
  <p:tag name="FORMAT" val="png256"/>
  <p:tag name="RES" val="1200"/>
  <p:tag name="BLEND" val="0"/>
  <p:tag name="TRANSPARENT" val="0"/>
  <p:tag name="TBUG" val="0"/>
  <p:tag name="ALLOWFS" val="0"/>
  <p:tag name="ORIGWIDTH" val="6"/>
  <p:tag name="PICTUREFILESIZE" val="1540"/>
</p:tagLst>
</file>

<file path=ppt/tags/tag145.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y&#10;\end{align*}&#10;&#10;\end{document}&#10;"/>
  <p:tag name="FILENAME" val="TP_tmp"/>
  <p:tag name="FORMAT" val="png256"/>
  <p:tag name="RES" val="1200"/>
  <p:tag name="BLEND" val="0"/>
  <p:tag name="TRANSPARENT" val="0"/>
  <p:tag name="TBUG" val="0"/>
  <p:tag name="ALLOWFS" val="0"/>
  <p:tag name="ORIGWIDTH" val="6"/>
  <p:tag name="PICTUREFILESIZE" val="1742"/>
</p:tagLst>
</file>

<file path=ppt/tags/tag146.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z&#10;\end{align*}&#10;&#10;\end{document}&#10;"/>
  <p:tag name="FILENAME" val="TP_tmp"/>
  <p:tag name="FORMAT" val="png256"/>
  <p:tag name="RES" val="1200"/>
  <p:tag name="BLEND" val="0"/>
  <p:tag name="TRANSPARENT" val="0"/>
  <p:tag name="TBUG" val="0"/>
  <p:tag name="ALLOWFS" val="0"/>
  <p:tag name="ORIGWIDTH" val="6"/>
  <p:tag name="PICTUREFILESIZE" val="1446"/>
</p:tagLst>
</file>

<file path=ppt/tags/tag147.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H'&#10;\end{align*}&#10;&#10;\end{document}&#10;"/>
  <p:tag name="FILENAME" val="TP_tmp"/>
  <p:tag name="FORMAT" val="png256"/>
  <p:tag name="RES" val="1200"/>
  <p:tag name="BLEND" val="0"/>
  <p:tag name="TRANSPARENT" val="0"/>
  <p:tag name="TBUG" val="0"/>
  <p:tag name="ALLOWFS" val="0"/>
  <p:tag name="ORIGWIDTH" val="12"/>
  <p:tag name="PICTUREFILESIZE" val="2164"/>
</p:tagLst>
</file>

<file path=ppt/tags/tag148.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R = e^{-i s_z \theta/2}&#10;\end{align*}&#10;&#10;\end{document}&#10;"/>
  <p:tag name="FILENAME" val="TP_tmp"/>
  <p:tag name="FORMAT" val="png256"/>
  <p:tag name="RES" val="1200"/>
  <p:tag name="BLEND" val="0"/>
  <p:tag name="TRANSPARENT" val="0"/>
  <p:tag name="TBUG" val="0"/>
  <p:tag name="ALLOWFS" val="0"/>
  <p:tag name="ORIGWIDTH" val="55"/>
  <p:tag name="PICTUREFILESIZE" val="5071"/>
</p:tagLst>
</file>

<file path=ppt/tags/tag149.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M=s_x&#10;\end{align*}&#10;&#10;\end{document}&#10;"/>
  <p:tag name="FILENAME" val="TP_tmp"/>
  <p:tag name="FORMAT" val="png256"/>
  <p:tag name="RES" val="1200"/>
  <p:tag name="BLEND" val="0"/>
  <p:tag name="TRANSPARENT" val="0"/>
  <p:tag name="TBUG" val="0"/>
  <p:tag name="ALLOWFS" val="0"/>
  <p:tag name="ORIGWIDTH" val="33"/>
  <p:tag name="PICTUREFILESIZE" val="361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theta$&#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9"/>
  <p:tag name="PICTUREFILESIZE" val="1436"/>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theta$&#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9"/>
  <p:tag name="PICTUREFILESIZE" val="1436"/>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Delta=\Delta_{0}\cos\theta$&#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132.0002"/>
  <p:tag name="PICTUREFILESIZE" val="8309"/>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Delta=\Delta_{0}\exp(i\theta)$&#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156.0003"/>
  <p:tag name="PICTUREFILESIZE" val="11556"/>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E=0$&#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58.98016"/>
  <p:tag name="PICTUREFILESIZE" val="3058"/>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sigma_{T}(E)=&#10;\frac{\int^{\pi/2}_{-\pi/2}d\theta &#10;\sigma_{N}(\theta)\sigma_{R}(E,\theta) \cos\theta}&#10;{\int^{\pi/2}_{-\pi/2} d\theta \sigma_{N}(\theta) \cos\theta}&#10;\]&#10;\color{red}&#10;\[&#10;\sigma_{R}(E,\theta) &#10;=\frac{ 1 + \sigma_{N}(\theta) \mid \Gamma_{+}\mid^{2}&#10;+[\sigma_{N}(\theta)-1]\mid\Gamma_{+}\Gamma_{-}\mid^{2} }&#10;{\mid 1 + &#10;[\sigma_{N}(\theta)-1]&#10;\Gamma_{+}\Gamma_{-}\exp[i(\phi_{-}-\phi_{+})] \mid^{2}},&#10;\]&#10;\end{document}&#10;"/>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bmp16m"/>
  <p:tag name="ORIGWIDTH" val="523"/>
  <p:tag name="PICTUREFILESIZE" val="67984854"/>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1=\frac{-E+\sqrt{E^{2}-\Delta_{0}^{2}}}&#10;{E + \sqrt{E^{2}-\Delta_{0}^{2}}}&#10;\exp(-2i\theta)$&#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270.0005"/>
  <p:tag name="PICTUREFILESIZE" val="30632"/>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E=\Delta_{0}\sin\theta$&#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123.0002"/>
  <p:tag name="PICTUREFILESIZE" val="7734"/>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1=\frac{-E+\sqrt{E^{2}-\Delta_{0}^{2}\cos^{2}\theta}}&#10;{E + \sqrt{E^{2}-\Delta_{0}^{2}\cos^{2}\theta}}&#10;$&#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217.9805"/>
  <p:tag name="PICTUREFILESIZE" val="28568"/>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sim k_{y}/k_{F}$&#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76.98016"/>
  <p:tag name="PICTUREFILESIZE" val="6872"/>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p}&gt;\Delta_{s}$ &#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86"/>
  <p:tag name="PICTUREFILESIZE" val="4093"/>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bm}&#10;\begin{document}&#10;$q=\Delta_{s}/\Delta_{p}$&#10;&#10;\end{document}&#10;"/>
  <p:tag name="EXTERNALNAME" val="txp_fig"/>
  <p:tag name="BLEND" val="False"/>
  <p:tag name="TRANSPARENT" val="False"/>
  <p:tag name="KEEPFILES" val="False"/>
  <p:tag name="DEBUGPAUSE" val="False"/>
  <p:tag name="RESOLUTION" val="1200"/>
  <p:tag name="TIMEOUT" val="(none)"/>
  <p:tag name="BOXWIDTH" val="348"/>
  <p:tag name="BOXHEIGHT" val="456"/>
  <p:tag name="BOXFONT" val="10"/>
  <p:tag name="BOXWRAP" val="False"/>
  <p:tag name="WORKAROUNDTRANSPARENCYBUG" val="False"/>
  <p:tag name="ALLOWFONTSUBSTITUTION" val="False"/>
  <p:tag name="BITMAPFORMAT" val="pngmono"/>
  <p:tag name="ORIGWIDTH" val="109.9802"/>
  <p:tag name="PICTUREFILESIZE" val="5152"/>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bm}&#10;\begin{document}&#10;$q&lt;1$&#10;&#10;\end{document}&#10;"/>
  <p:tag name="EXTERNALNAME" val="txp_fig"/>
  <p:tag name="BLEND" val="False"/>
  <p:tag name="TRANSPARENT" val="False"/>
  <p:tag name="KEEPFILES" val="False"/>
  <p:tag name="DEBUGPAUSE" val="False"/>
  <p:tag name="RESOLUTION" val="1200"/>
  <p:tag name="TIMEOUT" val="(none)"/>
  <p:tag name="BOXWIDTH" val="348"/>
  <p:tag name="BOXHEIGHT" val="456"/>
  <p:tag name="BOXFONT" val="10"/>
  <p:tag name="BOXWRAP" val="False"/>
  <p:tag name="WORKAROUNDTRANSPARENCYBUG" val="False"/>
  <p:tag name="ALLOWFONTSUBSTITUTION" val="False"/>
  <p:tag name="BITMAPFORMAT" val="pngmono"/>
  <p:tag name="ORIGWIDTH" val="48.00008"/>
  <p:tag name="PICTUREFILESIZE" val="1995"/>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p}=\Delta_{s}$ &#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89"/>
  <p:tag name="PICTUREFILESIZE" val="3970"/>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s}&gt;\Delta_{p}$ &#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87.00016"/>
  <p:tag name="PICTUREFILESIZE" val="4519"/>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59"/>
  <p:tag name="PICTUREFILESIZE" val="1874"/>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sigma_{N}(\theta) \rightarrow 0$&#10;&#10;\end{document}"/>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102.0002"/>
  <p:tag name="PICTUREFILESIZE" val="7910"/>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59"/>
  <p:tag name="PICTUREFILESIZE" val="1874"/>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59"/>
  <p:tag name="PICTUREFILESIZE" val="1874"/>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k_{y}=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63"/>
  <p:tag name="PICTUREFILESIZE" val="2869"/>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k_{y}=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63"/>
  <p:tag name="PICTUREFILESIZE" val="2869"/>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_{x} + ip_{y}$&#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78"/>
  <p:tag name="PICTUREFILESIZE" val="4313"/>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H_{\rm TI} = m(\bm k) \sigma_x + v_z k_z \sigma_y + v \sigma_z (k_x s_y - k_y s_x)&#10;\end{align*}&#10;&#10;\end{document}&#10;"/>
  <p:tag name="FILENAME" val="TP_tmp"/>
  <p:tag name="FORMAT" val="png256"/>
  <p:tag name="RES" val="1200"/>
  <p:tag name="BLEND" val="0"/>
  <p:tag name="TRANSPARENT" val="0"/>
  <p:tag name="TBUG" val="0"/>
  <p:tag name="ALLOWFS" val="0"/>
  <p:tag name="ORIGWIDTH" val="192"/>
  <p:tag name="PICTUREFILESIZE" val="17240"/>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H_{\rm STI} = (H_{\rm TI} - \mu) \tau_z + \hat \Delta \tau_x&#10;\end{align*}&#10;&#10;\end{document}&#10;"/>
  <p:tag name="FILENAME" val="TP_tmp"/>
  <p:tag name="FORMAT" val="png256"/>
  <p:tag name="RES" val="1200"/>
  <p:tag name="BLEND" val="0"/>
  <p:tag name="TRANSPARENT" val="0"/>
  <p:tag name="TBUG" val="0"/>
  <p:tag name="ALLOWFS" val="0"/>
  <p:tag name="ORIGWIDTH" val="117"/>
  <p:tag name="PICTUREFILESIZE" val="9488"/>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sigma&#10;\end{align*}&#10;&#10;\end{document}&#10;"/>
  <p:tag name="FILENAME" val="TP_tmp"/>
  <p:tag name="FORMAT" val="png256"/>
  <p:tag name="RES" val="1200"/>
  <p:tag name="BLEND" val="0"/>
  <p:tag name="TRANSPARENT" val="0"/>
  <p:tag name="TBUG" val="0"/>
  <p:tag name="ALLOWFS" val="0"/>
  <p:tag name="ORIGWIDTH" val="6"/>
  <p:tag name="PICTUREFILESIZE" val="1424"/>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s&#10;\end{align*}&#10;&#10;\end{document}&#10;"/>
  <p:tag name="FILENAME" val="TP_tmp"/>
  <p:tag name="FORMAT" val="png256"/>
  <p:tag name="RES" val="1200"/>
  <p:tag name="BLEND" val="0"/>
  <p:tag name="TRANSPARENT" val="0"/>
  <p:tag name="TBUG" val="0"/>
  <p:tag name="ALLOWFS" val="0"/>
  <p:tag name="ORIGWIDTH" val="4"/>
  <p:tag name="PICTUREFILESIZE" val="1390"/>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bm d_{\rm f} = (0,0,\sigma_y)&#10;\end{align*}&#10;&#10;\end{document}&#10;"/>
  <p:tag name="FILENAME" val="TP_tmp"/>
  <p:tag name="FORMAT" val="png256"/>
  <p:tag name="RES" val="1200"/>
  <p:tag name="BLEND" val="0"/>
  <p:tag name="TRANSPARENT" val="0"/>
  <p:tag name="TBUG" val="0"/>
  <p:tag name="ALLOWFS" val="0"/>
  <p:tag name="ORIGWIDTH" val="60"/>
  <p:tag name="PICTUREFILESIZE" val="6451"/>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1=\Gamma_{+}\Gamma_{-}\exp[i(\phi_{-}-\phi_{+})]$&#10;&#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258.0005"/>
  <p:tag name="PICTUREFILESIZE" val="13473"/>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bm d_{\rm n} = (\sigma_y,0,0)&#10;\end{align*}&#10;&#10;\end{document}&#10;"/>
  <p:tag name="FILENAME" val="TP_tmp"/>
  <p:tag name="FORMAT" val="png256"/>
  <p:tag name="RES" val="1200"/>
  <p:tag name="BLEND" val="0"/>
  <p:tag name="TRANSPARENT" val="0"/>
  <p:tag name="TBUG" val="0"/>
  <p:tag name="ALLOWFS" val="0"/>
  <p:tag name="ORIGWIDTH" val="61"/>
  <p:tag name="PICTUREFILESIZE" val="6464"/>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m(\bm k) = m_0 + m_1 k_z^2 + m_2 (k_x^2 + k_y^2)&#10;\end{align*}&#10;&#10;\end{document}&#10;"/>
  <p:tag name="FILENAME" val="TP_tmp"/>
  <p:tag name="FORMAT" val="png256"/>
  <p:tag name="RES" val="1200"/>
  <p:tag name="BLEND" val="0"/>
  <p:tag name="TRANSPARENT" val="0"/>
  <p:tag name="TBUG" val="0"/>
  <p:tag name="ALLOWFS" val="0"/>
  <p:tag name="ORIGWIDTH" val="150"/>
  <p:tag name="PICTUREFILESIZE" val="15751"/>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1}$&#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28.98008"/>
  <p:tag name="PICTUREFILESIZE" val="1385"/>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3}$&#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30.00008"/>
  <p:tag name="PICTUREFILESIZE" val="1945"/>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2&#10;}$&#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30.00008"/>
  <p:tag name="PICTUREFILESIZE" val="1858"/>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4&#10;}$&#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30.00008"/>
  <p:tag name="PICTUREFILESIZE" val="1589"/>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H_{\rm Dirac} = v_{\rm D} (k_x s_y - k_y s_x)&#10;\end{align*}&#10;&#10;\end{document}&#10;"/>
  <p:tag name="FILENAME" val="TP_tmp"/>
  <p:tag name="FORMAT" val="png256"/>
  <p:tag name="RES" val="1200"/>
  <p:tag name="BLEND" val="0"/>
  <p:tag name="TRANSPARENT" val="0"/>
  <p:tag name="TBUG" val="0"/>
  <p:tag name="ALLOWFS" val="0"/>
  <p:tag name="ORIGWIDTH" val="111"/>
  <p:tag name="PICTUREFILESIZE" val="10238"/>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mu = v_z^2 / m_1&#10;\end{align*}&#10;&#10;\end{document}&#10;"/>
  <p:tag name="FILENAME" val="TP_tmp"/>
  <p:tag name="FORMAT" val="png256"/>
  <p:tag name="RES" val="1200"/>
  <p:tag name="BLEND" val="0"/>
  <p:tag name="TRANSPARENT" val="0"/>
  <p:tag name="TBUG" val="0"/>
  <p:tag name="ALLOWFS" val="0"/>
  <p:tag name="ORIGWIDTH" val="47"/>
  <p:tag name="PICTUREFILESIZE" val="5332"/>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I(\varphi)&#10;\end{align*}&#10;&#10;\end{document}&#10;"/>
  <p:tag name="FILENAME" val="TP_tmp"/>
  <p:tag name="FORMAT" val="png256"/>
  <p:tag name="RES" val="1200"/>
  <p:tag name="BLEND" val="0"/>
  <p:tag name="TRANSPARENT" val="0"/>
  <p:tag name="TBUG" val="0"/>
  <p:tag name="ALLOWFS" val="0"/>
  <p:tag name="ORIGWIDTH" val="19"/>
  <p:tag name="PICTUREFILESIZE" val="3402"/>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x&#10;\end{align*}&#10;&#10;\end{document}&#10;"/>
  <p:tag name="FILENAME" val="TP_tmp"/>
  <p:tag name="FORMAT" val="png256"/>
  <p:tag name="RES" val="1200"/>
  <p:tag name="BLEND" val="0"/>
  <p:tag name="TRANSPARENT" val="0"/>
  <p:tag name="TBUG" val="0"/>
  <p:tag name="ALLOWFS" val="0"/>
  <p:tag name="ORIGWIDTH" val="6"/>
  <p:tag name="PICTUREFILESIZE" val="1540"/>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color{red}&#10;&#10;&#10;$&#10;\exp(i\phi_{+})=&#10;\frac{\Delta_{+}}{\mid \Delta_{+}\mid}$ &#10;\end{document}"/>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bmp16m"/>
  <p:tag name="ORIGWIDTH" val="162.9603"/>
  <p:tag name="PICTUREFILESIZE" val="5296254"/>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y&#10;\end{align*}&#10;&#10;\end{document}&#10;"/>
  <p:tag name="FILENAME" val="TP_tmp"/>
  <p:tag name="FORMAT" val="png256"/>
  <p:tag name="RES" val="1200"/>
  <p:tag name="BLEND" val="0"/>
  <p:tag name="TRANSPARENT" val="0"/>
  <p:tag name="TBUG" val="0"/>
  <p:tag name="ALLOWFS" val="0"/>
  <p:tag name="ORIGWIDTH" val="6"/>
  <p:tag name="PICTUREFILESIZE" val="1742"/>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z&#10;\end{align*}&#10;&#10;\end{document}&#10;"/>
  <p:tag name="FILENAME" val="TP_tmp"/>
  <p:tag name="FORMAT" val="png256"/>
  <p:tag name="RES" val="1200"/>
  <p:tag name="BLEND" val="0"/>
  <p:tag name="TRANSPARENT" val="0"/>
  <p:tag name="TBUG" val="0"/>
  <p:tag name="ALLOWFS" val="0"/>
  <p:tag name="ORIGWIDTH" val="6"/>
  <p:tag name="PICTUREFILESIZE" val="1446"/>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varphi/\pi&#10;\end{align*}&#10;&#10;\end{document}&#10;"/>
  <p:tag name="FILENAME" val="TP_tmp"/>
  <p:tag name="FORMAT" val="png256"/>
  <p:tag name="RES" val="1200"/>
  <p:tag name="BLEND" val="0"/>
  <p:tag name="TRANSPARENT" val="0"/>
  <p:tag name="TBUG" val="0"/>
  <p:tag name="ALLOWFS" val="0"/>
  <p:tag name="ORIGWIDTH" val="18"/>
  <p:tag name="PICTUREFILESIZE" val="3021"/>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T / T_{\rm c STI} =&#10;\end{align*}&#10;&#10;\end{document}&#10;"/>
  <p:tag name="FILENAME" val="TP_tmp"/>
  <p:tag name="FORMAT" val="png256"/>
  <p:tag name="RES" val="1200"/>
  <p:tag name="BLEND" val="0"/>
  <p:tag name="TRANSPARENT" val="0"/>
  <p:tag name="TBUG" val="0"/>
  <p:tag name="ALLOWFS" val="0"/>
  <p:tag name="ORIGWIDTH" val="46"/>
  <p:tag name="PICTUREFILESIZE" val="4617"/>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I (\varphi) \propto \sin 2 \varphi&#10;\end{align*}&#10;&#10;\end{document}&#10;"/>
  <p:tag name="FILENAME" val="TP_tmp"/>
  <p:tag name="FORMAT" val="png256"/>
  <p:tag name="RES" val="1200"/>
  <p:tag name="BLEND" val="0"/>
  <p:tag name="TRANSPARENT" val="0"/>
  <p:tag name="TBUG" val="0"/>
  <p:tag name="ALLOWFS" val="0"/>
  <p:tag name="ORIGWIDTH" val="58"/>
  <p:tag name="PICTUREFILESIZE" val="6643"/>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T_{\mathrm c s} = 2 T_{\rm c STI}&#10;\end{align*}&#10;&#10;\end{document}&#10;"/>
  <p:tag name="FILENAME" val="TP_tmp"/>
  <p:tag name="FORMAT" val="png256"/>
  <p:tag name="RES" val="1200"/>
  <p:tag name="BLEND" val="0"/>
  <p:tag name="TRANSPARENT" val="0"/>
  <p:tag name="TBUG" val="0"/>
  <p:tag name="ALLOWFS" val="0"/>
  <p:tag name="ORIGWIDTH" val="55"/>
  <p:tag name="PICTUREFILESIZE" val="5100"/>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I (\varphi) \propto \sin 2 \varphi&#10;\end{align*}&#10;&#10;\end{document}&#10;"/>
  <p:tag name="FILENAME" val="TP_tmp"/>
  <p:tag name="FORMAT" val="png256"/>
  <p:tag name="RES" val="1200"/>
  <p:tag name="BLEND" val="0"/>
  <p:tag name="TRANSPARENT" val="0"/>
  <p:tag name="TBUG" val="0"/>
  <p:tag name="ALLOWFS" val="0"/>
  <p:tag name="ORIGWIDTH" val="58"/>
  <p:tag name="PICTUREFILESIZE" val="6643"/>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x&#10;\end{align*}&#10;&#10;\end{document}&#10;"/>
  <p:tag name="FILENAME" val="TP_tmp"/>
  <p:tag name="FORMAT" val="png256"/>
  <p:tag name="RES" val="1200"/>
  <p:tag name="BLEND" val="0"/>
  <p:tag name="TRANSPARENT" val="0"/>
  <p:tag name="TBUG" val="0"/>
  <p:tag name="ALLOWFS" val="0"/>
  <p:tag name="ORIGWIDTH" val="6"/>
  <p:tag name="PICTUREFILESIZE" val="1540"/>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y&#10;\end{align*}&#10;&#10;\end{document}&#10;"/>
  <p:tag name="FILENAME" val="TP_tmp"/>
  <p:tag name="FORMAT" val="png256"/>
  <p:tag name="RES" val="1200"/>
  <p:tag name="BLEND" val="0"/>
  <p:tag name="TRANSPARENT" val="0"/>
  <p:tag name="TBUG" val="0"/>
  <p:tag name="ALLOWFS" val="0"/>
  <p:tag name="ORIGWIDTH" val="6"/>
  <p:tag name="PICTUREFILESIZE" val="1742"/>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z&#10;\end{align*}&#10;&#10;\end{document}&#10;"/>
  <p:tag name="FILENAME" val="TP_tmp"/>
  <p:tag name="FORMAT" val="png256"/>
  <p:tag name="RES" val="1200"/>
  <p:tag name="BLEND" val="0"/>
  <p:tag name="TRANSPARENT" val="0"/>
  <p:tag name="TBUG" val="0"/>
  <p:tag name="ALLOWFS" val="0"/>
  <p:tag name="ORIGWIDTH" val="6"/>
  <p:tag name="PICTUREFILESIZE" val="1446"/>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color{red}&#10;&#10;&#10;$&#10;\exp(i\phi_{-})=&#10;\frac{\Delta_{-}}{\mid \Delta_{-}\mid}$ &#10;\end{document}"/>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bmp16m"/>
  <p:tag name="ORIGWIDTH" val="157.9803"/>
  <p:tag name="PICTUREFILESIZE" val="4740054"/>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T=0&#10;\end{align*}&#10;&#10;\end{document}&#10;"/>
  <p:tag name="FILENAME" val="TP_tmp"/>
  <p:tag name="FORMAT" val="png256"/>
  <p:tag name="RES" val="1200"/>
  <p:tag name="BLEND" val="0"/>
  <p:tag name="TRANSPARENT" val="0"/>
  <p:tag name="TBUG" val="0"/>
  <p:tag name="ALLOWFS" val="0"/>
  <p:tag name="ORIGWIDTH" val="26"/>
  <p:tag name="PICTUREFILESIZE" val="2589"/>
</p:tagLst>
</file>

<file path=ppt/tags/tag6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color{red}&#10;$\Delta_{+}\Delta_{-}&lt;0$&#10;\end{document}"/>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png16m"/>
  <p:tag name="ORIGWIDTH" val="111"/>
  <p:tag name="PICTUREFILESIZE" val="7341"/>
</p:tagLst>
</file>

<file path=ppt/tags/tag6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color{red}&#10;$\Delta_{+}$&#10;\end{document}"/>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png256"/>
  <p:tag name="ORIGWIDTH" val="35"/>
  <p:tag name="PICTUREFILESIZE" val="3227"/>
</p:tagLst>
</file>

<file path=ppt/tags/tag6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color{blue}&#10;$\Delta_{-}$&#10;\end{document}"/>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png256"/>
  <p:tag name="ORIGWIDTH" val="33"/>
  <p:tag name="PICTUREFILESIZE" val="2717"/>
</p:tagLst>
</file>

<file path=ppt/tags/tag6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_{Th}=D/L^{2}$&#10;\end{document}&#10;"/>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pngmono"/>
  <p:tag name="ORIGWIDTH" val="121.9802"/>
  <p:tag name="PICTUREFILESIZE" val="6099"/>
</p:tagLst>
</file>

<file path=ppt/tags/tag6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V_{ex}&gt;\sqrt{\Delta^{2} + \mu^{2}}$&#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159.9603"/>
  <p:tag name="PICTUREFILESIZE" val="9247"/>
</p:tagLst>
</file>

<file path=ppt/tags/tag6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V_{ex}&lt;\sqrt{\Delta^{2} + \mu^{2}}$&#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159.9603"/>
  <p:tag name="PICTUREFILESIZE" val="9196"/>
</p:tagLst>
</file>

<file path=ppt/tags/tag6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g_{NS}=2e^{2}/h$&#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124.9802"/>
  <p:tag name="PICTUREFILESIZE" val="7377"/>
</p:tagLst>
</file>

<file path=ppt/tags/tag6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R_{D}$ Resistance in DN&#10;\end{document}"/>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png16m"/>
  <p:tag name="ORIGWIDTH" val="212"/>
  <p:tag name="PICTUREFILESIZE" val="14601"/>
</p:tagLst>
</file>

<file path=ppt/tags/tag6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R_{B}$ Resistance at the interface&#10;\end{document}"/>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png16m"/>
  <p:tag name="ORIGWIDTH" val="310"/>
  <p:tag name="PICTUREFILESIZE" val="20471"/>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Gamma_{\pm}=\frac{E-\sqrt{E^{2}-\Delta^{2}_{\pm}}}&#10;{\mid \Delta_{\pm} \mid}$&#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169.9803"/>
  <p:tag name="PICTUREFILESIZE" val="12366"/>
</p:tagLst>
</file>

<file path=ppt/tags/tag70.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color{red}&#10;$R=R_{0}/2$&#10;\end{document}"/>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bmp16m"/>
  <p:tag name="ORIGWIDTH" val="95"/>
  <p:tag name="PICTUREFILESIZE" val="1663254"/>
</p:tagLst>
</file>

<file path=ppt/tags/tag7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R_{B}=2R_{0}/\int^{\pi/2}_{-\pi/2}T(\phi)\cos \phi &#10;d\phi $ &#10;\end{document}"/>
  <p:tag name="EXTERNALNAME" val="txp_fig"/>
  <p:tag name="BLEND" val="False"/>
  <p:tag name="TRANSPARENT" val="False"/>
  <p:tag name="KEEPFILES" val="False"/>
  <p:tag name="DEBUGPAUSE" val="False"/>
  <p:tag name="RESOLUTION" val="1200"/>
  <p:tag name="TIMEOUT" val="15"/>
  <p:tag name="BOXWIDTH" val="354"/>
  <p:tag name="BOXHEIGHT" val="200"/>
  <p:tag name="BOXFONT" val="10"/>
  <p:tag name="BOXWRAP" val="False"/>
  <p:tag name="WORKAROUNDTRANSPARENCYBUG" val="False"/>
  <p:tag name="ALLOWFONTSUBSTITUTION" val="False"/>
  <p:tag name="BITMAPFORMAT" val="png16m"/>
  <p:tag name="ORIGWIDTH" val="292"/>
  <p:tag name="PICTUREFILESIZE" val="30959"/>
</p:tagLst>
</file>

<file path=ppt/tags/tag7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R_{0}$; Sharvin resistance&#10;\end{document}"/>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png256"/>
  <p:tag name="ORIGWIDTH" val="223"/>
  <p:tag name="PICTUREFILESIZE" val="18163"/>
</p:tagLst>
</file>

<file path=ppt/tags/tag7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V_{ex}&gt;\sqrt{\Delta^{2} + \mu^{2}}$&#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159.9603"/>
  <p:tag name="PICTUREFILESIZE" val="9247"/>
</p:tagLst>
</file>

<file path=ppt/tags/tag7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V_{ex}&lt;\sqrt{\Delta^{2} + \mu^{2}}$&#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159.9603"/>
  <p:tag name="PICTUREFILESIZE" val="9196"/>
</p:tagLst>
</file>

<file path=ppt/tags/tag7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V_{ex}&gt;V_{c}$&#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78.96016"/>
  <p:tag name="PICTUREFILESIZE" val="4322"/>
</p:tagLst>
</file>

<file path=ppt/tags/tag7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V_{C}&gt;V_{ex}$&#10;\end{document}&#10;"/>
  <p:tag name="EXTERNALNAME" val="txp_fig"/>
  <p:tag name="BLEND" val="False"/>
  <p:tag name="TRANSPARENT" val="False"/>
  <p:tag name="KEEPFILES" val="False"/>
  <p:tag name="DEBUGPAUSE" val="False"/>
  <p:tag name="RESOLUTION" val="1200"/>
  <p:tag name="TIMEOUT" val="(none)"/>
  <p:tag name="BOXWIDTH" val="391"/>
  <p:tag name="BOXHEIGHT" val="339"/>
  <p:tag name="BOXFONT" val="10"/>
  <p:tag name="BOXWRAP" val="False"/>
  <p:tag name="WORKAROUNDTRANSPARENCYBUG" val="False"/>
  <p:tag name="ALLOWFONTSUBSTITUTION" val="False"/>
  <p:tag name="BITMAPFORMAT" val="pngmono"/>
  <p:tag name="ORIGWIDTH" val="84.00016"/>
  <p:tag name="PICTUREFILESIZE" val="4907"/>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psi_{\rm STI} = \sum_i t_i \phi_i e^{i (k_x x+ k_y y +q_i z)}&#10;\end{align*}&#10;&#10;\end{document}&#10;"/>
  <p:tag name="FILENAME" val="TP_tmp"/>
  <p:tag name="FORMAT" val="png256"/>
  <p:tag name="RES" val="1200"/>
  <p:tag name="BLEND" val="0"/>
  <p:tag name="TRANSPARENT" val="0"/>
  <p:tag name="TBUG" val="0"/>
  <p:tag name="ALLOWFS" val="0"/>
  <p:tag name="ORIGWIDTH" val="129"/>
  <p:tag name="PICTUREFILESIZE" val="14744"/>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phi_i&#10;\end{align*}&#10;&#10;\end{document}&#10;"/>
  <p:tag name="FILENAME" val="TP_tmp"/>
  <p:tag name="FORMAT" val="png256"/>
  <p:tag name="RES" val="1200"/>
  <p:tag name="BLEND" val="0"/>
  <p:tag name="TRANSPARENT" val="0"/>
  <p:tag name="TBUG" val="0"/>
  <p:tag name="ALLOWFS" val="0"/>
  <p:tag name="ORIGWIDTH" val="9"/>
  <p:tag name="PICTUREFILESIZE" val="2228"/>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revtex4-1}&#10;\pagestyle{empty}&#10;\usepackage{amsmath,amssymb,bm,color}&#10;\begin{document}&#10;&#10;\begin{align*}&#10; \psi_{\rm STI}(z=0) = 0&#10;\end{align*}&#10;&#10;\end{document}&#10;"/>
  <p:tag name="FILENAME" val="TP_tmp"/>
  <p:tag name="FORMAT" val="png256"/>
  <p:tag name="RES" val="1200"/>
  <p:tag name="BLEND" val="0"/>
  <p:tag name="TRANSPARENT" val="0"/>
  <p:tag name="TBUG" val="0"/>
  <p:tag name="ALLOWFS" val="0"/>
  <p:tag name="ORIGWIDTH" val="70"/>
  <p:tag name="PICTUREFILESIZE" val="6726"/>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10;$1=\frac{-E+\sqrt{E^{2}-\Delta_{0}^{2}\sin^{2}2\theta}}&#10;{E + \sqrt{E^{2}-\Delta_{0}^{2}\sin^{2}2\theta}}&#10;$&#10;\end{document}"/>
  <p:tag name="EXTERNALNAME" val="txp_fig"/>
  <p:tag name="BLEND" val="False"/>
  <p:tag name="TRANSPARENT" val="False"/>
  <p:tag name="KEEPFILES" val="False"/>
  <p:tag name="DEBUGPAUSE" val="False"/>
  <p:tag name="RESOLUTION" val="1200"/>
  <p:tag name="TIMEOUT" val="(none)"/>
  <p:tag name="BOXWIDTH" val="404"/>
  <p:tag name="BOXHEIGHT" val="276"/>
  <p:tag name="BOXFONT" val="10"/>
  <p:tag name="BOXWRAP" val="False"/>
  <p:tag name="WORKAROUNDTRANSPARENCYBUG" val="False"/>
  <p:tag name="ALLOWFONTSUBSTITUTION" val="False"/>
  <p:tag name="BITMAPFORMAT" val="pngmono"/>
  <p:tag name="ORIGWIDTH" val="223.9805"/>
  <p:tag name="PICTUREFILESIZE" val="28854"/>
</p:tagLst>
</file>

<file path=ppt/tags/tag80.xml><?xml version="1.0" encoding="utf-8"?>
<p:tagLst xmlns:a="http://schemas.openxmlformats.org/drawingml/2006/main" xmlns:r="http://schemas.openxmlformats.org/officeDocument/2006/relationships" xmlns:p="http://schemas.openxmlformats.org/presentationml/2006/main">
  <p:tag name="TIMING" val="|4.9"/>
</p:tagLst>
</file>

<file path=ppt/tags/tag8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2}$&#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858"/>
</p:tagLst>
</file>

<file path=ppt/tags/tag8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3}$&#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945"/>
</p:tagLst>
</file>

<file path=ppt/tags/tag8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4}$&#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589"/>
</p:tagLst>
</file>

<file path=ppt/tags/tag8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1}$&#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28.98008"/>
  <p:tag name="PICTUREFILESIZE" val="1385"/>
</p:tagLst>
</file>

<file path=ppt/tags/tag8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2}$&#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858"/>
</p:tagLst>
</file>

<file path=ppt/tags/tag8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2}$&#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858"/>
</p:tagLst>
</file>

<file path=ppt/tags/tag8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4}$&#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589"/>
</p:tagLst>
</file>

<file path=ppt/tags/tag8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2}$&#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858"/>
</p:tagLst>
</file>

<file path=ppt/tags/tag8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3}$&#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94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usepackage{amsmath}&#10;\usepackage{bm}&#10;\begin{document}&#10;$\sigma_{N}(\theta)=&#10;\frac{\cos^{2} \theta}{\cos^{2}\theta + Z^{2}}$&#10;\end{document}"/>
  <p:tag name="EXTERNALNAME" val="txp_fig"/>
  <p:tag name="BLEND" val="False"/>
  <p:tag name="TRANSPARENT" val="False"/>
  <p:tag name="KEEPFILES" val="False"/>
  <p:tag name="DEBUGPAUSE" val="False"/>
  <p:tag name="RESOLUTION" val="1200"/>
  <p:tag name="TIMEOUT" val="(none)"/>
  <p:tag name="BOXWIDTH" val="354"/>
  <p:tag name="BOXHEIGHT" val="200"/>
  <p:tag name="BOXFONT" val="10"/>
  <p:tag name="BOXWRAP" val="False"/>
  <p:tag name="WORKAROUNDTRANSPARENCYBUG" val="False"/>
  <p:tag name="ALLOWFONTSUBSTITUTION" val="False"/>
  <p:tag name="BITMAPFORMAT" val="pngmono"/>
  <p:tag name="ORIGWIDTH" val="176"/>
  <p:tag name="PICTUREFILESIZE" val="12527"/>
</p:tagLst>
</file>

<file path=ppt/tags/tag9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4}$&#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589"/>
</p:tagLst>
</file>

<file path=ppt/tags/tag9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1}$&#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28.98008"/>
  <p:tag name="PICTUREFILESIZE" val="1385"/>
</p:tagLst>
</file>

<file path=ppt/tags/tag9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1}$&#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28.98008"/>
  <p:tag name="PICTUREFILESIZE" val="1385"/>
</p:tagLst>
</file>

<file path=ppt/tags/tag9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2}$&#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858"/>
</p:tagLst>
</file>

<file path=ppt/tags/tag9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2}$&#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858"/>
</p:tagLst>
</file>

<file path=ppt/tags/tag9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3}$&#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945"/>
</p:tagLst>
</file>

<file path=ppt/tags/tag9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2}$&#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858"/>
</p:tagLst>
</file>

<file path=ppt/tags/tag9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4}$&#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589"/>
</p:tagLst>
</file>

<file path=ppt/tags/tag9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mu^2 = -m_{0}v_{z}^{2}/m_1$&#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60.9803"/>
  <p:tag name="PICTUREFILESIZE" val="8217"/>
</p:tagLst>
</file>

<file path=ppt/tags/tag9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_{4}$&#10;&#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00008"/>
  <p:tag name="PICTUREFILESIZE" val="1589"/>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2400" dirty="0" smtClean="0"/>
        </a:defPPr>
      </a:lstStyle>
    </a:txDef>
  </a:objectDefaults>
  <a:extraClrSchemeLst/>
</a:theme>
</file>

<file path=ppt/theme/theme10.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タイトル &amp; 箇条書き">
  <a:themeElements>
    <a:clrScheme name="">
      <a:dk1>
        <a:srgbClr val="000000"/>
      </a:dk1>
      <a:lt1>
        <a:srgbClr val="FFFFFF"/>
      </a:lt1>
      <a:dk2>
        <a:srgbClr val="000000"/>
      </a:dk2>
      <a:lt2>
        <a:srgbClr val="000000"/>
      </a:lt2>
      <a:accent1>
        <a:srgbClr val="66CCFF"/>
      </a:accent1>
      <a:accent2>
        <a:srgbClr val="333399"/>
      </a:accent2>
      <a:accent3>
        <a:srgbClr val="FFFFFF"/>
      </a:accent3>
      <a:accent4>
        <a:srgbClr val="000000"/>
      </a:accent4>
      <a:accent5>
        <a:srgbClr val="B8E2FF"/>
      </a:accent5>
      <a:accent6>
        <a:srgbClr val="2D2D8A"/>
      </a:accent6>
      <a:hlink>
        <a:srgbClr val="009999"/>
      </a:hlink>
      <a:folHlink>
        <a:srgbClr val="99CC00"/>
      </a:folHlink>
    </a:clrScheme>
    <a:fontScheme name="1_タイトル &amp; 箇条書き">
      <a:majorFont>
        <a:latin typeface="ヒラギノ角ゴ Pro W3"/>
        <a:ea typeface="ＭＳ Ｐゴシック"/>
        <a:cs typeface=""/>
      </a:majorFont>
      <a:minorFont>
        <a:latin typeface="ヒラギノ角ゴ Pro W3"/>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タイトル &amp; 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標準デザイン">
  <a:themeElements>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4_標準デザイン">
  <a:themeElements>
    <a:clrScheme name="7_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7_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7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FF9900"/>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標準デザイン">
  <a:themeElements>
    <a:clrScheme name="1_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1_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標準デザイン">
  <a:themeElements>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Osaka"/>
        <a:ea typeface="Osaka"/>
        <a:cs typeface=""/>
      </a:majorFont>
      <a:minorFont>
        <a:latin typeface="Osak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タイトル &amp; 箇条書き">
  <a:themeElements>
    <a:clrScheme name="">
      <a:dk1>
        <a:srgbClr val="000000"/>
      </a:dk1>
      <a:lt1>
        <a:srgbClr val="FFFFFF"/>
      </a:lt1>
      <a:dk2>
        <a:srgbClr val="000000"/>
      </a:dk2>
      <a:lt2>
        <a:srgbClr val="000000"/>
      </a:lt2>
      <a:accent1>
        <a:srgbClr val="66CCFF"/>
      </a:accent1>
      <a:accent2>
        <a:srgbClr val="333399"/>
      </a:accent2>
      <a:accent3>
        <a:srgbClr val="FFFFFF"/>
      </a:accent3>
      <a:accent4>
        <a:srgbClr val="000000"/>
      </a:accent4>
      <a:accent5>
        <a:srgbClr val="B8E2FF"/>
      </a:accent5>
      <a:accent6>
        <a:srgbClr val="2D2D8A"/>
      </a:accent6>
      <a:hlink>
        <a:srgbClr val="009999"/>
      </a:hlink>
      <a:folHlink>
        <a:srgbClr val="99CC00"/>
      </a:folHlink>
    </a:clrScheme>
    <a:fontScheme name="1_タイトル &amp; 箇条書き">
      <a:majorFont>
        <a:latin typeface="ヒラギノ角ゴ Pro W3"/>
        <a:ea typeface="ＭＳ Ｐゴシック"/>
        <a:cs typeface=""/>
      </a:majorFont>
      <a:minorFont>
        <a:latin typeface="ヒラギノ角ゴ Pro W3"/>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タイトル &amp; 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rgbClr val="FF9900"/>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41008</TotalTime>
  <Words>4211</Words>
  <Application>Microsoft Office PowerPoint</Application>
  <PresentationFormat>画面に合わせる (4:3)</PresentationFormat>
  <Paragraphs>918</Paragraphs>
  <Slides>71</Slides>
  <Notes>20</Notes>
  <HiddenSlides>0</HiddenSlides>
  <MMClips>0</MMClips>
  <ScaleCrop>false</ScaleCrop>
  <HeadingPairs>
    <vt:vector size="6" baseType="variant">
      <vt:variant>
        <vt:lpstr>テーマ</vt:lpstr>
      </vt:variant>
      <vt:variant>
        <vt:i4>12</vt:i4>
      </vt:variant>
      <vt:variant>
        <vt:lpstr>埋め込まれた OLE サーバー</vt:lpstr>
      </vt:variant>
      <vt:variant>
        <vt:i4>1</vt:i4>
      </vt:variant>
      <vt:variant>
        <vt:lpstr>スライド タイトル</vt:lpstr>
      </vt:variant>
      <vt:variant>
        <vt:i4>71</vt:i4>
      </vt:variant>
    </vt:vector>
  </HeadingPairs>
  <TitlesOfParts>
    <vt:vector size="84" baseType="lpstr">
      <vt:lpstr>Office テーマ</vt:lpstr>
      <vt:lpstr>24_標準デザイン</vt:lpstr>
      <vt:lpstr>27_標準デザイン</vt:lpstr>
      <vt:lpstr>5_標準デザイン</vt:lpstr>
      <vt:lpstr>12_標準デザイン</vt:lpstr>
      <vt:lpstr>5_Office テーマ</vt:lpstr>
      <vt:lpstr>1_タイトル &amp; 箇条書き</vt:lpstr>
      <vt:lpstr>2_標準デザイン</vt:lpstr>
      <vt:lpstr>7_Office テーマ</vt:lpstr>
      <vt:lpstr>8_Office テーマ</vt:lpstr>
      <vt:lpstr>2_タイトル &amp; 箇条書き</vt:lpstr>
      <vt:lpstr>15_標準デザイン</vt:lpstr>
      <vt:lpstr>数式</vt:lpstr>
      <vt:lpstr>Tunneling Conductance and Surface States Transition in Superconducting Topological Insulators</vt:lpstr>
      <vt:lpstr>Main collaborators </vt:lpstr>
      <vt:lpstr>(1) Theory of Tunneling Conductance in Superconducting Topological Insulator</vt:lpstr>
      <vt:lpstr>Surface Andreev bound state (ABS) up to now</vt:lpstr>
      <vt:lpstr>Tunneling effect in unconventional superconductors</vt:lpstr>
      <vt:lpstr>Tunneling conductance in d-wave junction</vt:lpstr>
      <vt:lpstr>Conductance formula in unconventional superconductor </vt:lpstr>
      <vt:lpstr>Well known example of Andreev bound states in d-wave superconductor</vt:lpstr>
      <vt:lpstr>Surface Andreev bound state (ABS) up to now</vt:lpstr>
      <vt:lpstr>Extension to spin-triplet superconductor</vt:lpstr>
      <vt:lpstr>Condition for ABS</vt:lpstr>
      <vt:lpstr>Chiral superconductor Sr2RuO4 </vt:lpstr>
      <vt:lpstr>Recent experiment of Sr2RuO4</vt:lpstr>
      <vt:lpstr>Tunneling spectrum in two-dimensional topological superconductors</vt:lpstr>
      <vt:lpstr>Surface Andreev bound state (ABS) up to now</vt:lpstr>
      <vt:lpstr>Andreev bound state in the presence of  spin-orbit coupling</vt:lpstr>
      <vt:lpstr>Feature of the Andreev bound states</vt:lpstr>
      <vt:lpstr>Flat dispersion  of ABS in NCS superconductor</vt:lpstr>
      <vt:lpstr>Superconducting Materials where zero bias conductance peak by ABS is observed </vt:lpstr>
      <vt:lpstr>Surface Andreev bound state (ABS) up to now</vt:lpstr>
      <vt:lpstr>ABS in B-phase of superfluid 3He</vt:lpstr>
      <vt:lpstr>ABS and tunneling conductance</vt:lpstr>
      <vt:lpstr>Superconducting topological insulator</vt:lpstr>
      <vt:lpstr>Superconductivity on the surface states</vt:lpstr>
      <vt:lpstr>Electronic states of Bi2Se3</vt:lpstr>
      <vt:lpstr>Hamiltonian of a superconducting topological insulator</vt:lpstr>
      <vt:lpstr>スライド 27</vt:lpstr>
      <vt:lpstr>Pairing function in superconducting topological insulator</vt:lpstr>
      <vt:lpstr>Surface states in topological insulators in the normal phase</vt:lpstr>
      <vt:lpstr>Superconductivity on the surface states</vt:lpstr>
      <vt:lpstr>Superconductivity on the surface states</vt:lpstr>
      <vt:lpstr>Structural transition of ABS</vt:lpstr>
      <vt:lpstr>Structural transition of ABS</vt:lpstr>
      <vt:lpstr>Structural transition of ABS</vt:lpstr>
      <vt:lpstr>Structural transition of ABS</vt:lpstr>
      <vt:lpstr>Tunneling conductance in full-gap superconducting topological insulators</vt:lpstr>
      <vt:lpstr>Summary:  Theory of tunneling spectroscopy of  superconducting topological insulators</vt:lpstr>
      <vt:lpstr>Josephson effect in s-wave/STI</vt:lpstr>
      <vt:lpstr>Josephson effect in d-wave/N/STI</vt:lpstr>
      <vt:lpstr>(1) Theory of Tunneling Conductance in Superconducting Topological Insulator</vt:lpstr>
      <vt:lpstr>Majorana Fermion and  odd-frequency pairing</vt:lpstr>
      <vt:lpstr>What is odd-frequency pairing</vt:lpstr>
      <vt:lpstr>Generation of odd-frequency pairing by symmetry breaking</vt:lpstr>
      <vt:lpstr>スライド 44</vt:lpstr>
      <vt:lpstr>スライド 45</vt:lpstr>
      <vt:lpstr>スライド 46</vt:lpstr>
      <vt:lpstr>Density of states in DN</vt:lpstr>
      <vt:lpstr>スライド 48</vt:lpstr>
      <vt:lpstr>Majorana fermion in Nano-wire</vt:lpstr>
      <vt:lpstr>スライド 50</vt:lpstr>
      <vt:lpstr>Majorana fermion in Nano-wire</vt:lpstr>
      <vt:lpstr>Anomalous current phase relation of Josephson current</vt:lpstr>
      <vt:lpstr>Induced odd-frequency pairing in topological phase</vt:lpstr>
      <vt:lpstr>Summary:  Nano wire hosting Majorana fermion</vt:lpstr>
      <vt:lpstr>Calculation of surface states</vt:lpstr>
      <vt:lpstr>Energy Gap function</vt:lpstr>
      <vt:lpstr>スライド 57</vt:lpstr>
      <vt:lpstr>Surface state generated at z=0</vt:lpstr>
      <vt:lpstr>Andreev bound state</vt:lpstr>
      <vt:lpstr>Charge transport in normal metal / STI junctions</vt:lpstr>
      <vt:lpstr>Tunneling conductance between normal metal / superconducting topological insulator junction</vt:lpstr>
      <vt:lpstr>スライド 62</vt:lpstr>
      <vt:lpstr>Tunneling conductance</vt:lpstr>
      <vt:lpstr>スライド 64</vt:lpstr>
      <vt:lpstr>スライド 65</vt:lpstr>
      <vt:lpstr>Josephson effect in singlet/triplet junction</vt:lpstr>
      <vt:lpstr>Josephson effect in s-wave/STI</vt:lpstr>
      <vt:lpstr>Josephson effect in d-wave/N/STI</vt:lpstr>
      <vt:lpstr>スライド 69</vt:lpstr>
      <vt:lpstr>Absence of spin-dependent tunneling</vt:lpstr>
      <vt:lpstr>Absence of spin-dependent tunneling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ai</dc:creator>
  <cp:lastModifiedBy>tanaka</cp:lastModifiedBy>
  <cp:revision>2304</cp:revision>
  <dcterms:created xsi:type="dcterms:W3CDTF">2011-05-12T05:24:52Z</dcterms:created>
  <dcterms:modified xsi:type="dcterms:W3CDTF">2012-06-20T03:54:22Z</dcterms:modified>
</cp:coreProperties>
</file>