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Default Extension="doc" ContentType="application/msword"/>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2"/>
  </p:notesMasterIdLst>
  <p:handoutMasterIdLst>
    <p:handoutMasterId r:id="rId63"/>
  </p:handoutMasterIdLst>
  <p:sldIdLst>
    <p:sldId id="570" r:id="rId2"/>
    <p:sldId id="256" r:id="rId3"/>
    <p:sldId id="577" r:id="rId4"/>
    <p:sldId id="537" r:id="rId5"/>
    <p:sldId id="538" r:id="rId6"/>
    <p:sldId id="539" r:id="rId7"/>
    <p:sldId id="540" r:id="rId8"/>
    <p:sldId id="529" r:id="rId9"/>
    <p:sldId id="576" r:id="rId10"/>
    <p:sldId id="551" r:id="rId11"/>
    <p:sldId id="572" r:id="rId12"/>
    <p:sldId id="574" r:id="rId13"/>
    <p:sldId id="541" r:id="rId14"/>
    <p:sldId id="534" r:id="rId15"/>
    <p:sldId id="575" r:id="rId16"/>
    <p:sldId id="501" r:id="rId17"/>
    <p:sldId id="503" r:id="rId18"/>
    <p:sldId id="504" r:id="rId19"/>
    <p:sldId id="327" r:id="rId20"/>
    <p:sldId id="505" r:id="rId21"/>
    <p:sldId id="486" r:id="rId22"/>
    <p:sldId id="506" r:id="rId23"/>
    <p:sldId id="550" r:id="rId24"/>
    <p:sldId id="583" r:id="rId25"/>
    <p:sldId id="507" r:id="rId26"/>
    <p:sldId id="508" r:id="rId27"/>
    <p:sldId id="509" r:id="rId28"/>
    <p:sldId id="546" r:id="rId29"/>
    <p:sldId id="535" r:id="rId30"/>
    <p:sldId id="536" r:id="rId31"/>
    <p:sldId id="553" r:id="rId32"/>
    <p:sldId id="511" r:id="rId33"/>
    <p:sldId id="512" r:id="rId34"/>
    <p:sldId id="514" r:id="rId35"/>
    <p:sldId id="515" r:id="rId36"/>
    <p:sldId id="554" r:id="rId37"/>
    <p:sldId id="588" r:id="rId38"/>
    <p:sldId id="582" r:id="rId39"/>
    <p:sldId id="581" r:id="rId40"/>
    <p:sldId id="555" r:id="rId41"/>
    <p:sldId id="556" r:id="rId42"/>
    <p:sldId id="557" r:id="rId43"/>
    <p:sldId id="558" r:id="rId44"/>
    <p:sldId id="559" r:id="rId45"/>
    <p:sldId id="560" r:id="rId46"/>
    <p:sldId id="519" r:id="rId47"/>
    <p:sldId id="561" r:id="rId48"/>
    <p:sldId id="567" r:id="rId49"/>
    <p:sldId id="568" r:id="rId50"/>
    <p:sldId id="528" r:id="rId51"/>
    <p:sldId id="405" r:id="rId52"/>
    <p:sldId id="389" r:id="rId53"/>
    <p:sldId id="589" r:id="rId54"/>
    <p:sldId id="578" r:id="rId55"/>
    <p:sldId id="584" r:id="rId56"/>
    <p:sldId id="579" r:id="rId57"/>
    <p:sldId id="586" r:id="rId58"/>
    <p:sldId id="580" r:id="rId59"/>
    <p:sldId id="585" r:id="rId60"/>
    <p:sldId id="590" r:id="rId61"/>
  </p:sldIdLst>
  <p:sldSz cx="9144000" cy="6858000" type="screen4x3"/>
  <p:notesSz cx="6883400" cy="9906000"/>
  <p:defaultTex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FF9933"/>
    <a:srgbClr val="FFCC00"/>
    <a:srgbClr val="007033"/>
    <a:srgbClr val="FF0066"/>
    <a:srgbClr val="006600"/>
    <a:srgbClr val="FF6600"/>
    <a:srgbClr val="00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876" autoAdjust="0"/>
    <p:restoredTop sz="92619" autoAdjust="0"/>
  </p:normalViewPr>
  <p:slideViewPr>
    <p:cSldViewPr snapToGrid="0">
      <p:cViewPr>
        <p:scale>
          <a:sx n="80" d="100"/>
          <a:sy n="80" d="100"/>
        </p:scale>
        <p:origin x="-816" y="-1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36868100" cy="368681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5" Type="http://schemas.openxmlformats.org/officeDocument/2006/relationships/image" Target="../media/image11.wmf"/><Relationship Id="rId4"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4" Type="http://schemas.openxmlformats.org/officeDocument/2006/relationships/image" Target="../media/image38.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40.wmf"/><Relationship Id="rId1" Type="http://schemas.openxmlformats.org/officeDocument/2006/relationships/image" Target="../media/image43.wmf"/><Relationship Id="rId5" Type="http://schemas.openxmlformats.org/officeDocument/2006/relationships/image" Target="../media/image44.wmf"/><Relationship Id="rId4" Type="http://schemas.openxmlformats.org/officeDocument/2006/relationships/image" Target="../media/image42.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3.wmf"/><Relationship Id="rId6" Type="http://schemas.openxmlformats.org/officeDocument/2006/relationships/image" Target="../media/image38.wmf"/><Relationship Id="rId5" Type="http://schemas.openxmlformats.org/officeDocument/2006/relationships/image" Target="../media/image37.wmf"/><Relationship Id="rId4" Type="http://schemas.openxmlformats.org/officeDocument/2006/relationships/image" Target="../media/image36.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 Id="rId6" Type="http://schemas.openxmlformats.org/officeDocument/2006/relationships/image" Target="../media/image71.wmf"/><Relationship Id="rId5" Type="http://schemas.openxmlformats.org/officeDocument/2006/relationships/image" Target="../media/image70.wmf"/><Relationship Id="rId4" Type="http://schemas.openxmlformats.org/officeDocument/2006/relationships/image" Target="../media/image69.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81.wmf"/><Relationship Id="rId1" Type="http://schemas.openxmlformats.org/officeDocument/2006/relationships/image" Target="../media/image80.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82.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84.wmf"/><Relationship Id="rId1" Type="http://schemas.openxmlformats.org/officeDocument/2006/relationships/image" Target="../media/image83.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image" Target="../media/image85.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87.wmf"/><Relationship Id="rId1" Type="http://schemas.openxmlformats.org/officeDocument/2006/relationships/image" Target="../media/image85.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91.wmf"/><Relationship Id="rId1" Type="http://schemas.openxmlformats.org/officeDocument/2006/relationships/image" Target="../media/image90.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image" Target="../media/image94.wmf"/><Relationship Id="rId1" Type="http://schemas.openxmlformats.org/officeDocument/2006/relationships/image" Target="../media/image93.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01.wmf"/><Relationship Id="rId2" Type="http://schemas.openxmlformats.org/officeDocument/2006/relationships/image" Target="../media/image100.wmf"/><Relationship Id="rId1" Type="http://schemas.openxmlformats.org/officeDocument/2006/relationships/image" Target="../media/image9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4" Type="http://schemas.openxmlformats.org/officeDocument/2006/relationships/image" Target="../media/image17.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03.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12.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16.wmf"/><Relationship Id="rId2" Type="http://schemas.openxmlformats.org/officeDocument/2006/relationships/image" Target="../media/image115.wmf"/><Relationship Id="rId1" Type="http://schemas.openxmlformats.org/officeDocument/2006/relationships/image" Target="../media/image114.wmf"/><Relationship Id="rId4" Type="http://schemas.openxmlformats.org/officeDocument/2006/relationships/image" Target="../media/image117.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118.wmf"/><Relationship Id="rId1" Type="http://schemas.openxmlformats.org/officeDocument/2006/relationships/image" Target="../media/image34.e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121.wmf"/><Relationship Id="rId2" Type="http://schemas.openxmlformats.org/officeDocument/2006/relationships/image" Target="../media/image120.wmf"/><Relationship Id="rId1" Type="http://schemas.openxmlformats.org/officeDocument/2006/relationships/image" Target="../media/image119.wmf"/></Relationships>
</file>

<file path=ppt/drawings/_rels/vmlDrawing35.vml.rels><?xml version="1.0" encoding="UTF-8" standalone="yes"?>
<Relationships xmlns="http://schemas.openxmlformats.org/package/2006/relationships"><Relationship Id="rId8" Type="http://schemas.openxmlformats.org/officeDocument/2006/relationships/image" Target="../media/image67.wmf"/><Relationship Id="rId13" Type="http://schemas.openxmlformats.org/officeDocument/2006/relationships/image" Target="../media/image126.wmf"/><Relationship Id="rId3" Type="http://schemas.openxmlformats.org/officeDocument/2006/relationships/image" Target="../media/image122.wmf"/><Relationship Id="rId7" Type="http://schemas.openxmlformats.org/officeDocument/2006/relationships/image" Target="../media/image66.wmf"/><Relationship Id="rId12" Type="http://schemas.openxmlformats.org/officeDocument/2006/relationships/image" Target="../media/image28.wmf"/><Relationship Id="rId2" Type="http://schemas.openxmlformats.org/officeDocument/2006/relationships/image" Target="../media/image71.wmf"/><Relationship Id="rId1" Type="http://schemas.openxmlformats.org/officeDocument/2006/relationships/image" Target="../media/image70.wmf"/><Relationship Id="rId6" Type="http://schemas.openxmlformats.org/officeDocument/2006/relationships/image" Target="../media/image69.wmf"/><Relationship Id="rId11" Type="http://schemas.openxmlformats.org/officeDocument/2006/relationships/image" Target="../media/image27.wmf"/><Relationship Id="rId5" Type="http://schemas.openxmlformats.org/officeDocument/2006/relationships/image" Target="../media/image124.wmf"/><Relationship Id="rId10" Type="http://schemas.openxmlformats.org/officeDocument/2006/relationships/image" Target="../media/image26.wmf"/><Relationship Id="rId4" Type="http://schemas.openxmlformats.org/officeDocument/2006/relationships/image" Target="../media/image123.wmf"/><Relationship Id="rId9" Type="http://schemas.openxmlformats.org/officeDocument/2006/relationships/image" Target="../media/image125.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27.w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131.wmf"/><Relationship Id="rId2" Type="http://schemas.openxmlformats.org/officeDocument/2006/relationships/image" Target="../media/image130.wmf"/><Relationship Id="rId1" Type="http://schemas.openxmlformats.org/officeDocument/2006/relationships/image" Target="../media/image129.wmf"/></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131.wmf"/><Relationship Id="rId1" Type="http://schemas.openxmlformats.org/officeDocument/2006/relationships/image" Target="../media/image130.wmf"/></Relationships>
</file>

<file path=ppt/drawings/_rels/vmlDrawing39.vml.rels><?xml version="1.0" encoding="UTF-8" standalone="yes"?>
<Relationships xmlns="http://schemas.openxmlformats.org/package/2006/relationships"><Relationship Id="rId8" Type="http://schemas.openxmlformats.org/officeDocument/2006/relationships/image" Target="../media/image139.wmf"/><Relationship Id="rId3" Type="http://schemas.openxmlformats.org/officeDocument/2006/relationships/image" Target="../media/image134.wmf"/><Relationship Id="rId7" Type="http://schemas.openxmlformats.org/officeDocument/2006/relationships/image" Target="../media/image138.wmf"/><Relationship Id="rId2" Type="http://schemas.openxmlformats.org/officeDocument/2006/relationships/image" Target="../media/image133.wmf"/><Relationship Id="rId1" Type="http://schemas.openxmlformats.org/officeDocument/2006/relationships/image" Target="../media/image132.wmf"/><Relationship Id="rId6" Type="http://schemas.openxmlformats.org/officeDocument/2006/relationships/image" Target="../media/image137.wmf"/><Relationship Id="rId5" Type="http://schemas.openxmlformats.org/officeDocument/2006/relationships/image" Target="../media/image136.wmf"/><Relationship Id="rId4" Type="http://schemas.openxmlformats.org/officeDocument/2006/relationships/image" Target="../media/image13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png"/></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4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5" Type="http://schemas.openxmlformats.org/officeDocument/2006/relationships/image" Target="../media/image19.wmf"/><Relationship Id="rId4" Type="http://schemas.openxmlformats.org/officeDocument/2006/relationships/image" Target="../media/image18.png"/></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25.wmf"/><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5" Type="http://schemas.openxmlformats.org/officeDocument/2006/relationships/image" Target="../media/image29.wmf"/><Relationship Id="rId4" Type="http://schemas.openxmlformats.org/officeDocument/2006/relationships/image" Target="../media/image21.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8.wmf"/><Relationship Id="rId1" Type="http://schemas.openxmlformats.org/officeDocument/2006/relationships/image" Target="../media/image29.wmf"/><Relationship Id="rId4" Type="http://schemas.openxmlformats.org/officeDocument/2006/relationships/image" Target="../media/image2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bwMode="auto">
          <a:xfrm>
            <a:off x="0" y="0"/>
            <a:ext cx="29829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cs typeface="+mn-cs"/>
              </a:defRPr>
            </a:lvl1pPr>
          </a:lstStyle>
          <a:p>
            <a:pPr>
              <a:defRPr/>
            </a:pPr>
            <a:endParaRPr lang="fr-FR"/>
          </a:p>
        </p:txBody>
      </p:sp>
      <p:sp>
        <p:nvSpPr>
          <p:cNvPr id="99331" name="Rectangle 3"/>
          <p:cNvSpPr>
            <a:spLocks noGrp="1" noChangeArrowheads="1"/>
          </p:cNvSpPr>
          <p:nvPr>
            <p:ph type="dt" sz="quarter" idx="1"/>
          </p:nvPr>
        </p:nvSpPr>
        <p:spPr bwMode="auto">
          <a:xfrm>
            <a:off x="3898900" y="0"/>
            <a:ext cx="29829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fr-FR"/>
          </a:p>
        </p:txBody>
      </p:sp>
      <p:sp>
        <p:nvSpPr>
          <p:cNvPr id="99332" name="Rectangle 4"/>
          <p:cNvSpPr>
            <a:spLocks noGrp="1" noChangeArrowheads="1"/>
          </p:cNvSpPr>
          <p:nvPr>
            <p:ph type="ftr" sz="quarter" idx="2"/>
          </p:nvPr>
        </p:nvSpPr>
        <p:spPr bwMode="auto">
          <a:xfrm>
            <a:off x="0" y="9409113"/>
            <a:ext cx="29829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cs typeface="+mn-cs"/>
              </a:defRPr>
            </a:lvl1pPr>
          </a:lstStyle>
          <a:p>
            <a:pPr>
              <a:defRPr/>
            </a:pPr>
            <a:endParaRPr lang="fr-FR"/>
          </a:p>
        </p:txBody>
      </p:sp>
      <p:sp>
        <p:nvSpPr>
          <p:cNvPr id="99333" name="Rectangle 5"/>
          <p:cNvSpPr>
            <a:spLocks noGrp="1" noChangeArrowheads="1"/>
          </p:cNvSpPr>
          <p:nvPr>
            <p:ph type="sldNum" sz="quarter" idx="3"/>
          </p:nvPr>
        </p:nvSpPr>
        <p:spPr bwMode="auto">
          <a:xfrm>
            <a:off x="3898900" y="9409113"/>
            <a:ext cx="29829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17CA2A70-3BCD-49C5-BF47-F003FB0A4834}" type="slidenum">
              <a:rPr lang="fr-FR"/>
              <a:pPr>
                <a:defRPr/>
              </a:pPr>
              <a:t>‹#›</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829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cs typeface="+mn-cs"/>
              </a:defRPr>
            </a:lvl1pPr>
          </a:lstStyle>
          <a:p>
            <a:pPr>
              <a:defRPr/>
            </a:pPr>
            <a:endParaRPr lang="fr-FR"/>
          </a:p>
        </p:txBody>
      </p:sp>
      <p:sp>
        <p:nvSpPr>
          <p:cNvPr id="57347" name="Rectangle 3"/>
          <p:cNvSpPr>
            <a:spLocks noGrp="1" noChangeArrowheads="1"/>
          </p:cNvSpPr>
          <p:nvPr>
            <p:ph type="dt" idx="1"/>
          </p:nvPr>
        </p:nvSpPr>
        <p:spPr bwMode="auto">
          <a:xfrm>
            <a:off x="3898900" y="0"/>
            <a:ext cx="29829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fr-FR"/>
          </a:p>
        </p:txBody>
      </p:sp>
      <p:sp>
        <p:nvSpPr>
          <p:cNvPr id="115716" name="Rectangle 4"/>
          <p:cNvSpPr>
            <a:spLocks noGrp="1" noRot="1" noChangeAspect="1" noChangeArrowheads="1" noTextEdit="1"/>
          </p:cNvSpPr>
          <p:nvPr>
            <p:ph type="sldImg" idx="2"/>
          </p:nvPr>
        </p:nvSpPr>
        <p:spPr bwMode="auto">
          <a:xfrm>
            <a:off x="965200" y="742950"/>
            <a:ext cx="4953000" cy="3714750"/>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687388" y="4705350"/>
            <a:ext cx="5508625" cy="4457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Click to edit Master text styles</a:t>
            </a:r>
          </a:p>
          <a:p>
            <a:pPr lvl="1"/>
            <a:r>
              <a:rPr lang="fr-FR" noProof="0" smtClean="0"/>
              <a:t>Second level</a:t>
            </a:r>
          </a:p>
          <a:p>
            <a:pPr lvl="2"/>
            <a:r>
              <a:rPr lang="fr-FR" noProof="0" smtClean="0"/>
              <a:t>Third level</a:t>
            </a:r>
          </a:p>
          <a:p>
            <a:pPr lvl="3"/>
            <a:r>
              <a:rPr lang="fr-FR" noProof="0" smtClean="0"/>
              <a:t>Fourth level</a:t>
            </a:r>
          </a:p>
          <a:p>
            <a:pPr lvl="4"/>
            <a:r>
              <a:rPr lang="fr-FR" noProof="0" smtClean="0"/>
              <a:t>Fifth level</a:t>
            </a:r>
          </a:p>
        </p:txBody>
      </p:sp>
      <p:sp>
        <p:nvSpPr>
          <p:cNvPr id="57350" name="Rectangle 6"/>
          <p:cNvSpPr>
            <a:spLocks noGrp="1" noChangeArrowheads="1"/>
          </p:cNvSpPr>
          <p:nvPr>
            <p:ph type="ftr" sz="quarter" idx="4"/>
          </p:nvPr>
        </p:nvSpPr>
        <p:spPr bwMode="auto">
          <a:xfrm>
            <a:off x="0" y="9409113"/>
            <a:ext cx="29829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cs typeface="+mn-cs"/>
              </a:defRPr>
            </a:lvl1pPr>
          </a:lstStyle>
          <a:p>
            <a:pPr>
              <a:defRPr/>
            </a:pPr>
            <a:endParaRPr lang="fr-FR"/>
          </a:p>
        </p:txBody>
      </p:sp>
      <p:sp>
        <p:nvSpPr>
          <p:cNvPr id="57351" name="Rectangle 7"/>
          <p:cNvSpPr>
            <a:spLocks noGrp="1" noChangeArrowheads="1"/>
          </p:cNvSpPr>
          <p:nvPr>
            <p:ph type="sldNum" sz="quarter" idx="5"/>
          </p:nvPr>
        </p:nvSpPr>
        <p:spPr bwMode="auto">
          <a:xfrm>
            <a:off x="3898900" y="9409113"/>
            <a:ext cx="29829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461BA2D8-32DF-46E0-ADF0-C86761526529}" type="slidenum">
              <a:rPr lang="fr-FR"/>
              <a:pPr>
                <a:defRPr/>
              </a:pPr>
              <a:t>‹#›</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TextEdit="1"/>
          </p:cNvSpPr>
          <p:nvPr>
            <p:ph type="sldImg"/>
          </p:nvPr>
        </p:nvSpPr>
        <p:spPr>
          <a:ln/>
        </p:spPr>
      </p:sp>
      <p:sp>
        <p:nvSpPr>
          <p:cNvPr id="116739" name="Rectangle 3"/>
          <p:cNvSpPr>
            <a:spLocks noGrp="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p:txBody>
          <a:bodyPr/>
          <a:lstStyle/>
          <a:p>
            <a:pPr>
              <a:defRPr/>
            </a:pPr>
            <a:fld id="{88C531A8-3038-4ED7-9512-FDA870371650}" type="slidenum">
              <a:rPr lang="fr-FR">
                <a:solidFill>
                  <a:prstClr val="black"/>
                </a:solidFill>
              </a:rPr>
              <a:pPr>
                <a:defRPr/>
              </a:pPr>
              <a:t>6</a:t>
            </a:fld>
            <a:endParaRPr lang="fr-FR">
              <a:solidFill>
                <a:prstClr val="black"/>
              </a:solidFill>
            </a:endParaRPr>
          </a:p>
        </p:txBody>
      </p:sp>
      <p:sp>
        <p:nvSpPr>
          <p:cNvPr id="117763" name="Rectangle 2"/>
          <p:cNvSpPr>
            <a:spLocks noGrp="1" noRot="1" noChangeAspect="1" noChangeArrowheads="1" noTextEdit="1"/>
          </p:cNvSpPr>
          <p:nvPr>
            <p:ph type="sldImg"/>
          </p:nvPr>
        </p:nvSpPr>
        <p:spPr>
          <a:xfrm>
            <a:off x="969963" y="742950"/>
            <a:ext cx="4951412" cy="3714750"/>
          </a:xfrm>
          <a:ln/>
        </p:spPr>
      </p:sp>
      <p:sp>
        <p:nvSpPr>
          <p:cNvPr id="117764" name="Rectangle 3"/>
          <p:cNvSpPr>
            <a:spLocks noGrp="1" noChangeArrowheads="1"/>
          </p:cNvSpPr>
          <p:nvPr>
            <p:ph type="body" idx="1"/>
          </p:nvPr>
        </p:nvSpPr>
        <p:spPr>
          <a:xfrm>
            <a:off x="687388" y="4706938"/>
            <a:ext cx="5508625" cy="4460875"/>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p:txBody>
          <a:bodyPr/>
          <a:lstStyle/>
          <a:p>
            <a:pPr>
              <a:defRPr/>
            </a:pPr>
            <a:fld id="{4B1DE223-4F05-4BD7-90C4-F230B6A62182}" type="slidenum">
              <a:rPr lang="fr-FR">
                <a:solidFill>
                  <a:prstClr val="black"/>
                </a:solidFill>
              </a:rPr>
              <a:pPr>
                <a:defRPr/>
              </a:pPr>
              <a:t>7</a:t>
            </a:fld>
            <a:endParaRPr lang="fr-FR">
              <a:solidFill>
                <a:prstClr val="black"/>
              </a:solidFill>
            </a:endParaRPr>
          </a:p>
        </p:txBody>
      </p:sp>
      <p:sp>
        <p:nvSpPr>
          <p:cNvPr id="118787" name="Rectangle 2"/>
          <p:cNvSpPr>
            <a:spLocks noGrp="1" noRot="1" noChangeAspect="1" noChangeArrowheads="1" noTextEdit="1"/>
          </p:cNvSpPr>
          <p:nvPr>
            <p:ph type="sldImg"/>
          </p:nvPr>
        </p:nvSpPr>
        <p:spPr>
          <a:xfrm>
            <a:off x="969963" y="742950"/>
            <a:ext cx="4951412" cy="3714750"/>
          </a:xfrm>
          <a:ln/>
        </p:spPr>
      </p:sp>
      <p:sp>
        <p:nvSpPr>
          <p:cNvPr id="118788" name="Rectangle 3"/>
          <p:cNvSpPr>
            <a:spLocks noGrp="1" noChangeArrowheads="1"/>
          </p:cNvSpPr>
          <p:nvPr>
            <p:ph type="body" idx="1"/>
          </p:nvPr>
        </p:nvSpPr>
        <p:spPr>
          <a:xfrm>
            <a:off x="687388" y="4706938"/>
            <a:ext cx="5508625" cy="4460875"/>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0E4CFDA4-9289-4426-B13D-0DB7B505B4E6}" type="slidenum">
              <a:rPr lang="fr-FR">
                <a:solidFill>
                  <a:prstClr val="black"/>
                </a:solidFill>
              </a:rPr>
              <a:pPr/>
              <a:t>9</a:t>
            </a:fld>
            <a:endParaRPr lang="fr-FR">
              <a:solidFill>
                <a:prstClr val="black"/>
              </a:solidFill>
            </a:endParaRPr>
          </a:p>
        </p:txBody>
      </p:sp>
      <p:sp>
        <p:nvSpPr>
          <p:cNvPr id="79875" name="Rectangle 2"/>
          <p:cNvSpPr>
            <a:spLocks noGrp="1" noRot="1" noChangeAspect="1" noChangeArrowheads="1" noTextEdit="1"/>
          </p:cNvSpPr>
          <p:nvPr>
            <p:ph type="sldImg"/>
          </p:nvPr>
        </p:nvSpPr>
        <p:spPr>
          <a:xfrm>
            <a:off x="969963" y="742950"/>
            <a:ext cx="4951412" cy="3714750"/>
          </a:xfrm>
          <a:ln/>
        </p:spPr>
      </p:sp>
      <p:sp>
        <p:nvSpPr>
          <p:cNvPr id="79876" name="Rectangle 3"/>
          <p:cNvSpPr>
            <a:spLocks noGrp="1" noChangeArrowheads="1"/>
          </p:cNvSpPr>
          <p:nvPr>
            <p:ph type="body" idx="1"/>
          </p:nvPr>
        </p:nvSpPr>
        <p:spPr>
          <a:xfrm>
            <a:off x="688023" y="4706320"/>
            <a:ext cx="5507359" cy="4461246"/>
          </a:xfrm>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p:txBody>
          <a:bodyPr/>
          <a:lstStyle/>
          <a:p>
            <a:pPr>
              <a:defRPr/>
            </a:pPr>
            <a:fld id="{D85FCE98-E3BA-4337-95EB-87935FE51060}" type="slidenum">
              <a:rPr lang="fr-FR"/>
              <a:pPr>
                <a:defRPr/>
              </a:pPr>
              <a:t>13</a:t>
            </a:fld>
            <a:endParaRPr lang="fr-F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ymbol zastępczy obrazu slajdu 1"/>
          <p:cNvSpPr>
            <a:spLocks noGrp="1" noRot="1" noChangeAspect="1" noTextEdit="1"/>
          </p:cNvSpPr>
          <p:nvPr>
            <p:ph type="sldImg"/>
          </p:nvPr>
        </p:nvSpPr>
        <p:spPr>
          <a:ln/>
        </p:spPr>
      </p:sp>
      <p:sp>
        <p:nvSpPr>
          <p:cNvPr id="120835" name="Symbol zastępczy notatek 2"/>
          <p:cNvSpPr>
            <a:spLocks noGrp="1"/>
          </p:cNvSpPr>
          <p:nvPr>
            <p:ph type="body" idx="1"/>
          </p:nvPr>
        </p:nvSpPr>
        <p:spPr>
          <a:noFill/>
          <a:ln/>
        </p:spPr>
        <p:txBody>
          <a:bodyPr/>
          <a:lstStyle/>
          <a:p>
            <a:endParaRPr lang="fr-FR" smtClean="0">
              <a:latin typeface="Arial" pitchFamily="34" charset="0"/>
            </a:endParaRPr>
          </a:p>
        </p:txBody>
      </p:sp>
      <p:sp>
        <p:nvSpPr>
          <p:cNvPr id="4" name="Symbol zastępczy numeru slajdu 3"/>
          <p:cNvSpPr>
            <a:spLocks noGrp="1"/>
          </p:cNvSpPr>
          <p:nvPr>
            <p:ph type="sldNum" sz="quarter" idx="5"/>
          </p:nvPr>
        </p:nvSpPr>
        <p:spPr/>
        <p:txBody>
          <a:bodyPr/>
          <a:lstStyle/>
          <a:p>
            <a:pPr>
              <a:defRPr/>
            </a:pPr>
            <a:fld id="{D3DB9ECE-708B-474C-B45D-01265F7576C7}" type="slidenum">
              <a:rPr lang="fr-FR" smtClean="0"/>
              <a:pPr>
                <a:defRPr/>
              </a:pPr>
              <a:t>17</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en-US" dirty="0" smtClean="0"/>
              <a:t>As</a:t>
            </a:r>
            <a:r>
              <a:rPr lang="en-US" baseline="0" dirty="0" smtClean="0"/>
              <a:t> we increase dead time between pulses plateau gets higher meaning higher probability of finding our contact in the ground state. It suggests that there is some relaxation going in the system. So we are in ground state or in an another state with different probability dependent on dead time between pulses. To avoid playing with conditional probabilities and test the system always in statistically the same state we use </a:t>
            </a:r>
            <a:r>
              <a:rPr lang="en-US" baseline="0" dirty="0" err="1" smtClean="0"/>
              <a:t>prepulse</a:t>
            </a:r>
            <a:r>
              <a:rPr lang="en-US" baseline="0" dirty="0" smtClean="0"/>
              <a:t> to erase memory and prepare system in the statistically same state (= definite probability of being in the ground state just after switching).  </a:t>
            </a:r>
            <a:endParaRPr lang="fr-FR" dirty="0"/>
          </a:p>
        </p:txBody>
      </p:sp>
      <p:sp>
        <p:nvSpPr>
          <p:cNvPr id="4" name="Symbol zastępczy numeru slajdu 3"/>
          <p:cNvSpPr>
            <a:spLocks noGrp="1"/>
          </p:cNvSpPr>
          <p:nvPr>
            <p:ph type="sldNum" sz="quarter" idx="10"/>
          </p:nvPr>
        </p:nvSpPr>
        <p:spPr/>
        <p:txBody>
          <a:bodyPr/>
          <a:lstStyle/>
          <a:p>
            <a:pPr>
              <a:defRPr/>
            </a:pPr>
            <a:fld id="{461BA2D8-32DF-46E0-ADF0-C86761526529}" type="slidenum">
              <a:rPr lang="fr-FR" smtClean="0"/>
              <a:pPr>
                <a:defRPr/>
              </a:pPr>
              <a:t>25</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p:spPr>
        <p:txBody>
          <a:bodyPr/>
          <a:lstStyle/>
          <a:p>
            <a:pPr eaLnBrk="1" hangingPunct="1"/>
            <a:endParaRPr lang="fr-FR" smtClean="0">
              <a:latin typeface="Arial" pitchFamily="34" charset="0"/>
            </a:endParaRPr>
          </a:p>
        </p:txBody>
      </p:sp>
      <p:sp>
        <p:nvSpPr>
          <p:cNvPr id="46084" name="Slide Number Placeholder 3"/>
          <p:cNvSpPr>
            <a:spLocks noGrp="1"/>
          </p:cNvSpPr>
          <p:nvPr>
            <p:ph type="sldNum" sz="quarter" idx="5"/>
          </p:nvPr>
        </p:nvSpPr>
        <p:spPr/>
        <p:txBody>
          <a:bodyPr/>
          <a:lstStyle/>
          <a:p>
            <a:pPr>
              <a:defRPr/>
            </a:pPr>
            <a:fld id="{74C56364-A0BF-4624-82C8-B6BAAE3CB08A}" type="slidenum">
              <a:rPr lang="fr-FR"/>
              <a:pPr>
                <a:defRPr/>
              </a:pPr>
              <a:t>26</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sz="1000">
                <a:solidFill>
                  <a:schemeClr val="tx1"/>
                </a:solidFill>
              </a:defRPr>
            </a:lvl1pPr>
          </a:lstStyle>
          <a:p>
            <a:pPr>
              <a:defRPr/>
            </a:pPr>
            <a:fld id="{29681D4E-B420-4393-897C-6BB9210B0489}" type="slidenum">
              <a:rPr lang="fr-FR"/>
              <a:pPr>
                <a:defRPr/>
              </a:pPr>
              <a:t>‹#›</a:t>
            </a:fld>
            <a:r>
              <a:rPr lang="fr-FR"/>
              <a:t>/19</a:t>
            </a:r>
          </a:p>
          <a:p>
            <a:pPr>
              <a:defRPr/>
            </a:pPr>
            <a:endParaRPr lang="fr-FR"/>
          </a:p>
          <a:p>
            <a:pPr>
              <a:defRPr/>
            </a:pPr>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sz="1000">
                <a:solidFill>
                  <a:schemeClr val="tx1"/>
                </a:solidFill>
              </a:defRPr>
            </a:lvl1pPr>
          </a:lstStyle>
          <a:p>
            <a:pPr>
              <a:defRPr/>
            </a:pPr>
            <a:fld id="{B46CF9B3-7003-46B1-922F-C823FA282268}" type="slidenum">
              <a:rPr lang="fr-FR"/>
              <a:pPr>
                <a:defRPr/>
              </a:pPr>
              <a:t>‹#›</a:t>
            </a:fld>
            <a:r>
              <a:rPr lang="fr-FR"/>
              <a:t>/19</a:t>
            </a:r>
          </a:p>
          <a:p>
            <a:pPr>
              <a:defRPr/>
            </a:pPr>
            <a:endParaRPr lang="fr-FR"/>
          </a:p>
          <a:p>
            <a:pPr>
              <a:defRPr/>
            </a:pPr>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26163"/>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0" y="0"/>
            <a:ext cx="67056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sz="1000">
                <a:solidFill>
                  <a:schemeClr val="tx1"/>
                </a:solidFill>
              </a:defRPr>
            </a:lvl1pPr>
          </a:lstStyle>
          <a:p>
            <a:pPr>
              <a:defRPr/>
            </a:pPr>
            <a:fld id="{DBC9F979-1013-43E2-8E5C-611F3F8B546A}" type="slidenum">
              <a:rPr lang="fr-FR"/>
              <a:pPr>
                <a:defRPr/>
              </a:pPr>
              <a:t>‹#›</a:t>
            </a:fld>
            <a:r>
              <a:rPr lang="fr-FR"/>
              <a:t>/19</a:t>
            </a:r>
          </a:p>
          <a:p>
            <a:pPr>
              <a:defRPr/>
            </a:pPr>
            <a:endParaRPr lang="fr-FR"/>
          </a:p>
          <a:p>
            <a:pPr>
              <a:defRPr/>
            </a:pPr>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74638"/>
            <a:ext cx="8229600" cy="58515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3" name="Rectangle 4"/>
          <p:cNvSpPr>
            <a:spLocks noGrp="1" noChangeArrowheads="1"/>
          </p:cNvSpPr>
          <p:nvPr>
            <p:ph type="dt" sz="half" idx="10"/>
          </p:nvPr>
        </p:nvSpPr>
        <p:spPr/>
        <p:txBody>
          <a:bodyPr/>
          <a:lstStyle>
            <a:lvl1pPr>
              <a:defRPr>
                <a:solidFill>
                  <a:srgbClr val="000000"/>
                </a:solidFill>
              </a:defRPr>
            </a:lvl1pPr>
          </a:lstStyle>
          <a:p>
            <a:pPr>
              <a:defRPr/>
            </a:pPr>
            <a:endParaRPr lang="fr-FR"/>
          </a:p>
        </p:txBody>
      </p:sp>
      <p:sp>
        <p:nvSpPr>
          <p:cNvPr id="4" name="Rectangle 5"/>
          <p:cNvSpPr>
            <a:spLocks noGrp="1" noChangeArrowheads="1"/>
          </p:cNvSpPr>
          <p:nvPr>
            <p:ph type="ftr" sz="quarter" idx="11"/>
          </p:nvPr>
        </p:nvSpPr>
        <p:spPr/>
        <p:txBody>
          <a:bodyPr/>
          <a:lstStyle>
            <a:lvl1pPr>
              <a:defRPr>
                <a:solidFill>
                  <a:srgbClr val="000000"/>
                </a:solidFill>
              </a:defRPr>
            </a:lvl1pPr>
          </a:lstStyle>
          <a:p>
            <a:pPr>
              <a:defRPr/>
            </a:pPr>
            <a:endParaRPr lang="fr-FR"/>
          </a:p>
        </p:txBody>
      </p:sp>
      <p:sp>
        <p:nvSpPr>
          <p:cNvPr id="5" name="Rectangle 6"/>
          <p:cNvSpPr>
            <a:spLocks noGrp="1" noChangeArrowheads="1"/>
          </p:cNvSpPr>
          <p:nvPr>
            <p:ph type="sldNum" sz="quarter" idx="12"/>
          </p:nvPr>
        </p:nvSpPr>
        <p:spPr/>
        <p:txBody>
          <a:bodyPr/>
          <a:lstStyle>
            <a:lvl1pPr>
              <a:defRPr>
                <a:solidFill>
                  <a:srgbClr val="000000"/>
                </a:solidFill>
              </a:defRPr>
            </a:lvl1pPr>
          </a:lstStyle>
          <a:p>
            <a:pPr>
              <a:defRPr/>
            </a:pPr>
            <a:fld id="{99E8EAF9-0705-4801-AD2C-34D536E044A9}" type="slidenum">
              <a:rPr lang="fr-FR"/>
              <a:pPr>
                <a:defRP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sz="1000">
                <a:solidFill>
                  <a:schemeClr val="tx1"/>
                </a:solidFill>
              </a:defRPr>
            </a:lvl1pPr>
          </a:lstStyle>
          <a:p>
            <a:pPr>
              <a:defRPr/>
            </a:pPr>
            <a:fld id="{9902BFF8-5B35-458A-8BE4-1A6876CE2023}" type="slidenum">
              <a:rPr lang="fr-FR"/>
              <a:pPr>
                <a:defRPr/>
              </a:pPr>
              <a:t>‹#›</a:t>
            </a:fld>
            <a:r>
              <a:rPr lang="fr-FR"/>
              <a:t>/19</a:t>
            </a:r>
          </a:p>
          <a:p>
            <a:pPr>
              <a:defRPr/>
            </a:pPr>
            <a:endParaRPr lang="fr-FR"/>
          </a:p>
          <a:p>
            <a:pPr>
              <a:defRPr/>
            </a:pPr>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sz="1000">
                <a:solidFill>
                  <a:schemeClr val="tx1"/>
                </a:solidFill>
              </a:defRPr>
            </a:lvl1pPr>
          </a:lstStyle>
          <a:p>
            <a:pPr>
              <a:defRPr/>
            </a:pPr>
            <a:fld id="{20258D20-BC2A-4E4E-B48C-2A6BFABA22EA}" type="slidenum">
              <a:rPr lang="fr-FR"/>
              <a:pPr>
                <a:defRPr/>
              </a:pPr>
              <a:t>‹#›</a:t>
            </a:fld>
            <a:r>
              <a:rPr lang="fr-FR"/>
              <a:t>/19</a:t>
            </a:r>
          </a:p>
          <a:p>
            <a:pPr>
              <a:defRPr/>
            </a:pPr>
            <a:endParaRPr lang="fr-FR"/>
          </a:p>
          <a:p>
            <a:pPr>
              <a:defRPr/>
            </a:pPr>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lvl1pPr>
              <a:defRPr/>
            </a:lvl1pPr>
          </a:lstStyle>
          <a:p>
            <a:pPr>
              <a:defRPr/>
            </a:pPr>
            <a:endParaRPr lang="fr-FR"/>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sz="1000">
                <a:solidFill>
                  <a:schemeClr val="tx1"/>
                </a:solidFill>
              </a:defRPr>
            </a:lvl1pPr>
          </a:lstStyle>
          <a:p>
            <a:pPr>
              <a:defRPr/>
            </a:pPr>
            <a:fld id="{0548C5FC-37CA-4488-B541-DC987D1F77EA}" type="slidenum">
              <a:rPr lang="fr-FR"/>
              <a:pPr>
                <a:defRPr/>
              </a:pPr>
              <a:t>‹#›</a:t>
            </a:fld>
            <a:r>
              <a:rPr lang="fr-FR"/>
              <a:t>/19</a:t>
            </a:r>
          </a:p>
          <a:p>
            <a:pPr>
              <a:defRPr/>
            </a:pPr>
            <a:endParaRPr lang="fr-FR"/>
          </a:p>
          <a:p>
            <a:pPr>
              <a:defRPr/>
            </a:pP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lvl1pPr>
              <a:defRPr/>
            </a:lvl1pPr>
          </a:lstStyle>
          <a:p>
            <a:pPr>
              <a:defRPr/>
            </a:pPr>
            <a:endParaRPr lang="fr-FR"/>
          </a:p>
        </p:txBody>
      </p:sp>
      <p:sp>
        <p:nvSpPr>
          <p:cNvPr id="8" name="Footer Placeholder 7"/>
          <p:cNvSpPr>
            <a:spLocks noGrp="1"/>
          </p:cNvSpPr>
          <p:nvPr>
            <p:ph type="ftr" sz="quarter" idx="11"/>
          </p:nvPr>
        </p:nvSpPr>
        <p:spPr/>
        <p:txBody>
          <a:bodyPr/>
          <a:lstStyle>
            <a:lvl1pPr>
              <a:defRPr/>
            </a:lvl1pPr>
          </a:lstStyle>
          <a:p>
            <a:pPr>
              <a:defRPr/>
            </a:pPr>
            <a:endParaRPr lang="fr-FR"/>
          </a:p>
        </p:txBody>
      </p:sp>
      <p:sp>
        <p:nvSpPr>
          <p:cNvPr id="9" name="Slide Number Placeholder 8"/>
          <p:cNvSpPr>
            <a:spLocks noGrp="1"/>
          </p:cNvSpPr>
          <p:nvPr>
            <p:ph type="sldNum" sz="quarter" idx="12"/>
          </p:nvPr>
        </p:nvSpPr>
        <p:spPr/>
        <p:txBody>
          <a:bodyPr/>
          <a:lstStyle>
            <a:lvl1pPr>
              <a:defRPr sz="1000">
                <a:solidFill>
                  <a:schemeClr val="tx1"/>
                </a:solidFill>
              </a:defRPr>
            </a:lvl1pPr>
          </a:lstStyle>
          <a:p>
            <a:pPr>
              <a:defRPr/>
            </a:pPr>
            <a:fld id="{71094A13-EAEA-4D90-8084-C76485BD2840}" type="slidenum">
              <a:rPr lang="fr-FR"/>
              <a:pPr>
                <a:defRPr/>
              </a:pPr>
              <a:t>‹#›</a:t>
            </a:fld>
            <a:r>
              <a:rPr lang="fr-FR"/>
              <a:t>/19</a:t>
            </a:r>
          </a:p>
          <a:p>
            <a:pPr>
              <a:defRPr/>
            </a:pPr>
            <a:endParaRPr lang="fr-FR"/>
          </a:p>
          <a:p>
            <a:pPr>
              <a:defRPr/>
            </a:pPr>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lvl1pPr>
              <a:defRPr/>
            </a:lvl1pPr>
          </a:lstStyle>
          <a:p>
            <a:pPr>
              <a:defRPr/>
            </a:pPr>
            <a:endParaRPr lang="fr-FR"/>
          </a:p>
        </p:txBody>
      </p:sp>
      <p:sp>
        <p:nvSpPr>
          <p:cNvPr id="4" name="Footer Placeholder 3"/>
          <p:cNvSpPr>
            <a:spLocks noGrp="1"/>
          </p:cNvSpPr>
          <p:nvPr>
            <p:ph type="ftr" sz="quarter" idx="11"/>
          </p:nvPr>
        </p:nvSpPr>
        <p:spPr/>
        <p:txBody>
          <a:bodyPr/>
          <a:lstStyle>
            <a:lvl1pPr>
              <a:defRPr/>
            </a:lvl1pPr>
          </a:lstStyle>
          <a:p>
            <a:pPr>
              <a:defRPr/>
            </a:pPr>
            <a:endParaRPr lang="fr-FR"/>
          </a:p>
        </p:txBody>
      </p:sp>
      <p:sp>
        <p:nvSpPr>
          <p:cNvPr id="5" name="Slide Number Placeholder 4"/>
          <p:cNvSpPr>
            <a:spLocks noGrp="1"/>
          </p:cNvSpPr>
          <p:nvPr>
            <p:ph type="sldNum" sz="quarter" idx="12"/>
          </p:nvPr>
        </p:nvSpPr>
        <p:spPr/>
        <p:txBody>
          <a:bodyPr/>
          <a:lstStyle>
            <a:lvl1pPr>
              <a:defRPr sz="1000">
                <a:solidFill>
                  <a:schemeClr val="tx1"/>
                </a:solidFill>
              </a:defRPr>
            </a:lvl1pPr>
          </a:lstStyle>
          <a:p>
            <a:pPr>
              <a:defRPr/>
            </a:pPr>
            <a:fld id="{90575BCD-7715-4A51-A9C6-2E94645D71ED}" type="slidenum">
              <a:rPr lang="fr-FR"/>
              <a:pPr>
                <a:defRPr/>
              </a:pPr>
              <a:t>‹#›</a:t>
            </a:fld>
            <a:r>
              <a:rPr lang="fr-FR"/>
              <a:t>/19</a:t>
            </a:r>
          </a:p>
          <a:p>
            <a:pPr>
              <a:defRPr/>
            </a:pPr>
            <a:endParaRPr lang="fr-FR"/>
          </a:p>
          <a:p>
            <a:pPr>
              <a:defRPr/>
            </a:pPr>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fr-FR"/>
          </a:p>
        </p:txBody>
      </p:sp>
      <p:sp>
        <p:nvSpPr>
          <p:cNvPr id="3" name="Footer Placeholder 2"/>
          <p:cNvSpPr>
            <a:spLocks noGrp="1"/>
          </p:cNvSpPr>
          <p:nvPr>
            <p:ph type="ftr" sz="quarter" idx="11"/>
          </p:nvPr>
        </p:nvSpPr>
        <p:spPr/>
        <p:txBody>
          <a:bodyPr/>
          <a:lstStyle>
            <a:lvl1pPr>
              <a:defRPr/>
            </a:lvl1pPr>
          </a:lstStyle>
          <a:p>
            <a:pPr>
              <a:defRPr/>
            </a:pPr>
            <a:endParaRPr lang="fr-FR"/>
          </a:p>
        </p:txBody>
      </p:sp>
      <p:sp>
        <p:nvSpPr>
          <p:cNvPr id="4" name="Slide Number Placeholder 3"/>
          <p:cNvSpPr>
            <a:spLocks noGrp="1"/>
          </p:cNvSpPr>
          <p:nvPr>
            <p:ph type="sldNum" sz="quarter" idx="12"/>
          </p:nvPr>
        </p:nvSpPr>
        <p:spPr/>
        <p:txBody>
          <a:bodyPr/>
          <a:lstStyle>
            <a:lvl1pPr>
              <a:defRPr sz="1000">
                <a:solidFill>
                  <a:schemeClr val="tx1"/>
                </a:solidFill>
              </a:defRPr>
            </a:lvl1pPr>
          </a:lstStyle>
          <a:p>
            <a:pPr>
              <a:defRPr/>
            </a:pPr>
            <a:fld id="{1BCD2B8E-14D6-4DC1-B885-CD2F138B9FC5}" type="slidenum">
              <a:rPr lang="fr-FR"/>
              <a:pPr>
                <a:defRPr/>
              </a:pPr>
              <a:t>‹#›</a:t>
            </a:fld>
            <a:r>
              <a:rPr lang="fr-FR"/>
              <a:t>/19</a:t>
            </a:r>
          </a:p>
          <a:p>
            <a:pPr>
              <a:defRPr/>
            </a:pPr>
            <a:endParaRPr lang="fr-FR"/>
          </a:p>
          <a:p>
            <a:pPr>
              <a:defRPr/>
            </a:pPr>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fr-FR"/>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sz="1000">
                <a:solidFill>
                  <a:schemeClr val="tx1"/>
                </a:solidFill>
              </a:defRPr>
            </a:lvl1pPr>
          </a:lstStyle>
          <a:p>
            <a:pPr>
              <a:defRPr/>
            </a:pPr>
            <a:fld id="{526F341D-3825-4EC8-9352-3226DB2498D9}" type="slidenum">
              <a:rPr lang="fr-FR"/>
              <a:pPr>
                <a:defRPr/>
              </a:pPr>
              <a:t>‹#›</a:t>
            </a:fld>
            <a:r>
              <a:rPr lang="fr-FR"/>
              <a:t>/19</a:t>
            </a:r>
          </a:p>
          <a:p>
            <a:pPr>
              <a:defRPr/>
            </a:pPr>
            <a:endParaRPr lang="fr-FR"/>
          </a:p>
          <a:p>
            <a:pPr>
              <a:defRPr/>
            </a:pPr>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fr-FR"/>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sz="1000">
                <a:solidFill>
                  <a:schemeClr val="tx1"/>
                </a:solidFill>
              </a:defRPr>
            </a:lvl1pPr>
          </a:lstStyle>
          <a:p>
            <a:pPr>
              <a:defRPr/>
            </a:pPr>
            <a:fld id="{269A7209-8ECC-4315-8FEB-1F24BDEDA1A6}" type="slidenum">
              <a:rPr lang="fr-FR"/>
              <a:pPr>
                <a:defRPr/>
              </a:pPr>
              <a:t>‹#›</a:t>
            </a:fld>
            <a:r>
              <a:rPr lang="fr-FR"/>
              <a:t>/19</a:t>
            </a:r>
          </a:p>
          <a:p>
            <a:pPr>
              <a:defRPr/>
            </a:pPr>
            <a:endParaRPr lang="fr-FR"/>
          </a:p>
          <a:p>
            <a:pPr>
              <a:defRPr/>
            </a:pPr>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0" y="0"/>
            <a:ext cx="9144000" cy="8001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624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cs typeface="+mn-cs"/>
              </a:defRPr>
            </a:lvl1pPr>
          </a:lstStyle>
          <a:p>
            <a:pPr>
              <a:defRPr/>
            </a:pPr>
            <a:endParaRPr lang="fr-F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fr-FR"/>
          </a:p>
        </p:txBody>
      </p:sp>
      <p:sp>
        <p:nvSpPr>
          <p:cNvPr id="1030" name="Rectangle 6"/>
          <p:cNvSpPr>
            <a:spLocks noGrp="1" noChangeArrowheads="1"/>
          </p:cNvSpPr>
          <p:nvPr>
            <p:ph type="sldNum" sz="quarter" idx="4"/>
          </p:nvPr>
        </p:nvSpPr>
        <p:spPr bwMode="auto">
          <a:xfrm>
            <a:off x="8318500" y="161925"/>
            <a:ext cx="825500" cy="450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bg2"/>
                </a:solidFill>
                <a:latin typeface="Arial" charset="0"/>
                <a:cs typeface="+mn-cs"/>
              </a:defRPr>
            </a:lvl1pPr>
          </a:lstStyle>
          <a:p>
            <a:pPr>
              <a:defRPr/>
            </a:pPr>
            <a:fld id="{D2BD4CCF-AF7F-4478-88FE-1DEE7F14DCCA}" type="slidenum">
              <a:rPr lang="fr-FR"/>
              <a:pPr>
                <a:defRPr/>
              </a:pPr>
              <a:t>‹#›</a:t>
            </a:fld>
            <a:r>
              <a:rPr lang="fr-FR"/>
              <a:t>/19</a:t>
            </a:r>
          </a:p>
          <a:p>
            <a:pPr>
              <a:defRPr/>
            </a:pPr>
            <a:endParaRPr lang="fr-FR"/>
          </a:p>
          <a:p>
            <a:pPr>
              <a:defRPr/>
            </a:pPr>
            <a:endParaRPr lang="fr-FR"/>
          </a:p>
        </p:txBody>
      </p:sp>
    </p:spTree>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Lst>
  <p:hf hdr="0" ftr="0" dt="0"/>
  <p:txStyles>
    <p:titleStyle>
      <a:lvl1pPr algn="ctr" rtl="0" eaLnBrk="0" fontAlgn="base" hangingPunct="0">
        <a:spcBef>
          <a:spcPct val="0"/>
        </a:spcBef>
        <a:spcAft>
          <a:spcPct val="0"/>
        </a:spcAft>
        <a:defRPr sz="2800">
          <a:solidFill>
            <a:schemeClr val="accent2"/>
          </a:solidFill>
          <a:latin typeface="+mj-lt"/>
          <a:ea typeface="+mj-ea"/>
          <a:cs typeface="+mj-cs"/>
        </a:defRPr>
      </a:lvl1pPr>
      <a:lvl2pPr algn="ctr" rtl="0" eaLnBrk="0" fontAlgn="base" hangingPunct="0">
        <a:spcBef>
          <a:spcPct val="0"/>
        </a:spcBef>
        <a:spcAft>
          <a:spcPct val="0"/>
        </a:spcAft>
        <a:defRPr sz="2800">
          <a:solidFill>
            <a:schemeClr val="accent2"/>
          </a:solidFill>
          <a:latin typeface="Verdana" pitchFamily="34" charset="0"/>
        </a:defRPr>
      </a:lvl2pPr>
      <a:lvl3pPr algn="ctr" rtl="0" eaLnBrk="0" fontAlgn="base" hangingPunct="0">
        <a:spcBef>
          <a:spcPct val="0"/>
        </a:spcBef>
        <a:spcAft>
          <a:spcPct val="0"/>
        </a:spcAft>
        <a:defRPr sz="2800">
          <a:solidFill>
            <a:schemeClr val="accent2"/>
          </a:solidFill>
          <a:latin typeface="Verdana" pitchFamily="34" charset="0"/>
        </a:defRPr>
      </a:lvl3pPr>
      <a:lvl4pPr algn="ctr" rtl="0" eaLnBrk="0" fontAlgn="base" hangingPunct="0">
        <a:spcBef>
          <a:spcPct val="0"/>
        </a:spcBef>
        <a:spcAft>
          <a:spcPct val="0"/>
        </a:spcAft>
        <a:defRPr sz="2800">
          <a:solidFill>
            <a:schemeClr val="accent2"/>
          </a:solidFill>
          <a:latin typeface="Verdana" pitchFamily="34" charset="0"/>
        </a:defRPr>
      </a:lvl4pPr>
      <a:lvl5pPr algn="ctr" rtl="0" eaLnBrk="0" fontAlgn="base" hangingPunct="0">
        <a:spcBef>
          <a:spcPct val="0"/>
        </a:spcBef>
        <a:spcAft>
          <a:spcPct val="0"/>
        </a:spcAft>
        <a:defRPr sz="2800">
          <a:solidFill>
            <a:schemeClr val="accent2"/>
          </a:solidFill>
          <a:latin typeface="Verdana" pitchFamily="34" charset="0"/>
        </a:defRPr>
      </a:lvl5pPr>
      <a:lvl6pPr marL="457200" algn="ctr" rtl="0" fontAlgn="base">
        <a:spcBef>
          <a:spcPct val="0"/>
        </a:spcBef>
        <a:spcAft>
          <a:spcPct val="0"/>
        </a:spcAft>
        <a:defRPr sz="2800">
          <a:solidFill>
            <a:schemeClr val="accent2"/>
          </a:solidFill>
          <a:latin typeface="Verdana" pitchFamily="34" charset="0"/>
        </a:defRPr>
      </a:lvl6pPr>
      <a:lvl7pPr marL="914400" algn="ctr" rtl="0" fontAlgn="base">
        <a:spcBef>
          <a:spcPct val="0"/>
        </a:spcBef>
        <a:spcAft>
          <a:spcPct val="0"/>
        </a:spcAft>
        <a:defRPr sz="2800">
          <a:solidFill>
            <a:schemeClr val="accent2"/>
          </a:solidFill>
          <a:latin typeface="Verdana" pitchFamily="34" charset="0"/>
        </a:defRPr>
      </a:lvl7pPr>
      <a:lvl8pPr marL="1371600" algn="ctr" rtl="0" fontAlgn="base">
        <a:spcBef>
          <a:spcPct val="0"/>
        </a:spcBef>
        <a:spcAft>
          <a:spcPct val="0"/>
        </a:spcAft>
        <a:defRPr sz="2800">
          <a:solidFill>
            <a:schemeClr val="accent2"/>
          </a:solidFill>
          <a:latin typeface="Verdana" pitchFamily="34" charset="0"/>
        </a:defRPr>
      </a:lvl8pPr>
      <a:lvl9pPr marL="1828800" algn="ctr" rtl="0" fontAlgn="base">
        <a:spcBef>
          <a:spcPct val="0"/>
        </a:spcBef>
        <a:spcAft>
          <a:spcPct val="0"/>
        </a:spcAft>
        <a:defRPr sz="2800">
          <a:solidFill>
            <a:schemeClr val="accent2"/>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oleObject" Target="../embeddings/oleObject31.bin"/><Relationship Id="rId7"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33.bin"/><Relationship Id="rId5" Type="http://schemas.openxmlformats.org/officeDocument/2006/relationships/oleObject" Target="../embeddings/oleObject32.bin"/><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oleObject36.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vmlDrawing" Target="../drawings/vmlDrawing10.vml"/><Relationship Id="rId5" Type="http://schemas.openxmlformats.org/officeDocument/2006/relationships/image" Target="../media/image33.jpeg"/><Relationship Id="rId4" Type="http://schemas.openxmlformats.org/officeDocument/2006/relationships/oleObject" Target="../embeddings/oleObject37.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7.xml"/><Relationship Id="rId1" Type="http://schemas.openxmlformats.org/officeDocument/2006/relationships/vmlDrawing" Target="../drawings/vmlDrawing11.v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9.bin"/><Relationship Id="rId7" Type="http://schemas.openxmlformats.org/officeDocument/2006/relationships/oleObject" Target="../embeddings/oleObject42.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39.png"/><Relationship Id="rId5" Type="http://schemas.openxmlformats.org/officeDocument/2006/relationships/oleObject" Target="../embeddings/oleObject41.bin"/><Relationship Id="rId4" Type="http://schemas.openxmlformats.org/officeDocument/2006/relationships/oleObject" Target="../embeddings/oleObject40.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45.bin"/><Relationship Id="rId5" Type="http://schemas.openxmlformats.org/officeDocument/2006/relationships/oleObject" Target="../embeddings/oleObject44.bin"/><Relationship Id="rId4" Type="http://schemas.openxmlformats.org/officeDocument/2006/relationships/oleObject" Target="../embeddings/oleObject43.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6.bin"/><Relationship Id="rId7" Type="http://schemas.openxmlformats.org/officeDocument/2006/relationships/oleObject" Target="../embeddings/oleObject50.bin"/><Relationship Id="rId2" Type="http://schemas.openxmlformats.org/officeDocument/2006/relationships/slideLayout" Target="../slideLayouts/slideLayout4.xml"/><Relationship Id="rId1" Type="http://schemas.openxmlformats.org/officeDocument/2006/relationships/vmlDrawing" Target="../drawings/vmlDrawing14.vml"/><Relationship Id="rId6" Type="http://schemas.openxmlformats.org/officeDocument/2006/relationships/oleObject" Target="../embeddings/oleObject49.bin"/><Relationship Id="rId5" Type="http://schemas.openxmlformats.org/officeDocument/2006/relationships/oleObject" Target="../embeddings/oleObject48.bin"/><Relationship Id="rId4" Type="http://schemas.openxmlformats.org/officeDocument/2006/relationships/oleObject" Target="../embeddings/oleObject47.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55.bin"/><Relationship Id="rId3" Type="http://schemas.openxmlformats.org/officeDocument/2006/relationships/oleObject" Target="../embeddings/oleObject51.bin"/><Relationship Id="rId7" Type="http://schemas.openxmlformats.org/officeDocument/2006/relationships/oleObject" Target="../embeddings/oleObject54.bin"/><Relationship Id="rId2" Type="http://schemas.openxmlformats.org/officeDocument/2006/relationships/slideLayout" Target="../slideLayouts/slideLayout1.xml"/><Relationship Id="rId1" Type="http://schemas.openxmlformats.org/officeDocument/2006/relationships/vmlDrawing" Target="../drawings/vmlDrawing15.vml"/><Relationship Id="rId6" Type="http://schemas.openxmlformats.org/officeDocument/2006/relationships/image" Target="../media/image47.png"/><Relationship Id="rId5" Type="http://schemas.openxmlformats.org/officeDocument/2006/relationships/oleObject" Target="../embeddings/oleObject53.bin"/><Relationship Id="rId4" Type="http://schemas.openxmlformats.org/officeDocument/2006/relationships/oleObject" Target="../embeddings/oleObject52.bin"/><Relationship Id="rId9" Type="http://schemas.openxmlformats.org/officeDocument/2006/relationships/oleObject" Target="../embeddings/oleObject56.bin"/></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1.xml"/><Relationship Id="rId1" Type="http://schemas.openxmlformats.org/officeDocument/2006/relationships/vmlDrawing" Target="../drawings/vmlDrawing16.vml"/><Relationship Id="rId5" Type="http://schemas.openxmlformats.org/officeDocument/2006/relationships/oleObject" Target="../embeddings/oleObject58.bin"/><Relationship Id="rId4" Type="http://schemas.openxmlformats.org/officeDocument/2006/relationships/oleObject" Target="../embeddings/oleObject57.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oleObject" Target="../embeddings/oleObject60.bin"/></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2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62.emf"/><Relationship Id="rId5" Type="http://schemas.openxmlformats.org/officeDocument/2006/relationships/image" Target="../media/image61.emf"/><Relationship Id="rId4" Type="http://schemas.openxmlformats.org/officeDocument/2006/relationships/oleObject" Target="../embeddings/oleObject61.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oleObject" Target="../embeddings/oleObject62.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65.emf"/></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69.bin"/><Relationship Id="rId3" Type="http://schemas.openxmlformats.org/officeDocument/2006/relationships/oleObject" Target="../embeddings/oleObject64.bin"/><Relationship Id="rId7" Type="http://schemas.openxmlformats.org/officeDocument/2006/relationships/oleObject" Target="../embeddings/oleObject68.bin"/><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oleObject" Target="../embeddings/oleObject67.bin"/><Relationship Id="rId5" Type="http://schemas.openxmlformats.org/officeDocument/2006/relationships/oleObject" Target="../embeddings/oleObject66.bin"/><Relationship Id="rId4" Type="http://schemas.openxmlformats.org/officeDocument/2006/relationships/oleObject" Target="../embeddings/oleObject65.bin"/></Relationships>
</file>

<file path=ppt/slides/_rels/slide2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31.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image" Target="../media/image77.emf"/><Relationship Id="rId1" Type="http://schemas.openxmlformats.org/officeDocument/2006/relationships/slideLayout" Target="../slideLayouts/slideLayout2.xml"/><Relationship Id="rId4" Type="http://schemas.openxmlformats.org/officeDocument/2006/relationships/image" Target="../media/image79.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oleObject" Target="../embeddings/oleObject71.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Layout" Target="../slideLayouts/slideLayout2.xml"/><Relationship Id="rId1" Type="http://schemas.openxmlformats.org/officeDocument/2006/relationships/vmlDrawing" Target="../drawings/vmlDrawing23.v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oleObject" Target="../embeddings/oleObject74.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Layout" Target="../slideLayouts/slideLayout2.xml"/><Relationship Id="rId1" Type="http://schemas.openxmlformats.org/officeDocument/2006/relationships/vmlDrawing" Target="../drawings/vmlDrawing25.vml"/><Relationship Id="rId5" Type="http://schemas.openxmlformats.org/officeDocument/2006/relationships/oleObject" Target="../embeddings/oleObject77.bin"/><Relationship Id="rId4" Type="http://schemas.openxmlformats.org/officeDocument/2006/relationships/oleObject" Target="../embeddings/oleObject76.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Layout" Target="../slideLayouts/slideLayout2.xml"/><Relationship Id="rId1" Type="http://schemas.openxmlformats.org/officeDocument/2006/relationships/vmlDrawing" Target="../drawings/vmlDrawing26.vml"/><Relationship Id="rId5" Type="http://schemas.openxmlformats.org/officeDocument/2006/relationships/image" Target="../media/image88.png"/><Relationship Id="rId4" Type="http://schemas.openxmlformats.org/officeDocument/2006/relationships/oleObject" Target="../embeddings/oleObject79.bin"/></Relationships>
</file>

<file path=ppt/slides/_rels/slide3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Layout" Target="../slideLayouts/slideLayout2.xml"/><Relationship Id="rId1" Type="http://schemas.openxmlformats.org/officeDocument/2006/relationships/vmlDrawing" Target="../drawings/vmlDrawing27.vml"/><Relationship Id="rId4" Type="http://schemas.openxmlformats.org/officeDocument/2006/relationships/oleObject" Target="../embeddings/oleObject81.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7.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Layout" Target="../slideLayouts/slideLayout2.xml"/><Relationship Id="rId1" Type="http://schemas.openxmlformats.org/officeDocument/2006/relationships/vmlDrawing" Target="../drawings/vmlDrawing28.vml"/><Relationship Id="rId5" Type="http://schemas.openxmlformats.org/officeDocument/2006/relationships/oleObject" Target="../embeddings/oleObject84.bin"/><Relationship Id="rId4" Type="http://schemas.openxmlformats.org/officeDocument/2006/relationships/oleObject" Target="../embeddings/oleObject83.bin"/></Relationships>
</file>

<file path=ppt/slides/_rels/slide44.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oleObject" Target="../embeddings/oleObject87.bin"/><Relationship Id="rId5" Type="http://schemas.openxmlformats.org/officeDocument/2006/relationships/oleObject" Target="../embeddings/oleObject86.bin"/><Relationship Id="rId4" Type="http://schemas.openxmlformats.org/officeDocument/2006/relationships/oleObject" Target="../embeddings/oleObject85.bin"/></Relationships>
</file>

<file path=ppt/slides/_rels/slide48.xml.rels><?xml version="1.0" encoding="UTF-8" standalone="yes"?>
<Relationships xmlns="http://schemas.openxmlformats.org/package/2006/relationships"><Relationship Id="rId3" Type="http://schemas.openxmlformats.org/officeDocument/2006/relationships/image" Target="../media/image104.emf"/><Relationship Id="rId2" Type="http://schemas.openxmlformats.org/officeDocument/2006/relationships/slideLayout" Target="../slideLayouts/slideLayout2.xml"/><Relationship Id="rId1" Type="http://schemas.openxmlformats.org/officeDocument/2006/relationships/vmlDrawing" Target="../drawings/vmlDrawing30.vml"/><Relationship Id="rId5" Type="http://schemas.openxmlformats.org/officeDocument/2006/relationships/oleObject" Target="../embeddings/oleObject88.bin"/><Relationship Id="rId4" Type="http://schemas.openxmlformats.org/officeDocument/2006/relationships/image" Target="../media/image105.emf"/></Relationships>
</file>

<file path=ppt/slides/_rels/slide49.xml.rels><?xml version="1.0" encoding="UTF-8" standalone="yes"?>
<Relationships xmlns="http://schemas.openxmlformats.org/package/2006/relationships"><Relationship Id="rId3" Type="http://schemas.openxmlformats.org/officeDocument/2006/relationships/image" Target="../media/image107.emf"/><Relationship Id="rId2" Type="http://schemas.openxmlformats.org/officeDocument/2006/relationships/image" Target="../media/image106.emf"/><Relationship Id="rId1" Type="http://schemas.openxmlformats.org/officeDocument/2006/relationships/slideLayout" Target="../slideLayouts/slideLayout2.xml"/><Relationship Id="rId4" Type="http://schemas.openxmlformats.org/officeDocument/2006/relationships/image" Target="../media/image104.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50.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1.xml"/><Relationship Id="rId5" Type="http://schemas.openxmlformats.org/officeDocument/2006/relationships/image" Target="../media/image111.png"/><Relationship Id="rId4" Type="http://schemas.openxmlformats.org/officeDocument/2006/relationships/image" Target="../media/image110.png"/></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89.bin"/><Relationship Id="rId2" Type="http://schemas.openxmlformats.org/officeDocument/2006/relationships/slideLayout" Target="../slideLayouts/slideLayout2.xml"/><Relationship Id="rId1" Type="http://schemas.openxmlformats.org/officeDocument/2006/relationships/vmlDrawing" Target="../drawings/vmlDrawing31.vml"/><Relationship Id="rId4" Type="http://schemas.openxmlformats.org/officeDocument/2006/relationships/image" Target="../media/image113.png"/></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oleObject" Target="../embeddings/Dokument_programu_Microsoft_Office_Word_97_20033.doc"/><Relationship Id="rId5" Type="http://schemas.openxmlformats.org/officeDocument/2006/relationships/oleObject" Target="../embeddings/Dokument_programu_Microsoft_Office_Word_97_20032.doc"/><Relationship Id="rId4" Type="http://schemas.openxmlformats.org/officeDocument/2006/relationships/oleObject" Target="../embeddings/Dokument_programu_Microsoft_Office_Word_97_20031.doc"/></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91.bin"/><Relationship Id="rId2" Type="http://schemas.openxmlformats.org/officeDocument/2006/relationships/slideLayout" Target="../slideLayouts/slideLayout7.xml"/><Relationship Id="rId1" Type="http://schemas.openxmlformats.org/officeDocument/2006/relationships/vmlDrawing" Target="../drawings/vmlDrawing33.vml"/><Relationship Id="rId6" Type="http://schemas.openxmlformats.org/officeDocument/2006/relationships/oleObject" Target="../embeddings/oleObject93.bin"/><Relationship Id="rId5" Type="http://schemas.openxmlformats.org/officeDocument/2006/relationships/oleObject" Target="../embeddings/oleObject92.bin"/><Relationship Id="rId4" Type="http://schemas.openxmlformats.org/officeDocument/2006/relationships/image" Target="../media/image33.jpeg"/></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94.bin"/><Relationship Id="rId2" Type="http://schemas.openxmlformats.org/officeDocument/2006/relationships/slideLayout" Target="../slideLayouts/slideLayout7.xml"/><Relationship Id="rId1" Type="http://schemas.openxmlformats.org/officeDocument/2006/relationships/vmlDrawing" Target="../drawings/vmlDrawing34.vml"/><Relationship Id="rId5" Type="http://schemas.openxmlformats.org/officeDocument/2006/relationships/oleObject" Target="../embeddings/oleObject96.bin"/><Relationship Id="rId4" Type="http://schemas.openxmlformats.org/officeDocument/2006/relationships/oleObject" Target="../embeddings/oleObject95.bin"/></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102.bin"/><Relationship Id="rId13" Type="http://schemas.openxmlformats.org/officeDocument/2006/relationships/oleObject" Target="../embeddings/oleObject107.bin"/><Relationship Id="rId18" Type="http://schemas.openxmlformats.org/officeDocument/2006/relationships/oleObject" Target="../embeddings/oleObject112.bin"/><Relationship Id="rId3" Type="http://schemas.openxmlformats.org/officeDocument/2006/relationships/oleObject" Target="../embeddings/oleObject97.bin"/><Relationship Id="rId21" Type="http://schemas.openxmlformats.org/officeDocument/2006/relationships/oleObject" Target="../embeddings/oleObject115.bin"/><Relationship Id="rId7" Type="http://schemas.openxmlformats.org/officeDocument/2006/relationships/oleObject" Target="../embeddings/oleObject101.bin"/><Relationship Id="rId12" Type="http://schemas.openxmlformats.org/officeDocument/2006/relationships/oleObject" Target="../embeddings/oleObject106.bin"/><Relationship Id="rId17" Type="http://schemas.openxmlformats.org/officeDocument/2006/relationships/oleObject" Target="../embeddings/oleObject111.bin"/><Relationship Id="rId2" Type="http://schemas.openxmlformats.org/officeDocument/2006/relationships/slideLayout" Target="../slideLayouts/slideLayout7.xml"/><Relationship Id="rId16" Type="http://schemas.openxmlformats.org/officeDocument/2006/relationships/oleObject" Target="../embeddings/oleObject110.bin"/><Relationship Id="rId20" Type="http://schemas.openxmlformats.org/officeDocument/2006/relationships/oleObject" Target="../embeddings/oleObject114.bin"/><Relationship Id="rId1" Type="http://schemas.openxmlformats.org/officeDocument/2006/relationships/vmlDrawing" Target="../drawings/vmlDrawing35.vml"/><Relationship Id="rId6" Type="http://schemas.openxmlformats.org/officeDocument/2006/relationships/oleObject" Target="../embeddings/oleObject100.bin"/><Relationship Id="rId11" Type="http://schemas.openxmlformats.org/officeDocument/2006/relationships/oleObject" Target="../embeddings/oleObject105.bin"/><Relationship Id="rId5" Type="http://schemas.openxmlformats.org/officeDocument/2006/relationships/oleObject" Target="../embeddings/oleObject99.bin"/><Relationship Id="rId15" Type="http://schemas.openxmlformats.org/officeDocument/2006/relationships/oleObject" Target="../embeddings/oleObject109.bin"/><Relationship Id="rId10" Type="http://schemas.openxmlformats.org/officeDocument/2006/relationships/oleObject" Target="../embeddings/oleObject104.bin"/><Relationship Id="rId19" Type="http://schemas.openxmlformats.org/officeDocument/2006/relationships/oleObject" Target="../embeddings/oleObject113.bin"/><Relationship Id="rId4" Type="http://schemas.openxmlformats.org/officeDocument/2006/relationships/oleObject" Target="../embeddings/oleObject98.bin"/><Relationship Id="rId9" Type="http://schemas.openxmlformats.org/officeDocument/2006/relationships/oleObject" Target="../embeddings/oleObject103.bin"/><Relationship Id="rId14" Type="http://schemas.openxmlformats.org/officeDocument/2006/relationships/oleObject" Target="../embeddings/oleObject108.bin"/><Relationship Id="rId22" Type="http://schemas.openxmlformats.org/officeDocument/2006/relationships/oleObject" Target="../embeddings/oleObject116.bin"/></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17.bin"/><Relationship Id="rId2" Type="http://schemas.openxmlformats.org/officeDocument/2006/relationships/slideLayout" Target="../slideLayouts/slideLayout2.xml"/><Relationship Id="rId1" Type="http://schemas.openxmlformats.org/officeDocument/2006/relationships/vmlDrawing" Target="../drawings/vmlDrawing36.vml"/><Relationship Id="rId4" Type="http://schemas.openxmlformats.org/officeDocument/2006/relationships/image" Target="../media/image128.e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18.bin"/><Relationship Id="rId2" Type="http://schemas.openxmlformats.org/officeDocument/2006/relationships/slideLayout" Target="../slideLayouts/slideLayout2.xml"/><Relationship Id="rId1" Type="http://schemas.openxmlformats.org/officeDocument/2006/relationships/vmlDrawing" Target="../drawings/vmlDrawing37.vml"/><Relationship Id="rId5" Type="http://schemas.openxmlformats.org/officeDocument/2006/relationships/oleObject" Target="../embeddings/oleObject120.bin"/><Relationship Id="rId4" Type="http://schemas.openxmlformats.org/officeDocument/2006/relationships/oleObject" Target="../embeddings/oleObject119.bin"/></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21.bin"/><Relationship Id="rId2" Type="http://schemas.openxmlformats.org/officeDocument/2006/relationships/slideLayout" Target="../slideLayouts/slideLayout2.xml"/><Relationship Id="rId1" Type="http://schemas.openxmlformats.org/officeDocument/2006/relationships/vmlDrawing" Target="../drawings/vmlDrawing38.vml"/><Relationship Id="rId4" Type="http://schemas.openxmlformats.org/officeDocument/2006/relationships/oleObject" Target="../embeddings/oleObject122.bin"/></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127.bin"/><Relationship Id="rId3" Type="http://schemas.openxmlformats.org/officeDocument/2006/relationships/image" Target="../media/image1.png"/><Relationship Id="rId7" Type="http://schemas.openxmlformats.org/officeDocument/2006/relationships/oleObject" Target="../embeddings/oleObject126.bin"/><Relationship Id="rId12" Type="http://schemas.openxmlformats.org/officeDocument/2006/relationships/oleObject" Target="../embeddings/oleObject131.bin"/><Relationship Id="rId2" Type="http://schemas.openxmlformats.org/officeDocument/2006/relationships/slideLayout" Target="../slideLayouts/slideLayout2.xml"/><Relationship Id="rId1" Type="http://schemas.openxmlformats.org/officeDocument/2006/relationships/vmlDrawing" Target="../drawings/vmlDrawing39.vml"/><Relationship Id="rId6" Type="http://schemas.openxmlformats.org/officeDocument/2006/relationships/oleObject" Target="../embeddings/oleObject125.bin"/><Relationship Id="rId11" Type="http://schemas.openxmlformats.org/officeDocument/2006/relationships/oleObject" Target="../embeddings/oleObject130.bin"/><Relationship Id="rId5" Type="http://schemas.openxmlformats.org/officeDocument/2006/relationships/oleObject" Target="../embeddings/oleObject124.bin"/><Relationship Id="rId10" Type="http://schemas.openxmlformats.org/officeDocument/2006/relationships/oleObject" Target="../embeddings/oleObject129.bin"/><Relationship Id="rId4" Type="http://schemas.openxmlformats.org/officeDocument/2006/relationships/oleObject" Target="../embeddings/oleObject123.bin"/><Relationship Id="rId9" Type="http://schemas.openxmlformats.org/officeDocument/2006/relationships/oleObject" Target="../embeddings/oleObject128.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14.bin"/><Relationship Id="rId5" Type="http://schemas.openxmlformats.org/officeDocument/2006/relationships/oleObject" Target="../embeddings/oleObject13.bin"/><Relationship Id="rId4" Type="http://schemas.openxmlformats.org/officeDocument/2006/relationships/oleObject" Target="../embeddings/oleObject12.bin"/></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132.bin"/><Relationship Id="rId2" Type="http://schemas.openxmlformats.org/officeDocument/2006/relationships/slideLayout" Target="../slideLayouts/slideLayout2.xml"/><Relationship Id="rId1" Type="http://schemas.openxmlformats.org/officeDocument/2006/relationships/vmlDrawing" Target="../drawings/vmlDrawing40.v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3.xml"/><Relationship Id="rId7"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6.bin"/><Relationship Id="rId5" Type="http://schemas.openxmlformats.org/officeDocument/2006/relationships/image" Target="../media/image24.png"/><Relationship Id="rId4" Type="http://schemas.openxmlformats.org/officeDocument/2006/relationships/oleObject" Target="../embeddings/oleObject15.bin"/><Relationship Id="rId9" Type="http://schemas.openxmlformats.org/officeDocument/2006/relationships/oleObject" Target="../embeddings/oleObject19.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oleObject" Target="../embeddings/oleObject20.bin"/><Relationship Id="rId7"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23.bin"/><Relationship Id="rId5" Type="http://schemas.openxmlformats.org/officeDocument/2006/relationships/oleObject" Target="../embeddings/oleObject22.bin"/><Relationship Id="rId4" Type="http://schemas.openxmlformats.org/officeDocument/2006/relationships/oleObject" Target="../embeddings/oleObject21.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notesSlide" Target="../notesSlides/notesSlide4.xml"/><Relationship Id="rId7"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28.bin"/><Relationship Id="rId5" Type="http://schemas.openxmlformats.org/officeDocument/2006/relationships/oleObject" Target="../embeddings/oleObject27.bin"/><Relationship Id="rId4" Type="http://schemas.openxmlformats.org/officeDocument/2006/relationships/oleObject" Target="../embeddings/oleObject2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ctrTitle"/>
          </p:nvPr>
        </p:nvSpPr>
        <p:spPr>
          <a:xfrm>
            <a:off x="0" y="486888"/>
            <a:ext cx="9553575" cy="1531938"/>
          </a:xfrm>
        </p:spPr>
        <p:txBody>
          <a:bodyPr/>
          <a:lstStyle/>
          <a:p>
            <a:pPr eaLnBrk="1" hangingPunct="1"/>
            <a:r>
              <a:rPr lang="en-US" sz="3000" dirty="0" smtClean="0">
                <a:solidFill>
                  <a:srgbClr val="3333FF"/>
                </a:solidFill>
                <a:latin typeface="+mn-lt"/>
              </a:rPr>
              <a:t>ABSTRACT</a:t>
            </a:r>
            <a:br>
              <a:rPr lang="en-US" sz="3000" dirty="0" smtClean="0">
                <a:solidFill>
                  <a:srgbClr val="3333FF"/>
                </a:solidFill>
                <a:latin typeface="+mn-lt"/>
              </a:rPr>
            </a:br>
            <a:r>
              <a:rPr lang="fr-FR" sz="3000" dirty="0" smtClean="0">
                <a:solidFill>
                  <a:srgbClr val="3333FF"/>
                </a:solidFill>
                <a:latin typeface="+mn-lt"/>
              </a:rPr>
              <a:t>Quasiparticle Trapping in Andreev Bound States</a:t>
            </a:r>
            <a:r>
              <a:rPr lang="pl-PL" dirty="0" smtClean="0"/>
              <a:t/>
            </a:r>
            <a:br>
              <a:rPr lang="pl-PL" dirty="0" smtClean="0"/>
            </a:br>
            <a:r>
              <a:rPr lang="en-US" sz="1200" dirty="0" smtClean="0"/>
              <a:t>   </a:t>
            </a:r>
            <a:r>
              <a:rPr lang="en-US" sz="2000" dirty="0" smtClean="0"/>
              <a:t/>
            </a:r>
            <a:br>
              <a:rPr lang="en-US" sz="2000" dirty="0" smtClean="0"/>
            </a:br>
            <a:r>
              <a:rPr lang="en-US" sz="1400" dirty="0" err="1" smtClean="0"/>
              <a:t>Maciej</a:t>
            </a:r>
            <a:r>
              <a:rPr lang="en-US" sz="1400" dirty="0" smtClean="0"/>
              <a:t> </a:t>
            </a:r>
            <a:r>
              <a:rPr lang="en-US" sz="1400" dirty="0" err="1" smtClean="0"/>
              <a:t>Zgirski</a:t>
            </a:r>
            <a:r>
              <a:rPr lang="en-US" sz="1400" dirty="0" smtClean="0"/>
              <a:t>*, L. </a:t>
            </a:r>
            <a:r>
              <a:rPr lang="en-US" sz="1400" dirty="0" err="1" smtClean="0"/>
              <a:t>Bretheau</a:t>
            </a:r>
            <a:r>
              <a:rPr lang="en-US" sz="1400" dirty="0" smtClean="0"/>
              <a:t>, Q. Le </a:t>
            </a:r>
            <a:r>
              <a:rPr lang="en-US" sz="1400" dirty="0" err="1" smtClean="0"/>
              <a:t>Masne</a:t>
            </a:r>
            <a:r>
              <a:rPr lang="en-US" sz="1400" dirty="0" smtClean="0"/>
              <a:t>, H. </a:t>
            </a:r>
            <a:r>
              <a:rPr lang="en-US" sz="1400" dirty="0" err="1" smtClean="0"/>
              <a:t>Pothier</a:t>
            </a:r>
            <a:r>
              <a:rPr lang="en-US" sz="1400" dirty="0" smtClean="0"/>
              <a:t>, C. </a:t>
            </a:r>
            <a:r>
              <a:rPr lang="en-US" sz="1400" dirty="0" err="1" smtClean="0"/>
              <a:t>Urbina</a:t>
            </a:r>
            <a:r>
              <a:rPr lang="en-US" sz="1400" dirty="0" smtClean="0"/>
              <a:t>, D. </a:t>
            </a:r>
            <a:r>
              <a:rPr lang="en-US" sz="1400" dirty="0" err="1" smtClean="0"/>
              <a:t>Esteve</a:t>
            </a:r>
            <a:r>
              <a:rPr lang="en-US" sz="1400" dirty="0" smtClean="0"/>
              <a:t> </a:t>
            </a:r>
            <a:br>
              <a:rPr lang="en-US" sz="1400" dirty="0" smtClean="0"/>
            </a:br>
            <a:r>
              <a:rPr lang="en-US" sz="1400" dirty="0" err="1" smtClean="0"/>
              <a:t>Quantronics</a:t>
            </a:r>
            <a:r>
              <a:rPr lang="en-US" sz="1400" dirty="0" smtClean="0"/>
              <a:t> Group, SPEC, CEA </a:t>
            </a:r>
            <a:r>
              <a:rPr lang="en-US" sz="1400" dirty="0" err="1" smtClean="0"/>
              <a:t>Saclay</a:t>
            </a:r>
            <a:r>
              <a:rPr lang="en-US" sz="1400" dirty="0" smtClean="0"/>
              <a:t>, France</a:t>
            </a:r>
            <a:br>
              <a:rPr lang="en-US" sz="1400" dirty="0" smtClean="0"/>
            </a:br>
            <a:r>
              <a:rPr lang="fr-FR" sz="1400" dirty="0" smtClean="0"/>
              <a:t>*presently: Institute of Physics, PAN, Warsaw</a:t>
            </a:r>
            <a:r>
              <a:rPr lang="fr-FR" sz="1400" dirty="0" smtClean="0">
                <a:solidFill>
                  <a:schemeClr val="accent2">
                    <a:lumMod val="75000"/>
                  </a:schemeClr>
                </a:solidFill>
              </a:rPr>
              <a:t/>
            </a:r>
            <a:br>
              <a:rPr lang="fr-FR" sz="1400" dirty="0" smtClean="0">
                <a:solidFill>
                  <a:schemeClr val="accent2">
                    <a:lumMod val="75000"/>
                  </a:schemeClr>
                </a:solidFill>
              </a:rPr>
            </a:br>
            <a:endParaRPr lang="fr-FR" sz="1400" dirty="0" smtClean="0"/>
          </a:p>
        </p:txBody>
      </p:sp>
      <p:sp>
        <p:nvSpPr>
          <p:cNvPr id="8" name="pole tekstowe 7"/>
          <p:cNvSpPr txBox="1"/>
          <p:nvPr/>
        </p:nvSpPr>
        <p:spPr>
          <a:xfrm>
            <a:off x="819398" y="2066306"/>
            <a:ext cx="7528955" cy="4616648"/>
          </a:xfrm>
          <a:prstGeom prst="rect">
            <a:avLst/>
          </a:prstGeom>
          <a:noFill/>
        </p:spPr>
        <p:txBody>
          <a:bodyPr wrap="square" rtlCol="0">
            <a:spAutoFit/>
          </a:bodyPr>
          <a:lstStyle/>
          <a:p>
            <a:pPr algn="just"/>
            <a:endParaRPr lang="en-US" sz="1400" dirty="0" smtClean="0"/>
          </a:p>
          <a:p>
            <a:pPr algn="just"/>
            <a:r>
              <a:rPr lang="en-US" sz="1400" dirty="0" smtClean="0"/>
              <a:t>	Electron transport through superconducting weak links can be understood in terms of Andreev bound states. They originate from conduction channels with each conduction channel giving rise to two Andreev bound states. In order to get access to single Andreev bound states we have used a system with a few conduction channels at most – quantum point contact. We have studied </a:t>
            </a:r>
            <a:r>
              <a:rPr lang="en-US" sz="1400" dirty="0" err="1" smtClean="0"/>
              <a:t>supercurrent</a:t>
            </a:r>
            <a:r>
              <a:rPr lang="en-US" sz="1400" dirty="0" smtClean="0"/>
              <a:t> across such a phase-biased atomic size contacts. For broad phase interval around </a:t>
            </a:r>
            <a:r>
              <a:rPr lang="en-US" sz="1400" dirty="0" smtClean="0">
                <a:latin typeface="Symbol" pitchFamily="18" charset="2"/>
              </a:rPr>
              <a:t>p</a:t>
            </a:r>
            <a:r>
              <a:rPr lang="en-US" sz="1400" dirty="0" smtClean="0"/>
              <a:t> we have found </a:t>
            </a:r>
            <a:r>
              <a:rPr lang="en-US" sz="1400" dirty="0" err="1" smtClean="0"/>
              <a:t>suppresion</a:t>
            </a:r>
            <a:r>
              <a:rPr lang="en-US" sz="1400" dirty="0" smtClean="0"/>
              <a:t> of </a:t>
            </a:r>
            <a:r>
              <a:rPr lang="en-US" sz="1400" dirty="0" err="1" smtClean="0"/>
              <a:t>supercurrent</a:t>
            </a:r>
            <a:r>
              <a:rPr lang="en-US" sz="1400" dirty="0" smtClean="0"/>
              <a:t> – effect attributed to  </a:t>
            </a:r>
            <a:r>
              <a:rPr lang="en-US" sz="1400" dirty="0" err="1" smtClean="0"/>
              <a:t>quasiparticle</a:t>
            </a:r>
            <a:r>
              <a:rPr lang="en-US" sz="1400" dirty="0" smtClean="0"/>
              <a:t> trapping in one of the discrete </a:t>
            </a:r>
            <a:r>
              <a:rPr lang="en-US" sz="1400" dirty="0" err="1" smtClean="0"/>
              <a:t>subgap</a:t>
            </a:r>
            <a:r>
              <a:rPr lang="en-US" sz="1400" dirty="0" smtClean="0"/>
              <a:t> Andreev bound states formed at the contact. Since single Andreev bound state can sustain </a:t>
            </a:r>
            <a:r>
              <a:rPr lang="en-US" sz="1400" dirty="0" err="1" smtClean="0"/>
              <a:t>supercurrent</a:t>
            </a:r>
            <a:r>
              <a:rPr lang="en-US" sz="1400" dirty="0" smtClean="0"/>
              <a:t> up to 50nA, such a trapping has a sound influence on the response of the atomic contact.  Next to single Cooper-pair devices in which parity of the total number </a:t>
            </a:r>
            <a:r>
              <a:rPr lang="en-US" sz="1400" smtClean="0"/>
              <a:t>of electrons matters</a:t>
            </a:r>
            <a:r>
              <a:rPr lang="en-US" sz="1400" dirty="0" smtClean="0"/>
              <a:t>, it is another demonstration of a situation, when a single </a:t>
            </a:r>
            <a:r>
              <a:rPr lang="en-US" sz="1400" dirty="0" err="1" smtClean="0"/>
              <a:t>quasiparticle</a:t>
            </a:r>
            <a:r>
              <a:rPr lang="en-US" sz="1400" dirty="0" smtClean="0"/>
              <a:t> leaves a macroscopic trace. However, unlike a single Cooper device, atomic contact contains no island at all. The trapped </a:t>
            </a:r>
            <a:r>
              <a:rPr lang="en-US" sz="1400" dirty="0" err="1" smtClean="0"/>
              <a:t>quasiparticles</a:t>
            </a:r>
            <a:r>
              <a:rPr lang="en-US" sz="1400" dirty="0" smtClean="0"/>
              <a:t> are long-lived, with lifetimes up to hundreds of </a:t>
            </a:r>
            <a:r>
              <a:rPr lang="en-US" sz="1400" dirty="0" err="1" smtClean="0">
                <a:latin typeface="Symbol" pitchFamily="18" charset="2"/>
              </a:rPr>
              <a:t>m</a:t>
            </a:r>
            <a:r>
              <a:rPr lang="en-US" sz="1400" dirty="0" err="1" smtClean="0"/>
              <a:t>s.</a:t>
            </a:r>
            <a:r>
              <a:rPr lang="en-US" sz="1400" dirty="0" smtClean="0"/>
              <a:t> Trapping occurs essentially when the Andreev energy is smaller than half the superconducting gap </a:t>
            </a:r>
            <a:r>
              <a:rPr lang="en-US" sz="1400" dirty="0" smtClean="0">
                <a:latin typeface="Symbol" pitchFamily="18" charset="2"/>
              </a:rPr>
              <a:t>D</a:t>
            </a:r>
            <a:r>
              <a:rPr lang="en-US" sz="1400" dirty="0" smtClean="0"/>
              <a:t>.  The origin of this sharp energy threshold is presently not understood.</a:t>
            </a:r>
          </a:p>
          <a:p>
            <a:pPr algn="just"/>
            <a:endParaRPr lang="fr-FR" sz="1400" dirty="0" smtClean="0"/>
          </a:p>
          <a:p>
            <a:pPr algn="just"/>
            <a:r>
              <a:rPr lang="fr-FR" sz="1400" dirty="0" smtClean="0"/>
              <a:t>PRL ,106, 257003 (2011)</a:t>
            </a:r>
            <a:endParaRPr lang="fr-FR" sz="1050" dirty="0" smtClean="0"/>
          </a:p>
          <a:p>
            <a:pPr algn="just"/>
            <a:endParaRPr lang="en-US" sz="1400" dirty="0" smtClean="0"/>
          </a:p>
          <a:p>
            <a:pPr algn="just"/>
            <a:endParaRPr lang="en-US" sz="1400" dirty="0" smtClean="0"/>
          </a:p>
          <a:p>
            <a:pPr algn="just"/>
            <a:endParaRPr lang="fr-FR"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9" name="Tytuł 1"/>
          <p:cNvSpPr>
            <a:spLocks noGrp="1"/>
          </p:cNvSpPr>
          <p:nvPr>
            <p:ph type="title"/>
          </p:nvPr>
        </p:nvSpPr>
        <p:spPr/>
        <p:txBody>
          <a:bodyPr/>
          <a:lstStyle/>
          <a:p>
            <a:r>
              <a:rPr lang="en-US" sz="3000" b="1" dirty="0" smtClean="0">
                <a:solidFill>
                  <a:srgbClr val="3333FF"/>
                </a:solidFill>
                <a:latin typeface="+mn-lt"/>
              </a:rPr>
              <a:t>Current – phase relation…</a:t>
            </a:r>
            <a:endParaRPr lang="fr-FR" sz="3000" b="1" dirty="0" smtClean="0">
              <a:solidFill>
                <a:srgbClr val="3333FF"/>
              </a:solidFill>
              <a:latin typeface="+mn-lt"/>
            </a:endParaRPr>
          </a:p>
        </p:txBody>
      </p:sp>
      <p:graphicFrame>
        <p:nvGraphicFramePr>
          <p:cNvPr id="5128" name="Object 38"/>
          <p:cNvGraphicFramePr>
            <a:graphicFrameLocks noChangeAspect="1"/>
          </p:cNvGraphicFramePr>
          <p:nvPr/>
        </p:nvGraphicFramePr>
        <p:xfrm>
          <a:off x="1447345" y="805689"/>
          <a:ext cx="2362200" cy="876300"/>
        </p:xfrm>
        <a:graphic>
          <a:graphicData uri="http://schemas.openxmlformats.org/presentationml/2006/ole">
            <p:oleObj spid="_x0000_s141315" name="Equation" r:id="rId3" imgW="2362200" imgH="876300" progId="">
              <p:embed/>
            </p:oleObj>
          </a:graphicData>
        </a:graphic>
      </p:graphicFrame>
      <p:pic>
        <p:nvPicPr>
          <p:cNvPr id="5138" name="Picture 39"/>
          <p:cNvPicPr>
            <a:picLocks noChangeAspect="1" noChangeArrowheads="1"/>
          </p:cNvPicPr>
          <p:nvPr/>
        </p:nvPicPr>
        <p:blipFill>
          <a:blip r:embed="rId4"/>
          <a:srcRect/>
          <a:stretch>
            <a:fillRect/>
          </a:stretch>
        </p:blipFill>
        <p:spPr bwMode="auto">
          <a:xfrm>
            <a:off x="605334" y="4106429"/>
            <a:ext cx="2220912" cy="1814513"/>
          </a:xfrm>
          <a:prstGeom prst="rect">
            <a:avLst/>
          </a:prstGeom>
          <a:noFill/>
          <a:ln w="9525">
            <a:noFill/>
            <a:miter lim="800000"/>
            <a:headEnd/>
            <a:tailEnd/>
          </a:ln>
        </p:spPr>
      </p:pic>
      <p:sp>
        <p:nvSpPr>
          <p:cNvPr id="39" name="Tytuł 1"/>
          <p:cNvSpPr txBox="1">
            <a:spLocks/>
          </p:cNvSpPr>
          <p:nvPr/>
        </p:nvSpPr>
        <p:spPr bwMode="auto">
          <a:xfrm>
            <a:off x="0" y="6057900"/>
            <a:ext cx="9144000" cy="8001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3333FF"/>
                </a:solidFill>
                <a:effectLst/>
                <a:uLnTx/>
                <a:uFillTx/>
                <a:latin typeface="+mn-lt"/>
                <a:ea typeface="+mj-ea"/>
                <a:cs typeface="+mj-cs"/>
              </a:rPr>
              <a:t>…is </a:t>
            </a:r>
            <a:r>
              <a:rPr lang="en-US" sz="3000" b="1" kern="0" dirty="0" smtClean="0">
                <a:solidFill>
                  <a:srgbClr val="3333FF"/>
                </a:solidFill>
                <a:latin typeface="+mn-lt"/>
                <a:ea typeface="+mj-ea"/>
                <a:cs typeface="+mj-cs"/>
              </a:rPr>
              <a:t>a probe</a:t>
            </a:r>
            <a:r>
              <a:rPr kumimoji="0" lang="en-US" sz="3000" b="1" i="0" u="none" strike="noStrike" kern="0" cap="none" spc="0" normalizeH="0" baseline="0" noProof="0" dirty="0" smtClean="0">
                <a:ln>
                  <a:noFill/>
                </a:ln>
                <a:solidFill>
                  <a:srgbClr val="3333FF"/>
                </a:solidFill>
                <a:effectLst/>
                <a:uLnTx/>
                <a:uFillTx/>
                <a:latin typeface="+mn-lt"/>
                <a:ea typeface="+mj-ea"/>
                <a:cs typeface="+mj-cs"/>
              </a:rPr>
              <a:t> of </a:t>
            </a:r>
            <a:r>
              <a:rPr kumimoji="0" lang="en-US" sz="3000" b="1" i="0" u="none" strike="noStrike" kern="0" cap="none" spc="0" normalizeH="0" baseline="0" noProof="0" dirty="0" smtClean="0">
                <a:ln>
                  <a:noFill/>
                </a:ln>
                <a:solidFill>
                  <a:srgbClr val="3333FF"/>
                </a:solidFill>
                <a:effectLst/>
                <a:uLnTx/>
                <a:uFillTx/>
                <a:latin typeface="+mn-lt"/>
                <a:ea typeface="+mj-ea"/>
                <a:cs typeface="+mj-cs"/>
              </a:rPr>
              <a:t>a configuration</a:t>
            </a:r>
            <a:r>
              <a:rPr kumimoji="0" lang="en-US" sz="3000" b="1" i="0" u="none" strike="noStrike" kern="0" cap="none" spc="0" normalizeH="0" noProof="0" dirty="0" smtClean="0">
                <a:ln>
                  <a:noFill/>
                </a:ln>
                <a:solidFill>
                  <a:srgbClr val="3333FF"/>
                </a:solidFill>
                <a:effectLst/>
                <a:uLnTx/>
                <a:uFillTx/>
                <a:latin typeface="+mn-lt"/>
                <a:ea typeface="+mj-ea"/>
                <a:cs typeface="+mj-cs"/>
              </a:rPr>
              <a:t> </a:t>
            </a:r>
            <a:endParaRPr kumimoji="0" lang="en-US" sz="3000" b="1" i="0" u="none" strike="noStrike" kern="0" cap="none" spc="0" normalizeH="0" noProof="0" dirty="0" smtClean="0">
              <a:ln>
                <a:noFill/>
              </a:ln>
              <a:solidFill>
                <a:srgbClr val="3333FF"/>
              </a:solidFill>
              <a:effectLst/>
              <a:uLnTx/>
              <a:uFillTx/>
              <a:latin typeface="+mn-lt"/>
              <a:ea typeface="+mj-ea"/>
              <a:cs typeface="+mj-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0" cap="none" spc="0" normalizeH="0" noProof="0" dirty="0" smtClean="0">
                <a:ln>
                  <a:noFill/>
                </a:ln>
                <a:solidFill>
                  <a:srgbClr val="3333FF"/>
                </a:solidFill>
                <a:effectLst/>
                <a:uLnTx/>
                <a:uFillTx/>
                <a:latin typeface="+mn-lt"/>
                <a:ea typeface="+mj-ea"/>
                <a:cs typeface="+mj-cs"/>
              </a:rPr>
              <a:t>of </a:t>
            </a:r>
            <a:r>
              <a:rPr kumimoji="0" lang="en-US" sz="3000" b="1" i="0" u="none" strike="noStrike" kern="0" cap="none" spc="0" normalizeH="0" baseline="0" noProof="0" dirty="0" smtClean="0">
                <a:ln>
                  <a:noFill/>
                </a:ln>
                <a:solidFill>
                  <a:srgbClr val="3333FF"/>
                </a:solidFill>
                <a:effectLst/>
                <a:uLnTx/>
                <a:uFillTx/>
                <a:latin typeface="+mn-lt"/>
                <a:ea typeface="+mj-ea"/>
                <a:cs typeface="+mj-cs"/>
              </a:rPr>
              <a:t>Andreev bound states</a:t>
            </a:r>
            <a:endParaRPr kumimoji="0" lang="fr-FR" sz="3000" b="1" i="0" u="none" strike="noStrike" kern="0" cap="none" spc="0" normalizeH="0" baseline="0" noProof="0" dirty="0" smtClean="0">
              <a:ln>
                <a:noFill/>
              </a:ln>
              <a:solidFill>
                <a:srgbClr val="3333FF"/>
              </a:solidFill>
              <a:effectLst/>
              <a:uLnTx/>
              <a:uFillTx/>
              <a:latin typeface="+mn-lt"/>
              <a:ea typeface="+mj-ea"/>
              <a:cs typeface="+mj-cs"/>
            </a:endParaRPr>
          </a:p>
        </p:txBody>
      </p:sp>
      <p:grpSp>
        <p:nvGrpSpPr>
          <p:cNvPr id="40" name="Groupe 539"/>
          <p:cNvGrpSpPr/>
          <p:nvPr/>
        </p:nvGrpSpPr>
        <p:grpSpPr>
          <a:xfrm>
            <a:off x="6278511" y="4242816"/>
            <a:ext cx="1780818" cy="1427795"/>
            <a:chOff x="3367132" y="4585944"/>
            <a:chExt cx="2743499" cy="2199637"/>
          </a:xfrm>
        </p:grpSpPr>
        <p:sp>
          <p:nvSpPr>
            <p:cNvPr id="41" name="Line 40"/>
            <p:cNvSpPr>
              <a:spLocks noChangeShapeType="1"/>
            </p:cNvSpPr>
            <p:nvPr/>
          </p:nvSpPr>
          <p:spPr bwMode="auto">
            <a:xfrm flipV="1">
              <a:off x="3472231" y="4585944"/>
              <a:ext cx="0" cy="2199637"/>
            </a:xfrm>
            <a:prstGeom prst="line">
              <a:avLst/>
            </a:prstGeom>
            <a:noFill/>
            <a:ln w="25400">
              <a:solidFill>
                <a:schemeClr val="tx1"/>
              </a:solidFill>
              <a:round/>
              <a:headEnd/>
              <a:tailEnd type="triangle" w="med" len="med"/>
            </a:ln>
            <a:effectLst/>
          </p:spPr>
          <p:txBody>
            <a:bodyPr/>
            <a:lstStyle/>
            <a:p>
              <a:endParaRPr lang="en-US">
                <a:solidFill>
                  <a:srgbClr val="000000"/>
                </a:solidFill>
              </a:endParaRPr>
            </a:p>
          </p:txBody>
        </p:sp>
        <p:sp>
          <p:nvSpPr>
            <p:cNvPr id="42" name="Line 41"/>
            <p:cNvSpPr>
              <a:spLocks noChangeShapeType="1"/>
            </p:cNvSpPr>
            <p:nvPr/>
          </p:nvSpPr>
          <p:spPr bwMode="auto">
            <a:xfrm flipV="1">
              <a:off x="3367132" y="5719731"/>
              <a:ext cx="2743499" cy="0"/>
            </a:xfrm>
            <a:prstGeom prst="line">
              <a:avLst/>
            </a:prstGeom>
            <a:noFill/>
            <a:ln w="25400">
              <a:solidFill>
                <a:schemeClr val="tx1"/>
              </a:solidFill>
              <a:round/>
              <a:headEnd/>
              <a:tailEnd type="triangle" w="med" len="med"/>
            </a:ln>
            <a:effectLst/>
          </p:spPr>
          <p:txBody>
            <a:bodyPr/>
            <a:lstStyle/>
            <a:p>
              <a:endParaRPr lang="en-US">
                <a:solidFill>
                  <a:srgbClr val="000000"/>
                </a:solidFill>
              </a:endParaRPr>
            </a:p>
          </p:txBody>
        </p:sp>
        <p:graphicFrame>
          <p:nvGraphicFramePr>
            <p:cNvPr id="43" name="Object 44"/>
            <p:cNvGraphicFramePr>
              <a:graphicFrameLocks noChangeAspect="1"/>
            </p:cNvGraphicFramePr>
            <p:nvPr>
              <p:extLst>
                <p:ext uri="{D42A27DB-BD31-4B8C-83A1-F6EECF244321}">
                  <p14:modId xmlns:p14="http://schemas.microsoft.com/office/powerpoint/2010/main" xmlns="" val="206696842"/>
                </p:ext>
              </p:extLst>
            </p:nvPr>
          </p:nvGraphicFramePr>
          <p:xfrm>
            <a:off x="5959424" y="5810150"/>
            <a:ext cx="136525" cy="227013"/>
          </p:xfrm>
          <a:graphic>
            <a:graphicData uri="http://schemas.openxmlformats.org/presentationml/2006/ole">
              <p:oleObj spid="_x0000_s141321" name="Equation" r:id="rId5" imgW="152334" imgH="228501" progId="">
                <p:embed/>
              </p:oleObj>
            </a:graphicData>
          </a:graphic>
        </p:graphicFrame>
        <p:cxnSp>
          <p:nvCxnSpPr>
            <p:cNvPr id="44" name="Connecteur droit 543"/>
            <p:cNvCxnSpPr/>
            <p:nvPr/>
          </p:nvCxnSpPr>
          <p:spPr>
            <a:xfrm flipV="1">
              <a:off x="3419872" y="5719172"/>
              <a:ext cx="2573020" cy="55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45" name="Groupe 509"/>
          <p:cNvGrpSpPr/>
          <p:nvPr/>
        </p:nvGrpSpPr>
        <p:grpSpPr>
          <a:xfrm>
            <a:off x="3449579" y="4319396"/>
            <a:ext cx="1780818" cy="1427795"/>
            <a:chOff x="6391582" y="4585385"/>
            <a:chExt cx="2743499" cy="2199637"/>
          </a:xfrm>
        </p:grpSpPr>
        <p:sp>
          <p:nvSpPr>
            <p:cNvPr id="46" name="Line 40"/>
            <p:cNvSpPr>
              <a:spLocks noChangeShapeType="1"/>
            </p:cNvSpPr>
            <p:nvPr/>
          </p:nvSpPr>
          <p:spPr bwMode="auto">
            <a:xfrm flipV="1">
              <a:off x="6496681" y="4585385"/>
              <a:ext cx="0" cy="2199637"/>
            </a:xfrm>
            <a:prstGeom prst="line">
              <a:avLst/>
            </a:prstGeom>
            <a:noFill/>
            <a:ln w="25400">
              <a:solidFill>
                <a:schemeClr val="tx1"/>
              </a:solidFill>
              <a:round/>
              <a:headEnd/>
              <a:tailEnd type="triangle" w="med" len="med"/>
            </a:ln>
            <a:effectLst/>
          </p:spPr>
          <p:txBody>
            <a:bodyPr/>
            <a:lstStyle/>
            <a:p>
              <a:endParaRPr lang="en-US">
                <a:solidFill>
                  <a:srgbClr val="000000"/>
                </a:solidFill>
              </a:endParaRPr>
            </a:p>
          </p:txBody>
        </p:sp>
        <p:sp>
          <p:nvSpPr>
            <p:cNvPr id="47" name="Line 41"/>
            <p:cNvSpPr>
              <a:spLocks noChangeShapeType="1"/>
            </p:cNvSpPr>
            <p:nvPr/>
          </p:nvSpPr>
          <p:spPr bwMode="auto">
            <a:xfrm flipV="1">
              <a:off x="6391582" y="5719172"/>
              <a:ext cx="2743499" cy="0"/>
            </a:xfrm>
            <a:prstGeom prst="line">
              <a:avLst/>
            </a:prstGeom>
            <a:noFill/>
            <a:ln w="25400">
              <a:solidFill>
                <a:schemeClr val="tx1"/>
              </a:solidFill>
              <a:round/>
              <a:headEnd/>
              <a:tailEnd type="triangle" w="med" len="med"/>
            </a:ln>
            <a:effectLst/>
          </p:spPr>
          <p:txBody>
            <a:bodyPr/>
            <a:lstStyle/>
            <a:p>
              <a:endParaRPr lang="en-US">
                <a:solidFill>
                  <a:srgbClr val="000000"/>
                </a:solidFill>
              </a:endParaRPr>
            </a:p>
          </p:txBody>
        </p:sp>
        <p:graphicFrame>
          <p:nvGraphicFramePr>
            <p:cNvPr id="48" name="Object 43"/>
            <p:cNvGraphicFramePr>
              <a:graphicFrameLocks noChangeAspect="1"/>
            </p:cNvGraphicFramePr>
            <p:nvPr>
              <p:extLst>
                <p:ext uri="{D42A27DB-BD31-4B8C-83A1-F6EECF244321}">
                  <p14:modId xmlns:p14="http://schemas.microsoft.com/office/powerpoint/2010/main" xmlns="" val="105717150"/>
                </p:ext>
              </p:extLst>
            </p:nvPr>
          </p:nvGraphicFramePr>
          <p:xfrm>
            <a:off x="7704640" y="5746347"/>
            <a:ext cx="158331" cy="175125"/>
          </p:xfrm>
          <a:graphic>
            <a:graphicData uri="http://schemas.openxmlformats.org/presentationml/2006/ole">
              <p:oleObj spid="_x0000_s141322" name="Equation" r:id="rId6" imgW="139700" imgH="139700" progId="">
                <p:embed/>
              </p:oleObj>
            </a:graphicData>
          </a:graphic>
        </p:graphicFrame>
        <p:graphicFrame>
          <p:nvGraphicFramePr>
            <p:cNvPr id="49" name="Object 44"/>
            <p:cNvGraphicFramePr>
              <a:graphicFrameLocks noChangeAspect="1"/>
            </p:cNvGraphicFramePr>
            <p:nvPr>
              <p:extLst>
                <p:ext uri="{D42A27DB-BD31-4B8C-83A1-F6EECF244321}">
                  <p14:modId xmlns:p14="http://schemas.microsoft.com/office/powerpoint/2010/main" xmlns="" val="3307240009"/>
                </p:ext>
              </p:extLst>
            </p:nvPr>
          </p:nvGraphicFramePr>
          <p:xfrm>
            <a:off x="8983874" y="5809591"/>
            <a:ext cx="136525" cy="227013"/>
          </p:xfrm>
          <a:graphic>
            <a:graphicData uri="http://schemas.openxmlformats.org/presentationml/2006/ole">
              <p:oleObj spid="_x0000_s141323" name="Equation" r:id="rId7" imgW="152334" imgH="228501" progId="">
                <p:embed/>
              </p:oleObj>
            </a:graphicData>
          </a:graphic>
        </p:graphicFrame>
        <p:grpSp>
          <p:nvGrpSpPr>
            <p:cNvPr id="50" name="Groupe 514"/>
            <p:cNvGrpSpPr/>
            <p:nvPr/>
          </p:nvGrpSpPr>
          <p:grpSpPr>
            <a:xfrm flipV="1">
              <a:off x="6490859" y="4911760"/>
              <a:ext cx="2370875" cy="1624440"/>
              <a:chOff x="6490859" y="4911760"/>
              <a:chExt cx="2370875" cy="1624440"/>
            </a:xfrm>
          </p:grpSpPr>
          <p:sp>
            <p:nvSpPr>
              <p:cNvPr id="51" name="Freeform 34"/>
              <p:cNvSpPr>
                <a:spLocks/>
              </p:cNvSpPr>
              <p:nvPr/>
            </p:nvSpPr>
            <p:spPr bwMode="auto">
              <a:xfrm>
                <a:off x="7354410" y="4911760"/>
                <a:ext cx="136350" cy="17904"/>
              </a:xfrm>
              <a:custGeom>
                <a:avLst/>
                <a:gdLst/>
                <a:ahLst/>
                <a:cxnLst>
                  <a:cxn ang="0">
                    <a:pos x="0" y="33"/>
                  </a:cxn>
                  <a:cxn ang="0">
                    <a:pos x="6" y="31"/>
                  </a:cxn>
                  <a:cxn ang="0">
                    <a:pos x="13" y="28"/>
                  </a:cxn>
                  <a:cxn ang="0">
                    <a:pos x="19" y="28"/>
                  </a:cxn>
                  <a:cxn ang="0">
                    <a:pos x="26" y="26"/>
                  </a:cxn>
                  <a:cxn ang="0">
                    <a:pos x="32" y="24"/>
                  </a:cxn>
                  <a:cxn ang="0">
                    <a:pos x="39" y="22"/>
                  </a:cxn>
                  <a:cxn ang="0">
                    <a:pos x="45" y="20"/>
                  </a:cxn>
                  <a:cxn ang="0">
                    <a:pos x="52" y="20"/>
                  </a:cxn>
                  <a:cxn ang="0">
                    <a:pos x="56" y="18"/>
                  </a:cxn>
                  <a:cxn ang="0">
                    <a:pos x="62" y="15"/>
                  </a:cxn>
                  <a:cxn ang="0">
                    <a:pos x="67" y="15"/>
                  </a:cxn>
                  <a:cxn ang="0">
                    <a:pos x="69" y="15"/>
                  </a:cxn>
                  <a:cxn ang="0">
                    <a:pos x="75" y="13"/>
                  </a:cxn>
                  <a:cxn ang="0">
                    <a:pos x="82" y="11"/>
                  </a:cxn>
                  <a:cxn ang="0">
                    <a:pos x="88" y="11"/>
                  </a:cxn>
                  <a:cxn ang="0">
                    <a:pos x="93" y="9"/>
                  </a:cxn>
                  <a:cxn ang="0">
                    <a:pos x="99" y="9"/>
                  </a:cxn>
                  <a:cxn ang="0">
                    <a:pos x="106" y="7"/>
                  </a:cxn>
                  <a:cxn ang="0">
                    <a:pos x="110" y="7"/>
                  </a:cxn>
                  <a:cxn ang="0">
                    <a:pos x="114" y="7"/>
                  </a:cxn>
                  <a:cxn ang="0">
                    <a:pos x="119" y="7"/>
                  </a:cxn>
                  <a:cxn ang="0">
                    <a:pos x="125" y="5"/>
                  </a:cxn>
                  <a:cxn ang="0">
                    <a:pos x="127" y="5"/>
                  </a:cxn>
                  <a:cxn ang="0">
                    <a:pos x="132" y="5"/>
                  </a:cxn>
                  <a:cxn ang="0">
                    <a:pos x="138" y="2"/>
                  </a:cxn>
                  <a:cxn ang="0">
                    <a:pos x="144" y="2"/>
                  </a:cxn>
                  <a:cxn ang="0">
                    <a:pos x="151" y="2"/>
                  </a:cxn>
                  <a:cxn ang="0">
                    <a:pos x="155" y="2"/>
                  </a:cxn>
                  <a:cxn ang="0">
                    <a:pos x="162" y="2"/>
                  </a:cxn>
                  <a:cxn ang="0">
                    <a:pos x="166" y="2"/>
                  </a:cxn>
                  <a:cxn ang="0">
                    <a:pos x="173" y="0"/>
                  </a:cxn>
                  <a:cxn ang="0">
                    <a:pos x="177" y="0"/>
                  </a:cxn>
                  <a:cxn ang="0">
                    <a:pos x="183" y="0"/>
                  </a:cxn>
                  <a:cxn ang="0">
                    <a:pos x="190" y="0"/>
                  </a:cxn>
                  <a:cxn ang="0">
                    <a:pos x="194" y="0"/>
                  </a:cxn>
                  <a:cxn ang="0">
                    <a:pos x="201" y="2"/>
                  </a:cxn>
                  <a:cxn ang="0">
                    <a:pos x="207" y="2"/>
                  </a:cxn>
                  <a:cxn ang="0">
                    <a:pos x="211" y="2"/>
                  </a:cxn>
                  <a:cxn ang="0">
                    <a:pos x="218" y="2"/>
                  </a:cxn>
                  <a:cxn ang="0">
                    <a:pos x="224" y="2"/>
                  </a:cxn>
                  <a:cxn ang="0">
                    <a:pos x="229" y="5"/>
                  </a:cxn>
                  <a:cxn ang="0">
                    <a:pos x="237" y="5"/>
                  </a:cxn>
                  <a:cxn ang="0">
                    <a:pos x="242" y="7"/>
                  </a:cxn>
                  <a:cxn ang="0">
                    <a:pos x="248" y="7"/>
                  </a:cxn>
                  <a:cxn ang="0">
                    <a:pos x="255" y="9"/>
                  </a:cxn>
                  <a:cxn ang="0">
                    <a:pos x="261" y="11"/>
                  </a:cxn>
                  <a:cxn ang="0">
                    <a:pos x="263" y="11"/>
                  </a:cxn>
                  <a:cxn ang="0">
                    <a:pos x="268" y="11"/>
                  </a:cxn>
                  <a:cxn ang="0">
                    <a:pos x="272" y="13"/>
                  </a:cxn>
                  <a:cxn ang="0">
                    <a:pos x="274" y="13"/>
                  </a:cxn>
                </a:cxnLst>
                <a:rect l="0" t="0" r="r" b="b"/>
                <a:pathLst>
                  <a:path w="274" h="33">
                    <a:moveTo>
                      <a:pt x="0" y="33"/>
                    </a:moveTo>
                    <a:lnTo>
                      <a:pt x="6" y="31"/>
                    </a:lnTo>
                    <a:lnTo>
                      <a:pt x="13" y="28"/>
                    </a:lnTo>
                    <a:lnTo>
                      <a:pt x="19" y="28"/>
                    </a:lnTo>
                    <a:lnTo>
                      <a:pt x="26" y="26"/>
                    </a:lnTo>
                    <a:lnTo>
                      <a:pt x="32" y="24"/>
                    </a:lnTo>
                    <a:lnTo>
                      <a:pt x="39" y="22"/>
                    </a:lnTo>
                    <a:lnTo>
                      <a:pt x="45" y="20"/>
                    </a:lnTo>
                    <a:lnTo>
                      <a:pt x="52" y="20"/>
                    </a:lnTo>
                    <a:lnTo>
                      <a:pt x="56" y="18"/>
                    </a:lnTo>
                    <a:lnTo>
                      <a:pt x="62" y="15"/>
                    </a:lnTo>
                    <a:lnTo>
                      <a:pt x="67" y="15"/>
                    </a:lnTo>
                    <a:lnTo>
                      <a:pt x="69" y="15"/>
                    </a:lnTo>
                    <a:lnTo>
                      <a:pt x="75" y="13"/>
                    </a:lnTo>
                    <a:lnTo>
                      <a:pt x="82" y="11"/>
                    </a:lnTo>
                    <a:lnTo>
                      <a:pt x="88" y="11"/>
                    </a:lnTo>
                    <a:lnTo>
                      <a:pt x="93" y="9"/>
                    </a:lnTo>
                    <a:lnTo>
                      <a:pt x="99" y="9"/>
                    </a:lnTo>
                    <a:lnTo>
                      <a:pt x="106" y="7"/>
                    </a:lnTo>
                    <a:lnTo>
                      <a:pt x="110" y="7"/>
                    </a:lnTo>
                    <a:lnTo>
                      <a:pt x="114" y="7"/>
                    </a:lnTo>
                    <a:lnTo>
                      <a:pt x="119" y="7"/>
                    </a:lnTo>
                    <a:lnTo>
                      <a:pt x="125" y="5"/>
                    </a:lnTo>
                    <a:lnTo>
                      <a:pt x="127" y="5"/>
                    </a:lnTo>
                    <a:lnTo>
                      <a:pt x="132" y="5"/>
                    </a:lnTo>
                    <a:lnTo>
                      <a:pt x="138" y="2"/>
                    </a:lnTo>
                    <a:lnTo>
                      <a:pt x="144" y="2"/>
                    </a:lnTo>
                    <a:lnTo>
                      <a:pt x="151" y="2"/>
                    </a:lnTo>
                    <a:lnTo>
                      <a:pt x="155" y="2"/>
                    </a:lnTo>
                    <a:lnTo>
                      <a:pt x="162" y="2"/>
                    </a:lnTo>
                    <a:lnTo>
                      <a:pt x="166" y="2"/>
                    </a:lnTo>
                    <a:lnTo>
                      <a:pt x="173" y="0"/>
                    </a:lnTo>
                    <a:lnTo>
                      <a:pt x="177" y="0"/>
                    </a:lnTo>
                    <a:lnTo>
                      <a:pt x="183" y="0"/>
                    </a:lnTo>
                    <a:lnTo>
                      <a:pt x="190" y="0"/>
                    </a:lnTo>
                    <a:lnTo>
                      <a:pt x="194" y="0"/>
                    </a:lnTo>
                    <a:lnTo>
                      <a:pt x="201" y="2"/>
                    </a:lnTo>
                    <a:lnTo>
                      <a:pt x="207" y="2"/>
                    </a:lnTo>
                    <a:lnTo>
                      <a:pt x="211" y="2"/>
                    </a:lnTo>
                    <a:lnTo>
                      <a:pt x="218" y="2"/>
                    </a:lnTo>
                    <a:lnTo>
                      <a:pt x="224" y="2"/>
                    </a:lnTo>
                    <a:lnTo>
                      <a:pt x="229" y="5"/>
                    </a:lnTo>
                    <a:lnTo>
                      <a:pt x="237" y="5"/>
                    </a:lnTo>
                    <a:lnTo>
                      <a:pt x="242" y="7"/>
                    </a:lnTo>
                    <a:lnTo>
                      <a:pt x="248" y="7"/>
                    </a:lnTo>
                    <a:lnTo>
                      <a:pt x="255" y="9"/>
                    </a:lnTo>
                    <a:lnTo>
                      <a:pt x="261" y="11"/>
                    </a:lnTo>
                    <a:lnTo>
                      <a:pt x="263" y="11"/>
                    </a:lnTo>
                    <a:lnTo>
                      <a:pt x="268" y="11"/>
                    </a:lnTo>
                    <a:lnTo>
                      <a:pt x="272" y="13"/>
                    </a:lnTo>
                    <a:lnTo>
                      <a:pt x="274" y="13"/>
                    </a:lnTo>
                  </a:path>
                </a:pathLst>
              </a:custGeom>
              <a:noFill/>
              <a:ln w="25400">
                <a:solidFill>
                  <a:srgbClr val="FF0000"/>
                </a:solidFill>
                <a:prstDash val="solid"/>
                <a:round/>
                <a:headEnd/>
                <a:tailEnd/>
              </a:ln>
            </p:spPr>
            <p:txBody>
              <a:bodyPr/>
              <a:lstStyle/>
              <a:p>
                <a:endParaRPr lang="en-US">
                  <a:solidFill>
                    <a:srgbClr val="000000"/>
                  </a:solidFill>
                </a:endParaRPr>
              </a:p>
            </p:txBody>
          </p:sp>
          <p:grpSp>
            <p:nvGrpSpPr>
              <p:cNvPr id="52" name="Groupe 516"/>
              <p:cNvGrpSpPr/>
              <p:nvPr/>
            </p:nvGrpSpPr>
            <p:grpSpPr>
              <a:xfrm>
                <a:off x="6490859" y="4918646"/>
                <a:ext cx="2370875" cy="1617554"/>
                <a:chOff x="6490859" y="4918646"/>
                <a:chExt cx="2370875" cy="1617554"/>
              </a:xfrm>
            </p:grpSpPr>
            <p:sp>
              <p:nvSpPr>
                <p:cNvPr id="53" name="Freeform 33"/>
                <p:cNvSpPr>
                  <a:spLocks/>
                </p:cNvSpPr>
                <p:nvPr/>
              </p:nvSpPr>
              <p:spPr bwMode="auto">
                <a:xfrm>
                  <a:off x="6490859" y="4929664"/>
                  <a:ext cx="863551" cy="794660"/>
                </a:xfrm>
                <a:custGeom>
                  <a:avLst/>
                  <a:gdLst/>
                  <a:ahLst/>
                  <a:cxnLst>
                    <a:cxn ang="0">
                      <a:pos x="0" y="1450"/>
                    </a:cxn>
                    <a:cxn ang="0">
                      <a:pos x="194" y="1243"/>
                    </a:cxn>
                    <a:cxn ang="0">
                      <a:pos x="296" y="1136"/>
                    </a:cxn>
                    <a:cxn ang="0">
                      <a:pos x="406" y="1022"/>
                    </a:cxn>
                    <a:cxn ang="0">
                      <a:pos x="509" y="916"/>
                    </a:cxn>
                    <a:cxn ang="0">
                      <a:pos x="604" y="820"/>
                    </a:cxn>
                    <a:cxn ang="0">
                      <a:pos x="704" y="725"/>
                    </a:cxn>
                    <a:cxn ang="0">
                      <a:pos x="758" y="673"/>
                    </a:cxn>
                    <a:cxn ang="0">
                      <a:pos x="807" y="625"/>
                    </a:cxn>
                    <a:cxn ang="0">
                      <a:pos x="857" y="582"/>
                    </a:cxn>
                    <a:cxn ang="0">
                      <a:pos x="909" y="537"/>
                    </a:cxn>
                    <a:cxn ang="0">
                      <a:pos x="952" y="498"/>
                    </a:cxn>
                    <a:cxn ang="0">
                      <a:pos x="1002" y="457"/>
                    </a:cxn>
                    <a:cxn ang="0">
                      <a:pos x="1052" y="415"/>
                    </a:cxn>
                    <a:cxn ang="0">
                      <a:pos x="1099" y="379"/>
                    </a:cxn>
                    <a:cxn ang="0">
                      <a:pos x="1125" y="357"/>
                    </a:cxn>
                    <a:cxn ang="0">
                      <a:pos x="1153" y="335"/>
                    </a:cxn>
                    <a:cxn ang="0">
                      <a:pos x="1203" y="299"/>
                    </a:cxn>
                    <a:cxn ang="0">
                      <a:pos x="1231" y="279"/>
                    </a:cxn>
                    <a:cxn ang="0">
                      <a:pos x="1255" y="260"/>
                    </a:cxn>
                    <a:cxn ang="0">
                      <a:pos x="1302" y="227"/>
                    </a:cxn>
                    <a:cxn ang="0">
                      <a:pos x="1328" y="210"/>
                    </a:cxn>
                    <a:cxn ang="0">
                      <a:pos x="1352" y="195"/>
                    </a:cxn>
                    <a:cxn ang="0">
                      <a:pos x="1380" y="177"/>
                    </a:cxn>
                    <a:cxn ang="0">
                      <a:pos x="1408" y="160"/>
                    </a:cxn>
                    <a:cxn ang="0">
                      <a:pos x="1432" y="145"/>
                    </a:cxn>
                    <a:cxn ang="0">
                      <a:pos x="1455" y="132"/>
                    </a:cxn>
                    <a:cxn ang="0">
                      <a:pos x="1481" y="117"/>
                    </a:cxn>
                    <a:cxn ang="0">
                      <a:pos x="1505" y="104"/>
                    </a:cxn>
                    <a:cxn ang="0">
                      <a:pos x="1529" y="91"/>
                    </a:cxn>
                    <a:cxn ang="0">
                      <a:pos x="1551" y="80"/>
                    </a:cxn>
                    <a:cxn ang="0">
                      <a:pos x="1561" y="76"/>
                    </a:cxn>
                    <a:cxn ang="0">
                      <a:pos x="1574" y="69"/>
                    </a:cxn>
                    <a:cxn ang="0">
                      <a:pos x="1585" y="63"/>
                    </a:cxn>
                    <a:cxn ang="0">
                      <a:pos x="1598" y="58"/>
                    </a:cxn>
                    <a:cxn ang="0">
                      <a:pos x="1611" y="52"/>
                    </a:cxn>
                    <a:cxn ang="0">
                      <a:pos x="1622" y="45"/>
                    </a:cxn>
                    <a:cxn ang="0">
                      <a:pos x="1635" y="41"/>
                    </a:cxn>
                    <a:cxn ang="0">
                      <a:pos x="1648" y="34"/>
                    </a:cxn>
                    <a:cxn ang="0">
                      <a:pos x="1661" y="30"/>
                    </a:cxn>
                    <a:cxn ang="0">
                      <a:pos x="1674" y="26"/>
                    </a:cxn>
                    <a:cxn ang="0">
                      <a:pos x="1684" y="21"/>
                    </a:cxn>
                    <a:cxn ang="0">
                      <a:pos x="1695" y="17"/>
                    </a:cxn>
                    <a:cxn ang="0">
                      <a:pos x="1702" y="15"/>
                    </a:cxn>
                    <a:cxn ang="0">
                      <a:pos x="1708" y="13"/>
                    </a:cxn>
                    <a:cxn ang="0">
                      <a:pos x="1715" y="11"/>
                    </a:cxn>
                    <a:cxn ang="0">
                      <a:pos x="1721" y="8"/>
                    </a:cxn>
                    <a:cxn ang="0">
                      <a:pos x="1728" y="6"/>
                    </a:cxn>
                    <a:cxn ang="0">
                      <a:pos x="1736" y="2"/>
                    </a:cxn>
                    <a:cxn ang="0">
                      <a:pos x="1743" y="0"/>
                    </a:cxn>
                  </a:cxnLst>
                  <a:rect l="0" t="0" r="r" b="b"/>
                  <a:pathLst>
                    <a:path w="1743" h="1450">
                      <a:moveTo>
                        <a:pt x="0" y="1450"/>
                      </a:moveTo>
                      <a:lnTo>
                        <a:pt x="194" y="1243"/>
                      </a:lnTo>
                      <a:lnTo>
                        <a:pt x="296" y="1136"/>
                      </a:lnTo>
                      <a:lnTo>
                        <a:pt x="406" y="1022"/>
                      </a:lnTo>
                      <a:lnTo>
                        <a:pt x="509" y="916"/>
                      </a:lnTo>
                      <a:lnTo>
                        <a:pt x="604" y="820"/>
                      </a:lnTo>
                      <a:lnTo>
                        <a:pt x="704" y="725"/>
                      </a:lnTo>
                      <a:lnTo>
                        <a:pt x="758" y="673"/>
                      </a:lnTo>
                      <a:lnTo>
                        <a:pt x="807" y="625"/>
                      </a:lnTo>
                      <a:lnTo>
                        <a:pt x="857" y="582"/>
                      </a:lnTo>
                      <a:lnTo>
                        <a:pt x="909" y="537"/>
                      </a:lnTo>
                      <a:lnTo>
                        <a:pt x="952" y="498"/>
                      </a:lnTo>
                      <a:lnTo>
                        <a:pt x="1002" y="457"/>
                      </a:lnTo>
                      <a:lnTo>
                        <a:pt x="1052" y="415"/>
                      </a:lnTo>
                      <a:lnTo>
                        <a:pt x="1099" y="379"/>
                      </a:lnTo>
                      <a:lnTo>
                        <a:pt x="1125" y="357"/>
                      </a:lnTo>
                      <a:lnTo>
                        <a:pt x="1153" y="335"/>
                      </a:lnTo>
                      <a:lnTo>
                        <a:pt x="1203" y="299"/>
                      </a:lnTo>
                      <a:lnTo>
                        <a:pt x="1231" y="279"/>
                      </a:lnTo>
                      <a:lnTo>
                        <a:pt x="1255" y="260"/>
                      </a:lnTo>
                      <a:lnTo>
                        <a:pt x="1302" y="227"/>
                      </a:lnTo>
                      <a:lnTo>
                        <a:pt x="1328" y="210"/>
                      </a:lnTo>
                      <a:lnTo>
                        <a:pt x="1352" y="195"/>
                      </a:lnTo>
                      <a:lnTo>
                        <a:pt x="1380" y="177"/>
                      </a:lnTo>
                      <a:lnTo>
                        <a:pt x="1408" y="160"/>
                      </a:lnTo>
                      <a:lnTo>
                        <a:pt x="1432" y="145"/>
                      </a:lnTo>
                      <a:lnTo>
                        <a:pt x="1455" y="132"/>
                      </a:lnTo>
                      <a:lnTo>
                        <a:pt x="1481" y="117"/>
                      </a:lnTo>
                      <a:lnTo>
                        <a:pt x="1505" y="104"/>
                      </a:lnTo>
                      <a:lnTo>
                        <a:pt x="1529" y="91"/>
                      </a:lnTo>
                      <a:lnTo>
                        <a:pt x="1551" y="80"/>
                      </a:lnTo>
                      <a:lnTo>
                        <a:pt x="1561" y="76"/>
                      </a:lnTo>
                      <a:lnTo>
                        <a:pt x="1574" y="69"/>
                      </a:lnTo>
                      <a:lnTo>
                        <a:pt x="1585" y="63"/>
                      </a:lnTo>
                      <a:lnTo>
                        <a:pt x="1598" y="58"/>
                      </a:lnTo>
                      <a:lnTo>
                        <a:pt x="1611" y="52"/>
                      </a:lnTo>
                      <a:lnTo>
                        <a:pt x="1622" y="45"/>
                      </a:lnTo>
                      <a:lnTo>
                        <a:pt x="1635" y="41"/>
                      </a:lnTo>
                      <a:lnTo>
                        <a:pt x="1648" y="34"/>
                      </a:lnTo>
                      <a:lnTo>
                        <a:pt x="1661" y="30"/>
                      </a:lnTo>
                      <a:lnTo>
                        <a:pt x="1674" y="26"/>
                      </a:lnTo>
                      <a:lnTo>
                        <a:pt x="1684" y="21"/>
                      </a:lnTo>
                      <a:lnTo>
                        <a:pt x="1695" y="17"/>
                      </a:lnTo>
                      <a:lnTo>
                        <a:pt x="1702" y="15"/>
                      </a:lnTo>
                      <a:lnTo>
                        <a:pt x="1708" y="13"/>
                      </a:lnTo>
                      <a:lnTo>
                        <a:pt x="1715" y="11"/>
                      </a:lnTo>
                      <a:lnTo>
                        <a:pt x="1721" y="8"/>
                      </a:lnTo>
                      <a:lnTo>
                        <a:pt x="1728" y="6"/>
                      </a:lnTo>
                      <a:lnTo>
                        <a:pt x="1736" y="2"/>
                      </a:lnTo>
                      <a:lnTo>
                        <a:pt x="1743" y="0"/>
                      </a:lnTo>
                    </a:path>
                  </a:pathLst>
                </a:custGeom>
                <a:noFill/>
                <a:ln w="25400">
                  <a:solidFill>
                    <a:srgbClr val="FF0000"/>
                  </a:solidFill>
                  <a:prstDash val="solid"/>
                  <a:round/>
                  <a:headEnd/>
                  <a:tailEnd/>
                </a:ln>
              </p:spPr>
              <p:txBody>
                <a:bodyPr/>
                <a:lstStyle/>
                <a:p>
                  <a:endParaRPr lang="en-US">
                    <a:solidFill>
                      <a:srgbClr val="000000"/>
                    </a:solidFill>
                  </a:endParaRPr>
                </a:p>
              </p:txBody>
            </p:sp>
            <p:sp>
              <p:nvSpPr>
                <p:cNvPr id="54" name="Freeform 35"/>
                <p:cNvSpPr>
                  <a:spLocks/>
                </p:cNvSpPr>
                <p:nvPr/>
              </p:nvSpPr>
              <p:spPr bwMode="auto">
                <a:xfrm>
                  <a:off x="7490761" y="4918646"/>
                  <a:ext cx="130747" cy="278200"/>
                </a:xfrm>
                <a:custGeom>
                  <a:avLst/>
                  <a:gdLst/>
                  <a:ahLst/>
                  <a:cxnLst>
                    <a:cxn ang="0">
                      <a:pos x="0" y="0"/>
                    </a:cxn>
                    <a:cxn ang="0">
                      <a:pos x="7" y="2"/>
                    </a:cxn>
                    <a:cxn ang="0">
                      <a:pos x="13" y="5"/>
                    </a:cxn>
                    <a:cxn ang="0">
                      <a:pos x="15" y="7"/>
                    </a:cxn>
                    <a:cxn ang="0">
                      <a:pos x="20" y="9"/>
                    </a:cxn>
                    <a:cxn ang="0">
                      <a:pos x="26" y="11"/>
                    </a:cxn>
                    <a:cxn ang="0">
                      <a:pos x="32" y="13"/>
                    </a:cxn>
                    <a:cxn ang="0">
                      <a:pos x="37" y="15"/>
                    </a:cxn>
                    <a:cxn ang="0">
                      <a:pos x="43" y="20"/>
                    </a:cxn>
                    <a:cxn ang="0">
                      <a:pos x="50" y="24"/>
                    </a:cxn>
                    <a:cxn ang="0">
                      <a:pos x="56" y="26"/>
                    </a:cxn>
                    <a:cxn ang="0">
                      <a:pos x="61" y="31"/>
                    </a:cxn>
                    <a:cxn ang="0">
                      <a:pos x="67" y="35"/>
                    </a:cxn>
                    <a:cxn ang="0">
                      <a:pos x="71" y="39"/>
                    </a:cxn>
                    <a:cxn ang="0">
                      <a:pos x="78" y="44"/>
                    </a:cxn>
                    <a:cxn ang="0">
                      <a:pos x="84" y="50"/>
                    </a:cxn>
                    <a:cxn ang="0">
                      <a:pos x="89" y="52"/>
                    </a:cxn>
                    <a:cxn ang="0">
                      <a:pos x="91" y="57"/>
                    </a:cxn>
                    <a:cxn ang="0">
                      <a:pos x="97" y="63"/>
                    </a:cxn>
                    <a:cxn ang="0">
                      <a:pos x="104" y="67"/>
                    </a:cxn>
                    <a:cxn ang="0">
                      <a:pos x="110" y="76"/>
                    </a:cxn>
                    <a:cxn ang="0">
                      <a:pos x="117" y="83"/>
                    </a:cxn>
                    <a:cxn ang="0">
                      <a:pos x="123" y="91"/>
                    </a:cxn>
                    <a:cxn ang="0">
                      <a:pos x="125" y="96"/>
                    </a:cxn>
                    <a:cxn ang="0">
                      <a:pos x="130" y="100"/>
                    </a:cxn>
                    <a:cxn ang="0">
                      <a:pos x="136" y="109"/>
                    </a:cxn>
                    <a:cxn ang="0">
                      <a:pos x="140" y="115"/>
                    </a:cxn>
                    <a:cxn ang="0">
                      <a:pos x="143" y="121"/>
                    </a:cxn>
                    <a:cxn ang="0">
                      <a:pos x="147" y="126"/>
                    </a:cxn>
                    <a:cxn ang="0">
                      <a:pos x="151" y="134"/>
                    </a:cxn>
                    <a:cxn ang="0">
                      <a:pos x="153" y="139"/>
                    </a:cxn>
                    <a:cxn ang="0">
                      <a:pos x="158" y="147"/>
                    </a:cxn>
                    <a:cxn ang="0">
                      <a:pos x="162" y="154"/>
                    </a:cxn>
                    <a:cxn ang="0">
                      <a:pos x="164" y="160"/>
                    </a:cxn>
                    <a:cxn ang="0">
                      <a:pos x="171" y="173"/>
                    </a:cxn>
                    <a:cxn ang="0">
                      <a:pos x="177" y="189"/>
                    </a:cxn>
                    <a:cxn ang="0">
                      <a:pos x="184" y="202"/>
                    </a:cxn>
                    <a:cxn ang="0">
                      <a:pos x="190" y="219"/>
                    </a:cxn>
                    <a:cxn ang="0">
                      <a:pos x="197" y="236"/>
                    </a:cxn>
                    <a:cxn ang="0">
                      <a:pos x="203" y="254"/>
                    </a:cxn>
                    <a:cxn ang="0">
                      <a:pos x="207" y="271"/>
                    </a:cxn>
                    <a:cxn ang="0">
                      <a:pos x="214" y="288"/>
                    </a:cxn>
                    <a:cxn ang="0">
                      <a:pos x="218" y="310"/>
                    </a:cxn>
                    <a:cxn ang="0">
                      <a:pos x="225" y="332"/>
                    </a:cxn>
                    <a:cxn ang="0">
                      <a:pos x="231" y="355"/>
                    </a:cxn>
                    <a:cxn ang="0">
                      <a:pos x="238" y="381"/>
                    </a:cxn>
                    <a:cxn ang="0">
                      <a:pos x="244" y="407"/>
                    </a:cxn>
                    <a:cxn ang="0">
                      <a:pos x="248" y="435"/>
                    </a:cxn>
                    <a:cxn ang="0">
                      <a:pos x="257" y="470"/>
                    </a:cxn>
                    <a:cxn ang="0">
                      <a:pos x="259" y="490"/>
                    </a:cxn>
                    <a:cxn ang="0">
                      <a:pos x="264" y="507"/>
                    </a:cxn>
                  </a:cxnLst>
                  <a:rect l="0" t="0" r="r" b="b"/>
                  <a:pathLst>
                    <a:path w="264" h="507">
                      <a:moveTo>
                        <a:pt x="0" y="0"/>
                      </a:moveTo>
                      <a:lnTo>
                        <a:pt x="7" y="2"/>
                      </a:lnTo>
                      <a:lnTo>
                        <a:pt x="13" y="5"/>
                      </a:lnTo>
                      <a:lnTo>
                        <a:pt x="15" y="7"/>
                      </a:lnTo>
                      <a:lnTo>
                        <a:pt x="20" y="9"/>
                      </a:lnTo>
                      <a:lnTo>
                        <a:pt x="26" y="11"/>
                      </a:lnTo>
                      <a:lnTo>
                        <a:pt x="32" y="13"/>
                      </a:lnTo>
                      <a:lnTo>
                        <a:pt x="37" y="15"/>
                      </a:lnTo>
                      <a:lnTo>
                        <a:pt x="43" y="20"/>
                      </a:lnTo>
                      <a:lnTo>
                        <a:pt x="50" y="24"/>
                      </a:lnTo>
                      <a:lnTo>
                        <a:pt x="56" y="26"/>
                      </a:lnTo>
                      <a:lnTo>
                        <a:pt x="61" y="31"/>
                      </a:lnTo>
                      <a:lnTo>
                        <a:pt x="67" y="35"/>
                      </a:lnTo>
                      <a:lnTo>
                        <a:pt x="71" y="39"/>
                      </a:lnTo>
                      <a:lnTo>
                        <a:pt x="78" y="44"/>
                      </a:lnTo>
                      <a:lnTo>
                        <a:pt x="84" y="50"/>
                      </a:lnTo>
                      <a:lnTo>
                        <a:pt x="89" y="52"/>
                      </a:lnTo>
                      <a:lnTo>
                        <a:pt x="91" y="57"/>
                      </a:lnTo>
                      <a:lnTo>
                        <a:pt x="97" y="63"/>
                      </a:lnTo>
                      <a:lnTo>
                        <a:pt x="104" y="67"/>
                      </a:lnTo>
                      <a:lnTo>
                        <a:pt x="110" y="76"/>
                      </a:lnTo>
                      <a:lnTo>
                        <a:pt x="117" y="83"/>
                      </a:lnTo>
                      <a:lnTo>
                        <a:pt x="123" y="91"/>
                      </a:lnTo>
                      <a:lnTo>
                        <a:pt x="125" y="96"/>
                      </a:lnTo>
                      <a:lnTo>
                        <a:pt x="130" y="100"/>
                      </a:lnTo>
                      <a:lnTo>
                        <a:pt x="136" y="109"/>
                      </a:lnTo>
                      <a:lnTo>
                        <a:pt x="140" y="115"/>
                      </a:lnTo>
                      <a:lnTo>
                        <a:pt x="143" y="121"/>
                      </a:lnTo>
                      <a:lnTo>
                        <a:pt x="147" y="126"/>
                      </a:lnTo>
                      <a:lnTo>
                        <a:pt x="151" y="134"/>
                      </a:lnTo>
                      <a:lnTo>
                        <a:pt x="153" y="139"/>
                      </a:lnTo>
                      <a:lnTo>
                        <a:pt x="158" y="147"/>
                      </a:lnTo>
                      <a:lnTo>
                        <a:pt x="162" y="154"/>
                      </a:lnTo>
                      <a:lnTo>
                        <a:pt x="164" y="160"/>
                      </a:lnTo>
                      <a:lnTo>
                        <a:pt x="171" y="173"/>
                      </a:lnTo>
                      <a:lnTo>
                        <a:pt x="177" y="189"/>
                      </a:lnTo>
                      <a:lnTo>
                        <a:pt x="184" y="202"/>
                      </a:lnTo>
                      <a:lnTo>
                        <a:pt x="190" y="219"/>
                      </a:lnTo>
                      <a:lnTo>
                        <a:pt x="197" y="236"/>
                      </a:lnTo>
                      <a:lnTo>
                        <a:pt x="203" y="254"/>
                      </a:lnTo>
                      <a:lnTo>
                        <a:pt x="207" y="271"/>
                      </a:lnTo>
                      <a:lnTo>
                        <a:pt x="214" y="288"/>
                      </a:lnTo>
                      <a:lnTo>
                        <a:pt x="218" y="310"/>
                      </a:lnTo>
                      <a:lnTo>
                        <a:pt x="225" y="332"/>
                      </a:lnTo>
                      <a:lnTo>
                        <a:pt x="231" y="355"/>
                      </a:lnTo>
                      <a:lnTo>
                        <a:pt x="238" y="381"/>
                      </a:lnTo>
                      <a:lnTo>
                        <a:pt x="244" y="407"/>
                      </a:lnTo>
                      <a:lnTo>
                        <a:pt x="248" y="435"/>
                      </a:lnTo>
                      <a:lnTo>
                        <a:pt x="257" y="470"/>
                      </a:lnTo>
                      <a:lnTo>
                        <a:pt x="259" y="490"/>
                      </a:lnTo>
                      <a:lnTo>
                        <a:pt x="264" y="507"/>
                      </a:lnTo>
                    </a:path>
                  </a:pathLst>
                </a:custGeom>
                <a:noFill/>
                <a:ln w="25400">
                  <a:solidFill>
                    <a:srgbClr val="FF0000"/>
                  </a:solidFill>
                  <a:prstDash val="solid"/>
                  <a:round/>
                  <a:headEnd/>
                  <a:tailEnd/>
                </a:ln>
              </p:spPr>
              <p:txBody>
                <a:bodyPr/>
                <a:lstStyle/>
                <a:p>
                  <a:endParaRPr lang="en-US">
                    <a:solidFill>
                      <a:srgbClr val="000000"/>
                    </a:solidFill>
                  </a:endParaRPr>
                </a:p>
              </p:txBody>
            </p:sp>
            <p:sp>
              <p:nvSpPr>
                <p:cNvPr id="55" name="Freeform 36"/>
                <p:cNvSpPr>
                  <a:spLocks/>
                </p:cNvSpPr>
                <p:nvPr/>
              </p:nvSpPr>
              <p:spPr bwMode="auto">
                <a:xfrm>
                  <a:off x="7621507" y="5196846"/>
                  <a:ext cx="150670" cy="1224355"/>
                </a:xfrm>
                <a:custGeom>
                  <a:avLst/>
                  <a:gdLst/>
                  <a:ahLst/>
                  <a:cxnLst>
                    <a:cxn ang="0">
                      <a:pos x="0" y="0"/>
                    </a:cxn>
                    <a:cxn ang="0">
                      <a:pos x="6" y="39"/>
                    </a:cxn>
                    <a:cxn ang="0">
                      <a:pos x="13" y="76"/>
                    </a:cxn>
                    <a:cxn ang="0">
                      <a:pos x="17" y="110"/>
                    </a:cxn>
                    <a:cxn ang="0">
                      <a:pos x="23" y="149"/>
                    </a:cxn>
                    <a:cxn ang="0">
                      <a:pos x="30" y="193"/>
                    </a:cxn>
                    <a:cxn ang="0">
                      <a:pos x="34" y="236"/>
                    </a:cxn>
                    <a:cxn ang="0">
                      <a:pos x="41" y="277"/>
                    </a:cxn>
                    <a:cxn ang="0">
                      <a:pos x="45" y="318"/>
                    </a:cxn>
                    <a:cxn ang="0">
                      <a:pos x="51" y="366"/>
                    </a:cxn>
                    <a:cxn ang="0">
                      <a:pos x="56" y="411"/>
                    </a:cxn>
                    <a:cxn ang="0">
                      <a:pos x="62" y="463"/>
                    </a:cxn>
                    <a:cxn ang="0">
                      <a:pos x="69" y="522"/>
                    </a:cxn>
                    <a:cxn ang="0">
                      <a:pos x="73" y="578"/>
                    </a:cxn>
                    <a:cxn ang="0">
                      <a:pos x="80" y="630"/>
                    </a:cxn>
                    <a:cxn ang="0">
                      <a:pos x="92" y="762"/>
                    </a:cxn>
                    <a:cxn ang="0">
                      <a:pos x="103" y="890"/>
                    </a:cxn>
                    <a:cxn ang="0">
                      <a:pos x="116" y="1020"/>
                    </a:cxn>
                    <a:cxn ang="0">
                      <a:pos x="129" y="1160"/>
                    </a:cxn>
                    <a:cxn ang="0">
                      <a:pos x="136" y="1225"/>
                    </a:cxn>
                    <a:cxn ang="0">
                      <a:pos x="142" y="1286"/>
                    </a:cxn>
                    <a:cxn ang="0">
                      <a:pos x="146" y="1340"/>
                    </a:cxn>
                    <a:cxn ang="0">
                      <a:pos x="153" y="1399"/>
                    </a:cxn>
                    <a:cxn ang="0">
                      <a:pos x="159" y="1457"/>
                    </a:cxn>
                    <a:cxn ang="0">
                      <a:pos x="166" y="1516"/>
                    </a:cxn>
                    <a:cxn ang="0">
                      <a:pos x="172" y="1565"/>
                    </a:cxn>
                    <a:cxn ang="0">
                      <a:pos x="177" y="1617"/>
                    </a:cxn>
                    <a:cxn ang="0">
                      <a:pos x="181" y="1645"/>
                    </a:cxn>
                    <a:cxn ang="0">
                      <a:pos x="185" y="1671"/>
                    </a:cxn>
                    <a:cxn ang="0">
                      <a:pos x="188" y="1700"/>
                    </a:cxn>
                    <a:cxn ang="0">
                      <a:pos x="192" y="1726"/>
                    </a:cxn>
                    <a:cxn ang="0">
                      <a:pos x="198" y="1771"/>
                    </a:cxn>
                    <a:cxn ang="0">
                      <a:pos x="200" y="1795"/>
                    </a:cxn>
                    <a:cxn ang="0">
                      <a:pos x="205" y="1819"/>
                    </a:cxn>
                    <a:cxn ang="0">
                      <a:pos x="211" y="1855"/>
                    </a:cxn>
                    <a:cxn ang="0">
                      <a:pos x="218" y="1892"/>
                    </a:cxn>
                    <a:cxn ang="0">
                      <a:pos x="222" y="1927"/>
                    </a:cxn>
                    <a:cxn ang="0">
                      <a:pos x="229" y="1957"/>
                    </a:cxn>
                    <a:cxn ang="0">
                      <a:pos x="233" y="1981"/>
                    </a:cxn>
                    <a:cxn ang="0">
                      <a:pos x="239" y="2009"/>
                    </a:cxn>
                    <a:cxn ang="0">
                      <a:pos x="244" y="2035"/>
                    </a:cxn>
                    <a:cxn ang="0">
                      <a:pos x="250" y="2059"/>
                    </a:cxn>
                    <a:cxn ang="0">
                      <a:pos x="257" y="2083"/>
                    </a:cxn>
                    <a:cxn ang="0">
                      <a:pos x="261" y="2107"/>
                    </a:cxn>
                    <a:cxn ang="0">
                      <a:pos x="267" y="2126"/>
                    </a:cxn>
                    <a:cxn ang="0">
                      <a:pos x="272" y="2146"/>
                    </a:cxn>
                    <a:cxn ang="0">
                      <a:pos x="278" y="2165"/>
                    </a:cxn>
                    <a:cxn ang="0">
                      <a:pos x="285" y="2187"/>
                    </a:cxn>
                    <a:cxn ang="0">
                      <a:pos x="291" y="2204"/>
                    </a:cxn>
                    <a:cxn ang="0">
                      <a:pos x="298" y="2219"/>
                    </a:cxn>
                    <a:cxn ang="0">
                      <a:pos x="304" y="2234"/>
                    </a:cxn>
                  </a:cxnLst>
                  <a:rect l="0" t="0" r="r" b="b"/>
                  <a:pathLst>
                    <a:path w="304" h="2234">
                      <a:moveTo>
                        <a:pt x="0" y="0"/>
                      </a:moveTo>
                      <a:lnTo>
                        <a:pt x="6" y="39"/>
                      </a:lnTo>
                      <a:lnTo>
                        <a:pt x="13" y="76"/>
                      </a:lnTo>
                      <a:lnTo>
                        <a:pt x="17" y="110"/>
                      </a:lnTo>
                      <a:lnTo>
                        <a:pt x="23" y="149"/>
                      </a:lnTo>
                      <a:lnTo>
                        <a:pt x="30" y="193"/>
                      </a:lnTo>
                      <a:lnTo>
                        <a:pt x="34" y="236"/>
                      </a:lnTo>
                      <a:lnTo>
                        <a:pt x="41" y="277"/>
                      </a:lnTo>
                      <a:lnTo>
                        <a:pt x="45" y="318"/>
                      </a:lnTo>
                      <a:lnTo>
                        <a:pt x="51" y="366"/>
                      </a:lnTo>
                      <a:lnTo>
                        <a:pt x="56" y="411"/>
                      </a:lnTo>
                      <a:lnTo>
                        <a:pt x="62" y="463"/>
                      </a:lnTo>
                      <a:lnTo>
                        <a:pt x="69" y="522"/>
                      </a:lnTo>
                      <a:lnTo>
                        <a:pt x="73" y="578"/>
                      </a:lnTo>
                      <a:lnTo>
                        <a:pt x="80" y="630"/>
                      </a:lnTo>
                      <a:lnTo>
                        <a:pt x="92" y="762"/>
                      </a:lnTo>
                      <a:lnTo>
                        <a:pt x="103" y="890"/>
                      </a:lnTo>
                      <a:lnTo>
                        <a:pt x="116" y="1020"/>
                      </a:lnTo>
                      <a:lnTo>
                        <a:pt x="129" y="1160"/>
                      </a:lnTo>
                      <a:lnTo>
                        <a:pt x="136" y="1225"/>
                      </a:lnTo>
                      <a:lnTo>
                        <a:pt x="142" y="1286"/>
                      </a:lnTo>
                      <a:lnTo>
                        <a:pt x="146" y="1340"/>
                      </a:lnTo>
                      <a:lnTo>
                        <a:pt x="153" y="1399"/>
                      </a:lnTo>
                      <a:lnTo>
                        <a:pt x="159" y="1457"/>
                      </a:lnTo>
                      <a:lnTo>
                        <a:pt x="166" y="1516"/>
                      </a:lnTo>
                      <a:lnTo>
                        <a:pt x="172" y="1565"/>
                      </a:lnTo>
                      <a:lnTo>
                        <a:pt x="177" y="1617"/>
                      </a:lnTo>
                      <a:lnTo>
                        <a:pt x="181" y="1645"/>
                      </a:lnTo>
                      <a:lnTo>
                        <a:pt x="185" y="1671"/>
                      </a:lnTo>
                      <a:lnTo>
                        <a:pt x="188" y="1700"/>
                      </a:lnTo>
                      <a:lnTo>
                        <a:pt x="192" y="1726"/>
                      </a:lnTo>
                      <a:lnTo>
                        <a:pt x="198" y="1771"/>
                      </a:lnTo>
                      <a:lnTo>
                        <a:pt x="200" y="1795"/>
                      </a:lnTo>
                      <a:lnTo>
                        <a:pt x="205" y="1819"/>
                      </a:lnTo>
                      <a:lnTo>
                        <a:pt x="211" y="1855"/>
                      </a:lnTo>
                      <a:lnTo>
                        <a:pt x="218" y="1892"/>
                      </a:lnTo>
                      <a:lnTo>
                        <a:pt x="222" y="1927"/>
                      </a:lnTo>
                      <a:lnTo>
                        <a:pt x="229" y="1957"/>
                      </a:lnTo>
                      <a:lnTo>
                        <a:pt x="233" y="1981"/>
                      </a:lnTo>
                      <a:lnTo>
                        <a:pt x="239" y="2009"/>
                      </a:lnTo>
                      <a:lnTo>
                        <a:pt x="244" y="2035"/>
                      </a:lnTo>
                      <a:lnTo>
                        <a:pt x="250" y="2059"/>
                      </a:lnTo>
                      <a:lnTo>
                        <a:pt x="257" y="2083"/>
                      </a:lnTo>
                      <a:lnTo>
                        <a:pt x="261" y="2107"/>
                      </a:lnTo>
                      <a:lnTo>
                        <a:pt x="267" y="2126"/>
                      </a:lnTo>
                      <a:lnTo>
                        <a:pt x="272" y="2146"/>
                      </a:lnTo>
                      <a:lnTo>
                        <a:pt x="278" y="2165"/>
                      </a:lnTo>
                      <a:lnTo>
                        <a:pt x="285" y="2187"/>
                      </a:lnTo>
                      <a:lnTo>
                        <a:pt x="291" y="2204"/>
                      </a:lnTo>
                      <a:lnTo>
                        <a:pt x="298" y="2219"/>
                      </a:lnTo>
                      <a:lnTo>
                        <a:pt x="304" y="2234"/>
                      </a:lnTo>
                    </a:path>
                  </a:pathLst>
                </a:custGeom>
                <a:noFill/>
                <a:ln w="25400">
                  <a:solidFill>
                    <a:srgbClr val="FF0000"/>
                  </a:solidFill>
                  <a:prstDash val="solid"/>
                  <a:round/>
                  <a:headEnd/>
                  <a:tailEnd/>
                </a:ln>
              </p:spPr>
              <p:txBody>
                <a:bodyPr/>
                <a:lstStyle/>
                <a:p>
                  <a:endParaRPr lang="en-US">
                    <a:solidFill>
                      <a:srgbClr val="000000"/>
                    </a:solidFill>
                  </a:endParaRPr>
                </a:p>
              </p:txBody>
            </p:sp>
            <p:sp>
              <p:nvSpPr>
                <p:cNvPr id="56" name="Freeform 37"/>
                <p:cNvSpPr>
                  <a:spLocks/>
                </p:cNvSpPr>
                <p:nvPr/>
              </p:nvSpPr>
              <p:spPr bwMode="auto">
                <a:xfrm>
                  <a:off x="7772177" y="6421201"/>
                  <a:ext cx="120785" cy="113621"/>
                </a:xfrm>
                <a:custGeom>
                  <a:avLst/>
                  <a:gdLst/>
                  <a:ahLst/>
                  <a:cxnLst>
                    <a:cxn ang="0">
                      <a:pos x="0" y="0"/>
                    </a:cxn>
                    <a:cxn ang="0">
                      <a:pos x="4" y="13"/>
                    </a:cxn>
                    <a:cxn ang="0">
                      <a:pos x="11" y="26"/>
                    </a:cxn>
                    <a:cxn ang="0">
                      <a:pos x="17" y="42"/>
                    </a:cxn>
                    <a:cxn ang="0">
                      <a:pos x="22" y="48"/>
                    </a:cxn>
                    <a:cxn ang="0">
                      <a:pos x="24" y="55"/>
                    </a:cxn>
                    <a:cxn ang="0">
                      <a:pos x="33" y="68"/>
                    </a:cxn>
                    <a:cxn ang="0">
                      <a:pos x="37" y="78"/>
                    </a:cxn>
                    <a:cxn ang="0">
                      <a:pos x="43" y="87"/>
                    </a:cxn>
                    <a:cxn ang="0">
                      <a:pos x="50" y="96"/>
                    </a:cxn>
                    <a:cxn ang="0">
                      <a:pos x="54" y="102"/>
                    </a:cxn>
                    <a:cxn ang="0">
                      <a:pos x="61" y="111"/>
                    </a:cxn>
                    <a:cxn ang="0">
                      <a:pos x="67" y="117"/>
                    </a:cxn>
                    <a:cxn ang="0">
                      <a:pos x="71" y="126"/>
                    </a:cxn>
                    <a:cxn ang="0">
                      <a:pos x="78" y="132"/>
                    </a:cxn>
                    <a:cxn ang="0">
                      <a:pos x="84" y="137"/>
                    </a:cxn>
                    <a:cxn ang="0">
                      <a:pos x="91" y="143"/>
                    </a:cxn>
                    <a:cxn ang="0">
                      <a:pos x="93" y="148"/>
                    </a:cxn>
                    <a:cxn ang="0">
                      <a:pos x="97" y="150"/>
                    </a:cxn>
                    <a:cxn ang="0">
                      <a:pos x="102" y="152"/>
                    </a:cxn>
                    <a:cxn ang="0">
                      <a:pos x="104" y="156"/>
                    </a:cxn>
                    <a:cxn ang="0">
                      <a:pos x="110" y="161"/>
                    </a:cxn>
                    <a:cxn ang="0">
                      <a:pos x="117" y="165"/>
                    </a:cxn>
                    <a:cxn ang="0">
                      <a:pos x="119" y="167"/>
                    </a:cxn>
                    <a:cxn ang="0">
                      <a:pos x="123" y="169"/>
                    </a:cxn>
                    <a:cxn ang="0">
                      <a:pos x="130" y="174"/>
                    </a:cxn>
                    <a:cxn ang="0">
                      <a:pos x="134" y="176"/>
                    </a:cxn>
                    <a:cxn ang="0">
                      <a:pos x="138" y="178"/>
                    </a:cxn>
                    <a:cxn ang="0">
                      <a:pos x="141" y="180"/>
                    </a:cxn>
                    <a:cxn ang="0">
                      <a:pos x="145" y="182"/>
                    </a:cxn>
                    <a:cxn ang="0">
                      <a:pos x="151" y="184"/>
                    </a:cxn>
                    <a:cxn ang="0">
                      <a:pos x="154" y="187"/>
                    </a:cxn>
                    <a:cxn ang="0">
                      <a:pos x="158" y="189"/>
                    </a:cxn>
                    <a:cxn ang="0">
                      <a:pos x="164" y="191"/>
                    </a:cxn>
                    <a:cxn ang="0">
                      <a:pos x="166" y="193"/>
                    </a:cxn>
                    <a:cxn ang="0">
                      <a:pos x="171" y="193"/>
                    </a:cxn>
                    <a:cxn ang="0">
                      <a:pos x="177" y="195"/>
                    </a:cxn>
                    <a:cxn ang="0">
                      <a:pos x="182" y="197"/>
                    </a:cxn>
                    <a:cxn ang="0">
                      <a:pos x="188" y="200"/>
                    </a:cxn>
                    <a:cxn ang="0">
                      <a:pos x="195" y="202"/>
                    </a:cxn>
                    <a:cxn ang="0">
                      <a:pos x="201" y="202"/>
                    </a:cxn>
                    <a:cxn ang="0">
                      <a:pos x="205" y="204"/>
                    </a:cxn>
                    <a:cxn ang="0">
                      <a:pos x="208" y="204"/>
                    </a:cxn>
                    <a:cxn ang="0">
                      <a:pos x="214" y="206"/>
                    </a:cxn>
                    <a:cxn ang="0">
                      <a:pos x="220" y="206"/>
                    </a:cxn>
                    <a:cxn ang="0">
                      <a:pos x="225" y="206"/>
                    </a:cxn>
                    <a:cxn ang="0">
                      <a:pos x="227" y="208"/>
                    </a:cxn>
                    <a:cxn ang="0">
                      <a:pos x="233" y="208"/>
                    </a:cxn>
                    <a:cxn ang="0">
                      <a:pos x="238" y="208"/>
                    </a:cxn>
                    <a:cxn ang="0">
                      <a:pos x="240" y="208"/>
                    </a:cxn>
                    <a:cxn ang="0">
                      <a:pos x="244" y="208"/>
                    </a:cxn>
                  </a:cxnLst>
                  <a:rect l="0" t="0" r="r" b="b"/>
                  <a:pathLst>
                    <a:path w="244" h="208">
                      <a:moveTo>
                        <a:pt x="0" y="0"/>
                      </a:moveTo>
                      <a:lnTo>
                        <a:pt x="4" y="13"/>
                      </a:lnTo>
                      <a:lnTo>
                        <a:pt x="11" y="26"/>
                      </a:lnTo>
                      <a:lnTo>
                        <a:pt x="17" y="42"/>
                      </a:lnTo>
                      <a:lnTo>
                        <a:pt x="22" y="48"/>
                      </a:lnTo>
                      <a:lnTo>
                        <a:pt x="24" y="55"/>
                      </a:lnTo>
                      <a:lnTo>
                        <a:pt x="33" y="68"/>
                      </a:lnTo>
                      <a:lnTo>
                        <a:pt x="37" y="78"/>
                      </a:lnTo>
                      <a:lnTo>
                        <a:pt x="43" y="87"/>
                      </a:lnTo>
                      <a:lnTo>
                        <a:pt x="50" y="96"/>
                      </a:lnTo>
                      <a:lnTo>
                        <a:pt x="54" y="102"/>
                      </a:lnTo>
                      <a:lnTo>
                        <a:pt x="61" y="111"/>
                      </a:lnTo>
                      <a:lnTo>
                        <a:pt x="67" y="117"/>
                      </a:lnTo>
                      <a:lnTo>
                        <a:pt x="71" y="126"/>
                      </a:lnTo>
                      <a:lnTo>
                        <a:pt x="78" y="132"/>
                      </a:lnTo>
                      <a:lnTo>
                        <a:pt x="84" y="137"/>
                      </a:lnTo>
                      <a:lnTo>
                        <a:pt x="91" y="143"/>
                      </a:lnTo>
                      <a:lnTo>
                        <a:pt x="93" y="148"/>
                      </a:lnTo>
                      <a:lnTo>
                        <a:pt x="97" y="150"/>
                      </a:lnTo>
                      <a:lnTo>
                        <a:pt x="102" y="152"/>
                      </a:lnTo>
                      <a:lnTo>
                        <a:pt x="104" y="156"/>
                      </a:lnTo>
                      <a:lnTo>
                        <a:pt x="110" y="161"/>
                      </a:lnTo>
                      <a:lnTo>
                        <a:pt x="117" y="165"/>
                      </a:lnTo>
                      <a:lnTo>
                        <a:pt x="119" y="167"/>
                      </a:lnTo>
                      <a:lnTo>
                        <a:pt x="123" y="169"/>
                      </a:lnTo>
                      <a:lnTo>
                        <a:pt x="130" y="174"/>
                      </a:lnTo>
                      <a:lnTo>
                        <a:pt x="134" y="176"/>
                      </a:lnTo>
                      <a:lnTo>
                        <a:pt x="138" y="178"/>
                      </a:lnTo>
                      <a:lnTo>
                        <a:pt x="141" y="180"/>
                      </a:lnTo>
                      <a:lnTo>
                        <a:pt x="145" y="182"/>
                      </a:lnTo>
                      <a:lnTo>
                        <a:pt x="151" y="184"/>
                      </a:lnTo>
                      <a:lnTo>
                        <a:pt x="154" y="187"/>
                      </a:lnTo>
                      <a:lnTo>
                        <a:pt x="158" y="189"/>
                      </a:lnTo>
                      <a:lnTo>
                        <a:pt x="164" y="191"/>
                      </a:lnTo>
                      <a:lnTo>
                        <a:pt x="166" y="193"/>
                      </a:lnTo>
                      <a:lnTo>
                        <a:pt x="171" y="193"/>
                      </a:lnTo>
                      <a:lnTo>
                        <a:pt x="177" y="195"/>
                      </a:lnTo>
                      <a:lnTo>
                        <a:pt x="182" y="197"/>
                      </a:lnTo>
                      <a:lnTo>
                        <a:pt x="188" y="200"/>
                      </a:lnTo>
                      <a:lnTo>
                        <a:pt x="195" y="202"/>
                      </a:lnTo>
                      <a:lnTo>
                        <a:pt x="201" y="202"/>
                      </a:lnTo>
                      <a:lnTo>
                        <a:pt x="205" y="204"/>
                      </a:lnTo>
                      <a:lnTo>
                        <a:pt x="208" y="204"/>
                      </a:lnTo>
                      <a:lnTo>
                        <a:pt x="214" y="206"/>
                      </a:lnTo>
                      <a:lnTo>
                        <a:pt x="220" y="206"/>
                      </a:lnTo>
                      <a:lnTo>
                        <a:pt x="225" y="206"/>
                      </a:lnTo>
                      <a:lnTo>
                        <a:pt x="227" y="208"/>
                      </a:lnTo>
                      <a:lnTo>
                        <a:pt x="233" y="208"/>
                      </a:lnTo>
                      <a:lnTo>
                        <a:pt x="238" y="208"/>
                      </a:lnTo>
                      <a:lnTo>
                        <a:pt x="240" y="208"/>
                      </a:lnTo>
                      <a:lnTo>
                        <a:pt x="244" y="208"/>
                      </a:lnTo>
                    </a:path>
                  </a:pathLst>
                </a:custGeom>
                <a:noFill/>
                <a:ln w="25400">
                  <a:solidFill>
                    <a:srgbClr val="FF0000"/>
                  </a:solidFill>
                  <a:prstDash val="solid"/>
                  <a:round/>
                  <a:headEnd/>
                  <a:tailEnd/>
                </a:ln>
              </p:spPr>
              <p:txBody>
                <a:bodyPr/>
                <a:lstStyle/>
                <a:p>
                  <a:endParaRPr lang="en-US">
                    <a:solidFill>
                      <a:srgbClr val="000000"/>
                    </a:solidFill>
                  </a:endParaRPr>
                </a:p>
              </p:txBody>
            </p:sp>
            <p:sp>
              <p:nvSpPr>
                <p:cNvPr id="57" name="Freeform 38"/>
                <p:cNvSpPr>
                  <a:spLocks/>
                </p:cNvSpPr>
                <p:nvPr/>
              </p:nvSpPr>
              <p:spPr bwMode="auto">
                <a:xfrm>
                  <a:off x="7892963" y="6494883"/>
                  <a:ext cx="161254" cy="41317"/>
                </a:xfrm>
                <a:custGeom>
                  <a:avLst/>
                  <a:gdLst/>
                  <a:ahLst/>
                  <a:cxnLst>
                    <a:cxn ang="0">
                      <a:pos x="0" y="73"/>
                    </a:cxn>
                    <a:cxn ang="0">
                      <a:pos x="5" y="75"/>
                    </a:cxn>
                    <a:cxn ang="0">
                      <a:pos x="11" y="75"/>
                    </a:cxn>
                    <a:cxn ang="0">
                      <a:pos x="13" y="75"/>
                    </a:cxn>
                    <a:cxn ang="0">
                      <a:pos x="18" y="75"/>
                    </a:cxn>
                    <a:cxn ang="0">
                      <a:pos x="24" y="75"/>
                    </a:cxn>
                    <a:cxn ang="0">
                      <a:pos x="30" y="75"/>
                    </a:cxn>
                    <a:cxn ang="0">
                      <a:pos x="35" y="75"/>
                    </a:cxn>
                    <a:cxn ang="0">
                      <a:pos x="41" y="75"/>
                    </a:cxn>
                    <a:cxn ang="0">
                      <a:pos x="48" y="75"/>
                    </a:cxn>
                    <a:cxn ang="0">
                      <a:pos x="54" y="75"/>
                    </a:cxn>
                    <a:cxn ang="0">
                      <a:pos x="61" y="73"/>
                    </a:cxn>
                    <a:cxn ang="0">
                      <a:pos x="65" y="73"/>
                    </a:cxn>
                    <a:cxn ang="0">
                      <a:pos x="72" y="73"/>
                    </a:cxn>
                    <a:cxn ang="0">
                      <a:pos x="76" y="73"/>
                    </a:cxn>
                    <a:cxn ang="0">
                      <a:pos x="78" y="73"/>
                    </a:cxn>
                    <a:cxn ang="0">
                      <a:pos x="84" y="71"/>
                    </a:cxn>
                    <a:cxn ang="0">
                      <a:pos x="91" y="71"/>
                    </a:cxn>
                    <a:cxn ang="0">
                      <a:pos x="97" y="71"/>
                    </a:cxn>
                    <a:cxn ang="0">
                      <a:pos x="102" y="69"/>
                    </a:cxn>
                    <a:cxn ang="0">
                      <a:pos x="108" y="69"/>
                    </a:cxn>
                    <a:cxn ang="0">
                      <a:pos x="113" y="67"/>
                    </a:cxn>
                    <a:cxn ang="0">
                      <a:pos x="119" y="67"/>
                    </a:cxn>
                    <a:cxn ang="0">
                      <a:pos x="123" y="65"/>
                    </a:cxn>
                    <a:cxn ang="0">
                      <a:pos x="130" y="65"/>
                    </a:cxn>
                    <a:cxn ang="0">
                      <a:pos x="136" y="62"/>
                    </a:cxn>
                    <a:cxn ang="0">
                      <a:pos x="141" y="62"/>
                    </a:cxn>
                    <a:cxn ang="0">
                      <a:pos x="147" y="60"/>
                    </a:cxn>
                    <a:cxn ang="0">
                      <a:pos x="154" y="60"/>
                    </a:cxn>
                    <a:cxn ang="0">
                      <a:pos x="158" y="58"/>
                    </a:cxn>
                    <a:cxn ang="0">
                      <a:pos x="164" y="56"/>
                    </a:cxn>
                    <a:cxn ang="0">
                      <a:pos x="171" y="54"/>
                    </a:cxn>
                    <a:cxn ang="0">
                      <a:pos x="177" y="54"/>
                    </a:cxn>
                    <a:cxn ang="0">
                      <a:pos x="182" y="52"/>
                    </a:cxn>
                    <a:cxn ang="0">
                      <a:pos x="188" y="49"/>
                    </a:cxn>
                    <a:cxn ang="0">
                      <a:pos x="195" y="47"/>
                    </a:cxn>
                    <a:cxn ang="0">
                      <a:pos x="201" y="47"/>
                    </a:cxn>
                    <a:cxn ang="0">
                      <a:pos x="208" y="45"/>
                    </a:cxn>
                    <a:cxn ang="0">
                      <a:pos x="216" y="43"/>
                    </a:cxn>
                    <a:cxn ang="0">
                      <a:pos x="223" y="41"/>
                    </a:cxn>
                    <a:cxn ang="0">
                      <a:pos x="234" y="36"/>
                    </a:cxn>
                    <a:cxn ang="0">
                      <a:pos x="240" y="34"/>
                    </a:cxn>
                    <a:cxn ang="0">
                      <a:pos x="246" y="32"/>
                    </a:cxn>
                    <a:cxn ang="0">
                      <a:pos x="253" y="28"/>
                    </a:cxn>
                    <a:cxn ang="0">
                      <a:pos x="259" y="26"/>
                    </a:cxn>
                    <a:cxn ang="0">
                      <a:pos x="272" y="21"/>
                    </a:cxn>
                    <a:cxn ang="0">
                      <a:pos x="281" y="19"/>
                    </a:cxn>
                    <a:cxn ang="0">
                      <a:pos x="288" y="17"/>
                    </a:cxn>
                    <a:cxn ang="0">
                      <a:pos x="300" y="10"/>
                    </a:cxn>
                    <a:cxn ang="0">
                      <a:pos x="313" y="6"/>
                    </a:cxn>
                    <a:cxn ang="0">
                      <a:pos x="326" y="0"/>
                    </a:cxn>
                  </a:cxnLst>
                  <a:rect l="0" t="0" r="r" b="b"/>
                  <a:pathLst>
                    <a:path w="326" h="75">
                      <a:moveTo>
                        <a:pt x="0" y="73"/>
                      </a:moveTo>
                      <a:lnTo>
                        <a:pt x="5" y="75"/>
                      </a:lnTo>
                      <a:lnTo>
                        <a:pt x="11" y="75"/>
                      </a:lnTo>
                      <a:lnTo>
                        <a:pt x="13" y="75"/>
                      </a:lnTo>
                      <a:lnTo>
                        <a:pt x="18" y="75"/>
                      </a:lnTo>
                      <a:lnTo>
                        <a:pt x="24" y="75"/>
                      </a:lnTo>
                      <a:lnTo>
                        <a:pt x="30" y="75"/>
                      </a:lnTo>
                      <a:lnTo>
                        <a:pt x="35" y="75"/>
                      </a:lnTo>
                      <a:lnTo>
                        <a:pt x="41" y="75"/>
                      </a:lnTo>
                      <a:lnTo>
                        <a:pt x="48" y="75"/>
                      </a:lnTo>
                      <a:lnTo>
                        <a:pt x="54" y="75"/>
                      </a:lnTo>
                      <a:lnTo>
                        <a:pt x="61" y="73"/>
                      </a:lnTo>
                      <a:lnTo>
                        <a:pt x="65" y="73"/>
                      </a:lnTo>
                      <a:lnTo>
                        <a:pt x="72" y="73"/>
                      </a:lnTo>
                      <a:lnTo>
                        <a:pt x="76" y="73"/>
                      </a:lnTo>
                      <a:lnTo>
                        <a:pt x="78" y="73"/>
                      </a:lnTo>
                      <a:lnTo>
                        <a:pt x="84" y="71"/>
                      </a:lnTo>
                      <a:lnTo>
                        <a:pt x="91" y="71"/>
                      </a:lnTo>
                      <a:lnTo>
                        <a:pt x="97" y="71"/>
                      </a:lnTo>
                      <a:lnTo>
                        <a:pt x="102" y="69"/>
                      </a:lnTo>
                      <a:lnTo>
                        <a:pt x="108" y="69"/>
                      </a:lnTo>
                      <a:lnTo>
                        <a:pt x="113" y="67"/>
                      </a:lnTo>
                      <a:lnTo>
                        <a:pt x="119" y="67"/>
                      </a:lnTo>
                      <a:lnTo>
                        <a:pt x="123" y="65"/>
                      </a:lnTo>
                      <a:lnTo>
                        <a:pt x="130" y="65"/>
                      </a:lnTo>
                      <a:lnTo>
                        <a:pt x="136" y="62"/>
                      </a:lnTo>
                      <a:lnTo>
                        <a:pt x="141" y="62"/>
                      </a:lnTo>
                      <a:lnTo>
                        <a:pt x="147" y="60"/>
                      </a:lnTo>
                      <a:lnTo>
                        <a:pt x="154" y="60"/>
                      </a:lnTo>
                      <a:lnTo>
                        <a:pt x="158" y="58"/>
                      </a:lnTo>
                      <a:lnTo>
                        <a:pt x="164" y="56"/>
                      </a:lnTo>
                      <a:lnTo>
                        <a:pt x="171" y="54"/>
                      </a:lnTo>
                      <a:lnTo>
                        <a:pt x="177" y="54"/>
                      </a:lnTo>
                      <a:lnTo>
                        <a:pt x="182" y="52"/>
                      </a:lnTo>
                      <a:lnTo>
                        <a:pt x="188" y="49"/>
                      </a:lnTo>
                      <a:lnTo>
                        <a:pt x="195" y="47"/>
                      </a:lnTo>
                      <a:lnTo>
                        <a:pt x="201" y="47"/>
                      </a:lnTo>
                      <a:lnTo>
                        <a:pt x="208" y="45"/>
                      </a:lnTo>
                      <a:lnTo>
                        <a:pt x="216" y="43"/>
                      </a:lnTo>
                      <a:lnTo>
                        <a:pt x="223" y="41"/>
                      </a:lnTo>
                      <a:lnTo>
                        <a:pt x="234" y="36"/>
                      </a:lnTo>
                      <a:lnTo>
                        <a:pt x="240" y="34"/>
                      </a:lnTo>
                      <a:lnTo>
                        <a:pt x="246" y="32"/>
                      </a:lnTo>
                      <a:lnTo>
                        <a:pt x="253" y="28"/>
                      </a:lnTo>
                      <a:lnTo>
                        <a:pt x="259" y="26"/>
                      </a:lnTo>
                      <a:lnTo>
                        <a:pt x="272" y="21"/>
                      </a:lnTo>
                      <a:lnTo>
                        <a:pt x="281" y="19"/>
                      </a:lnTo>
                      <a:lnTo>
                        <a:pt x="288" y="17"/>
                      </a:lnTo>
                      <a:lnTo>
                        <a:pt x="300" y="10"/>
                      </a:lnTo>
                      <a:lnTo>
                        <a:pt x="313" y="6"/>
                      </a:lnTo>
                      <a:lnTo>
                        <a:pt x="326" y="0"/>
                      </a:lnTo>
                    </a:path>
                  </a:pathLst>
                </a:custGeom>
                <a:noFill/>
                <a:ln w="25400">
                  <a:solidFill>
                    <a:srgbClr val="FF0000"/>
                  </a:solidFill>
                  <a:prstDash val="solid"/>
                  <a:round/>
                  <a:headEnd/>
                  <a:tailEnd/>
                </a:ln>
              </p:spPr>
              <p:txBody>
                <a:bodyPr/>
                <a:lstStyle/>
                <a:p>
                  <a:endParaRPr lang="en-US">
                    <a:solidFill>
                      <a:srgbClr val="000000"/>
                    </a:solidFill>
                  </a:endParaRPr>
                </a:p>
              </p:txBody>
            </p:sp>
            <p:sp>
              <p:nvSpPr>
                <p:cNvPr id="58" name="Freeform 39"/>
                <p:cNvSpPr>
                  <a:spLocks/>
                </p:cNvSpPr>
                <p:nvPr/>
              </p:nvSpPr>
              <p:spPr bwMode="auto">
                <a:xfrm>
                  <a:off x="8054217" y="5724324"/>
                  <a:ext cx="807517" cy="770559"/>
                </a:xfrm>
                <a:custGeom>
                  <a:avLst/>
                  <a:gdLst/>
                  <a:ahLst/>
                  <a:cxnLst>
                    <a:cxn ang="0">
                      <a:pos x="0" y="1406"/>
                    </a:cxn>
                    <a:cxn ang="0">
                      <a:pos x="13" y="1399"/>
                    </a:cxn>
                    <a:cxn ang="0">
                      <a:pos x="26" y="1395"/>
                    </a:cxn>
                    <a:cxn ang="0">
                      <a:pos x="39" y="1388"/>
                    </a:cxn>
                    <a:cxn ang="0">
                      <a:pos x="52" y="1382"/>
                    </a:cxn>
                    <a:cxn ang="0">
                      <a:pos x="65" y="1375"/>
                    </a:cxn>
                    <a:cxn ang="0">
                      <a:pos x="78" y="1369"/>
                    </a:cxn>
                    <a:cxn ang="0">
                      <a:pos x="102" y="1356"/>
                    </a:cxn>
                    <a:cxn ang="0">
                      <a:pos x="115" y="1349"/>
                    </a:cxn>
                    <a:cxn ang="0">
                      <a:pos x="128" y="1343"/>
                    </a:cxn>
                    <a:cxn ang="0">
                      <a:pos x="152" y="1330"/>
                    </a:cxn>
                    <a:cxn ang="0">
                      <a:pos x="173" y="1319"/>
                    </a:cxn>
                    <a:cxn ang="0">
                      <a:pos x="197" y="1304"/>
                    </a:cxn>
                    <a:cxn ang="0">
                      <a:pos x="221" y="1289"/>
                    </a:cxn>
                    <a:cxn ang="0">
                      <a:pos x="247" y="1274"/>
                    </a:cxn>
                    <a:cxn ang="0">
                      <a:pos x="268" y="1261"/>
                    </a:cxn>
                    <a:cxn ang="0">
                      <a:pos x="294" y="1243"/>
                    </a:cxn>
                    <a:cxn ang="0">
                      <a:pos x="320" y="1226"/>
                    </a:cxn>
                    <a:cxn ang="0">
                      <a:pos x="363" y="1196"/>
                    </a:cxn>
                    <a:cxn ang="0">
                      <a:pos x="389" y="1178"/>
                    </a:cxn>
                    <a:cxn ang="0">
                      <a:pos x="411" y="1161"/>
                    </a:cxn>
                    <a:cxn ang="0">
                      <a:pos x="460" y="1126"/>
                    </a:cxn>
                    <a:cxn ang="0">
                      <a:pos x="506" y="1092"/>
                    </a:cxn>
                    <a:cxn ang="0">
                      <a:pos x="556" y="1053"/>
                    </a:cxn>
                    <a:cxn ang="0">
                      <a:pos x="610" y="1009"/>
                    </a:cxn>
                    <a:cxn ang="0">
                      <a:pos x="657" y="968"/>
                    </a:cxn>
                    <a:cxn ang="0">
                      <a:pos x="709" y="923"/>
                    </a:cxn>
                    <a:cxn ang="0">
                      <a:pos x="765" y="875"/>
                    </a:cxn>
                    <a:cxn ang="0">
                      <a:pos x="815" y="828"/>
                    </a:cxn>
                    <a:cxn ang="0">
                      <a:pos x="918" y="732"/>
                    </a:cxn>
                    <a:cxn ang="0">
                      <a:pos x="1011" y="641"/>
                    </a:cxn>
                    <a:cxn ang="0">
                      <a:pos x="1106" y="546"/>
                    </a:cxn>
                    <a:cxn ang="0">
                      <a:pos x="1212" y="440"/>
                    </a:cxn>
                    <a:cxn ang="0">
                      <a:pos x="1417" y="226"/>
                    </a:cxn>
                    <a:cxn ang="0">
                      <a:pos x="1614" y="13"/>
                    </a:cxn>
                    <a:cxn ang="0">
                      <a:pos x="1629" y="0"/>
                    </a:cxn>
                  </a:cxnLst>
                  <a:rect l="0" t="0" r="r" b="b"/>
                  <a:pathLst>
                    <a:path w="1629" h="1406">
                      <a:moveTo>
                        <a:pt x="0" y="1406"/>
                      </a:moveTo>
                      <a:lnTo>
                        <a:pt x="13" y="1399"/>
                      </a:lnTo>
                      <a:lnTo>
                        <a:pt x="26" y="1395"/>
                      </a:lnTo>
                      <a:lnTo>
                        <a:pt x="39" y="1388"/>
                      </a:lnTo>
                      <a:lnTo>
                        <a:pt x="52" y="1382"/>
                      </a:lnTo>
                      <a:lnTo>
                        <a:pt x="65" y="1375"/>
                      </a:lnTo>
                      <a:lnTo>
                        <a:pt x="78" y="1369"/>
                      </a:lnTo>
                      <a:lnTo>
                        <a:pt x="102" y="1356"/>
                      </a:lnTo>
                      <a:lnTo>
                        <a:pt x="115" y="1349"/>
                      </a:lnTo>
                      <a:lnTo>
                        <a:pt x="128" y="1343"/>
                      </a:lnTo>
                      <a:lnTo>
                        <a:pt x="152" y="1330"/>
                      </a:lnTo>
                      <a:lnTo>
                        <a:pt x="173" y="1319"/>
                      </a:lnTo>
                      <a:lnTo>
                        <a:pt x="197" y="1304"/>
                      </a:lnTo>
                      <a:lnTo>
                        <a:pt x="221" y="1289"/>
                      </a:lnTo>
                      <a:lnTo>
                        <a:pt x="247" y="1274"/>
                      </a:lnTo>
                      <a:lnTo>
                        <a:pt x="268" y="1261"/>
                      </a:lnTo>
                      <a:lnTo>
                        <a:pt x="294" y="1243"/>
                      </a:lnTo>
                      <a:lnTo>
                        <a:pt x="320" y="1226"/>
                      </a:lnTo>
                      <a:lnTo>
                        <a:pt x="363" y="1196"/>
                      </a:lnTo>
                      <a:lnTo>
                        <a:pt x="389" y="1178"/>
                      </a:lnTo>
                      <a:lnTo>
                        <a:pt x="411" y="1161"/>
                      </a:lnTo>
                      <a:lnTo>
                        <a:pt x="460" y="1126"/>
                      </a:lnTo>
                      <a:lnTo>
                        <a:pt x="506" y="1092"/>
                      </a:lnTo>
                      <a:lnTo>
                        <a:pt x="556" y="1053"/>
                      </a:lnTo>
                      <a:lnTo>
                        <a:pt x="610" y="1009"/>
                      </a:lnTo>
                      <a:lnTo>
                        <a:pt x="657" y="968"/>
                      </a:lnTo>
                      <a:lnTo>
                        <a:pt x="709" y="923"/>
                      </a:lnTo>
                      <a:lnTo>
                        <a:pt x="765" y="875"/>
                      </a:lnTo>
                      <a:lnTo>
                        <a:pt x="815" y="828"/>
                      </a:lnTo>
                      <a:lnTo>
                        <a:pt x="918" y="732"/>
                      </a:lnTo>
                      <a:lnTo>
                        <a:pt x="1011" y="641"/>
                      </a:lnTo>
                      <a:lnTo>
                        <a:pt x="1106" y="546"/>
                      </a:lnTo>
                      <a:lnTo>
                        <a:pt x="1212" y="440"/>
                      </a:lnTo>
                      <a:lnTo>
                        <a:pt x="1417" y="226"/>
                      </a:lnTo>
                      <a:lnTo>
                        <a:pt x="1614" y="13"/>
                      </a:lnTo>
                      <a:lnTo>
                        <a:pt x="1629" y="0"/>
                      </a:lnTo>
                    </a:path>
                  </a:pathLst>
                </a:custGeom>
                <a:noFill/>
                <a:ln w="25400">
                  <a:solidFill>
                    <a:srgbClr val="FF0000"/>
                  </a:solidFill>
                  <a:prstDash val="solid"/>
                  <a:round/>
                  <a:headEnd/>
                  <a:tailEnd/>
                </a:ln>
              </p:spPr>
              <p:txBody>
                <a:bodyPr/>
                <a:lstStyle/>
                <a:p>
                  <a:endParaRPr lang="en-US">
                    <a:solidFill>
                      <a:srgbClr val="000000"/>
                    </a:solidFill>
                  </a:endParaRPr>
                </a:p>
              </p:txBody>
            </p:sp>
          </p:grpSp>
        </p:grpSp>
      </p:grpSp>
      <p:grpSp>
        <p:nvGrpSpPr>
          <p:cNvPr id="59" name="Groupe 402"/>
          <p:cNvGrpSpPr/>
          <p:nvPr/>
        </p:nvGrpSpPr>
        <p:grpSpPr>
          <a:xfrm>
            <a:off x="273760" y="2055286"/>
            <a:ext cx="2611945" cy="1584806"/>
            <a:chOff x="-251142" y="1712748"/>
            <a:chExt cx="3623866" cy="2492607"/>
          </a:xfrm>
        </p:grpSpPr>
        <p:grpSp>
          <p:nvGrpSpPr>
            <p:cNvPr id="60" name="Groupe 403"/>
            <p:cNvGrpSpPr/>
            <p:nvPr/>
          </p:nvGrpSpPr>
          <p:grpSpPr>
            <a:xfrm>
              <a:off x="623658" y="1922876"/>
              <a:ext cx="2263448" cy="2282479"/>
              <a:chOff x="623658" y="1922876"/>
              <a:chExt cx="2263448" cy="2282479"/>
            </a:xfrm>
          </p:grpSpPr>
          <p:sp>
            <p:nvSpPr>
              <p:cNvPr id="74" name="Rectangle 417"/>
              <p:cNvSpPr/>
              <p:nvPr/>
            </p:nvSpPr>
            <p:spPr>
              <a:xfrm>
                <a:off x="623658" y="1922876"/>
                <a:ext cx="2263448" cy="467532"/>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Rectangle 418"/>
              <p:cNvSpPr/>
              <p:nvPr/>
            </p:nvSpPr>
            <p:spPr>
              <a:xfrm>
                <a:off x="623658" y="3737823"/>
                <a:ext cx="2263448" cy="46753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61" name="Group 93"/>
            <p:cNvGrpSpPr>
              <a:grpSpLocks/>
            </p:cNvGrpSpPr>
            <p:nvPr/>
          </p:nvGrpSpPr>
          <p:grpSpPr bwMode="auto">
            <a:xfrm>
              <a:off x="-251145" y="1712748"/>
              <a:ext cx="3623865" cy="2492522"/>
              <a:chOff x="2111" y="1021"/>
              <a:chExt cx="1985" cy="1651"/>
            </a:xfrm>
          </p:grpSpPr>
          <p:sp>
            <p:nvSpPr>
              <p:cNvPr id="62" name="Freeform 3"/>
              <p:cNvSpPr>
                <a:spLocks/>
              </p:cNvSpPr>
              <p:nvPr/>
            </p:nvSpPr>
            <p:spPr bwMode="auto">
              <a:xfrm>
                <a:off x="2576" y="1485"/>
                <a:ext cx="1261" cy="267"/>
              </a:xfrm>
              <a:custGeom>
                <a:avLst/>
                <a:gdLst>
                  <a:gd name="T0" fmla="*/ 13 w 1261"/>
                  <a:gd name="T1" fmla="*/ 1 h 267"/>
                  <a:gd name="T2" fmla="*/ 39 w 1261"/>
                  <a:gd name="T3" fmla="*/ 1 h 267"/>
                  <a:gd name="T4" fmla="*/ 63 w 1261"/>
                  <a:gd name="T5" fmla="*/ 4 h 267"/>
                  <a:gd name="T6" fmla="*/ 89 w 1261"/>
                  <a:gd name="T7" fmla="*/ 9 h 267"/>
                  <a:gd name="T8" fmla="*/ 115 w 1261"/>
                  <a:gd name="T9" fmla="*/ 15 h 267"/>
                  <a:gd name="T10" fmla="*/ 140 w 1261"/>
                  <a:gd name="T11" fmla="*/ 21 h 267"/>
                  <a:gd name="T12" fmla="*/ 166 w 1261"/>
                  <a:gd name="T13" fmla="*/ 30 h 267"/>
                  <a:gd name="T14" fmla="*/ 192 w 1261"/>
                  <a:gd name="T15" fmla="*/ 39 h 267"/>
                  <a:gd name="T16" fmla="*/ 216 w 1261"/>
                  <a:gd name="T17" fmla="*/ 49 h 267"/>
                  <a:gd name="T18" fmla="*/ 242 w 1261"/>
                  <a:gd name="T19" fmla="*/ 62 h 267"/>
                  <a:gd name="T20" fmla="*/ 267 w 1261"/>
                  <a:gd name="T21" fmla="*/ 74 h 267"/>
                  <a:gd name="T22" fmla="*/ 293 w 1261"/>
                  <a:gd name="T23" fmla="*/ 89 h 267"/>
                  <a:gd name="T24" fmla="*/ 319 w 1261"/>
                  <a:gd name="T25" fmla="*/ 102 h 267"/>
                  <a:gd name="T26" fmla="*/ 345 w 1261"/>
                  <a:gd name="T27" fmla="*/ 119 h 267"/>
                  <a:gd name="T28" fmla="*/ 370 w 1261"/>
                  <a:gd name="T29" fmla="*/ 134 h 267"/>
                  <a:gd name="T30" fmla="*/ 394 w 1261"/>
                  <a:gd name="T31" fmla="*/ 151 h 267"/>
                  <a:gd name="T32" fmla="*/ 420 w 1261"/>
                  <a:gd name="T33" fmla="*/ 167 h 267"/>
                  <a:gd name="T34" fmla="*/ 446 w 1261"/>
                  <a:gd name="T35" fmla="*/ 186 h 267"/>
                  <a:gd name="T36" fmla="*/ 472 w 1261"/>
                  <a:gd name="T37" fmla="*/ 202 h 267"/>
                  <a:gd name="T38" fmla="*/ 497 w 1261"/>
                  <a:gd name="T39" fmla="*/ 217 h 267"/>
                  <a:gd name="T40" fmla="*/ 523 w 1261"/>
                  <a:gd name="T41" fmla="*/ 232 h 267"/>
                  <a:gd name="T42" fmla="*/ 547 w 1261"/>
                  <a:gd name="T43" fmla="*/ 246 h 267"/>
                  <a:gd name="T44" fmla="*/ 573 w 1261"/>
                  <a:gd name="T45" fmla="*/ 257 h 267"/>
                  <a:gd name="T46" fmla="*/ 599 w 1261"/>
                  <a:gd name="T47" fmla="*/ 264 h 267"/>
                  <a:gd name="T48" fmla="*/ 624 w 1261"/>
                  <a:gd name="T49" fmla="*/ 267 h 267"/>
                  <a:gd name="T50" fmla="*/ 650 w 1261"/>
                  <a:gd name="T51" fmla="*/ 266 h 267"/>
                  <a:gd name="T52" fmla="*/ 676 w 1261"/>
                  <a:gd name="T53" fmla="*/ 260 h 267"/>
                  <a:gd name="T54" fmla="*/ 700 w 1261"/>
                  <a:gd name="T55" fmla="*/ 251 h 267"/>
                  <a:gd name="T56" fmla="*/ 726 w 1261"/>
                  <a:gd name="T57" fmla="*/ 240 h 267"/>
                  <a:gd name="T58" fmla="*/ 752 w 1261"/>
                  <a:gd name="T59" fmla="*/ 225 h 267"/>
                  <a:gd name="T60" fmla="*/ 777 w 1261"/>
                  <a:gd name="T61" fmla="*/ 210 h 267"/>
                  <a:gd name="T62" fmla="*/ 803 w 1261"/>
                  <a:gd name="T63" fmla="*/ 193 h 267"/>
                  <a:gd name="T64" fmla="*/ 827 w 1261"/>
                  <a:gd name="T65" fmla="*/ 176 h 267"/>
                  <a:gd name="T66" fmla="*/ 853 w 1261"/>
                  <a:gd name="T67" fmla="*/ 160 h 267"/>
                  <a:gd name="T68" fmla="*/ 879 w 1261"/>
                  <a:gd name="T69" fmla="*/ 143 h 267"/>
                  <a:gd name="T70" fmla="*/ 904 w 1261"/>
                  <a:gd name="T71" fmla="*/ 127 h 267"/>
                  <a:gd name="T72" fmla="*/ 930 w 1261"/>
                  <a:gd name="T73" fmla="*/ 110 h 267"/>
                  <a:gd name="T74" fmla="*/ 956 w 1261"/>
                  <a:gd name="T75" fmla="*/ 95 h 267"/>
                  <a:gd name="T76" fmla="*/ 980 w 1261"/>
                  <a:gd name="T77" fmla="*/ 81 h 267"/>
                  <a:gd name="T78" fmla="*/ 1006 w 1261"/>
                  <a:gd name="T79" fmla="*/ 68 h 267"/>
                  <a:gd name="T80" fmla="*/ 1031 w 1261"/>
                  <a:gd name="T81" fmla="*/ 56 h 267"/>
                  <a:gd name="T82" fmla="*/ 1057 w 1261"/>
                  <a:gd name="T83" fmla="*/ 45 h 267"/>
                  <a:gd name="T84" fmla="*/ 1083 w 1261"/>
                  <a:gd name="T85" fmla="*/ 34 h 267"/>
                  <a:gd name="T86" fmla="*/ 1109 w 1261"/>
                  <a:gd name="T87" fmla="*/ 25 h 267"/>
                  <a:gd name="T88" fmla="*/ 1134 w 1261"/>
                  <a:gd name="T89" fmla="*/ 18 h 267"/>
                  <a:gd name="T90" fmla="*/ 1159 w 1261"/>
                  <a:gd name="T91" fmla="*/ 12 h 267"/>
                  <a:gd name="T92" fmla="*/ 1184 w 1261"/>
                  <a:gd name="T93" fmla="*/ 7 h 267"/>
                  <a:gd name="T94" fmla="*/ 1210 w 1261"/>
                  <a:gd name="T95" fmla="*/ 3 h 267"/>
                  <a:gd name="T96" fmla="*/ 1236 w 1261"/>
                  <a:gd name="T97" fmla="*/ 1 h 267"/>
                  <a:gd name="T98" fmla="*/ 1261 w 1261"/>
                  <a:gd name="T99" fmla="*/ 0 h 2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61"/>
                  <a:gd name="T151" fmla="*/ 0 h 267"/>
                  <a:gd name="T152" fmla="*/ 1261 w 1261"/>
                  <a:gd name="T153" fmla="*/ 267 h 26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61" h="267">
                    <a:moveTo>
                      <a:pt x="0" y="0"/>
                    </a:moveTo>
                    <a:lnTo>
                      <a:pt x="13" y="1"/>
                    </a:lnTo>
                    <a:lnTo>
                      <a:pt x="25" y="1"/>
                    </a:lnTo>
                    <a:lnTo>
                      <a:pt x="39" y="1"/>
                    </a:lnTo>
                    <a:lnTo>
                      <a:pt x="51" y="3"/>
                    </a:lnTo>
                    <a:lnTo>
                      <a:pt x="63" y="4"/>
                    </a:lnTo>
                    <a:lnTo>
                      <a:pt x="77" y="7"/>
                    </a:lnTo>
                    <a:lnTo>
                      <a:pt x="89" y="9"/>
                    </a:lnTo>
                    <a:lnTo>
                      <a:pt x="102" y="12"/>
                    </a:lnTo>
                    <a:lnTo>
                      <a:pt x="115" y="15"/>
                    </a:lnTo>
                    <a:lnTo>
                      <a:pt x="127" y="18"/>
                    </a:lnTo>
                    <a:lnTo>
                      <a:pt x="140" y="21"/>
                    </a:lnTo>
                    <a:lnTo>
                      <a:pt x="152" y="25"/>
                    </a:lnTo>
                    <a:lnTo>
                      <a:pt x="166" y="30"/>
                    </a:lnTo>
                    <a:lnTo>
                      <a:pt x="178" y="34"/>
                    </a:lnTo>
                    <a:lnTo>
                      <a:pt x="192" y="39"/>
                    </a:lnTo>
                    <a:lnTo>
                      <a:pt x="204" y="45"/>
                    </a:lnTo>
                    <a:lnTo>
                      <a:pt x="216" y="49"/>
                    </a:lnTo>
                    <a:lnTo>
                      <a:pt x="230" y="56"/>
                    </a:lnTo>
                    <a:lnTo>
                      <a:pt x="242" y="62"/>
                    </a:lnTo>
                    <a:lnTo>
                      <a:pt x="255" y="68"/>
                    </a:lnTo>
                    <a:lnTo>
                      <a:pt x="267" y="74"/>
                    </a:lnTo>
                    <a:lnTo>
                      <a:pt x="281" y="81"/>
                    </a:lnTo>
                    <a:lnTo>
                      <a:pt x="293" y="89"/>
                    </a:lnTo>
                    <a:lnTo>
                      <a:pt x="305" y="95"/>
                    </a:lnTo>
                    <a:lnTo>
                      <a:pt x="319" y="102"/>
                    </a:lnTo>
                    <a:lnTo>
                      <a:pt x="331" y="110"/>
                    </a:lnTo>
                    <a:lnTo>
                      <a:pt x="345" y="119"/>
                    </a:lnTo>
                    <a:lnTo>
                      <a:pt x="357" y="127"/>
                    </a:lnTo>
                    <a:lnTo>
                      <a:pt x="370" y="134"/>
                    </a:lnTo>
                    <a:lnTo>
                      <a:pt x="382" y="143"/>
                    </a:lnTo>
                    <a:lnTo>
                      <a:pt x="394" y="151"/>
                    </a:lnTo>
                    <a:lnTo>
                      <a:pt x="408" y="160"/>
                    </a:lnTo>
                    <a:lnTo>
                      <a:pt x="420" y="167"/>
                    </a:lnTo>
                    <a:lnTo>
                      <a:pt x="434" y="176"/>
                    </a:lnTo>
                    <a:lnTo>
                      <a:pt x="446" y="186"/>
                    </a:lnTo>
                    <a:lnTo>
                      <a:pt x="458" y="193"/>
                    </a:lnTo>
                    <a:lnTo>
                      <a:pt x="472" y="202"/>
                    </a:lnTo>
                    <a:lnTo>
                      <a:pt x="484" y="210"/>
                    </a:lnTo>
                    <a:lnTo>
                      <a:pt x="497" y="217"/>
                    </a:lnTo>
                    <a:lnTo>
                      <a:pt x="509" y="225"/>
                    </a:lnTo>
                    <a:lnTo>
                      <a:pt x="523" y="232"/>
                    </a:lnTo>
                    <a:lnTo>
                      <a:pt x="535" y="240"/>
                    </a:lnTo>
                    <a:lnTo>
                      <a:pt x="547" y="246"/>
                    </a:lnTo>
                    <a:lnTo>
                      <a:pt x="561" y="251"/>
                    </a:lnTo>
                    <a:lnTo>
                      <a:pt x="573" y="257"/>
                    </a:lnTo>
                    <a:lnTo>
                      <a:pt x="587" y="260"/>
                    </a:lnTo>
                    <a:lnTo>
                      <a:pt x="599" y="264"/>
                    </a:lnTo>
                    <a:lnTo>
                      <a:pt x="611" y="266"/>
                    </a:lnTo>
                    <a:lnTo>
                      <a:pt x="624" y="267"/>
                    </a:lnTo>
                    <a:lnTo>
                      <a:pt x="637" y="267"/>
                    </a:lnTo>
                    <a:lnTo>
                      <a:pt x="650" y="266"/>
                    </a:lnTo>
                    <a:lnTo>
                      <a:pt x="662" y="264"/>
                    </a:lnTo>
                    <a:lnTo>
                      <a:pt x="676" y="260"/>
                    </a:lnTo>
                    <a:lnTo>
                      <a:pt x="688" y="257"/>
                    </a:lnTo>
                    <a:lnTo>
                      <a:pt x="700" y="251"/>
                    </a:lnTo>
                    <a:lnTo>
                      <a:pt x="714" y="246"/>
                    </a:lnTo>
                    <a:lnTo>
                      <a:pt x="726" y="240"/>
                    </a:lnTo>
                    <a:lnTo>
                      <a:pt x="739" y="232"/>
                    </a:lnTo>
                    <a:lnTo>
                      <a:pt x="752" y="225"/>
                    </a:lnTo>
                    <a:lnTo>
                      <a:pt x="764" y="217"/>
                    </a:lnTo>
                    <a:lnTo>
                      <a:pt x="777" y="210"/>
                    </a:lnTo>
                    <a:lnTo>
                      <a:pt x="789" y="202"/>
                    </a:lnTo>
                    <a:lnTo>
                      <a:pt x="803" y="193"/>
                    </a:lnTo>
                    <a:lnTo>
                      <a:pt x="815" y="186"/>
                    </a:lnTo>
                    <a:lnTo>
                      <a:pt x="827" y="176"/>
                    </a:lnTo>
                    <a:lnTo>
                      <a:pt x="841" y="167"/>
                    </a:lnTo>
                    <a:lnTo>
                      <a:pt x="853" y="160"/>
                    </a:lnTo>
                    <a:lnTo>
                      <a:pt x="866" y="151"/>
                    </a:lnTo>
                    <a:lnTo>
                      <a:pt x="879" y="143"/>
                    </a:lnTo>
                    <a:lnTo>
                      <a:pt x="892" y="134"/>
                    </a:lnTo>
                    <a:lnTo>
                      <a:pt x="904" y="127"/>
                    </a:lnTo>
                    <a:lnTo>
                      <a:pt x="916" y="119"/>
                    </a:lnTo>
                    <a:lnTo>
                      <a:pt x="930" y="110"/>
                    </a:lnTo>
                    <a:lnTo>
                      <a:pt x="942" y="102"/>
                    </a:lnTo>
                    <a:lnTo>
                      <a:pt x="956" y="95"/>
                    </a:lnTo>
                    <a:lnTo>
                      <a:pt x="968" y="89"/>
                    </a:lnTo>
                    <a:lnTo>
                      <a:pt x="980" y="81"/>
                    </a:lnTo>
                    <a:lnTo>
                      <a:pt x="994" y="74"/>
                    </a:lnTo>
                    <a:lnTo>
                      <a:pt x="1006" y="68"/>
                    </a:lnTo>
                    <a:lnTo>
                      <a:pt x="1019" y="62"/>
                    </a:lnTo>
                    <a:lnTo>
                      <a:pt x="1031" y="56"/>
                    </a:lnTo>
                    <a:lnTo>
                      <a:pt x="1045" y="49"/>
                    </a:lnTo>
                    <a:lnTo>
                      <a:pt x="1057" y="45"/>
                    </a:lnTo>
                    <a:lnTo>
                      <a:pt x="1069" y="39"/>
                    </a:lnTo>
                    <a:lnTo>
                      <a:pt x="1083" y="34"/>
                    </a:lnTo>
                    <a:lnTo>
                      <a:pt x="1095" y="30"/>
                    </a:lnTo>
                    <a:lnTo>
                      <a:pt x="1109" y="25"/>
                    </a:lnTo>
                    <a:lnTo>
                      <a:pt x="1121" y="21"/>
                    </a:lnTo>
                    <a:lnTo>
                      <a:pt x="1134" y="18"/>
                    </a:lnTo>
                    <a:lnTo>
                      <a:pt x="1146" y="15"/>
                    </a:lnTo>
                    <a:lnTo>
                      <a:pt x="1159" y="12"/>
                    </a:lnTo>
                    <a:lnTo>
                      <a:pt x="1172" y="9"/>
                    </a:lnTo>
                    <a:lnTo>
                      <a:pt x="1184" y="7"/>
                    </a:lnTo>
                    <a:lnTo>
                      <a:pt x="1198" y="4"/>
                    </a:lnTo>
                    <a:lnTo>
                      <a:pt x="1210" y="3"/>
                    </a:lnTo>
                    <a:lnTo>
                      <a:pt x="1222" y="1"/>
                    </a:lnTo>
                    <a:lnTo>
                      <a:pt x="1236" y="1"/>
                    </a:lnTo>
                    <a:lnTo>
                      <a:pt x="1248" y="1"/>
                    </a:lnTo>
                    <a:lnTo>
                      <a:pt x="1261" y="0"/>
                    </a:lnTo>
                  </a:path>
                </a:pathLst>
              </a:custGeom>
              <a:noFill/>
              <a:ln w="26988">
                <a:solidFill>
                  <a:srgbClr val="FF0000"/>
                </a:solidFill>
                <a:prstDash val="dash"/>
                <a:round/>
                <a:headEnd/>
                <a:tailEnd/>
              </a:ln>
            </p:spPr>
            <p:txBody>
              <a:bodyPr/>
              <a:lstStyle/>
              <a:p>
                <a:endParaRPr lang="en-US">
                  <a:solidFill>
                    <a:srgbClr val="000000"/>
                  </a:solidFill>
                </a:endParaRPr>
              </a:p>
            </p:txBody>
          </p:sp>
          <p:sp>
            <p:nvSpPr>
              <p:cNvPr id="63" name="Freeform 4"/>
              <p:cNvSpPr>
                <a:spLocks/>
              </p:cNvSpPr>
              <p:nvPr/>
            </p:nvSpPr>
            <p:spPr bwMode="auto">
              <a:xfrm>
                <a:off x="2578" y="2087"/>
                <a:ext cx="1261" cy="267"/>
              </a:xfrm>
              <a:custGeom>
                <a:avLst/>
                <a:gdLst>
                  <a:gd name="T0" fmla="*/ 13 w 1261"/>
                  <a:gd name="T1" fmla="*/ 267 h 267"/>
                  <a:gd name="T2" fmla="*/ 39 w 1261"/>
                  <a:gd name="T3" fmla="*/ 266 h 267"/>
                  <a:gd name="T4" fmla="*/ 63 w 1261"/>
                  <a:gd name="T5" fmla="*/ 263 h 267"/>
                  <a:gd name="T6" fmla="*/ 89 w 1261"/>
                  <a:gd name="T7" fmla="*/ 258 h 267"/>
                  <a:gd name="T8" fmla="*/ 115 w 1261"/>
                  <a:gd name="T9" fmla="*/ 254 h 267"/>
                  <a:gd name="T10" fmla="*/ 140 w 1261"/>
                  <a:gd name="T11" fmla="*/ 246 h 267"/>
                  <a:gd name="T12" fmla="*/ 166 w 1261"/>
                  <a:gd name="T13" fmla="*/ 239 h 267"/>
                  <a:gd name="T14" fmla="*/ 192 w 1261"/>
                  <a:gd name="T15" fmla="*/ 228 h 267"/>
                  <a:gd name="T16" fmla="*/ 216 w 1261"/>
                  <a:gd name="T17" fmla="*/ 217 h 267"/>
                  <a:gd name="T18" fmla="*/ 242 w 1261"/>
                  <a:gd name="T19" fmla="*/ 205 h 267"/>
                  <a:gd name="T20" fmla="*/ 267 w 1261"/>
                  <a:gd name="T21" fmla="*/ 193 h 267"/>
                  <a:gd name="T22" fmla="*/ 293 w 1261"/>
                  <a:gd name="T23" fmla="*/ 180 h 267"/>
                  <a:gd name="T24" fmla="*/ 319 w 1261"/>
                  <a:gd name="T25" fmla="*/ 165 h 267"/>
                  <a:gd name="T26" fmla="*/ 345 w 1261"/>
                  <a:gd name="T27" fmla="*/ 149 h 267"/>
                  <a:gd name="T28" fmla="*/ 370 w 1261"/>
                  <a:gd name="T29" fmla="*/ 133 h 267"/>
                  <a:gd name="T30" fmla="*/ 394 w 1261"/>
                  <a:gd name="T31" fmla="*/ 116 h 267"/>
                  <a:gd name="T32" fmla="*/ 420 w 1261"/>
                  <a:gd name="T33" fmla="*/ 99 h 267"/>
                  <a:gd name="T34" fmla="*/ 446 w 1261"/>
                  <a:gd name="T35" fmla="*/ 83 h 267"/>
                  <a:gd name="T36" fmla="*/ 472 w 1261"/>
                  <a:gd name="T37" fmla="*/ 66 h 267"/>
                  <a:gd name="T38" fmla="*/ 497 w 1261"/>
                  <a:gd name="T39" fmla="*/ 50 h 267"/>
                  <a:gd name="T40" fmla="*/ 523 w 1261"/>
                  <a:gd name="T41" fmla="*/ 34 h 267"/>
                  <a:gd name="T42" fmla="*/ 547 w 1261"/>
                  <a:gd name="T43" fmla="*/ 21 h 267"/>
                  <a:gd name="T44" fmla="*/ 573 w 1261"/>
                  <a:gd name="T45" fmla="*/ 12 h 267"/>
                  <a:gd name="T46" fmla="*/ 599 w 1261"/>
                  <a:gd name="T47" fmla="*/ 4 h 267"/>
                  <a:gd name="T48" fmla="*/ 624 w 1261"/>
                  <a:gd name="T49" fmla="*/ 0 h 267"/>
                  <a:gd name="T50" fmla="*/ 650 w 1261"/>
                  <a:gd name="T51" fmla="*/ 1 h 267"/>
                  <a:gd name="T52" fmla="*/ 676 w 1261"/>
                  <a:gd name="T53" fmla="*/ 7 h 267"/>
                  <a:gd name="T54" fmla="*/ 700 w 1261"/>
                  <a:gd name="T55" fmla="*/ 16 h 267"/>
                  <a:gd name="T56" fmla="*/ 726 w 1261"/>
                  <a:gd name="T57" fmla="*/ 28 h 267"/>
                  <a:gd name="T58" fmla="*/ 752 w 1261"/>
                  <a:gd name="T59" fmla="*/ 42 h 267"/>
                  <a:gd name="T60" fmla="*/ 777 w 1261"/>
                  <a:gd name="T61" fmla="*/ 57 h 267"/>
                  <a:gd name="T62" fmla="*/ 803 w 1261"/>
                  <a:gd name="T63" fmla="*/ 74 h 267"/>
                  <a:gd name="T64" fmla="*/ 827 w 1261"/>
                  <a:gd name="T65" fmla="*/ 90 h 267"/>
                  <a:gd name="T66" fmla="*/ 853 w 1261"/>
                  <a:gd name="T67" fmla="*/ 107 h 267"/>
                  <a:gd name="T68" fmla="*/ 879 w 1261"/>
                  <a:gd name="T69" fmla="*/ 125 h 267"/>
                  <a:gd name="T70" fmla="*/ 904 w 1261"/>
                  <a:gd name="T71" fmla="*/ 140 h 267"/>
                  <a:gd name="T72" fmla="*/ 930 w 1261"/>
                  <a:gd name="T73" fmla="*/ 157 h 267"/>
                  <a:gd name="T74" fmla="*/ 956 w 1261"/>
                  <a:gd name="T75" fmla="*/ 172 h 267"/>
                  <a:gd name="T76" fmla="*/ 980 w 1261"/>
                  <a:gd name="T77" fmla="*/ 186 h 267"/>
                  <a:gd name="T78" fmla="*/ 1006 w 1261"/>
                  <a:gd name="T79" fmla="*/ 199 h 267"/>
                  <a:gd name="T80" fmla="*/ 1031 w 1261"/>
                  <a:gd name="T81" fmla="*/ 211 h 267"/>
                  <a:gd name="T82" fmla="*/ 1057 w 1261"/>
                  <a:gd name="T83" fmla="*/ 223 h 267"/>
                  <a:gd name="T84" fmla="*/ 1083 w 1261"/>
                  <a:gd name="T85" fmla="*/ 233 h 267"/>
                  <a:gd name="T86" fmla="*/ 1109 w 1261"/>
                  <a:gd name="T87" fmla="*/ 242 h 267"/>
                  <a:gd name="T88" fmla="*/ 1134 w 1261"/>
                  <a:gd name="T89" fmla="*/ 249 h 267"/>
                  <a:gd name="T90" fmla="*/ 1159 w 1261"/>
                  <a:gd name="T91" fmla="*/ 255 h 267"/>
                  <a:gd name="T92" fmla="*/ 1184 w 1261"/>
                  <a:gd name="T93" fmla="*/ 261 h 267"/>
                  <a:gd name="T94" fmla="*/ 1210 w 1261"/>
                  <a:gd name="T95" fmla="*/ 264 h 267"/>
                  <a:gd name="T96" fmla="*/ 1236 w 1261"/>
                  <a:gd name="T97" fmla="*/ 266 h 267"/>
                  <a:gd name="T98" fmla="*/ 1261 w 1261"/>
                  <a:gd name="T99" fmla="*/ 267 h 2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61"/>
                  <a:gd name="T151" fmla="*/ 0 h 267"/>
                  <a:gd name="T152" fmla="*/ 1261 w 1261"/>
                  <a:gd name="T153" fmla="*/ 267 h 26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61" h="267">
                    <a:moveTo>
                      <a:pt x="0" y="267"/>
                    </a:moveTo>
                    <a:lnTo>
                      <a:pt x="13" y="267"/>
                    </a:lnTo>
                    <a:lnTo>
                      <a:pt x="25" y="266"/>
                    </a:lnTo>
                    <a:lnTo>
                      <a:pt x="39" y="266"/>
                    </a:lnTo>
                    <a:lnTo>
                      <a:pt x="51" y="264"/>
                    </a:lnTo>
                    <a:lnTo>
                      <a:pt x="63" y="263"/>
                    </a:lnTo>
                    <a:lnTo>
                      <a:pt x="77" y="261"/>
                    </a:lnTo>
                    <a:lnTo>
                      <a:pt x="89" y="258"/>
                    </a:lnTo>
                    <a:lnTo>
                      <a:pt x="102" y="255"/>
                    </a:lnTo>
                    <a:lnTo>
                      <a:pt x="115" y="254"/>
                    </a:lnTo>
                    <a:lnTo>
                      <a:pt x="127" y="249"/>
                    </a:lnTo>
                    <a:lnTo>
                      <a:pt x="140" y="246"/>
                    </a:lnTo>
                    <a:lnTo>
                      <a:pt x="152" y="242"/>
                    </a:lnTo>
                    <a:lnTo>
                      <a:pt x="166" y="239"/>
                    </a:lnTo>
                    <a:lnTo>
                      <a:pt x="178" y="233"/>
                    </a:lnTo>
                    <a:lnTo>
                      <a:pt x="192" y="228"/>
                    </a:lnTo>
                    <a:lnTo>
                      <a:pt x="204" y="223"/>
                    </a:lnTo>
                    <a:lnTo>
                      <a:pt x="216" y="217"/>
                    </a:lnTo>
                    <a:lnTo>
                      <a:pt x="230" y="211"/>
                    </a:lnTo>
                    <a:lnTo>
                      <a:pt x="242" y="205"/>
                    </a:lnTo>
                    <a:lnTo>
                      <a:pt x="255" y="199"/>
                    </a:lnTo>
                    <a:lnTo>
                      <a:pt x="267" y="193"/>
                    </a:lnTo>
                    <a:lnTo>
                      <a:pt x="281" y="186"/>
                    </a:lnTo>
                    <a:lnTo>
                      <a:pt x="293" y="180"/>
                    </a:lnTo>
                    <a:lnTo>
                      <a:pt x="305" y="172"/>
                    </a:lnTo>
                    <a:lnTo>
                      <a:pt x="319" y="165"/>
                    </a:lnTo>
                    <a:lnTo>
                      <a:pt x="331" y="157"/>
                    </a:lnTo>
                    <a:lnTo>
                      <a:pt x="345" y="149"/>
                    </a:lnTo>
                    <a:lnTo>
                      <a:pt x="357" y="140"/>
                    </a:lnTo>
                    <a:lnTo>
                      <a:pt x="370" y="133"/>
                    </a:lnTo>
                    <a:lnTo>
                      <a:pt x="382" y="125"/>
                    </a:lnTo>
                    <a:lnTo>
                      <a:pt x="394" y="116"/>
                    </a:lnTo>
                    <a:lnTo>
                      <a:pt x="408" y="107"/>
                    </a:lnTo>
                    <a:lnTo>
                      <a:pt x="420" y="99"/>
                    </a:lnTo>
                    <a:lnTo>
                      <a:pt x="434" y="90"/>
                    </a:lnTo>
                    <a:lnTo>
                      <a:pt x="446" y="83"/>
                    </a:lnTo>
                    <a:lnTo>
                      <a:pt x="458" y="74"/>
                    </a:lnTo>
                    <a:lnTo>
                      <a:pt x="472" y="66"/>
                    </a:lnTo>
                    <a:lnTo>
                      <a:pt x="484" y="57"/>
                    </a:lnTo>
                    <a:lnTo>
                      <a:pt x="497" y="50"/>
                    </a:lnTo>
                    <a:lnTo>
                      <a:pt x="509" y="42"/>
                    </a:lnTo>
                    <a:lnTo>
                      <a:pt x="523" y="34"/>
                    </a:lnTo>
                    <a:lnTo>
                      <a:pt x="535" y="28"/>
                    </a:lnTo>
                    <a:lnTo>
                      <a:pt x="547" y="21"/>
                    </a:lnTo>
                    <a:lnTo>
                      <a:pt x="561" y="16"/>
                    </a:lnTo>
                    <a:lnTo>
                      <a:pt x="573" y="12"/>
                    </a:lnTo>
                    <a:lnTo>
                      <a:pt x="587" y="7"/>
                    </a:lnTo>
                    <a:lnTo>
                      <a:pt x="599" y="4"/>
                    </a:lnTo>
                    <a:lnTo>
                      <a:pt x="611" y="1"/>
                    </a:lnTo>
                    <a:lnTo>
                      <a:pt x="624" y="0"/>
                    </a:lnTo>
                    <a:lnTo>
                      <a:pt x="637" y="0"/>
                    </a:lnTo>
                    <a:lnTo>
                      <a:pt x="650" y="1"/>
                    </a:lnTo>
                    <a:lnTo>
                      <a:pt x="662" y="4"/>
                    </a:lnTo>
                    <a:lnTo>
                      <a:pt x="676" y="7"/>
                    </a:lnTo>
                    <a:lnTo>
                      <a:pt x="688" y="12"/>
                    </a:lnTo>
                    <a:lnTo>
                      <a:pt x="700" y="16"/>
                    </a:lnTo>
                    <a:lnTo>
                      <a:pt x="714" y="21"/>
                    </a:lnTo>
                    <a:lnTo>
                      <a:pt x="726" y="28"/>
                    </a:lnTo>
                    <a:lnTo>
                      <a:pt x="739" y="34"/>
                    </a:lnTo>
                    <a:lnTo>
                      <a:pt x="752" y="42"/>
                    </a:lnTo>
                    <a:lnTo>
                      <a:pt x="764" y="50"/>
                    </a:lnTo>
                    <a:lnTo>
                      <a:pt x="777" y="57"/>
                    </a:lnTo>
                    <a:lnTo>
                      <a:pt x="789" y="66"/>
                    </a:lnTo>
                    <a:lnTo>
                      <a:pt x="803" y="74"/>
                    </a:lnTo>
                    <a:lnTo>
                      <a:pt x="815" y="83"/>
                    </a:lnTo>
                    <a:lnTo>
                      <a:pt x="827" y="90"/>
                    </a:lnTo>
                    <a:lnTo>
                      <a:pt x="841" y="99"/>
                    </a:lnTo>
                    <a:lnTo>
                      <a:pt x="853" y="107"/>
                    </a:lnTo>
                    <a:lnTo>
                      <a:pt x="866" y="116"/>
                    </a:lnTo>
                    <a:lnTo>
                      <a:pt x="879" y="125"/>
                    </a:lnTo>
                    <a:lnTo>
                      <a:pt x="892" y="133"/>
                    </a:lnTo>
                    <a:lnTo>
                      <a:pt x="904" y="140"/>
                    </a:lnTo>
                    <a:lnTo>
                      <a:pt x="916" y="149"/>
                    </a:lnTo>
                    <a:lnTo>
                      <a:pt x="930" y="157"/>
                    </a:lnTo>
                    <a:lnTo>
                      <a:pt x="942" y="165"/>
                    </a:lnTo>
                    <a:lnTo>
                      <a:pt x="956" y="172"/>
                    </a:lnTo>
                    <a:lnTo>
                      <a:pt x="968" y="180"/>
                    </a:lnTo>
                    <a:lnTo>
                      <a:pt x="980" y="186"/>
                    </a:lnTo>
                    <a:lnTo>
                      <a:pt x="994" y="193"/>
                    </a:lnTo>
                    <a:lnTo>
                      <a:pt x="1006" y="199"/>
                    </a:lnTo>
                    <a:lnTo>
                      <a:pt x="1019" y="205"/>
                    </a:lnTo>
                    <a:lnTo>
                      <a:pt x="1031" y="211"/>
                    </a:lnTo>
                    <a:lnTo>
                      <a:pt x="1045" y="217"/>
                    </a:lnTo>
                    <a:lnTo>
                      <a:pt x="1057" y="223"/>
                    </a:lnTo>
                    <a:lnTo>
                      <a:pt x="1069" y="228"/>
                    </a:lnTo>
                    <a:lnTo>
                      <a:pt x="1083" y="233"/>
                    </a:lnTo>
                    <a:lnTo>
                      <a:pt x="1095" y="239"/>
                    </a:lnTo>
                    <a:lnTo>
                      <a:pt x="1109" y="242"/>
                    </a:lnTo>
                    <a:lnTo>
                      <a:pt x="1121" y="246"/>
                    </a:lnTo>
                    <a:lnTo>
                      <a:pt x="1134" y="249"/>
                    </a:lnTo>
                    <a:lnTo>
                      <a:pt x="1146" y="254"/>
                    </a:lnTo>
                    <a:lnTo>
                      <a:pt x="1159" y="255"/>
                    </a:lnTo>
                    <a:lnTo>
                      <a:pt x="1172" y="258"/>
                    </a:lnTo>
                    <a:lnTo>
                      <a:pt x="1184" y="261"/>
                    </a:lnTo>
                    <a:lnTo>
                      <a:pt x="1198" y="263"/>
                    </a:lnTo>
                    <a:lnTo>
                      <a:pt x="1210" y="264"/>
                    </a:lnTo>
                    <a:lnTo>
                      <a:pt x="1222" y="266"/>
                    </a:lnTo>
                    <a:lnTo>
                      <a:pt x="1236" y="266"/>
                    </a:lnTo>
                    <a:lnTo>
                      <a:pt x="1248" y="267"/>
                    </a:lnTo>
                    <a:lnTo>
                      <a:pt x="1261" y="267"/>
                    </a:lnTo>
                  </a:path>
                </a:pathLst>
              </a:custGeom>
              <a:noFill/>
              <a:ln w="26988">
                <a:solidFill>
                  <a:srgbClr val="0000FF"/>
                </a:solidFill>
                <a:round/>
                <a:headEnd/>
                <a:tailEnd/>
              </a:ln>
            </p:spPr>
            <p:txBody>
              <a:bodyPr/>
              <a:lstStyle/>
              <a:p>
                <a:endParaRPr lang="en-US">
                  <a:solidFill>
                    <a:srgbClr val="000000"/>
                  </a:solidFill>
                </a:endParaRPr>
              </a:p>
            </p:txBody>
          </p:sp>
          <p:sp>
            <p:nvSpPr>
              <p:cNvPr id="64" name="Line 5"/>
              <p:cNvSpPr>
                <a:spLocks noChangeShapeType="1"/>
              </p:cNvSpPr>
              <p:nvPr/>
            </p:nvSpPr>
            <p:spPr bwMode="auto">
              <a:xfrm>
                <a:off x="2522" y="1916"/>
                <a:ext cx="1506" cy="0"/>
              </a:xfrm>
              <a:prstGeom prst="line">
                <a:avLst/>
              </a:prstGeom>
              <a:noFill/>
              <a:ln w="25400">
                <a:solidFill>
                  <a:schemeClr val="tx1"/>
                </a:solidFill>
                <a:round/>
                <a:headEnd/>
                <a:tailEnd type="triangle" w="med" len="med"/>
              </a:ln>
            </p:spPr>
            <p:txBody>
              <a:bodyPr wrap="none" anchor="ctr"/>
              <a:lstStyle/>
              <a:p>
                <a:endParaRPr lang="en-US">
                  <a:solidFill>
                    <a:srgbClr val="000000"/>
                  </a:solidFill>
                </a:endParaRPr>
              </a:p>
            </p:txBody>
          </p:sp>
          <p:sp>
            <p:nvSpPr>
              <p:cNvPr id="65" name="Rectangle 7"/>
              <p:cNvSpPr>
                <a:spLocks noChangeArrowheads="1"/>
              </p:cNvSpPr>
              <p:nvPr/>
            </p:nvSpPr>
            <p:spPr bwMode="auto">
              <a:xfrm>
                <a:off x="2111" y="1021"/>
                <a:ext cx="379" cy="231"/>
              </a:xfrm>
              <a:prstGeom prst="rect">
                <a:avLst/>
              </a:prstGeom>
              <a:noFill/>
              <a:ln w="9525">
                <a:noFill/>
                <a:miter lim="800000"/>
                <a:headEnd/>
                <a:tailEnd/>
              </a:ln>
            </p:spPr>
            <p:txBody>
              <a:bodyPr wrap="none">
                <a:spAutoFit/>
              </a:bodyPr>
              <a:lstStyle/>
              <a:p>
                <a:pPr eaLnBrk="0" hangingPunct="0"/>
                <a:r>
                  <a:rPr lang="en-US" dirty="0">
                    <a:solidFill>
                      <a:srgbClr val="000000"/>
                    </a:solidFill>
                    <a:sym typeface="Math1" pitchFamily="2" charset="2"/>
                  </a:rPr>
                  <a:t>E(</a:t>
                </a:r>
                <a:r>
                  <a:rPr lang="en-US" dirty="0">
                    <a:solidFill>
                      <a:srgbClr val="FF00FF"/>
                    </a:solidFill>
                    <a:latin typeface="Symbol" pitchFamily="18" charset="2"/>
                    <a:sym typeface="Math1" pitchFamily="2" charset="2"/>
                  </a:rPr>
                  <a:t>d</a:t>
                </a:r>
                <a:r>
                  <a:rPr lang="en-US" dirty="0">
                    <a:solidFill>
                      <a:srgbClr val="000000"/>
                    </a:solidFill>
                    <a:sym typeface="Math1" pitchFamily="2" charset="2"/>
                  </a:rPr>
                  <a:t>)</a:t>
                </a:r>
              </a:p>
            </p:txBody>
          </p:sp>
          <p:sp>
            <p:nvSpPr>
              <p:cNvPr id="66" name="Rectangle 8"/>
              <p:cNvSpPr>
                <a:spLocks noChangeArrowheads="1"/>
              </p:cNvSpPr>
              <p:nvPr/>
            </p:nvSpPr>
            <p:spPr bwMode="auto">
              <a:xfrm>
                <a:off x="3909" y="1890"/>
                <a:ext cx="187" cy="231"/>
              </a:xfrm>
              <a:prstGeom prst="rect">
                <a:avLst/>
              </a:prstGeom>
              <a:noFill/>
              <a:ln w="9525">
                <a:noFill/>
                <a:miter lim="800000"/>
                <a:headEnd/>
                <a:tailEnd/>
              </a:ln>
            </p:spPr>
            <p:txBody>
              <a:bodyPr wrap="none">
                <a:spAutoFit/>
              </a:bodyPr>
              <a:lstStyle/>
              <a:p>
                <a:pPr eaLnBrk="0" hangingPunct="0"/>
                <a:r>
                  <a:rPr lang="en-US" dirty="0">
                    <a:solidFill>
                      <a:srgbClr val="FF00FF"/>
                    </a:solidFill>
                    <a:latin typeface="Symbol" pitchFamily="18" charset="2"/>
                    <a:sym typeface="Math1" pitchFamily="2" charset="2"/>
                  </a:rPr>
                  <a:t>d</a:t>
                </a:r>
              </a:p>
            </p:txBody>
          </p:sp>
          <p:sp>
            <p:nvSpPr>
              <p:cNvPr id="67" name="Rectangle 9"/>
              <p:cNvSpPr>
                <a:spLocks noChangeArrowheads="1"/>
              </p:cNvSpPr>
              <p:nvPr/>
            </p:nvSpPr>
            <p:spPr bwMode="auto">
              <a:xfrm>
                <a:off x="2890" y="2179"/>
                <a:ext cx="159" cy="385"/>
              </a:xfrm>
              <a:prstGeom prst="rect">
                <a:avLst/>
              </a:prstGeom>
              <a:noFill/>
              <a:ln w="9525">
                <a:noFill/>
                <a:miter lim="800000"/>
                <a:headEnd/>
                <a:tailEnd/>
              </a:ln>
            </p:spPr>
            <p:txBody>
              <a:bodyPr wrap="none">
                <a:spAutoFit/>
              </a:bodyPr>
              <a:lstStyle/>
              <a:p>
                <a:pPr eaLnBrk="0" hangingPunct="0"/>
                <a:endParaRPr lang="en-US" dirty="0">
                  <a:solidFill>
                    <a:srgbClr val="0000FF"/>
                  </a:solidFill>
                  <a:sym typeface="Math1" pitchFamily="2" charset="2"/>
                </a:endParaRPr>
              </a:p>
            </p:txBody>
          </p:sp>
          <p:sp>
            <p:nvSpPr>
              <p:cNvPr id="68" name="Rectangle 10"/>
              <p:cNvSpPr>
                <a:spLocks noChangeArrowheads="1"/>
              </p:cNvSpPr>
              <p:nvPr/>
            </p:nvSpPr>
            <p:spPr bwMode="auto">
              <a:xfrm>
                <a:off x="2890" y="1433"/>
                <a:ext cx="159" cy="289"/>
              </a:xfrm>
              <a:prstGeom prst="rect">
                <a:avLst/>
              </a:prstGeom>
              <a:noFill/>
              <a:ln w="9525">
                <a:noFill/>
                <a:miter lim="800000"/>
                <a:headEnd/>
                <a:tailEnd/>
              </a:ln>
            </p:spPr>
            <p:txBody>
              <a:bodyPr wrap="none">
                <a:spAutoFit/>
              </a:bodyPr>
              <a:lstStyle/>
              <a:p>
                <a:pPr eaLnBrk="0" hangingPunct="0"/>
                <a:endParaRPr lang="en-US" baseline="-25000" dirty="0">
                  <a:solidFill>
                    <a:srgbClr val="FF0000"/>
                  </a:solidFill>
                  <a:sym typeface="Math1" pitchFamily="2" charset="2"/>
                </a:endParaRPr>
              </a:p>
            </p:txBody>
          </p:sp>
          <p:sp>
            <p:nvSpPr>
              <p:cNvPr id="69" name="Line 11"/>
              <p:cNvSpPr>
                <a:spLocks noChangeShapeType="1"/>
              </p:cNvSpPr>
              <p:nvPr/>
            </p:nvSpPr>
            <p:spPr bwMode="auto">
              <a:xfrm flipH="1">
                <a:off x="3830" y="1916"/>
                <a:ext cx="0" cy="41"/>
              </a:xfrm>
              <a:prstGeom prst="line">
                <a:avLst/>
              </a:prstGeom>
              <a:noFill/>
              <a:ln w="9525">
                <a:solidFill>
                  <a:schemeClr val="tx1"/>
                </a:solidFill>
                <a:round/>
                <a:headEnd/>
                <a:tailEnd/>
              </a:ln>
            </p:spPr>
            <p:txBody>
              <a:bodyPr wrap="none" anchor="ctr"/>
              <a:lstStyle/>
              <a:p>
                <a:endParaRPr lang="en-US">
                  <a:solidFill>
                    <a:srgbClr val="000000"/>
                  </a:solidFill>
                </a:endParaRPr>
              </a:p>
            </p:txBody>
          </p:sp>
          <p:sp>
            <p:nvSpPr>
              <p:cNvPr id="70" name="Rectangle 14"/>
              <p:cNvSpPr>
                <a:spLocks noChangeArrowheads="1"/>
              </p:cNvSpPr>
              <p:nvPr/>
            </p:nvSpPr>
            <p:spPr bwMode="auto">
              <a:xfrm>
                <a:off x="2198" y="1354"/>
                <a:ext cx="288" cy="231"/>
              </a:xfrm>
              <a:prstGeom prst="rect">
                <a:avLst/>
              </a:prstGeom>
              <a:noFill/>
              <a:ln w="9525">
                <a:noFill/>
                <a:miter lim="800000"/>
                <a:headEnd/>
                <a:tailEnd/>
              </a:ln>
            </p:spPr>
            <p:txBody>
              <a:bodyPr wrap="none">
                <a:spAutoFit/>
              </a:bodyPr>
              <a:lstStyle/>
              <a:p>
                <a:pPr eaLnBrk="0" hangingPunct="0"/>
                <a:r>
                  <a:rPr lang="en-US" dirty="0">
                    <a:solidFill>
                      <a:srgbClr val="000000"/>
                    </a:solidFill>
                    <a:sym typeface="Math1" pitchFamily="2" charset="2"/>
                  </a:rPr>
                  <a:t>+</a:t>
                </a:r>
                <a:r>
                  <a:rPr lang="en-US" dirty="0">
                    <a:solidFill>
                      <a:srgbClr val="000000"/>
                    </a:solidFill>
                    <a:latin typeface="Symbol" pitchFamily="18" charset="2"/>
                    <a:sym typeface="Math1" pitchFamily="2" charset="2"/>
                  </a:rPr>
                  <a:t>D</a:t>
                </a:r>
              </a:p>
            </p:txBody>
          </p:sp>
          <p:sp>
            <p:nvSpPr>
              <p:cNvPr id="71" name="Rectangle 15"/>
              <p:cNvSpPr>
                <a:spLocks noChangeArrowheads="1"/>
              </p:cNvSpPr>
              <p:nvPr/>
            </p:nvSpPr>
            <p:spPr bwMode="auto">
              <a:xfrm>
                <a:off x="2230" y="2213"/>
                <a:ext cx="252" cy="231"/>
              </a:xfrm>
              <a:prstGeom prst="rect">
                <a:avLst/>
              </a:prstGeom>
              <a:noFill/>
              <a:ln w="9525">
                <a:noFill/>
                <a:miter lim="800000"/>
                <a:headEnd/>
                <a:tailEnd/>
              </a:ln>
            </p:spPr>
            <p:txBody>
              <a:bodyPr wrap="none">
                <a:spAutoFit/>
              </a:bodyPr>
              <a:lstStyle/>
              <a:p>
                <a:pPr eaLnBrk="0" hangingPunct="0"/>
                <a:r>
                  <a:rPr lang="en-US" dirty="0">
                    <a:solidFill>
                      <a:srgbClr val="000000"/>
                    </a:solidFill>
                    <a:sym typeface="Math1" pitchFamily="2" charset="2"/>
                  </a:rPr>
                  <a:t>-</a:t>
                </a:r>
                <a:r>
                  <a:rPr lang="en-US" dirty="0">
                    <a:solidFill>
                      <a:srgbClr val="000000"/>
                    </a:solidFill>
                    <a:latin typeface="Symbol" pitchFamily="18" charset="2"/>
                    <a:sym typeface="Math1" pitchFamily="2" charset="2"/>
                  </a:rPr>
                  <a:t>D</a:t>
                </a:r>
              </a:p>
            </p:txBody>
          </p:sp>
          <p:sp>
            <p:nvSpPr>
              <p:cNvPr id="72" name="Rectangle 16"/>
              <p:cNvSpPr>
                <a:spLocks noChangeArrowheads="1"/>
              </p:cNvSpPr>
              <p:nvPr/>
            </p:nvSpPr>
            <p:spPr bwMode="auto">
              <a:xfrm>
                <a:off x="2290" y="1798"/>
                <a:ext cx="196" cy="231"/>
              </a:xfrm>
              <a:prstGeom prst="rect">
                <a:avLst/>
              </a:prstGeom>
              <a:noFill/>
              <a:ln w="9525">
                <a:noFill/>
                <a:miter lim="800000"/>
                <a:headEnd/>
                <a:tailEnd/>
              </a:ln>
            </p:spPr>
            <p:txBody>
              <a:bodyPr wrap="none">
                <a:spAutoFit/>
              </a:bodyPr>
              <a:lstStyle/>
              <a:p>
                <a:pPr eaLnBrk="0" hangingPunct="0"/>
                <a:r>
                  <a:rPr lang="en-US">
                    <a:solidFill>
                      <a:srgbClr val="000000"/>
                    </a:solidFill>
                    <a:sym typeface="Math1" pitchFamily="2" charset="2"/>
                  </a:rPr>
                  <a:t>0</a:t>
                </a:r>
              </a:p>
            </p:txBody>
          </p:sp>
          <p:sp>
            <p:nvSpPr>
              <p:cNvPr id="73" name="Line 6"/>
              <p:cNvSpPr>
                <a:spLocks noChangeShapeType="1"/>
              </p:cNvSpPr>
              <p:nvPr/>
            </p:nvSpPr>
            <p:spPr bwMode="auto">
              <a:xfrm flipH="1" flipV="1">
                <a:off x="2582" y="1160"/>
                <a:ext cx="3" cy="1512"/>
              </a:xfrm>
              <a:prstGeom prst="line">
                <a:avLst/>
              </a:prstGeom>
              <a:noFill/>
              <a:ln w="25400">
                <a:solidFill>
                  <a:schemeClr val="tx1"/>
                </a:solidFill>
                <a:round/>
                <a:headEnd/>
                <a:tailEnd type="triangle" w="med" len="med"/>
              </a:ln>
            </p:spPr>
            <p:txBody>
              <a:bodyPr wrap="none" anchor="ctr"/>
              <a:lstStyle/>
              <a:p>
                <a:endParaRPr lang="en-US">
                  <a:solidFill>
                    <a:srgbClr val="000000"/>
                  </a:solidFill>
                </a:endParaRPr>
              </a:p>
            </p:txBody>
          </p:sp>
        </p:grpSp>
      </p:grpSp>
      <p:graphicFrame>
        <p:nvGraphicFramePr>
          <p:cNvPr id="77" name="Object 2"/>
          <p:cNvGraphicFramePr>
            <a:graphicFrameLocks noChangeAspect="1"/>
          </p:cNvGraphicFramePr>
          <p:nvPr/>
        </p:nvGraphicFramePr>
        <p:xfrm>
          <a:off x="5138903" y="986621"/>
          <a:ext cx="2933700" cy="533748"/>
        </p:xfrm>
        <a:graphic>
          <a:graphicData uri="http://schemas.openxmlformats.org/presentationml/2006/ole">
            <p:oleObj spid="_x0000_s141324" name="Equation" r:id="rId8" imgW="2933700" imgH="533400" progId="">
              <p:embed/>
            </p:oleObj>
          </a:graphicData>
        </a:graphic>
      </p:graphicFrame>
      <p:grpSp>
        <p:nvGrpSpPr>
          <p:cNvPr id="79" name="Groupe 430"/>
          <p:cNvGrpSpPr/>
          <p:nvPr/>
        </p:nvGrpSpPr>
        <p:grpSpPr>
          <a:xfrm>
            <a:off x="3387067" y="2163191"/>
            <a:ext cx="1695572" cy="1589412"/>
            <a:chOff x="6379099" y="1922038"/>
            <a:chExt cx="2404348" cy="2282758"/>
          </a:xfrm>
        </p:grpSpPr>
        <p:sp>
          <p:nvSpPr>
            <p:cNvPr id="80" name="Rectangle 431"/>
            <p:cNvSpPr/>
            <p:nvPr/>
          </p:nvSpPr>
          <p:spPr>
            <a:xfrm>
              <a:off x="6499988" y="1922317"/>
              <a:ext cx="2263448" cy="467532"/>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Rectangle 432"/>
            <p:cNvSpPr/>
            <p:nvPr/>
          </p:nvSpPr>
          <p:spPr>
            <a:xfrm>
              <a:off x="6499988" y="3737264"/>
              <a:ext cx="2263448" cy="46753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2" name="Group 93"/>
            <p:cNvGrpSpPr>
              <a:grpSpLocks/>
            </p:cNvGrpSpPr>
            <p:nvPr/>
          </p:nvGrpSpPr>
          <p:grpSpPr bwMode="auto">
            <a:xfrm>
              <a:off x="6379099" y="1922040"/>
              <a:ext cx="2404348" cy="2282673"/>
              <a:chOff x="2522" y="1160"/>
              <a:chExt cx="1317" cy="1512"/>
            </a:xfrm>
          </p:grpSpPr>
          <p:sp>
            <p:nvSpPr>
              <p:cNvPr id="83" name="Freeform 3"/>
              <p:cNvSpPr>
                <a:spLocks/>
              </p:cNvSpPr>
              <p:nvPr/>
            </p:nvSpPr>
            <p:spPr bwMode="auto">
              <a:xfrm>
                <a:off x="2576" y="1485"/>
                <a:ext cx="1261" cy="267"/>
              </a:xfrm>
              <a:custGeom>
                <a:avLst/>
                <a:gdLst>
                  <a:gd name="T0" fmla="*/ 13 w 1261"/>
                  <a:gd name="T1" fmla="*/ 1 h 267"/>
                  <a:gd name="T2" fmla="*/ 39 w 1261"/>
                  <a:gd name="T3" fmla="*/ 1 h 267"/>
                  <a:gd name="T4" fmla="*/ 63 w 1261"/>
                  <a:gd name="T5" fmla="*/ 4 h 267"/>
                  <a:gd name="T6" fmla="*/ 89 w 1261"/>
                  <a:gd name="T7" fmla="*/ 9 h 267"/>
                  <a:gd name="T8" fmla="*/ 115 w 1261"/>
                  <a:gd name="T9" fmla="*/ 15 h 267"/>
                  <a:gd name="T10" fmla="*/ 140 w 1261"/>
                  <a:gd name="T11" fmla="*/ 21 h 267"/>
                  <a:gd name="T12" fmla="*/ 166 w 1261"/>
                  <a:gd name="T13" fmla="*/ 30 h 267"/>
                  <a:gd name="T14" fmla="*/ 192 w 1261"/>
                  <a:gd name="T15" fmla="*/ 39 h 267"/>
                  <a:gd name="T16" fmla="*/ 216 w 1261"/>
                  <a:gd name="T17" fmla="*/ 49 h 267"/>
                  <a:gd name="T18" fmla="*/ 242 w 1261"/>
                  <a:gd name="T19" fmla="*/ 62 h 267"/>
                  <a:gd name="T20" fmla="*/ 267 w 1261"/>
                  <a:gd name="T21" fmla="*/ 74 h 267"/>
                  <a:gd name="T22" fmla="*/ 293 w 1261"/>
                  <a:gd name="T23" fmla="*/ 89 h 267"/>
                  <a:gd name="T24" fmla="*/ 319 w 1261"/>
                  <a:gd name="T25" fmla="*/ 102 h 267"/>
                  <a:gd name="T26" fmla="*/ 345 w 1261"/>
                  <a:gd name="T27" fmla="*/ 119 h 267"/>
                  <a:gd name="T28" fmla="*/ 370 w 1261"/>
                  <a:gd name="T29" fmla="*/ 134 h 267"/>
                  <a:gd name="T30" fmla="*/ 394 w 1261"/>
                  <a:gd name="T31" fmla="*/ 151 h 267"/>
                  <a:gd name="T32" fmla="*/ 420 w 1261"/>
                  <a:gd name="T33" fmla="*/ 167 h 267"/>
                  <a:gd name="T34" fmla="*/ 446 w 1261"/>
                  <a:gd name="T35" fmla="*/ 186 h 267"/>
                  <a:gd name="T36" fmla="*/ 472 w 1261"/>
                  <a:gd name="T37" fmla="*/ 202 h 267"/>
                  <a:gd name="T38" fmla="*/ 497 w 1261"/>
                  <a:gd name="T39" fmla="*/ 217 h 267"/>
                  <a:gd name="T40" fmla="*/ 523 w 1261"/>
                  <a:gd name="T41" fmla="*/ 232 h 267"/>
                  <a:gd name="T42" fmla="*/ 547 w 1261"/>
                  <a:gd name="T43" fmla="*/ 246 h 267"/>
                  <a:gd name="T44" fmla="*/ 573 w 1261"/>
                  <a:gd name="T45" fmla="*/ 257 h 267"/>
                  <a:gd name="T46" fmla="*/ 599 w 1261"/>
                  <a:gd name="T47" fmla="*/ 264 h 267"/>
                  <a:gd name="T48" fmla="*/ 624 w 1261"/>
                  <a:gd name="T49" fmla="*/ 267 h 267"/>
                  <a:gd name="T50" fmla="*/ 650 w 1261"/>
                  <a:gd name="T51" fmla="*/ 266 h 267"/>
                  <a:gd name="T52" fmla="*/ 676 w 1261"/>
                  <a:gd name="T53" fmla="*/ 260 h 267"/>
                  <a:gd name="T54" fmla="*/ 700 w 1261"/>
                  <a:gd name="T55" fmla="*/ 251 h 267"/>
                  <a:gd name="T56" fmla="*/ 726 w 1261"/>
                  <a:gd name="T57" fmla="*/ 240 h 267"/>
                  <a:gd name="T58" fmla="*/ 752 w 1261"/>
                  <a:gd name="T59" fmla="*/ 225 h 267"/>
                  <a:gd name="T60" fmla="*/ 777 w 1261"/>
                  <a:gd name="T61" fmla="*/ 210 h 267"/>
                  <a:gd name="T62" fmla="*/ 803 w 1261"/>
                  <a:gd name="T63" fmla="*/ 193 h 267"/>
                  <a:gd name="T64" fmla="*/ 827 w 1261"/>
                  <a:gd name="T65" fmla="*/ 176 h 267"/>
                  <a:gd name="T66" fmla="*/ 853 w 1261"/>
                  <a:gd name="T67" fmla="*/ 160 h 267"/>
                  <a:gd name="T68" fmla="*/ 879 w 1261"/>
                  <a:gd name="T69" fmla="*/ 143 h 267"/>
                  <a:gd name="T70" fmla="*/ 904 w 1261"/>
                  <a:gd name="T71" fmla="*/ 127 h 267"/>
                  <a:gd name="T72" fmla="*/ 930 w 1261"/>
                  <a:gd name="T73" fmla="*/ 110 h 267"/>
                  <a:gd name="T74" fmla="*/ 956 w 1261"/>
                  <a:gd name="T75" fmla="*/ 95 h 267"/>
                  <a:gd name="T76" fmla="*/ 980 w 1261"/>
                  <a:gd name="T77" fmla="*/ 81 h 267"/>
                  <a:gd name="T78" fmla="*/ 1006 w 1261"/>
                  <a:gd name="T79" fmla="*/ 68 h 267"/>
                  <a:gd name="T80" fmla="*/ 1031 w 1261"/>
                  <a:gd name="T81" fmla="*/ 56 h 267"/>
                  <a:gd name="T82" fmla="*/ 1057 w 1261"/>
                  <a:gd name="T83" fmla="*/ 45 h 267"/>
                  <a:gd name="T84" fmla="*/ 1083 w 1261"/>
                  <a:gd name="T85" fmla="*/ 34 h 267"/>
                  <a:gd name="T86" fmla="*/ 1109 w 1261"/>
                  <a:gd name="T87" fmla="*/ 25 h 267"/>
                  <a:gd name="T88" fmla="*/ 1134 w 1261"/>
                  <a:gd name="T89" fmla="*/ 18 h 267"/>
                  <a:gd name="T90" fmla="*/ 1159 w 1261"/>
                  <a:gd name="T91" fmla="*/ 12 h 267"/>
                  <a:gd name="T92" fmla="*/ 1184 w 1261"/>
                  <a:gd name="T93" fmla="*/ 7 h 267"/>
                  <a:gd name="T94" fmla="*/ 1210 w 1261"/>
                  <a:gd name="T95" fmla="*/ 3 h 267"/>
                  <a:gd name="T96" fmla="*/ 1236 w 1261"/>
                  <a:gd name="T97" fmla="*/ 1 h 267"/>
                  <a:gd name="T98" fmla="*/ 1261 w 1261"/>
                  <a:gd name="T99" fmla="*/ 0 h 2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61"/>
                  <a:gd name="T151" fmla="*/ 0 h 267"/>
                  <a:gd name="T152" fmla="*/ 1261 w 1261"/>
                  <a:gd name="T153" fmla="*/ 267 h 26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61" h="267">
                    <a:moveTo>
                      <a:pt x="0" y="0"/>
                    </a:moveTo>
                    <a:lnTo>
                      <a:pt x="13" y="1"/>
                    </a:lnTo>
                    <a:lnTo>
                      <a:pt x="25" y="1"/>
                    </a:lnTo>
                    <a:lnTo>
                      <a:pt x="39" y="1"/>
                    </a:lnTo>
                    <a:lnTo>
                      <a:pt x="51" y="3"/>
                    </a:lnTo>
                    <a:lnTo>
                      <a:pt x="63" y="4"/>
                    </a:lnTo>
                    <a:lnTo>
                      <a:pt x="77" y="7"/>
                    </a:lnTo>
                    <a:lnTo>
                      <a:pt x="89" y="9"/>
                    </a:lnTo>
                    <a:lnTo>
                      <a:pt x="102" y="12"/>
                    </a:lnTo>
                    <a:lnTo>
                      <a:pt x="115" y="15"/>
                    </a:lnTo>
                    <a:lnTo>
                      <a:pt x="127" y="18"/>
                    </a:lnTo>
                    <a:lnTo>
                      <a:pt x="140" y="21"/>
                    </a:lnTo>
                    <a:lnTo>
                      <a:pt x="152" y="25"/>
                    </a:lnTo>
                    <a:lnTo>
                      <a:pt x="166" y="30"/>
                    </a:lnTo>
                    <a:lnTo>
                      <a:pt x="178" y="34"/>
                    </a:lnTo>
                    <a:lnTo>
                      <a:pt x="192" y="39"/>
                    </a:lnTo>
                    <a:lnTo>
                      <a:pt x="204" y="45"/>
                    </a:lnTo>
                    <a:lnTo>
                      <a:pt x="216" y="49"/>
                    </a:lnTo>
                    <a:lnTo>
                      <a:pt x="230" y="56"/>
                    </a:lnTo>
                    <a:lnTo>
                      <a:pt x="242" y="62"/>
                    </a:lnTo>
                    <a:lnTo>
                      <a:pt x="255" y="68"/>
                    </a:lnTo>
                    <a:lnTo>
                      <a:pt x="267" y="74"/>
                    </a:lnTo>
                    <a:lnTo>
                      <a:pt x="281" y="81"/>
                    </a:lnTo>
                    <a:lnTo>
                      <a:pt x="293" y="89"/>
                    </a:lnTo>
                    <a:lnTo>
                      <a:pt x="305" y="95"/>
                    </a:lnTo>
                    <a:lnTo>
                      <a:pt x="319" y="102"/>
                    </a:lnTo>
                    <a:lnTo>
                      <a:pt x="331" y="110"/>
                    </a:lnTo>
                    <a:lnTo>
                      <a:pt x="345" y="119"/>
                    </a:lnTo>
                    <a:lnTo>
                      <a:pt x="357" y="127"/>
                    </a:lnTo>
                    <a:lnTo>
                      <a:pt x="370" y="134"/>
                    </a:lnTo>
                    <a:lnTo>
                      <a:pt x="382" y="143"/>
                    </a:lnTo>
                    <a:lnTo>
                      <a:pt x="394" y="151"/>
                    </a:lnTo>
                    <a:lnTo>
                      <a:pt x="408" y="160"/>
                    </a:lnTo>
                    <a:lnTo>
                      <a:pt x="420" y="167"/>
                    </a:lnTo>
                    <a:lnTo>
                      <a:pt x="434" y="176"/>
                    </a:lnTo>
                    <a:lnTo>
                      <a:pt x="446" y="186"/>
                    </a:lnTo>
                    <a:lnTo>
                      <a:pt x="458" y="193"/>
                    </a:lnTo>
                    <a:lnTo>
                      <a:pt x="472" y="202"/>
                    </a:lnTo>
                    <a:lnTo>
                      <a:pt x="484" y="210"/>
                    </a:lnTo>
                    <a:lnTo>
                      <a:pt x="497" y="217"/>
                    </a:lnTo>
                    <a:lnTo>
                      <a:pt x="509" y="225"/>
                    </a:lnTo>
                    <a:lnTo>
                      <a:pt x="523" y="232"/>
                    </a:lnTo>
                    <a:lnTo>
                      <a:pt x="535" y="240"/>
                    </a:lnTo>
                    <a:lnTo>
                      <a:pt x="547" y="246"/>
                    </a:lnTo>
                    <a:lnTo>
                      <a:pt x="561" y="251"/>
                    </a:lnTo>
                    <a:lnTo>
                      <a:pt x="573" y="257"/>
                    </a:lnTo>
                    <a:lnTo>
                      <a:pt x="587" y="260"/>
                    </a:lnTo>
                    <a:lnTo>
                      <a:pt x="599" y="264"/>
                    </a:lnTo>
                    <a:lnTo>
                      <a:pt x="611" y="266"/>
                    </a:lnTo>
                    <a:lnTo>
                      <a:pt x="624" y="267"/>
                    </a:lnTo>
                    <a:lnTo>
                      <a:pt x="637" y="267"/>
                    </a:lnTo>
                    <a:lnTo>
                      <a:pt x="650" y="266"/>
                    </a:lnTo>
                    <a:lnTo>
                      <a:pt x="662" y="264"/>
                    </a:lnTo>
                    <a:lnTo>
                      <a:pt x="676" y="260"/>
                    </a:lnTo>
                    <a:lnTo>
                      <a:pt x="688" y="257"/>
                    </a:lnTo>
                    <a:lnTo>
                      <a:pt x="700" y="251"/>
                    </a:lnTo>
                    <a:lnTo>
                      <a:pt x="714" y="246"/>
                    </a:lnTo>
                    <a:lnTo>
                      <a:pt x="726" y="240"/>
                    </a:lnTo>
                    <a:lnTo>
                      <a:pt x="739" y="232"/>
                    </a:lnTo>
                    <a:lnTo>
                      <a:pt x="752" y="225"/>
                    </a:lnTo>
                    <a:lnTo>
                      <a:pt x="764" y="217"/>
                    </a:lnTo>
                    <a:lnTo>
                      <a:pt x="777" y="210"/>
                    </a:lnTo>
                    <a:lnTo>
                      <a:pt x="789" y="202"/>
                    </a:lnTo>
                    <a:lnTo>
                      <a:pt x="803" y="193"/>
                    </a:lnTo>
                    <a:lnTo>
                      <a:pt x="815" y="186"/>
                    </a:lnTo>
                    <a:lnTo>
                      <a:pt x="827" y="176"/>
                    </a:lnTo>
                    <a:lnTo>
                      <a:pt x="841" y="167"/>
                    </a:lnTo>
                    <a:lnTo>
                      <a:pt x="853" y="160"/>
                    </a:lnTo>
                    <a:lnTo>
                      <a:pt x="866" y="151"/>
                    </a:lnTo>
                    <a:lnTo>
                      <a:pt x="879" y="143"/>
                    </a:lnTo>
                    <a:lnTo>
                      <a:pt x="892" y="134"/>
                    </a:lnTo>
                    <a:lnTo>
                      <a:pt x="904" y="127"/>
                    </a:lnTo>
                    <a:lnTo>
                      <a:pt x="916" y="119"/>
                    </a:lnTo>
                    <a:lnTo>
                      <a:pt x="930" y="110"/>
                    </a:lnTo>
                    <a:lnTo>
                      <a:pt x="942" y="102"/>
                    </a:lnTo>
                    <a:lnTo>
                      <a:pt x="956" y="95"/>
                    </a:lnTo>
                    <a:lnTo>
                      <a:pt x="968" y="89"/>
                    </a:lnTo>
                    <a:lnTo>
                      <a:pt x="980" y="81"/>
                    </a:lnTo>
                    <a:lnTo>
                      <a:pt x="994" y="74"/>
                    </a:lnTo>
                    <a:lnTo>
                      <a:pt x="1006" y="68"/>
                    </a:lnTo>
                    <a:lnTo>
                      <a:pt x="1019" y="62"/>
                    </a:lnTo>
                    <a:lnTo>
                      <a:pt x="1031" y="56"/>
                    </a:lnTo>
                    <a:lnTo>
                      <a:pt x="1045" y="49"/>
                    </a:lnTo>
                    <a:lnTo>
                      <a:pt x="1057" y="45"/>
                    </a:lnTo>
                    <a:lnTo>
                      <a:pt x="1069" y="39"/>
                    </a:lnTo>
                    <a:lnTo>
                      <a:pt x="1083" y="34"/>
                    </a:lnTo>
                    <a:lnTo>
                      <a:pt x="1095" y="30"/>
                    </a:lnTo>
                    <a:lnTo>
                      <a:pt x="1109" y="25"/>
                    </a:lnTo>
                    <a:lnTo>
                      <a:pt x="1121" y="21"/>
                    </a:lnTo>
                    <a:lnTo>
                      <a:pt x="1134" y="18"/>
                    </a:lnTo>
                    <a:lnTo>
                      <a:pt x="1146" y="15"/>
                    </a:lnTo>
                    <a:lnTo>
                      <a:pt x="1159" y="12"/>
                    </a:lnTo>
                    <a:lnTo>
                      <a:pt x="1172" y="9"/>
                    </a:lnTo>
                    <a:lnTo>
                      <a:pt x="1184" y="7"/>
                    </a:lnTo>
                    <a:lnTo>
                      <a:pt x="1198" y="4"/>
                    </a:lnTo>
                    <a:lnTo>
                      <a:pt x="1210" y="3"/>
                    </a:lnTo>
                    <a:lnTo>
                      <a:pt x="1222" y="1"/>
                    </a:lnTo>
                    <a:lnTo>
                      <a:pt x="1236" y="1"/>
                    </a:lnTo>
                    <a:lnTo>
                      <a:pt x="1248" y="1"/>
                    </a:lnTo>
                    <a:lnTo>
                      <a:pt x="1261" y="0"/>
                    </a:lnTo>
                  </a:path>
                </a:pathLst>
              </a:custGeom>
              <a:noFill/>
              <a:ln w="26988">
                <a:solidFill>
                  <a:srgbClr val="FF0000"/>
                </a:solidFill>
                <a:prstDash val="solid"/>
                <a:round/>
                <a:headEnd/>
                <a:tailEnd/>
              </a:ln>
            </p:spPr>
            <p:txBody>
              <a:bodyPr/>
              <a:lstStyle/>
              <a:p>
                <a:endParaRPr lang="en-US">
                  <a:solidFill>
                    <a:srgbClr val="000000"/>
                  </a:solidFill>
                </a:endParaRPr>
              </a:p>
            </p:txBody>
          </p:sp>
          <p:sp>
            <p:nvSpPr>
              <p:cNvPr id="84" name="Freeform 4"/>
              <p:cNvSpPr>
                <a:spLocks/>
              </p:cNvSpPr>
              <p:nvPr/>
            </p:nvSpPr>
            <p:spPr bwMode="auto">
              <a:xfrm>
                <a:off x="2578" y="2087"/>
                <a:ext cx="1261" cy="267"/>
              </a:xfrm>
              <a:custGeom>
                <a:avLst/>
                <a:gdLst>
                  <a:gd name="T0" fmla="*/ 13 w 1261"/>
                  <a:gd name="T1" fmla="*/ 267 h 267"/>
                  <a:gd name="T2" fmla="*/ 39 w 1261"/>
                  <a:gd name="T3" fmla="*/ 266 h 267"/>
                  <a:gd name="T4" fmla="*/ 63 w 1261"/>
                  <a:gd name="T5" fmla="*/ 263 h 267"/>
                  <a:gd name="T6" fmla="*/ 89 w 1261"/>
                  <a:gd name="T7" fmla="*/ 258 h 267"/>
                  <a:gd name="T8" fmla="*/ 115 w 1261"/>
                  <a:gd name="T9" fmla="*/ 254 h 267"/>
                  <a:gd name="T10" fmla="*/ 140 w 1261"/>
                  <a:gd name="T11" fmla="*/ 246 h 267"/>
                  <a:gd name="T12" fmla="*/ 166 w 1261"/>
                  <a:gd name="T13" fmla="*/ 239 h 267"/>
                  <a:gd name="T14" fmla="*/ 192 w 1261"/>
                  <a:gd name="T15" fmla="*/ 228 h 267"/>
                  <a:gd name="T16" fmla="*/ 216 w 1261"/>
                  <a:gd name="T17" fmla="*/ 217 h 267"/>
                  <a:gd name="T18" fmla="*/ 242 w 1261"/>
                  <a:gd name="T19" fmla="*/ 205 h 267"/>
                  <a:gd name="T20" fmla="*/ 267 w 1261"/>
                  <a:gd name="T21" fmla="*/ 193 h 267"/>
                  <a:gd name="T22" fmla="*/ 293 w 1261"/>
                  <a:gd name="T23" fmla="*/ 180 h 267"/>
                  <a:gd name="T24" fmla="*/ 319 w 1261"/>
                  <a:gd name="T25" fmla="*/ 165 h 267"/>
                  <a:gd name="T26" fmla="*/ 345 w 1261"/>
                  <a:gd name="T27" fmla="*/ 149 h 267"/>
                  <a:gd name="T28" fmla="*/ 370 w 1261"/>
                  <a:gd name="T29" fmla="*/ 133 h 267"/>
                  <a:gd name="T30" fmla="*/ 394 w 1261"/>
                  <a:gd name="T31" fmla="*/ 116 h 267"/>
                  <a:gd name="T32" fmla="*/ 420 w 1261"/>
                  <a:gd name="T33" fmla="*/ 99 h 267"/>
                  <a:gd name="T34" fmla="*/ 446 w 1261"/>
                  <a:gd name="T35" fmla="*/ 83 h 267"/>
                  <a:gd name="T36" fmla="*/ 472 w 1261"/>
                  <a:gd name="T37" fmla="*/ 66 h 267"/>
                  <a:gd name="T38" fmla="*/ 497 w 1261"/>
                  <a:gd name="T39" fmla="*/ 50 h 267"/>
                  <a:gd name="T40" fmla="*/ 523 w 1261"/>
                  <a:gd name="T41" fmla="*/ 34 h 267"/>
                  <a:gd name="T42" fmla="*/ 547 w 1261"/>
                  <a:gd name="T43" fmla="*/ 21 h 267"/>
                  <a:gd name="T44" fmla="*/ 573 w 1261"/>
                  <a:gd name="T45" fmla="*/ 12 h 267"/>
                  <a:gd name="T46" fmla="*/ 599 w 1261"/>
                  <a:gd name="T47" fmla="*/ 4 h 267"/>
                  <a:gd name="T48" fmla="*/ 624 w 1261"/>
                  <a:gd name="T49" fmla="*/ 0 h 267"/>
                  <a:gd name="T50" fmla="*/ 650 w 1261"/>
                  <a:gd name="T51" fmla="*/ 1 h 267"/>
                  <a:gd name="T52" fmla="*/ 676 w 1261"/>
                  <a:gd name="T53" fmla="*/ 7 h 267"/>
                  <a:gd name="T54" fmla="*/ 700 w 1261"/>
                  <a:gd name="T55" fmla="*/ 16 h 267"/>
                  <a:gd name="T56" fmla="*/ 726 w 1261"/>
                  <a:gd name="T57" fmla="*/ 28 h 267"/>
                  <a:gd name="T58" fmla="*/ 752 w 1261"/>
                  <a:gd name="T59" fmla="*/ 42 h 267"/>
                  <a:gd name="T60" fmla="*/ 777 w 1261"/>
                  <a:gd name="T61" fmla="*/ 57 h 267"/>
                  <a:gd name="T62" fmla="*/ 803 w 1261"/>
                  <a:gd name="T63" fmla="*/ 74 h 267"/>
                  <a:gd name="T64" fmla="*/ 827 w 1261"/>
                  <a:gd name="T65" fmla="*/ 90 h 267"/>
                  <a:gd name="T66" fmla="*/ 853 w 1261"/>
                  <a:gd name="T67" fmla="*/ 107 h 267"/>
                  <a:gd name="T68" fmla="*/ 879 w 1261"/>
                  <a:gd name="T69" fmla="*/ 125 h 267"/>
                  <a:gd name="T70" fmla="*/ 904 w 1261"/>
                  <a:gd name="T71" fmla="*/ 140 h 267"/>
                  <a:gd name="T72" fmla="*/ 930 w 1261"/>
                  <a:gd name="T73" fmla="*/ 157 h 267"/>
                  <a:gd name="T74" fmla="*/ 956 w 1261"/>
                  <a:gd name="T75" fmla="*/ 172 h 267"/>
                  <a:gd name="T76" fmla="*/ 980 w 1261"/>
                  <a:gd name="T77" fmla="*/ 186 h 267"/>
                  <a:gd name="T78" fmla="*/ 1006 w 1261"/>
                  <a:gd name="T79" fmla="*/ 199 h 267"/>
                  <a:gd name="T80" fmla="*/ 1031 w 1261"/>
                  <a:gd name="T81" fmla="*/ 211 h 267"/>
                  <a:gd name="T82" fmla="*/ 1057 w 1261"/>
                  <a:gd name="T83" fmla="*/ 223 h 267"/>
                  <a:gd name="T84" fmla="*/ 1083 w 1261"/>
                  <a:gd name="T85" fmla="*/ 233 h 267"/>
                  <a:gd name="T86" fmla="*/ 1109 w 1261"/>
                  <a:gd name="T87" fmla="*/ 242 h 267"/>
                  <a:gd name="T88" fmla="*/ 1134 w 1261"/>
                  <a:gd name="T89" fmla="*/ 249 h 267"/>
                  <a:gd name="T90" fmla="*/ 1159 w 1261"/>
                  <a:gd name="T91" fmla="*/ 255 h 267"/>
                  <a:gd name="T92" fmla="*/ 1184 w 1261"/>
                  <a:gd name="T93" fmla="*/ 261 h 267"/>
                  <a:gd name="T94" fmla="*/ 1210 w 1261"/>
                  <a:gd name="T95" fmla="*/ 264 h 267"/>
                  <a:gd name="T96" fmla="*/ 1236 w 1261"/>
                  <a:gd name="T97" fmla="*/ 266 h 267"/>
                  <a:gd name="T98" fmla="*/ 1261 w 1261"/>
                  <a:gd name="T99" fmla="*/ 267 h 2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61"/>
                  <a:gd name="T151" fmla="*/ 0 h 267"/>
                  <a:gd name="T152" fmla="*/ 1261 w 1261"/>
                  <a:gd name="T153" fmla="*/ 267 h 26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61" h="267">
                    <a:moveTo>
                      <a:pt x="0" y="267"/>
                    </a:moveTo>
                    <a:lnTo>
                      <a:pt x="13" y="267"/>
                    </a:lnTo>
                    <a:lnTo>
                      <a:pt x="25" y="266"/>
                    </a:lnTo>
                    <a:lnTo>
                      <a:pt x="39" y="266"/>
                    </a:lnTo>
                    <a:lnTo>
                      <a:pt x="51" y="264"/>
                    </a:lnTo>
                    <a:lnTo>
                      <a:pt x="63" y="263"/>
                    </a:lnTo>
                    <a:lnTo>
                      <a:pt x="77" y="261"/>
                    </a:lnTo>
                    <a:lnTo>
                      <a:pt x="89" y="258"/>
                    </a:lnTo>
                    <a:lnTo>
                      <a:pt x="102" y="255"/>
                    </a:lnTo>
                    <a:lnTo>
                      <a:pt x="115" y="254"/>
                    </a:lnTo>
                    <a:lnTo>
                      <a:pt x="127" y="249"/>
                    </a:lnTo>
                    <a:lnTo>
                      <a:pt x="140" y="246"/>
                    </a:lnTo>
                    <a:lnTo>
                      <a:pt x="152" y="242"/>
                    </a:lnTo>
                    <a:lnTo>
                      <a:pt x="166" y="239"/>
                    </a:lnTo>
                    <a:lnTo>
                      <a:pt x="178" y="233"/>
                    </a:lnTo>
                    <a:lnTo>
                      <a:pt x="192" y="228"/>
                    </a:lnTo>
                    <a:lnTo>
                      <a:pt x="204" y="223"/>
                    </a:lnTo>
                    <a:lnTo>
                      <a:pt x="216" y="217"/>
                    </a:lnTo>
                    <a:lnTo>
                      <a:pt x="230" y="211"/>
                    </a:lnTo>
                    <a:lnTo>
                      <a:pt x="242" y="205"/>
                    </a:lnTo>
                    <a:lnTo>
                      <a:pt x="255" y="199"/>
                    </a:lnTo>
                    <a:lnTo>
                      <a:pt x="267" y="193"/>
                    </a:lnTo>
                    <a:lnTo>
                      <a:pt x="281" y="186"/>
                    </a:lnTo>
                    <a:lnTo>
                      <a:pt x="293" y="180"/>
                    </a:lnTo>
                    <a:lnTo>
                      <a:pt x="305" y="172"/>
                    </a:lnTo>
                    <a:lnTo>
                      <a:pt x="319" y="165"/>
                    </a:lnTo>
                    <a:lnTo>
                      <a:pt x="331" y="157"/>
                    </a:lnTo>
                    <a:lnTo>
                      <a:pt x="345" y="149"/>
                    </a:lnTo>
                    <a:lnTo>
                      <a:pt x="357" y="140"/>
                    </a:lnTo>
                    <a:lnTo>
                      <a:pt x="370" y="133"/>
                    </a:lnTo>
                    <a:lnTo>
                      <a:pt x="382" y="125"/>
                    </a:lnTo>
                    <a:lnTo>
                      <a:pt x="394" y="116"/>
                    </a:lnTo>
                    <a:lnTo>
                      <a:pt x="408" y="107"/>
                    </a:lnTo>
                    <a:lnTo>
                      <a:pt x="420" y="99"/>
                    </a:lnTo>
                    <a:lnTo>
                      <a:pt x="434" y="90"/>
                    </a:lnTo>
                    <a:lnTo>
                      <a:pt x="446" y="83"/>
                    </a:lnTo>
                    <a:lnTo>
                      <a:pt x="458" y="74"/>
                    </a:lnTo>
                    <a:lnTo>
                      <a:pt x="472" y="66"/>
                    </a:lnTo>
                    <a:lnTo>
                      <a:pt x="484" y="57"/>
                    </a:lnTo>
                    <a:lnTo>
                      <a:pt x="497" y="50"/>
                    </a:lnTo>
                    <a:lnTo>
                      <a:pt x="509" y="42"/>
                    </a:lnTo>
                    <a:lnTo>
                      <a:pt x="523" y="34"/>
                    </a:lnTo>
                    <a:lnTo>
                      <a:pt x="535" y="28"/>
                    </a:lnTo>
                    <a:lnTo>
                      <a:pt x="547" y="21"/>
                    </a:lnTo>
                    <a:lnTo>
                      <a:pt x="561" y="16"/>
                    </a:lnTo>
                    <a:lnTo>
                      <a:pt x="573" y="12"/>
                    </a:lnTo>
                    <a:lnTo>
                      <a:pt x="587" y="7"/>
                    </a:lnTo>
                    <a:lnTo>
                      <a:pt x="599" y="4"/>
                    </a:lnTo>
                    <a:lnTo>
                      <a:pt x="611" y="1"/>
                    </a:lnTo>
                    <a:lnTo>
                      <a:pt x="624" y="0"/>
                    </a:lnTo>
                    <a:lnTo>
                      <a:pt x="637" y="0"/>
                    </a:lnTo>
                    <a:lnTo>
                      <a:pt x="650" y="1"/>
                    </a:lnTo>
                    <a:lnTo>
                      <a:pt x="662" y="4"/>
                    </a:lnTo>
                    <a:lnTo>
                      <a:pt x="676" y="7"/>
                    </a:lnTo>
                    <a:lnTo>
                      <a:pt x="688" y="12"/>
                    </a:lnTo>
                    <a:lnTo>
                      <a:pt x="700" y="16"/>
                    </a:lnTo>
                    <a:lnTo>
                      <a:pt x="714" y="21"/>
                    </a:lnTo>
                    <a:lnTo>
                      <a:pt x="726" y="28"/>
                    </a:lnTo>
                    <a:lnTo>
                      <a:pt x="739" y="34"/>
                    </a:lnTo>
                    <a:lnTo>
                      <a:pt x="752" y="42"/>
                    </a:lnTo>
                    <a:lnTo>
                      <a:pt x="764" y="50"/>
                    </a:lnTo>
                    <a:lnTo>
                      <a:pt x="777" y="57"/>
                    </a:lnTo>
                    <a:lnTo>
                      <a:pt x="789" y="66"/>
                    </a:lnTo>
                    <a:lnTo>
                      <a:pt x="803" y="74"/>
                    </a:lnTo>
                    <a:lnTo>
                      <a:pt x="815" y="83"/>
                    </a:lnTo>
                    <a:lnTo>
                      <a:pt x="827" y="90"/>
                    </a:lnTo>
                    <a:lnTo>
                      <a:pt x="841" y="99"/>
                    </a:lnTo>
                    <a:lnTo>
                      <a:pt x="853" y="107"/>
                    </a:lnTo>
                    <a:lnTo>
                      <a:pt x="866" y="116"/>
                    </a:lnTo>
                    <a:lnTo>
                      <a:pt x="879" y="125"/>
                    </a:lnTo>
                    <a:lnTo>
                      <a:pt x="892" y="133"/>
                    </a:lnTo>
                    <a:lnTo>
                      <a:pt x="904" y="140"/>
                    </a:lnTo>
                    <a:lnTo>
                      <a:pt x="916" y="149"/>
                    </a:lnTo>
                    <a:lnTo>
                      <a:pt x="930" y="157"/>
                    </a:lnTo>
                    <a:lnTo>
                      <a:pt x="942" y="165"/>
                    </a:lnTo>
                    <a:lnTo>
                      <a:pt x="956" y="172"/>
                    </a:lnTo>
                    <a:lnTo>
                      <a:pt x="968" y="180"/>
                    </a:lnTo>
                    <a:lnTo>
                      <a:pt x="980" y="186"/>
                    </a:lnTo>
                    <a:lnTo>
                      <a:pt x="994" y="193"/>
                    </a:lnTo>
                    <a:lnTo>
                      <a:pt x="1006" y="199"/>
                    </a:lnTo>
                    <a:lnTo>
                      <a:pt x="1019" y="205"/>
                    </a:lnTo>
                    <a:lnTo>
                      <a:pt x="1031" y="211"/>
                    </a:lnTo>
                    <a:lnTo>
                      <a:pt x="1045" y="217"/>
                    </a:lnTo>
                    <a:lnTo>
                      <a:pt x="1057" y="223"/>
                    </a:lnTo>
                    <a:lnTo>
                      <a:pt x="1069" y="228"/>
                    </a:lnTo>
                    <a:lnTo>
                      <a:pt x="1083" y="233"/>
                    </a:lnTo>
                    <a:lnTo>
                      <a:pt x="1095" y="239"/>
                    </a:lnTo>
                    <a:lnTo>
                      <a:pt x="1109" y="242"/>
                    </a:lnTo>
                    <a:lnTo>
                      <a:pt x="1121" y="246"/>
                    </a:lnTo>
                    <a:lnTo>
                      <a:pt x="1134" y="249"/>
                    </a:lnTo>
                    <a:lnTo>
                      <a:pt x="1146" y="254"/>
                    </a:lnTo>
                    <a:lnTo>
                      <a:pt x="1159" y="255"/>
                    </a:lnTo>
                    <a:lnTo>
                      <a:pt x="1172" y="258"/>
                    </a:lnTo>
                    <a:lnTo>
                      <a:pt x="1184" y="261"/>
                    </a:lnTo>
                    <a:lnTo>
                      <a:pt x="1198" y="263"/>
                    </a:lnTo>
                    <a:lnTo>
                      <a:pt x="1210" y="264"/>
                    </a:lnTo>
                    <a:lnTo>
                      <a:pt x="1222" y="266"/>
                    </a:lnTo>
                    <a:lnTo>
                      <a:pt x="1236" y="266"/>
                    </a:lnTo>
                    <a:lnTo>
                      <a:pt x="1248" y="267"/>
                    </a:lnTo>
                    <a:lnTo>
                      <a:pt x="1261" y="267"/>
                    </a:lnTo>
                  </a:path>
                </a:pathLst>
              </a:custGeom>
              <a:noFill/>
              <a:ln w="26988">
                <a:solidFill>
                  <a:srgbClr val="0000FF"/>
                </a:solidFill>
                <a:prstDash val="dash"/>
                <a:round/>
                <a:headEnd/>
                <a:tailEnd/>
              </a:ln>
            </p:spPr>
            <p:txBody>
              <a:bodyPr/>
              <a:lstStyle/>
              <a:p>
                <a:endParaRPr lang="en-US">
                  <a:solidFill>
                    <a:srgbClr val="000000"/>
                  </a:solidFill>
                </a:endParaRPr>
              </a:p>
            </p:txBody>
          </p:sp>
          <p:sp>
            <p:nvSpPr>
              <p:cNvPr id="85" name="Line 5"/>
              <p:cNvSpPr>
                <a:spLocks noChangeShapeType="1"/>
              </p:cNvSpPr>
              <p:nvPr/>
            </p:nvSpPr>
            <p:spPr bwMode="auto">
              <a:xfrm>
                <a:off x="2522" y="1916"/>
                <a:ext cx="1306" cy="18"/>
              </a:xfrm>
              <a:prstGeom prst="line">
                <a:avLst/>
              </a:prstGeom>
              <a:noFill/>
              <a:ln w="25400">
                <a:solidFill>
                  <a:schemeClr val="tx1"/>
                </a:solidFill>
                <a:round/>
                <a:headEnd/>
                <a:tailEnd type="triangle" w="med" len="med"/>
              </a:ln>
            </p:spPr>
            <p:txBody>
              <a:bodyPr wrap="none" anchor="ctr"/>
              <a:lstStyle/>
              <a:p>
                <a:endParaRPr lang="en-US">
                  <a:solidFill>
                    <a:srgbClr val="000000"/>
                  </a:solidFill>
                </a:endParaRPr>
              </a:p>
            </p:txBody>
          </p:sp>
          <p:sp>
            <p:nvSpPr>
              <p:cNvPr id="86" name="Line 6"/>
              <p:cNvSpPr>
                <a:spLocks noChangeShapeType="1"/>
              </p:cNvSpPr>
              <p:nvPr/>
            </p:nvSpPr>
            <p:spPr bwMode="auto">
              <a:xfrm flipH="1" flipV="1">
                <a:off x="2582" y="1160"/>
                <a:ext cx="3" cy="1512"/>
              </a:xfrm>
              <a:prstGeom prst="line">
                <a:avLst/>
              </a:prstGeom>
              <a:noFill/>
              <a:ln w="25400">
                <a:solidFill>
                  <a:schemeClr val="tx1"/>
                </a:solidFill>
                <a:round/>
                <a:headEnd/>
                <a:tailEnd type="triangle" w="med" len="med"/>
              </a:ln>
            </p:spPr>
            <p:txBody>
              <a:bodyPr wrap="none" anchor="ctr"/>
              <a:lstStyle/>
              <a:p>
                <a:endParaRPr lang="en-US">
                  <a:solidFill>
                    <a:srgbClr val="000000"/>
                  </a:solidFill>
                </a:endParaRPr>
              </a:p>
            </p:txBody>
          </p:sp>
          <p:sp>
            <p:nvSpPr>
              <p:cNvPr id="87" name="Line 11"/>
              <p:cNvSpPr>
                <a:spLocks noChangeShapeType="1"/>
              </p:cNvSpPr>
              <p:nvPr/>
            </p:nvSpPr>
            <p:spPr bwMode="auto">
              <a:xfrm flipH="1">
                <a:off x="3830" y="1916"/>
                <a:ext cx="0" cy="41"/>
              </a:xfrm>
              <a:prstGeom prst="line">
                <a:avLst/>
              </a:prstGeom>
              <a:noFill/>
              <a:ln w="9525">
                <a:solidFill>
                  <a:schemeClr val="tx1"/>
                </a:solidFill>
                <a:round/>
                <a:headEnd/>
                <a:tailEnd/>
              </a:ln>
            </p:spPr>
            <p:txBody>
              <a:bodyPr wrap="none" anchor="ctr"/>
              <a:lstStyle/>
              <a:p>
                <a:endParaRPr lang="en-US">
                  <a:solidFill>
                    <a:srgbClr val="000000"/>
                  </a:solidFill>
                </a:endParaRPr>
              </a:p>
            </p:txBody>
          </p:sp>
        </p:grpSp>
      </p:grpSp>
      <p:grpSp>
        <p:nvGrpSpPr>
          <p:cNvPr id="88" name="Groupe 419"/>
          <p:cNvGrpSpPr/>
          <p:nvPr/>
        </p:nvGrpSpPr>
        <p:grpSpPr>
          <a:xfrm>
            <a:off x="6259172" y="2211252"/>
            <a:ext cx="1768547" cy="1588851"/>
            <a:chOff x="3354649" y="1922599"/>
            <a:chExt cx="2404348" cy="2282756"/>
          </a:xfrm>
        </p:grpSpPr>
        <p:sp>
          <p:nvSpPr>
            <p:cNvPr id="89" name="Rectangle 420"/>
            <p:cNvSpPr/>
            <p:nvPr/>
          </p:nvSpPr>
          <p:spPr>
            <a:xfrm>
              <a:off x="3475537" y="1922876"/>
              <a:ext cx="2263448" cy="467532"/>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0" name="Rectangle 421"/>
            <p:cNvSpPr/>
            <p:nvPr/>
          </p:nvSpPr>
          <p:spPr>
            <a:xfrm>
              <a:off x="3475538" y="3737823"/>
              <a:ext cx="2263448" cy="46753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1" name="Group 93"/>
            <p:cNvGrpSpPr>
              <a:grpSpLocks/>
            </p:cNvGrpSpPr>
            <p:nvPr/>
          </p:nvGrpSpPr>
          <p:grpSpPr bwMode="auto">
            <a:xfrm>
              <a:off x="3354649" y="1922599"/>
              <a:ext cx="2404348" cy="2282673"/>
              <a:chOff x="2522" y="1160"/>
              <a:chExt cx="1317" cy="1512"/>
            </a:xfrm>
          </p:grpSpPr>
          <p:sp>
            <p:nvSpPr>
              <p:cNvPr id="92" name="Freeform 3"/>
              <p:cNvSpPr>
                <a:spLocks/>
              </p:cNvSpPr>
              <p:nvPr/>
            </p:nvSpPr>
            <p:spPr bwMode="auto">
              <a:xfrm>
                <a:off x="2576" y="1485"/>
                <a:ext cx="1261" cy="267"/>
              </a:xfrm>
              <a:custGeom>
                <a:avLst/>
                <a:gdLst>
                  <a:gd name="T0" fmla="*/ 13 w 1261"/>
                  <a:gd name="T1" fmla="*/ 1 h 267"/>
                  <a:gd name="T2" fmla="*/ 39 w 1261"/>
                  <a:gd name="T3" fmla="*/ 1 h 267"/>
                  <a:gd name="T4" fmla="*/ 63 w 1261"/>
                  <a:gd name="T5" fmla="*/ 4 h 267"/>
                  <a:gd name="T6" fmla="*/ 89 w 1261"/>
                  <a:gd name="T7" fmla="*/ 9 h 267"/>
                  <a:gd name="T8" fmla="*/ 115 w 1261"/>
                  <a:gd name="T9" fmla="*/ 15 h 267"/>
                  <a:gd name="T10" fmla="*/ 140 w 1261"/>
                  <a:gd name="T11" fmla="*/ 21 h 267"/>
                  <a:gd name="T12" fmla="*/ 166 w 1261"/>
                  <a:gd name="T13" fmla="*/ 30 h 267"/>
                  <a:gd name="T14" fmla="*/ 192 w 1261"/>
                  <a:gd name="T15" fmla="*/ 39 h 267"/>
                  <a:gd name="T16" fmla="*/ 216 w 1261"/>
                  <a:gd name="T17" fmla="*/ 49 h 267"/>
                  <a:gd name="T18" fmla="*/ 242 w 1261"/>
                  <a:gd name="T19" fmla="*/ 62 h 267"/>
                  <a:gd name="T20" fmla="*/ 267 w 1261"/>
                  <a:gd name="T21" fmla="*/ 74 h 267"/>
                  <a:gd name="T22" fmla="*/ 293 w 1261"/>
                  <a:gd name="T23" fmla="*/ 89 h 267"/>
                  <a:gd name="T24" fmla="*/ 319 w 1261"/>
                  <a:gd name="T25" fmla="*/ 102 h 267"/>
                  <a:gd name="T26" fmla="*/ 345 w 1261"/>
                  <a:gd name="T27" fmla="*/ 119 h 267"/>
                  <a:gd name="T28" fmla="*/ 370 w 1261"/>
                  <a:gd name="T29" fmla="*/ 134 h 267"/>
                  <a:gd name="T30" fmla="*/ 394 w 1261"/>
                  <a:gd name="T31" fmla="*/ 151 h 267"/>
                  <a:gd name="T32" fmla="*/ 420 w 1261"/>
                  <a:gd name="T33" fmla="*/ 167 h 267"/>
                  <a:gd name="T34" fmla="*/ 446 w 1261"/>
                  <a:gd name="T35" fmla="*/ 186 h 267"/>
                  <a:gd name="T36" fmla="*/ 472 w 1261"/>
                  <a:gd name="T37" fmla="*/ 202 h 267"/>
                  <a:gd name="T38" fmla="*/ 497 w 1261"/>
                  <a:gd name="T39" fmla="*/ 217 h 267"/>
                  <a:gd name="T40" fmla="*/ 523 w 1261"/>
                  <a:gd name="T41" fmla="*/ 232 h 267"/>
                  <a:gd name="T42" fmla="*/ 547 w 1261"/>
                  <a:gd name="T43" fmla="*/ 246 h 267"/>
                  <a:gd name="T44" fmla="*/ 573 w 1261"/>
                  <a:gd name="T45" fmla="*/ 257 h 267"/>
                  <a:gd name="T46" fmla="*/ 599 w 1261"/>
                  <a:gd name="T47" fmla="*/ 264 h 267"/>
                  <a:gd name="T48" fmla="*/ 624 w 1261"/>
                  <a:gd name="T49" fmla="*/ 267 h 267"/>
                  <a:gd name="T50" fmla="*/ 650 w 1261"/>
                  <a:gd name="T51" fmla="*/ 266 h 267"/>
                  <a:gd name="T52" fmla="*/ 676 w 1261"/>
                  <a:gd name="T53" fmla="*/ 260 h 267"/>
                  <a:gd name="T54" fmla="*/ 700 w 1261"/>
                  <a:gd name="T55" fmla="*/ 251 h 267"/>
                  <a:gd name="T56" fmla="*/ 726 w 1261"/>
                  <a:gd name="T57" fmla="*/ 240 h 267"/>
                  <a:gd name="T58" fmla="*/ 752 w 1261"/>
                  <a:gd name="T59" fmla="*/ 225 h 267"/>
                  <a:gd name="T60" fmla="*/ 777 w 1261"/>
                  <a:gd name="T61" fmla="*/ 210 h 267"/>
                  <a:gd name="T62" fmla="*/ 803 w 1261"/>
                  <a:gd name="T63" fmla="*/ 193 h 267"/>
                  <a:gd name="T64" fmla="*/ 827 w 1261"/>
                  <a:gd name="T65" fmla="*/ 176 h 267"/>
                  <a:gd name="T66" fmla="*/ 853 w 1261"/>
                  <a:gd name="T67" fmla="*/ 160 h 267"/>
                  <a:gd name="T68" fmla="*/ 879 w 1261"/>
                  <a:gd name="T69" fmla="*/ 143 h 267"/>
                  <a:gd name="T70" fmla="*/ 904 w 1261"/>
                  <a:gd name="T71" fmla="*/ 127 h 267"/>
                  <a:gd name="T72" fmla="*/ 930 w 1261"/>
                  <a:gd name="T73" fmla="*/ 110 h 267"/>
                  <a:gd name="T74" fmla="*/ 956 w 1261"/>
                  <a:gd name="T75" fmla="*/ 95 h 267"/>
                  <a:gd name="T76" fmla="*/ 980 w 1261"/>
                  <a:gd name="T77" fmla="*/ 81 h 267"/>
                  <a:gd name="T78" fmla="*/ 1006 w 1261"/>
                  <a:gd name="T79" fmla="*/ 68 h 267"/>
                  <a:gd name="T80" fmla="*/ 1031 w 1261"/>
                  <a:gd name="T81" fmla="*/ 56 h 267"/>
                  <a:gd name="T82" fmla="*/ 1057 w 1261"/>
                  <a:gd name="T83" fmla="*/ 45 h 267"/>
                  <a:gd name="T84" fmla="*/ 1083 w 1261"/>
                  <a:gd name="T85" fmla="*/ 34 h 267"/>
                  <a:gd name="T86" fmla="*/ 1109 w 1261"/>
                  <a:gd name="T87" fmla="*/ 25 h 267"/>
                  <a:gd name="T88" fmla="*/ 1134 w 1261"/>
                  <a:gd name="T89" fmla="*/ 18 h 267"/>
                  <a:gd name="T90" fmla="*/ 1159 w 1261"/>
                  <a:gd name="T91" fmla="*/ 12 h 267"/>
                  <a:gd name="T92" fmla="*/ 1184 w 1261"/>
                  <a:gd name="T93" fmla="*/ 7 h 267"/>
                  <a:gd name="T94" fmla="*/ 1210 w 1261"/>
                  <a:gd name="T95" fmla="*/ 3 h 267"/>
                  <a:gd name="T96" fmla="*/ 1236 w 1261"/>
                  <a:gd name="T97" fmla="*/ 1 h 267"/>
                  <a:gd name="T98" fmla="*/ 1261 w 1261"/>
                  <a:gd name="T99" fmla="*/ 0 h 2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61"/>
                  <a:gd name="T151" fmla="*/ 0 h 267"/>
                  <a:gd name="T152" fmla="*/ 1261 w 1261"/>
                  <a:gd name="T153" fmla="*/ 267 h 26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61" h="267">
                    <a:moveTo>
                      <a:pt x="0" y="0"/>
                    </a:moveTo>
                    <a:lnTo>
                      <a:pt x="13" y="1"/>
                    </a:lnTo>
                    <a:lnTo>
                      <a:pt x="25" y="1"/>
                    </a:lnTo>
                    <a:lnTo>
                      <a:pt x="39" y="1"/>
                    </a:lnTo>
                    <a:lnTo>
                      <a:pt x="51" y="3"/>
                    </a:lnTo>
                    <a:lnTo>
                      <a:pt x="63" y="4"/>
                    </a:lnTo>
                    <a:lnTo>
                      <a:pt x="77" y="7"/>
                    </a:lnTo>
                    <a:lnTo>
                      <a:pt x="89" y="9"/>
                    </a:lnTo>
                    <a:lnTo>
                      <a:pt x="102" y="12"/>
                    </a:lnTo>
                    <a:lnTo>
                      <a:pt x="115" y="15"/>
                    </a:lnTo>
                    <a:lnTo>
                      <a:pt x="127" y="18"/>
                    </a:lnTo>
                    <a:lnTo>
                      <a:pt x="140" y="21"/>
                    </a:lnTo>
                    <a:lnTo>
                      <a:pt x="152" y="25"/>
                    </a:lnTo>
                    <a:lnTo>
                      <a:pt x="166" y="30"/>
                    </a:lnTo>
                    <a:lnTo>
                      <a:pt x="178" y="34"/>
                    </a:lnTo>
                    <a:lnTo>
                      <a:pt x="192" y="39"/>
                    </a:lnTo>
                    <a:lnTo>
                      <a:pt x="204" y="45"/>
                    </a:lnTo>
                    <a:lnTo>
                      <a:pt x="216" y="49"/>
                    </a:lnTo>
                    <a:lnTo>
                      <a:pt x="230" y="56"/>
                    </a:lnTo>
                    <a:lnTo>
                      <a:pt x="242" y="62"/>
                    </a:lnTo>
                    <a:lnTo>
                      <a:pt x="255" y="68"/>
                    </a:lnTo>
                    <a:lnTo>
                      <a:pt x="267" y="74"/>
                    </a:lnTo>
                    <a:lnTo>
                      <a:pt x="281" y="81"/>
                    </a:lnTo>
                    <a:lnTo>
                      <a:pt x="293" y="89"/>
                    </a:lnTo>
                    <a:lnTo>
                      <a:pt x="305" y="95"/>
                    </a:lnTo>
                    <a:lnTo>
                      <a:pt x="319" y="102"/>
                    </a:lnTo>
                    <a:lnTo>
                      <a:pt x="331" y="110"/>
                    </a:lnTo>
                    <a:lnTo>
                      <a:pt x="345" y="119"/>
                    </a:lnTo>
                    <a:lnTo>
                      <a:pt x="357" y="127"/>
                    </a:lnTo>
                    <a:lnTo>
                      <a:pt x="370" y="134"/>
                    </a:lnTo>
                    <a:lnTo>
                      <a:pt x="382" y="143"/>
                    </a:lnTo>
                    <a:lnTo>
                      <a:pt x="394" y="151"/>
                    </a:lnTo>
                    <a:lnTo>
                      <a:pt x="408" y="160"/>
                    </a:lnTo>
                    <a:lnTo>
                      <a:pt x="420" y="167"/>
                    </a:lnTo>
                    <a:lnTo>
                      <a:pt x="434" y="176"/>
                    </a:lnTo>
                    <a:lnTo>
                      <a:pt x="446" y="186"/>
                    </a:lnTo>
                    <a:lnTo>
                      <a:pt x="458" y="193"/>
                    </a:lnTo>
                    <a:lnTo>
                      <a:pt x="472" y="202"/>
                    </a:lnTo>
                    <a:lnTo>
                      <a:pt x="484" y="210"/>
                    </a:lnTo>
                    <a:lnTo>
                      <a:pt x="497" y="217"/>
                    </a:lnTo>
                    <a:lnTo>
                      <a:pt x="509" y="225"/>
                    </a:lnTo>
                    <a:lnTo>
                      <a:pt x="523" y="232"/>
                    </a:lnTo>
                    <a:lnTo>
                      <a:pt x="535" y="240"/>
                    </a:lnTo>
                    <a:lnTo>
                      <a:pt x="547" y="246"/>
                    </a:lnTo>
                    <a:lnTo>
                      <a:pt x="561" y="251"/>
                    </a:lnTo>
                    <a:lnTo>
                      <a:pt x="573" y="257"/>
                    </a:lnTo>
                    <a:lnTo>
                      <a:pt x="587" y="260"/>
                    </a:lnTo>
                    <a:lnTo>
                      <a:pt x="599" y="264"/>
                    </a:lnTo>
                    <a:lnTo>
                      <a:pt x="611" y="266"/>
                    </a:lnTo>
                    <a:lnTo>
                      <a:pt x="624" y="267"/>
                    </a:lnTo>
                    <a:lnTo>
                      <a:pt x="637" y="267"/>
                    </a:lnTo>
                    <a:lnTo>
                      <a:pt x="650" y="266"/>
                    </a:lnTo>
                    <a:lnTo>
                      <a:pt x="662" y="264"/>
                    </a:lnTo>
                    <a:lnTo>
                      <a:pt x="676" y="260"/>
                    </a:lnTo>
                    <a:lnTo>
                      <a:pt x="688" y="257"/>
                    </a:lnTo>
                    <a:lnTo>
                      <a:pt x="700" y="251"/>
                    </a:lnTo>
                    <a:lnTo>
                      <a:pt x="714" y="246"/>
                    </a:lnTo>
                    <a:lnTo>
                      <a:pt x="726" y="240"/>
                    </a:lnTo>
                    <a:lnTo>
                      <a:pt x="739" y="232"/>
                    </a:lnTo>
                    <a:lnTo>
                      <a:pt x="752" y="225"/>
                    </a:lnTo>
                    <a:lnTo>
                      <a:pt x="764" y="217"/>
                    </a:lnTo>
                    <a:lnTo>
                      <a:pt x="777" y="210"/>
                    </a:lnTo>
                    <a:lnTo>
                      <a:pt x="789" y="202"/>
                    </a:lnTo>
                    <a:lnTo>
                      <a:pt x="803" y="193"/>
                    </a:lnTo>
                    <a:lnTo>
                      <a:pt x="815" y="186"/>
                    </a:lnTo>
                    <a:lnTo>
                      <a:pt x="827" y="176"/>
                    </a:lnTo>
                    <a:lnTo>
                      <a:pt x="841" y="167"/>
                    </a:lnTo>
                    <a:lnTo>
                      <a:pt x="853" y="160"/>
                    </a:lnTo>
                    <a:lnTo>
                      <a:pt x="866" y="151"/>
                    </a:lnTo>
                    <a:lnTo>
                      <a:pt x="879" y="143"/>
                    </a:lnTo>
                    <a:lnTo>
                      <a:pt x="892" y="134"/>
                    </a:lnTo>
                    <a:lnTo>
                      <a:pt x="904" y="127"/>
                    </a:lnTo>
                    <a:lnTo>
                      <a:pt x="916" y="119"/>
                    </a:lnTo>
                    <a:lnTo>
                      <a:pt x="930" y="110"/>
                    </a:lnTo>
                    <a:lnTo>
                      <a:pt x="942" y="102"/>
                    </a:lnTo>
                    <a:lnTo>
                      <a:pt x="956" y="95"/>
                    </a:lnTo>
                    <a:lnTo>
                      <a:pt x="968" y="89"/>
                    </a:lnTo>
                    <a:lnTo>
                      <a:pt x="980" y="81"/>
                    </a:lnTo>
                    <a:lnTo>
                      <a:pt x="994" y="74"/>
                    </a:lnTo>
                    <a:lnTo>
                      <a:pt x="1006" y="68"/>
                    </a:lnTo>
                    <a:lnTo>
                      <a:pt x="1019" y="62"/>
                    </a:lnTo>
                    <a:lnTo>
                      <a:pt x="1031" y="56"/>
                    </a:lnTo>
                    <a:lnTo>
                      <a:pt x="1045" y="49"/>
                    </a:lnTo>
                    <a:lnTo>
                      <a:pt x="1057" y="45"/>
                    </a:lnTo>
                    <a:lnTo>
                      <a:pt x="1069" y="39"/>
                    </a:lnTo>
                    <a:lnTo>
                      <a:pt x="1083" y="34"/>
                    </a:lnTo>
                    <a:lnTo>
                      <a:pt x="1095" y="30"/>
                    </a:lnTo>
                    <a:lnTo>
                      <a:pt x="1109" y="25"/>
                    </a:lnTo>
                    <a:lnTo>
                      <a:pt x="1121" y="21"/>
                    </a:lnTo>
                    <a:lnTo>
                      <a:pt x="1134" y="18"/>
                    </a:lnTo>
                    <a:lnTo>
                      <a:pt x="1146" y="15"/>
                    </a:lnTo>
                    <a:lnTo>
                      <a:pt x="1159" y="12"/>
                    </a:lnTo>
                    <a:lnTo>
                      <a:pt x="1172" y="9"/>
                    </a:lnTo>
                    <a:lnTo>
                      <a:pt x="1184" y="7"/>
                    </a:lnTo>
                    <a:lnTo>
                      <a:pt x="1198" y="4"/>
                    </a:lnTo>
                    <a:lnTo>
                      <a:pt x="1210" y="3"/>
                    </a:lnTo>
                    <a:lnTo>
                      <a:pt x="1222" y="1"/>
                    </a:lnTo>
                    <a:lnTo>
                      <a:pt x="1236" y="1"/>
                    </a:lnTo>
                    <a:lnTo>
                      <a:pt x="1248" y="1"/>
                    </a:lnTo>
                    <a:lnTo>
                      <a:pt x="1261" y="0"/>
                    </a:lnTo>
                  </a:path>
                </a:pathLst>
              </a:custGeom>
              <a:noFill/>
              <a:ln w="26988">
                <a:solidFill>
                  <a:srgbClr val="FF0000"/>
                </a:solidFill>
                <a:prstDash val="solid"/>
                <a:round/>
                <a:headEnd/>
                <a:tailEnd/>
              </a:ln>
            </p:spPr>
            <p:txBody>
              <a:bodyPr/>
              <a:lstStyle/>
              <a:p>
                <a:endParaRPr lang="en-US">
                  <a:solidFill>
                    <a:srgbClr val="000000"/>
                  </a:solidFill>
                </a:endParaRPr>
              </a:p>
            </p:txBody>
          </p:sp>
          <p:sp>
            <p:nvSpPr>
              <p:cNvPr id="93" name="Freeform 4"/>
              <p:cNvSpPr>
                <a:spLocks/>
              </p:cNvSpPr>
              <p:nvPr/>
            </p:nvSpPr>
            <p:spPr bwMode="auto">
              <a:xfrm>
                <a:off x="2578" y="2087"/>
                <a:ext cx="1261" cy="267"/>
              </a:xfrm>
              <a:custGeom>
                <a:avLst/>
                <a:gdLst>
                  <a:gd name="T0" fmla="*/ 13 w 1261"/>
                  <a:gd name="T1" fmla="*/ 267 h 267"/>
                  <a:gd name="T2" fmla="*/ 39 w 1261"/>
                  <a:gd name="T3" fmla="*/ 266 h 267"/>
                  <a:gd name="T4" fmla="*/ 63 w 1261"/>
                  <a:gd name="T5" fmla="*/ 263 h 267"/>
                  <a:gd name="T6" fmla="*/ 89 w 1261"/>
                  <a:gd name="T7" fmla="*/ 258 h 267"/>
                  <a:gd name="T8" fmla="*/ 115 w 1261"/>
                  <a:gd name="T9" fmla="*/ 254 h 267"/>
                  <a:gd name="T10" fmla="*/ 140 w 1261"/>
                  <a:gd name="T11" fmla="*/ 246 h 267"/>
                  <a:gd name="T12" fmla="*/ 166 w 1261"/>
                  <a:gd name="T13" fmla="*/ 239 h 267"/>
                  <a:gd name="T14" fmla="*/ 192 w 1261"/>
                  <a:gd name="T15" fmla="*/ 228 h 267"/>
                  <a:gd name="T16" fmla="*/ 216 w 1261"/>
                  <a:gd name="T17" fmla="*/ 217 h 267"/>
                  <a:gd name="T18" fmla="*/ 242 w 1261"/>
                  <a:gd name="T19" fmla="*/ 205 h 267"/>
                  <a:gd name="T20" fmla="*/ 267 w 1261"/>
                  <a:gd name="T21" fmla="*/ 193 h 267"/>
                  <a:gd name="T22" fmla="*/ 293 w 1261"/>
                  <a:gd name="T23" fmla="*/ 180 h 267"/>
                  <a:gd name="T24" fmla="*/ 319 w 1261"/>
                  <a:gd name="T25" fmla="*/ 165 h 267"/>
                  <a:gd name="T26" fmla="*/ 345 w 1261"/>
                  <a:gd name="T27" fmla="*/ 149 h 267"/>
                  <a:gd name="T28" fmla="*/ 370 w 1261"/>
                  <a:gd name="T29" fmla="*/ 133 h 267"/>
                  <a:gd name="T30" fmla="*/ 394 w 1261"/>
                  <a:gd name="T31" fmla="*/ 116 h 267"/>
                  <a:gd name="T32" fmla="*/ 420 w 1261"/>
                  <a:gd name="T33" fmla="*/ 99 h 267"/>
                  <a:gd name="T34" fmla="*/ 446 w 1261"/>
                  <a:gd name="T35" fmla="*/ 83 h 267"/>
                  <a:gd name="T36" fmla="*/ 472 w 1261"/>
                  <a:gd name="T37" fmla="*/ 66 h 267"/>
                  <a:gd name="T38" fmla="*/ 497 w 1261"/>
                  <a:gd name="T39" fmla="*/ 50 h 267"/>
                  <a:gd name="T40" fmla="*/ 523 w 1261"/>
                  <a:gd name="T41" fmla="*/ 34 h 267"/>
                  <a:gd name="T42" fmla="*/ 547 w 1261"/>
                  <a:gd name="T43" fmla="*/ 21 h 267"/>
                  <a:gd name="T44" fmla="*/ 573 w 1261"/>
                  <a:gd name="T45" fmla="*/ 12 h 267"/>
                  <a:gd name="T46" fmla="*/ 599 w 1261"/>
                  <a:gd name="T47" fmla="*/ 4 h 267"/>
                  <a:gd name="T48" fmla="*/ 624 w 1261"/>
                  <a:gd name="T49" fmla="*/ 0 h 267"/>
                  <a:gd name="T50" fmla="*/ 650 w 1261"/>
                  <a:gd name="T51" fmla="*/ 1 h 267"/>
                  <a:gd name="T52" fmla="*/ 676 w 1261"/>
                  <a:gd name="T53" fmla="*/ 7 h 267"/>
                  <a:gd name="T54" fmla="*/ 700 w 1261"/>
                  <a:gd name="T55" fmla="*/ 16 h 267"/>
                  <a:gd name="T56" fmla="*/ 726 w 1261"/>
                  <a:gd name="T57" fmla="*/ 28 h 267"/>
                  <a:gd name="T58" fmla="*/ 752 w 1261"/>
                  <a:gd name="T59" fmla="*/ 42 h 267"/>
                  <a:gd name="T60" fmla="*/ 777 w 1261"/>
                  <a:gd name="T61" fmla="*/ 57 h 267"/>
                  <a:gd name="T62" fmla="*/ 803 w 1261"/>
                  <a:gd name="T63" fmla="*/ 74 h 267"/>
                  <a:gd name="T64" fmla="*/ 827 w 1261"/>
                  <a:gd name="T65" fmla="*/ 90 h 267"/>
                  <a:gd name="T66" fmla="*/ 853 w 1261"/>
                  <a:gd name="T67" fmla="*/ 107 h 267"/>
                  <a:gd name="T68" fmla="*/ 879 w 1261"/>
                  <a:gd name="T69" fmla="*/ 125 h 267"/>
                  <a:gd name="T70" fmla="*/ 904 w 1261"/>
                  <a:gd name="T71" fmla="*/ 140 h 267"/>
                  <a:gd name="T72" fmla="*/ 930 w 1261"/>
                  <a:gd name="T73" fmla="*/ 157 h 267"/>
                  <a:gd name="T74" fmla="*/ 956 w 1261"/>
                  <a:gd name="T75" fmla="*/ 172 h 267"/>
                  <a:gd name="T76" fmla="*/ 980 w 1261"/>
                  <a:gd name="T77" fmla="*/ 186 h 267"/>
                  <a:gd name="T78" fmla="*/ 1006 w 1261"/>
                  <a:gd name="T79" fmla="*/ 199 h 267"/>
                  <a:gd name="T80" fmla="*/ 1031 w 1261"/>
                  <a:gd name="T81" fmla="*/ 211 h 267"/>
                  <a:gd name="T82" fmla="*/ 1057 w 1261"/>
                  <a:gd name="T83" fmla="*/ 223 h 267"/>
                  <a:gd name="T84" fmla="*/ 1083 w 1261"/>
                  <a:gd name="T85" fmla="*/ 233 h 267"/>
                  <a:gd name="T86" fmla="*/ 1109 w 1261"/>
                  <a:gd name="T87" fmla="*/ 242 h 267"/>
                  <a:gd name="T88" fmla="*/ 1134 w 1261"/>
                  <a:gd name="T89" fmla="*/ 249 h 267"/>
                  <a:gd name="T90" fmla="*/ 1159 w 1261"/>
                  <a:gd name="T91" fmla="*/ 255 h 267"/>
                  <a:gd name="T92" fmla="*/ 1184 w 1261"/>
                  <a:gd name="T93" fmla="*/ 261 h 267"/>
                  <a:gd name="T94" fmla="*/ 1210 w 1261"/>
                  <a:gd name="T95" fmla="*/ 264 h 267"/>
                  <a:gd name="T96" fmla="*/ 1236 w 1261"/>
                  <a:gd name="T97" fmla="*/ 266 h 267"/>
                  <a:gd name="T98" fmla="*/ 1261 w 1261"/>
                  <a:gd name="T99" fmla="*/ 267 h 2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61"/>
                  <a:gd name="T151" fmla="*/ 0 h 267"/>
                  <a:gd name="T152" fmla="*/ 1261 w 1261"/>
                  <a:gd name="T153" fmla="*/ 267 h 26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61" h="267">
                    <a:moveTo>
                      <a:pt x="0" y="267"/>
                    </a:moveTo>
                    <a:lnTo>
                      <a:pt x="13" y="267"/>
                    </a:lnTo>
                    <a:lnTo>
                      <a:pt x="25" y="266"/>
                    </a:lnTo>
                    <a:lnTo>
                      <a:pt x="39" y="266"/>
                    </a:lnTo>
                    <a:lnTo>
                      <a:pt x="51" y="264"/>
                    </a:lnTo>
                    <a:lnTo>
                      <a:pt x="63" y="263"/>
                    </a:lnTo>
                    <a:lnTo>
                      <a:pt x="77" y="261"/>
                    </a:lnTo>
                    <a:lnTo>
                      <a:pt x="89" y="258"/>
                    </a:lnTo>
                    <a:lnTo>
                      <a:pt x="102" y="255"/>
                    </a:lnTo>
                    <a:lnTo>
                      <a:pt x="115" y="254"/>
                    </a:lnTo>
                    <a:lnTo>
                      <a:pt x="127" y="249"/>
                    </a:lnTo>
                    <a:lnTo>
                      <a:pt x="140" y="246"/>
                    </a:lnTo>
                    <a:lnTo>
                      <a:pt x="152" y="242"/>
                    </a:lnTo>
                    <a:lnTo>
                      <a:pt x="166" y="239"/>
                    </a:lnTo>
                    <a:lnTo>
                      <a:pt x="178" y="233"/>
                    </a:lnTo>
                    <a:lnTo>
                      <a:pt x="192" y="228"/>
                    </a:lnTo>
                    <a:lnTo>
                      <a:pt x="204" y="223"/>
                    </a:lnTo>
                    <a:lnTo>
                      <a:pt x="216" y="217"/>
                    </a:lnTo>
                    <a:lnTo>
                      <a:pt x="230" y="211"/>
                    </a:lnTo>
                    <a:lnTo>
                      <a:pt x="242" y="205"/>
                    </a:lnTo>
                    <a:lnTo>
                      <a:pt x="255" y="199"/>
                    </a:lnTo>
                    <a:lnTo>
                      <a:pt x="267" y="193"/>
                    </a:lnTo>
                    <a:lnTo>
                      <a:pt x="281" y="186"/>
                    </a:lnTo>
                    <a:lnTo>
                      <a:pt x="293" y="180"/>
                    </a:lnTo>
                    <a:lnTo>
                      <a:pt x="305" y="172"/>
                    </a:lnTo>
                    <a:lnTo>
                      <a:pt x="319" y="165"/>
                    </a:lnTo>
                    <a:lnTo>
                      <a:pt x="331" y="157"/>
                    </a:lnTo>
                    <a:lnTo>
                      <a:pt x="345" y="149"/>
                    </a:lnTo>
                    <a:lnTo>
                      <a:pt x="357" y="140"/>
                    </a:lnTo>
                    <a:lnTo>
                      <a:pt x="370" y="133"/>
                    </a:lnTo>
                    <a:lnTo>
                      <a:pt x="382" y="125"/>
                    </a:lnTo>
                    <a:lnTo>
                      <a:pt x="394" y="116"/>
                    </a:lnTo>
                    <a:lnTo>
                      <a:pt x="408" y="107"/>
                    </a:lnTo>
                    <a:lnTo>
                      <a:pt x="420" y="99"/>
                    </a:lnTo>
                    <a:lnTo>
                      <a:pt x="434" y="90"/>
                    </a:lnTo>
                    <a:lnTo>
                      <a:pt x="446" y="83"/>
                    </a:lnTo>
                    <a:lnTo>
                      <a:pt x="458" y="74"/>
                    </a:lnTo>
                    <a:lnTo>
                      <a:pt x="472" y="66"/>
                    </a:lnTo>
                    <a:lnTo>
                      <a:pt x="484" y="57"/>
                    </a:lnTo>
                    <a:lnTo>
                      <a:pt x="497" y="50"/>
                    </a:lnTo>
                    <a:lnTo>
                      <a:pt x="509" y="42"/>
                    </a:lnTo>
                    <a:lnTo>
                      <a:pt x="523" y="34"/>
                    </a:lnTo>
                    <a:lnTo>
                      <a:pt x="535" y="28"/>
                    </a:lnTo>
                    <a:lnTo>
                      <a:pt x="547" y="21"/>
                    </a:lnTo>
                    <a:lnTo>
                      <a:pt x="561" y="16"/>
                    </a:lnTo>
                    <a:lnTo>
                      <a:pt x="573" y="12"/>
                    </a:lnTo>
                    <a:lnTo>
                      <a:pt x="587" y="7"/>
                    </a:lnTo>
                    <a:lnTo>
                      <a:pt x="599" y="4"/>
                    </a:lnTo>
                    <a:lnTo>
                      <a:pt x="611" y="1"/>
                    </a:lnTo>
                    <a:lnTo>
                      <a:pt x="624" y="0"/>
                    </a:lnTo>
                    <a:lnTo>
                      <a:pt x="637" y="0"/>
                    </a:lnTo>
                    <a:lnTo>
                      <a:pt x="650" y="1"/>
                    </a:lnTo>
                    <a:lnTo>
                      <a:pt x="662" y="4"/>
                    </a:lnTo>
                    <a:lnTo>
                      <a:pt x="676" y="7"/>
                    </a:lnTo>
                    <a:lnTo>
                      <a:pt x="688" y="12"/>
                    </a:lnTo>
                    <a:lnTo>
                      <a:pt x="700" y="16"/>
                    </a:lnTo>
                    <a:lnTo>
                      <a:pt x="714" y="21"/>
                    </a:lnTo>
                    <a:lnTo>
                      <a:pt x="726" y="28"/>
                    </a:lnTo>
                    <a:lnTo>
                      <a:pt x="739" y="34"/>
                    </a:lnTo>
                    <a:lnTo>
                      <a:pt x="752" y="42"/>
                    </a:lnTo>
                    <a:lnTo>
                      <a:pt x="764" y="50"/>
                    </a:lnTo>
                    <a:lnTo>
                      <a:pt x="777" y="57"/>
                    </a:lnTo>
                    <a:lnTo>
                      <a:pt x="789" y="66"/>
                    </a:lnTo>
                    <a:lnTo>
                      <a:pt x="803" y="74"/>
                    </a:lnTo>
                    <a:lnTo>
                      <a:pt x="815" y="83"/>
                    </a:lnTo>
                    <a:lnTo>
                      <a:pt x="827" y="90"/>
                    </a:lnTo>
                    <a:lnTo>
                      <a:pt x="841" y="99"/>
                    </a:lnTo>
                    <a:lnTo>
                      <a:pt x="853" y="107"/>
                    </a:lnTo>
                    <a:lnTo>
                      <a:pt x="866" y="116"/>
                    </a:lnTo>
                    <a:lnTo>
                      <a:pt x="879" y="125"/>
                    </a:lnTo>
                    <a:lnTo>
                      <a:pt x="892" y="133"/>
                    </a:lnTo>
                    <a:lnTo>
                      <a:pt x="904" y="140"/>
                    </a:lnTo>
                    <a:lnTo>
                      <a:pt x="916" y="149"/>
                    </a:lnTo>
                    <a:lnTo>
                      <a:pt x="930" y="157"/>
                    </a:lnTo>
                    <a:lnTo>
                      <a:pt x="942" y="165"/>
                    </a:lnTo>
                    <a:lnTo>
                      <a:pt x="956" y="172"/>
                    </a:lnTo>
                    <a:lnTo>
                      <a:pt x="968" y="180"/>
                    </a:lnTo>
                    <a:lnTo>
                      <a:pt x="980" y="186"/>
                    </a:lnTo>
                    <a:lnTo>
                      <a:pt x="994" y="193"/>
                    </a:lnTo>
                    <a:lnTo>
                      <a:pt x="1006" y="199"/>
                    </a:lnTo>
                    <a:lnTo>
                      <a:pt x="1019" y="205"/>
                    </a:lnTo>
                    <a:lnTo>
                      <a:pt x="1031" y="211"/>
                    </a:lnTo>
                    <a:lnTo>
                      <a:pt x="1045" y="217"/>
                    </a:lnTo>
                    <a:lnTo>
                      <a:pt x="1057" y="223"/>
                    </a:lnTo>
                    <a:lnTo>
                      <a:pt x="1069" y="228"/>
                    </a:lnTo>
                    <a:lnTo>
                      <a:pt x="1083" y="233"/>
                    </a:lnTo>
                    <a:lnTo>
                      <a:pt x="1095" y="239"/>
                    </a:lnTo>
                    <a:lnTo>
                      <a:pt x="1109" y="242"/>
                    </a:lnTo>
                    <a:lnTo>
                      <a:pt x="1121" y="246"/>
                    </a:lnTo>
                    <a:lnTo>
                      <a:pt x="1134" y="249"/>
                    </a:lnTo>
                    <a:lnTo>
                      <a:pt x="1146" y="254"/>
                    </a:lnTo>
                    <a:lnTo>
                      <a:pt x="1159" y="255"/>
                    </a:lnTo>
                    <a:lnTo>
                      <a:pt x="1172" y="258"/>
                    </a:lnTo>
                    <a:lnTo>
                      <a:pt x="1184" y="261"/>
                    </a:lnTo>
                    <a:lnTo>
                      <a:pt x="1198" y="263"/>
                    </a:lnTo>
                    <a:lnTo>
                      <a:pt x="1210" y="264"/>
                    </a:lnTo>
                    <a:lnTo>
                      <a:pt x="1222" y="266"/>
                    </a:lnTo>
                    <a:lnTo>
                      <a:pt x="1236" y="266"/>
                    </a:lnTo>
                    <a:lnTo>
                      <a:pt x="1248" y="267"/>
                    </a:lnTo>
                    <a:lnTo>
                      <a:pt x="1261" y="267"/>
                    </a:lnTo>
                  </a:path>
                </a:pathLst>
              </a:custGeom>
              <a:noFill/>
              <a:ln w="26988">
                <a:solidFill>
                  <a:srgbClr val="0000FF"/>
                </a:solidFill>
                <a:round/>
                <a:headEnd/>
                <a:tailEnd/>
              </a:ln>
            </p:spPr>
            <p:txBody>
              <a:bodyPr/>
              <a:lstStyle/>
              <a:p>
                <a:endParaRPr lang="en-US">
                  <a:solidFill>
                    <a:srgbClr val="000000"/>
                  </a:solidFill>
                </a:endParaRPr>
              </a:p>
            </p:txBody>
          </p:sp>
          <p:sp>
            <p:nvSpPr>
              <p:cNvPr id="94" name="Line 5"/>
              <p:cNvSpPr>
                <a:spLocks noChangeShapeType="1"/>
              </p:cNvSpPr>
              <p:nvPr/>
            </p:nvSpPr>
            <p:spPr bwMode="auto">
              <a:xfrm flipV="1">
                <a:off x="2522" y="1913"/>
                <a:ext cx="1308" cy="3"/>
              </a:xfrm>
              <a:prstGeom prst="line">
                <a:avLst/>
              </a:prstGeom>
              <a:noFill/>
              <a:ln w="25400">
                <a:solidFill>
                  <a:schemeClr val="tx1"/>
                </a:solidFill>
                <a:round/>
                <a:headEnd/>
                <a:tailEnd type="triangle" w="med" len="med"/>
              </a:ln>
            </p:spPr>
            <p:txBody>
              <a:bodyPr wrap="none" anchor="ctr"/>
              <a:lstStyle/>
              <a:p>
                <a:endParaRPr lang="en-US">
                  <a:solidFill>
                    <a:srgbClr val="000000"/>
                  </a:solidFill>
                </a:endParaRPr>
              </a:p>
            </p:txBody>
          </p:sp>
          <p:sp>
            <p:nvSpPr>
              <p:cNvPr id="95" name="Line 6"/>
              <p:cNvSpPr>
                <a:spLocks noChangeShapeType="1"/>
              </p:cNvSpPr>
              <p:nvPr/>
            </p:nvSpPr>
            <p:spPr bwMode="auto">
              <a:xfrm flipH="1" flipV="1">
                <a:off x="2582" y="1160"/>
                <a:ext cx="3" cy="1512"/>
              </a:xfrm>
              <a:prstGeom prst="line">
                <a:avLst/>
              </a:prstGeom>
              <a:noFill/>
              <a:ln w="25400">
                <a:solidFill>
                  <a:schemeClr val="tx1"/>
                </a:solidFill>
                <a:round/>
                <a:headEnd/>
                <a:tailEnd type="triangle" w="med" len="med"/>
              </a:ln>
            </p:spPr>
            <p:txBody>
              <a:bodyPr wrap="none" anchor="ctr"/>
              <a:lstStyle/>
              <a:p>
                <a:endParaRPr lang="en-US">
                  <a:solidFill>
                    <a:srgbClr val="000000"/>
                  </a:solidFill>
                </a:endParaRPr>
              </a:p>
            </p:txBody>
          </p:sp>
          <p:sp>
            <p:nvSpPr>
              <p:cNvPr id="96" name="Rectangle 10"/>
              <p:cNvSpPr>
                <a:spLocks noChangeArrowheads="1"/>
              </p:cNvSpPr>
              <p:nvPr/>
            </p:nvSpPr>
            <p:spPr bwMode="auto">
              <a:xfrm>
                <a:off x="2890" y="1433"/>
                <a:ext cx="159" cy="289"/>
              </a:xfrm>
              <a:prstGeom prst="rect">
                <a:avLst/>
              </a:prstGeom>
              <a:noFill/>
              <a:ln w="9525">
                <a:noFill/>
                <a:miter lim="800000"/>
                <a:headEnd/>
                <a:tailEnd/>
              </a:ln>
            </p:spPr>
            <p:txBody>
              <a:bodyPr wrap="none">
                <a:spAutoFit/>
              </a:bodyPr>
              <a:lstStyle/>
              <a:p>
                <a:pPr eaLnBrk="0" hangingPunct="0"/>
                <a:endParaRPr lang="en-US" baseline="-25000" dirty="0">
                  <a:solidFill>
                    <a:srgbClr val="FF0000"/>
                  </a:solidFill>
                  <a:sym typeface="Math1" pitchFamily="2" charset="2"/>
                </a:endParaRPr>
              </a:p>
            </p:txBody>
          </p:sp>
          <p:sp>
            <p:nvSpPr>
              <p:cNvPr id="97" name="Line 11"/>
              <p:cNvSpPr>
                <a:spLocks noChangeShapeType="1"/>
              </p:cNvSpPr>
              <p:nvPr/>
            </p:nvSpPr>
            <p:spPr bwMode="auto">
              <a:xfrm flipH="1">
                <a:off x="3830" y="1916"/>
                <a:ext cx="0" cy="41"/>
              </a:xfrm>
              <a:prstGeom prst="line">
                <a:avLst/>
              </a:prstGeom>
              <a:noFill/>
              <a:ln w="9525">
                <a:solidFill>
                  <a:schemeClr val="tx1"/>
                </a:solidFill>
                <a:round/>
                <a:headEnd/>
                <a:tailEnd/>
              </a:ln>
            </p:spPr>
            <p:txBody>
              <a:bodyPr wrap="none" anchor="ctr"/>
              <a:lstStyle/>
              <a:p>
                <a:endParaRPr lang="en-US">
                  <a:solidFill>
                    <a:srgbClr val="000000"/>
                  </a:solidFill>
                </a:endParaRPr>
              </a:p>
            </p:txBody>
          </p:sp>
        </p:grpSp>
      </p:grpSp>
      <p:sp>
        <p:nvSpPr>
          <p:cNvPr id="100" name="Strzałka w dół 99"/>
          <p:cNvSpPr/>
          <p:nvPr/>
        </p:nvSpPr>
        <p:spPr bwMode="auto">
          <a:xfrm>
            <a:off x="1555668" y="3776353"/>
            <a:ext cx="320633" cy="498764"/>
          </a:xfrm>
          <a:prstGeom prst="down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101" name="Strzałka w dół 100"/>
          <p:cNvSpPr/>
          <p:nvPr/>
        </p:nvSpPr>
        <p:spPr bwMode="auto">
          <a:xfrm>
            <a:off x="4130634" y="3798125"/>
            <a:ext cx="320633" cy="498764"/>
          </a:xfrm>
          <a:prstGeom prst="down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102" name="Strzałka w dół 101"/>
          <p:cNvSpPr/>
          <p:nvPr/>
        </p:nvSpPr>
        <p:spPr bwMode="auto">
          <a:xfrm>
            <a:off x="7051964" y="3845626"/>
            <a:ext cx="320633" cy="498764"/>
          </a:xfrm>
          <a:prstGeom prst="down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4624"/>
            <a:ext cx="8229600" cy="1143000"/>
          </a:xfrm>
        </p:spPr>
        <p:txBody>
          <a:bodyPr/>
          <a:lstStyle/>
          <a:p>
            <a:r>
              <a:rPr lang="fr-FR" sz="3600" b="1" cap="all" dirty="0" smtClean="0">
                <a:solidFill>
                  <a:srgbClr val="3333FF"/>
                </a:solidFill>
                <a:latin typeface="+mn-lt"/>
              </a:rPr>
              <a:t>Towards </a:t>
            </a:r>
            <a:r>
              <a:rPr lang="fr-FR" sz="3600" b="1" dirty="0" smtClean="0">
                <a:solidFill>
                  <a:srgbClr val="3333FF"/>
                </a:solidFill>
                <a:latin typeface="+mn-lt"/>
              </a:rPr>
              <a:t>ANDREEV QUBITS</a:t>
            </a:r>
            <a:endParaRPr lang="fr-FR" sz="3600" b="1" cap="all" dirty="0">
              <a:solidFill>
                <a:srgbClr val="3333FF"/>
              </a:solidFill>
              <a:latin typeface="+mn-lt"/>
            </a:endParaRPr>
          </a:p>
        </p:txBody>
      </p:sp>
      <p:pic>
        <p:nvPicPr>
          <p:cNvPr id="10065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l="45665"/>
          <a:stretch>
            <a:fillRect/>
          </a:stretch>
        </p:blipFill>
        <p:spPr bwMode="auto">
          <a:xfrm>
            <a:off x="5341789" y="1268760"/>
            <a:ext cx="2830611" cy="3006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ZoneTexte 3"/>
          <p:cNvSpPr txBox="1"/>
          <p:nvPr/>
        </p:nvSpPr>
        <p:spPr>
          <a:xfrm>
            <a:off x="4619966" y="4941168"/>
            <a:ext cx="4416530" cy="369332"/>
          </a:xfrm>
          <a:prstGeom prst="rect">
            <a:avLst/>
          </a:prstGeom>
          <a:noFill/>
        </p:spPr>
        <p:txBody>
          <a:bodyPr wrap="none" rtlCol="0">
            <a:spAutoFit/>
          </a:bodyPr>
          <a:lstStyle/>
          <a:p>
            <a:r>
              <a:rPr lang="fr-FR" dirty="0" err="1" smtClean="0"/>
              <a:t>Chtchelkatchev</a:t>
            </a:r>
            <a:r>
              <a:rPr lang="fr-FR" dirty="0" smtClean="0"/>
              <a:t> and </a:t>
            </a:r>
            <a:r>
              <a:rPr lang="fr-FR" dirty="0" err="1" smtClean="0"/>
              <a:t>Nazarov</a:t>
            </a:r>
            <a:r>
              <a:rPr lang="fr-FR" dirty="0" smtClean="0"/>
              <a:t>, PRL (2003)</a:t>
            </a:r>
            <a:endParaRPr lang="fr-FR" dirty="0"/>
          </a:p>
        </p:txBody>
      </p:sp>
      <p:sp>
        <p:nvSpPr>
          <p:cNvPr id="5" name="ZoneTexte 4"/>
          <p:cNvSpPr txBox="1"/>
          <p:nvPr/>
        </p:nvSpPr>
        <p:spPr>
          <a:xfrm>
            <a:off x="4587334" y="4437112"/>
            <a:ext cx="4737194" cy="461665"/>
          </a:xfrm>
          <a:prstGeom prst="rect">
            <a:avLst/>
          </a:prstGeom>
          <a:noFill/>
        </p:spPr>
        <p:txBody>
          <a:bodyPr wrap="none" rtlCol="0">
            <a:spAutoFit/>
          </a:bodyPr>
          <a:lstStyle/>
          <a:p>
            <a:r>
              <a:rPr lang="fr-FR" sz="2400" dirty="0" smtClean="0"/>
              <a:t>Use </a:t>
            </a:r>
            <a:r>
              <a:rPr lang="fr-FR" sz="2400" dirty="0" err="1" smtClean="0"/>
              <a:t>quasiparticle</a:t>
            </a:r>
            <a:r>
              <a:rPr lang="fr-FR" sz="2400" dirty="0" smtClean="0"/>
              <a:t> (spin ½) states </a:t>
            </a:r>
            <a:endParaRPr lang="fr-FR" sz="2400" dirty="0"/>
          </a:p>
        </p:txBody>
      </p:sp>
      <p:grpSp>
        <p:nvGrpSpPr>
          <p:cNvPr id="3" name="Group 93"/>
          <p:cNvGrpSpPr>
            <a:grpSpLocks/>
          </p:cNvGrpSpPr>
          <p:nvPr/>
        </p:nvGrpSpPr>
        <p:grpSpPr bwMode="auto">
          <a:xfrm>
            <a:off x="264756" y="1566623"/>
            <a:ext cx="3455908" cy="2344568"/>
            <a:chOff x="2203" y="1119"/>
            <a:chExt cx="1893" cy="1553"/>
          </a:xfrm>
        </p:grpSpPr>
        <p:sp>
          <p:nvSpPr>
            <p:cNvPr id="9" name="Freeform 3"/>
            <p:cNvSpPr>
              <a:spLocks/>
            </p:cNvSpPr>
            <p:nvPr/>
          </p:nvSpPr>
          <p:spPr bwMode="auto">
            <a:xfrm>
              <a:off x="2576" y="1485"/>
              <a:ext cx="1261" cy="267"/>
            </a:xfrm>
            <a:custGeom>
              <a:avLst/>
              <a:gdLst>
                <a:gd name="T0" fmla="*/ 13 w 1261"/>
                <a:gd name="T1" fmla="*/ 1 h 267"/>
                <a:gd name="T2" fmla="*/ 39 w 1261"/>
                <a:gd name="T3" fmla="*/ 1 h 267"/>
                <a:gd name="T4" fmla="*/ 63 w 1261"/>
                <a:gd name="T5" fmla="*/ 4 h 267"/>
                <a:gd name="T6" fmla="*/ 89 w 1261"/>
                <a:gd name="T7" fmla="*/ 9 h 267"/>
                <a:gd name="T8" fmla="*/ 115 w 1261"/>
                <a:gd name="T9" fmla="*/ 15 h 267"/>
                <a:gd name="T10" fmla="*/ 140 w 1261"/>
                <a:gd name="T11" fmla="*/ 21 h 267"/>
                <a:gd name="T12" fmla="*/ 166 w 1261"/>
                <a:gd name="T13" fmla="*/ 30 h 267"/>
                <a:gd name="T14" fmla="*/ 192 w 1261"/>
                <a:gd name="T15" fmla="*/ 39 h 267"/>
                <a:gd name="T16" fmla="*/ 216 w 1261"/>
                <a:gd name="T17" fmla="*/ 49 h 267"/>
                <a:gd name="T18" fmla="*/ 242 w 1261"/>
                <a:gd name="T19" fmla="*/ 62 h 267"/>
                <a:gd name="T20" fmla="*/ 267 w 1261"/>
                <a:gd name="T21" fmla="*/ 74 h 267"/>
                <a:gd name="T22" fmla="*/ 293 w 1261"/>
                <a:gd name="T23" fmla="*/ 89 h 267"/>
                <a:gd name="T24" fmla="*/ 319 w 1261"/>
                <a:gd name="T25" fmla="*/ 102 h 267"/>
                <a:gd name="T26" fmla="*/ 345 w 1261"/>
                <a:gd name="T27" fmla="*/ 119 h 267"/>
                <a:gd name="T28" fmla="*/ 370 w 1261"/>
                <a:gd name="T29" fmla="*/ 134 h 267"/>
                <a:gd name="T30" fmla="*/ 394 w 1261"/>
                <a:gd name="T31" fmla="*/ 151 h 267"/>
                <a:gd name="T32" fmla="*/ 420 w 1261"/>
                <a:gd name="T33" fmla="*/ 167 h 267"/>
                <a:gd name="T34" fmla="*/ 446 w 1261"/>
                <a:gd name="T35" fmla="*/ 186 h 267"/>
                <a:gd name="T36" fmla="*/ 472 w 1261"/>
                <a:gd name="T37" fmla="*/ 202 h 267"/>
                <a:gd name="T38" fmla="*/ 497 w 1261"/>
                <a:gd name="T39" fmla="*/ 217 h 267"/>
                <a:gd name="T40" fmla="*/ 523 w 1261"/>
                <a:gd name="T41" fmla="*/ 232 h 267"/>
                <a:gd name="T42" fmla="*/ 547 w 1261"/>
                <a:gd name="T43" fmla="*/ 246 h 267"/>
                <a:gd name="T44" fmla="*/ 573 w 1261"/>
                <a:gd name="T45" fmla="*/ 257 h 267"/>
                <a:gd name="T46" fmla="*/ 599 w 1261"/>
                <a:gd name="T47" fmla="*/ 264 h 267"/>
                <a:gd name="T48" fmla="*/ 624 w 1261"/>
                <a:gd name="T49" fmla="*/ 267 h 267"/>
                <a:gd name="T50" fmla="*/ 650 w 1261"/>
                <a:gd name="T51" fmla="*/ 266 h 267"/>
                <a:gd name="T52" fmla="*/ 676 w 1261"/>
                <a:gd name="T53" fmla="*/ 260 h 267"/>
                <a:gd name="T54" fmla="*/ 700 w 1261"/>
                <a:gd name="T55" fmla="*/ 251 h 267"/>
                <a:gd name="T56" fmla="*/ 726 w 1261"/>
                <a:gd name="T57" fmla="*/ 240 h 267"/>
                <a:gd name="T58" fmla="*/ 752 w 1261"/>
                <a:gd name="T59" fmla="*/ 225 h 267"/>
                <a:gd name="T60" fmla="*/ 777 w 1261"/>
                <a:gd name="T61" fmla="*/ 210 h 267"/>
                <a:gd name="T62" fmla="*/ 803 w 1261"/>
                <a:gd name="T63" fmla="*/ 193 h 267"/>
                <a:gd name="T64" fmla="*/ 827 w 1261"/>
                <a:gd name="T65" fmla="*/ 176 h 267"/>
                <a:gd name="T66" fmla="*/ 853 w 1261"/>
                <a:gd name="T67" fmla="*/ 160 h 267"/>
                <a:gd name="T68" fmla="*/ 879 w 1261"/>
                <a:gd name="T69" fmla="*/ 143 h 267"/>
                <a:gd name="T70" fmla="*/ 904 w 1261"/>
                <a:gd name="T71" fmla="*/ 127 h 267"/>
                <a:gd name="T72" fmla="*/ 930 w 1261"/>
                <a:gd name="T73" fmla="*/ 110 h 267"/>
                <a:gd name="T74" fmla="*/ 956 w 1261"/>
                <a:gd name="T75" fmla="*/ 95 h 267"/>
                <a:gd name="T76" fmla="*/ 980 w 1261"/>
                <a:gd name="T77" fmla="*/ 81 h 267"/>
                <a:gd name="T78" fmla="*/ 1006 w 1261"/>
                <a:gd name="T79" fmla="*/ 68 h 267"/>
                <a:gd name="T80" fmla="*/ 1031 w 1261"/>
                <a:gd name="T81" fmla="*/ 56 h 267"/>
                <a:gd name="T82" fmla="*/ 1057 w 1261"/>
                <a:gd name="T83" fmla="*/ 45 h 267"/>
                <a:gd name="T84" fmla="*/ 1083 w 1261"/>
                <a:gd name="T85" fmla="*/ 34 h 267"/>
                <a:gd name="T86" fmla="*/ 1109 w 1261"/>
                <a:gd name="T87" fmla="*/ 25 h 267"/>
                <a:gd name="T88" fmla="*/ 1134 w 1261"/>
                <a:gd name="T89" fmla="*/ 18 h 267"/>
                <a:gd name="T90" fmla="*/ 1159 w 1261"/>
                <a:gd name="T91" fmla="*/ 12 h 267"/>
                <a:gd name="T92" fmla="*/ 1184 w 1261"/>
                <a:gd name="T93" fmla="*/ 7 h 267"/>
                <a:gd name="T94" fmla="*/ 1210 w 1261"/>
                <a:gd name="T95" fmla="*/ 3 h 267"/>
                <a:gd name="T96" fmla="*/ 1236 w 1261"/>
                <a:gd name="T97" fmla="*/ 1 h 267"/>
                <a:gd name="T98" fmla="*/ 1261 w 1261"/>
                <a:gd name="T99" fmla="*/ 0 h 2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61"/>
                <a:gd name="T151" fmla="*/ 0 h 267"/>
                <a:gd name="T152" fmla="*/ 1261 w 1261"/>
                <a:gd name="T153" fmla="*/ 267 h 26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61" h="267">
                  <a:moveTo>
                    <a:pt x="0" y="0"/>
                  </a:moveTo>
                  <a:lnTo>
                    <a:pt x="13" y="1"/>
                  </a:lnTo>
                  <a:lnTo>
                    <a:pt x="25" y="1"/>
                  </a:lnTo>
                  <a:lnTo>
                    <a:pt x="39" y="1"/>
                  </a:lnTo>
                  <a:lnTo>
                    <a:pt x="51" y="3"/>
                  </a:lnTo>
                  <a:lnTo>
                    <a:pt x="63" y="4"/>
                  </a:lnTo>
                  <a:lnTo>
                    <a:pt x="77" y="7"/>
                  </a:lnTo>
                  <a:lnTo>
                    <a:pt x="89" y="9"/>
                  </a:lnTo>
                  <a:lnTo>
                    <a:pt x="102" y="12"/>
                  </a:lnTo>
                  <a:lnTo>
                    <a:pt x="115" y="15"/>
                  </a:lnTo>
                  <a:lnTo>
                    <a:pt x="127" y="18"/>
                  </a:lnTo>
                  <a:lnTo>
                    <a:pt x="140" y="21"/>
                  </a:lnTo>
                  <a:lnTo>
                    <a:pt x="152" y="25"/>
                  </a:lnTo>
                  <a:lnTo>
                    <a:pt x="166" y="30"/>
                  </a:lnTo>
                  <a:lnTo>
                    <a:pt x="178" y="34"/>
                  </a:lnTo>
                  <a:lnTo>
                    <a:pt x="192" y="39"/>
                  </a:lnTo>
                  <a:lnTo>
                    <a:pt x="204" y="45"/>
                  </a:lnTo>
                  <a:lnTo>
                    <a:pt x="216" y="49"/>
                  </a:lnTo>
                  <a:lnTo>
                    <a:pt x="230" y="56"/>
                  </a:lnTo>
                  <a:lnTo>
                    <a:pt x="242" y="62"/>
                  </a:lnTo>
                  <a:lnTo>
                    <a:pt x="255" y="68"/>
                  </a:lnTo>
                  <a:lnTo>
                    <a:pt x="267" y="74"/>
                  </a:lnTo>
                  <a:lnTo>
                    <a:pt x="281" y="81"/>
                  </a:lnTo>
                  <a:lnTo>
                    <a:pt x="293" y="89"/>
                  </a:lnTo>
                  <a:lnTo>
                    <a:pt x="305" y="95"/>
                  </a:lnTo>
                  <a:lnTo>
                    <a:pt x="319" y="102"/>
                  </a:lnTo>
                  <a:lnTo>
                    <a:pt x="331" y="110"/>
                  </a:lnTo>
                  <a:lnTo>
                    <a:pt x="345" y="119"/>
                  </a:lnTo>
                  <a:lnTo>
                    <a:pt x="357" y="127"/>
                  </a:lnTo>
                  <a:lnTo>
                    <a:pt x="370" y="134"/>
                  </a:lnTo>
                  <a:lnTo>
                    <a:pt x="382" y="143"/>
                  </a:lnTo>
                  <a:lnTo>
                    <a:pt x="394" y="151"/>
                  </a:lnTo>
                  <a:lnTo>
                    <a:pt x="408" y="160"/>
                  </a:lnTo>
                  <a:lnTo>
                    <a:pt x="420" y="167"/>
                  </a:lnTo>
                  <a:lnTo>
                    <a:pt x="434" y="176"/>
                  </a:lnTo>
                  <a:lnTo>
                    <a:pt x="446" y="186"/>
                  </a:lnTo>
                  <a:lnTo>
                    <a:pt x="458" y="193"/>
                  </a:lnTo>
                  <a:lnTo>
                    <a:pt x="472" y="202"/>
                  </a:lnTo>
                  <a:lnTo>
                    <a:pt x="484" y="210"/>
                  </a:lnTo>
                  <a:lnTo>
                    <a:pt x="497" y="217"/>
                  </a:lnTo>
                  <a:lnTo>
                    <a:pt x="509" y="225"/>
                  </a:lnTo>
                  <a:lnTo>
                    <a:pt x="523" y="232"/>
                  </a:lnTo>
                  <a:lnTo>
                    <a:pt x="535" y="240"/>
                  </a:lnTo>
                  <a:lnTo>
                    <a:pt x="547" y="246"/>
                  </a:lnTo>
                  <a:lnTo>
                    <a:pt x="561" y="251"/>
                  </a:lnTo>
                  <a:lnTo>
                    <a:pt x="573" y="257"/>
                  </a:lnTo>
                  <a:lnTo>
                    <a:pt x="587" y="260"/>
                  </a:lnTo>
                  <a:lnTo>
                    <a:pt x="599" y="264"/>
                  </a:lnTo>
                  <a:lnTo>
                    <a:pt x="611" y="266"/>
                  </a:lnTo>
                  <a:lnTo>
                    <a:pt x="624" y="267"/>
                  </a:lnTo>
                  <a:lnTo>
                    <a:pt x="637" y="267"/>
                  </a:lnTo>
                  <a:lnTo>
                    <a:pt x="650" y="266"/>
                  </a:lnTo>
                  <a:lnTo>
                    <a:pt x="662" y="264"/>
                  </a:lnTo>
                  <a:lnTo>
                    <a:pt x="676" y="260"/>
                  </a:lnTo>
                  <a:lnTo>
                    <a:pt x="688" y="257"/>
                  </a:lnTo>
                  <a:lnTo>
                    <a:pt x="700" y="251"/>
                  </a:lnTo>
                  <a:lnTo>
                    <a:pt x="714" y="246"/>
                  </a:lnTo>
                  <a:lnTo>
                    <a:pt x="726" y="240"/>
                  </a:lnTo>
                  <a:lnTo>
                    <a:pt x="739" y="232"/>
                  </a:lnTo>
                  <a:lnTo>
                    <a:pt x="752" y="225"/>
                  </a:lnTo>
                  <a:lnTo>
                    <a:pt x="764" y="217"/>
                  </a:lnTo>
                  <a:lnTo>
                    <a:pt x="777" y="210"/>
                  </a:lnTo>
                  <a:lnTo>
                    <a:pt x="789" y="202"/>
                  </a:lnTo>
                  <a:lnTo>
                    <a:pt x="803" y="193"/>
                  </a:lnTo>
                  <a:lnTo>
                    <a:pt x="815" y="186"/>
                  </a:lnTo>
                  <a:lnTo>
                    <a:pt x="827" y="176"/>
                  </a:lnTo>
                  <a:lnTo>
                    <a:pt x="841" y="167"/>
                  </a:lnTo>
                  <a:lnTo>
                    <a:pt x="853" y="160"/>
                  </a:lnTo>
                  <a:lnTo>
                    <a:pt x="866" y="151"/>
                  </a:lnTo>
                  <a:lnTo>
                    <a:pt x="879" y="143"/>
                  </a:lnTo>
                  <a:lnTo>
                    <a:pt x="892" y="134"/>
                  </a:lnTo>
                  <a:lnTo>
                    <a:pt x="904" y="127"/>
                  </a:lnTo>
                  <a:lnTo>
                    <a:pt x="916" y="119"/>
                  </a:lnTo>
                  <a:lnTo>
                    <a:pt x="930" y="110"/>
                  </a:lnTo>
                  <a:lnTo>
                    <a:pt x="942" y="102"/>
                  </a:lnTo>
                  <a:lnTo>
                    <a:pt x="956" y="95"/>
                  </a:lnTo>
                  <a:lnTo>
                    <a:pt x="968" y="89"/>
                  </a:lnTo>
                  <a:lnTo>
                    <a:pt x="980" y="81"/>
                  </a:lnTo>
                  <a:lnTo>
                    <a:pt x="994" y="74"/>
                  </a:lnTo>
                  <a:lnTo>
                    <a:pt x="1006" y="68"/>
                  </a:lnTo>
                  <a:lnTo>
                    <a:pt x="1019" y="62"/>
                  </a:lnTo>
                  <a:lnTo>
                    <a:pt x="1031" y="56"/>
                  </a:lnTo>
                  <a:lnTo>
                    <a:pt x="1045" y="49"/>
                  </a:lnTo>
                  <a:lnTo>
                    <a:pt x="1057" y="45"/>
                  </a:lnTo>
                  <a:lnTo>
                    <a:pt x="1069" y="39"/>
                  </a:lnTo>
                  <a:lnTo>
                    <a:pt x="1083" y="34"/>
                  </a:lnTo>
                  <a:lnTo>
                    <a:pt x="1095" y="30"/>
                  </a:lnTo>
                  <a:lnTo>
                    <a:pt x="1109" y="25"/>
                  </a:lnTo>
                  <a:lnTo>
                    <a:pt x="1121" y="21"/>
                  </a:lnTo>
                  <a:lnTo>
                    <a:pt x="1134" y="18"/>
                  </a:lnTo>
                  <a:lnTo>
                    <a:pt x="1146" y="15"/>
                  </a:lnTo>
                  <a:lnTo>
                    <a:pt x="1159" y="12"/>
                  </a:lnTo>
                  <a:lnTo>
                    <a:pt x="1172" y="9"/>
                  </a:lnTo>
                  <a:lnTo>
                    <a:pt x="1184" y="7"/>
                  </a:lnTo>
                  <a:lnTo>
                    <a:pt x="1198" y="4"/>
                  </a:lnTo>
                  <a:lnTo>
                    <a:pt x="1210" y="3"/>
                  </a:lnTo>
                  <a:lnTo>
                    <a:pt x="1222" y="1"/>
                  </a:lnTo>
                  <a:lnTo>
                    <a:pt x="1236" y="1"/>
                  </a:lnTo>
                  <a:lnTo>
                    <a:pt x="1248" y="1"/>
                  </a:lnTo>
                  <a:lnTo>
                    <a:pt x="1261" y="0"/>
                  </a:lnTo>
                </a:path>
              </a:pathLst>
            </a:custGeom>
            <a:noFill/>
            <a:ln w="26988">
              <a:solidFill>
                <a:srgbClr val="FF0000"/>
              </a:solidFill>
              <a:round/>
              <a:headEnd/>
              <a:tailEnd/>
            </a:ln>
          </p:spPr>
          <p:txBody>
            <a:bodyPr/>
            <a:lstStyle/>
            <a:p>
              <a:endParaRPr lang="en-US">
                <a:solidFill>
                  <a:srgbClr val="000000"/>
                </a:solidFill>
              </a:endParaRPr>
            </a:p>
          </p:txBody>
        </p:sp>
        <p:sp>
          <p:nvSpPr>
            <p:cNvPr id="10" name="Freeform 4"/>
            <p:cNvSpPr>
              <a:spLocks/>
            </p:cNvSpPr>
            <p:nvPr/>
          </p:nvSpPr>
          <p:spPr bwMode="auto">
            <a:xfrm>
              <a:off x="2578" y="2087"/>
              <a:ext cx="1261" cy="267"/>
            </a:xfrm>
            <a:custGeom>
              <a:avLst/>
              <a:gdLst>
                <a:gd name="T0" fmla="*/ 13 w 1261"/>
                <a:gd name="T1" fmla="*/ 267 h 267"/>
                <a:gd name="T2" fmla="*/ 39 w 1261"/>
                <a:gd name="T3" fmla="*/ 266 h 267"/>
                <a:gd name="T4" fmla="*/ 63 w 1261"/>
                <a:gd name="T5" fmla="*/ 263 h 267"/>
                <a:gd name="T6" fmla="*/ 89 w 1261"/>
                <a:gd name="T7" fmla="*/ 258 h 267"/>
                <a:gd name="T8" fmla="*/ 115 w 1261"/>
                <a:gd name="T9" fmla="*/ 254 h 267"/>
                <a:gd name="T10" fmla="*/ 140 w 1261"/>
                <a:gd name="T11" fmla="*/ 246 h 267"/>
                <a:gd name="T12" fmla="*/ 166 w 1261"/>
                <a:gd name="T13" fmla="*/ 239 h 267"/>
                <a:gd name="T14" fmla="*/ 192 w 1261"/>
                <a:gd name="T15" fmla="*/ 228 h 267"/>
                <a:gd name="T16" fmla="*/ 216 w 1261"/>
                <a:gd name="T17" fmla="*/ 217 h 267"/>
                <a:gd name="T18" fmla="*/ 242 w 1261"/>
                <a:gd name="T19" fmla="*/ 205 h 267"/>
                <a:gd name="T20" fmla="*/ 267 w 1261"/>
                <a:gd name="T21" fmla="*/ 193 h 267"/>
                <a:gd name="T22" fmla="*/ 293 w 1261"/>
                <a:gd name="T23" fmla="*/ 180 h 267"/>
                <a:gd name="T24" fmla="*/ 319 w 1261"/>
                <a:gd name="T25" fmla="*/ 165 h 267"/>
                <a:gd name="T26" fmla="*/ 345 w 1261"/>
                <a:gd name="T27" fmla="*/ 149 h 267"/>
                <a:gd name="T28" fmla="*/ 370 w 1261"/>
                <a:gd name="T29" fmla="*/ 133 h 267"/>
                <a:gd name="T30" fmla="*/ 394 w 1261"/>
                <a:gd name="T31" fmla="*/ 116 h 267"/>
                <a:gd name="T32" fmla="*/ 420 w 1261"/>
                <a:gd name="T33" fmla="*/ 99 h 267"/>
                <a:gd name="T34" fmla="*/ 446 w 1261"/>
                <a:gd name="T35" fmla="*/ 83 h 267"/>
                <a:gd name="T36" fmla="*/ 472 w 1261"/>
                <a:gd name="T37" fmla="*/ 66 h 267"/>
                <a:gd name="T38" fmla="*/ 497 w 1261"/>
                <a:gd name="T39" fmla="*/ 50 h 267"/>
                <a:gd name="T40" fmla="*/ 523 w 1261"/>
                <a:gd name="T41" fmla="*/ 34 h 267"/>
                <a:gd name="T42" fmla="*/ 547 w 1261"/>
                <a:gd name="T43" fmla="*/ 21 h 267"/>
                <a:gd name="T44" fmla="*/ 573 w 1261"/>
                <a:gd name="T45" fmla="*/ 12 h 267"/>
                <a:gd name="T46" fmla="*/ 599 w 1261"/>
                <a:gd name="T47" fmla="*/ 4 h 267"/>
                <a:gd name="T48" fmla="*/ 624 w 1261"/>
                <a:gd name="T49" fmla="*/ 0 h 267"/>
                <a:gd name="T50" fmla="*/ 650 w 1261"/>
                <a:gd name="T51" fmla="*/ 1 h 267"/>
                <a:gd name="T52" fmla="*/ 676 w 1261"/>
                <a:gd name="T53" fmla="*/ 7 h 267"/>
                <a:gd name="T54" fmla="*/ 700 w 1261"/>
                <a:gd name="T55" fmla="*/ 16 h 267"/>
                <a:gd name="T56" fmla="*/ 726 w 1261"/>
                <a:gd name="T57" fmla="*/ 28 h 267"/>
                <a:gd name="T58" fmla="*/ 752 w 1261"/>
                <a:gd name="T59" fmla="*/ 42 h 267"/>
                <a:gd name="T60" fmla="*/ 777 w 1261"/>
                <a:gd name="T61" fmla="*/ 57 h 267"/>
                <a:gd name="T62" fmla="*/ 803 w 1261"/>
                <a:gd name="T63" fmla="*/ 74 h 267"/>
                <a:gd name="T64" fmla="*/ 827 w 1261"/>
                <a:gd name="T65" fmla="*/ 90 h 267"/>
                <a:gd name="T66" fmla="*/ 853 w 1261"/>
                <a:gd name="T67" fmla="*/ 107 h 267"/>
                <a:gd name="T68" fmla="*/ 879 w 1261"/>
                <a:gd name="T69" fmla="*/ 125 h 267"/>
                <a:gd name="T70" fmla="*/ 904 w 1261"/>
                <a:gd name="T71" fmla="*/ 140 h 267"/>
                <a:gd name="T72" fmla="*/ 930 w 1261"/>
                <a:gd name="T73" fmla="*/ 157 h 267"/>
                <a:gd name="T74" fmla="*/ 956 w 1261"/>
                <a:gd name="T75" fmla="*/ 172 h 267"/>
                <a:gd name="T76" fmla="*/ 980 w 1261"/>
                <a:gd name="T77" fmla="*/ 186 h 267"/>
                <a:gd name="T78" fmla="*/ 1006 w 1261"/>
                <a:gd name="T79" fmla="*/ 199 h 267"/>
                <a:gd name="T80" fmla="*/ 1031 w 1261"/>
                <a:gd name="T81" fmla="*/ 211 h 267"/>
                <a:gd name="T82" fmla="*/ 1057 w 1261"/>
                <a:gd name="T83" fmla="*/ 223 h 267"/>
                <a:gd name="T84" fmla="*/ 1083 w 1261"/>
                <a:gd name="T85" fmla="*/ 233 h 267"/>
                <a:gd name="T86" fmla="*/ 1109 w 1261"/>
                <a:gd name="T87" fmla="*/ 242 h 267"/>
                <a:gd name="T88" fmla="*/ 1134 w 1261"/>
                <a:gd name="T89" fmla="*/ 249 h 267"/>
                <a:gd name="T90" fmla="*/ 1159 w 1261"/>
                <a:gd name="T91" fmla="*/ 255 h 267"/>
                <a:gd name="T92" fmla="*/ 1184 w 1261"/>
                <a:gd name="T93" fmla="*/ 261 h 267"/>
                <a:gd name="T94" fmla="*/ 1210 w 1261"/>
                <a:gd name="T95" fmla="*/ 264 h 267"/>
                <a:gd name="T96" fmla="*/ 1236 w 1261"/>
                <a:gd name="T97" fmla="*/ 266 h 267"/>
                <a:gd name="T98" fmla="*/ 1261 w 1261"/>
                <a:gd name="T99" fmla="*/ 267 h 2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61"/>
                <a:gd name="T151" fmla="*/ 0 h 267"/>
                <a:gd name="T152" fmla="*/ 1261 w 1261"/>
                <a:gd name="T153" fmla="*/ 267 h 26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61" h="267">
                  <a:moveTo>
                    <a:pt x="0" y="267"/>
                  </a:moveTo>
                  <a:lnTo>
                    <a:pt x="13" y="267"/>
                  </a:lnTo>
                  <a:lnTo>
                    <a:pt x="25" y="266"/>
                  </a:lnTo>
                  <a:lnTo>
                    <a:pt x="39" y="266"/>
                  </a:lnTo>
                  <a:lnTo>
                    <a:pt x="51" y="264"/>
                  </a:lnTo>
                  <a:lnTo>
                    <a:pt x="63" y="263"/>
                  </a:lnTo>
                  <a:lnTo>
                    <a:pt x="77" y="261"/>
                  </a:lnTo>
                  <a:lnTo>
                    <a:pt x="89" y="258"/>
                  </a:lnTo>
                  <a:lnTo>
                    <a:pt x="102" y="255"/>
                  </a:lnTo>
                  <a:lnTo>
                    <a:pt x="115" y="254"/>
                  </a:lnTo>
                  <a:lnTo>
                    <a:pt x="127" y="249"/>
                  </a:lnTo>
                  <a:lnTo>
                    <a:pt x="140" y="246"/>
                  </a:lnTo>
                  <a:lnTo>
                    <a:pt x="152" y="242"/>
                  </a:lnTo>
                  <a:lnTo>
                    <a:pt x="166" y="239"/>
                  </a:lnTo>
                  <a:lnTo>
                    <a:pt x="178" y="233"/>
                  </a:lnTo>
                  <a:lnTo>
                    <a:pt x="192" y="228"/>
                  </a:lnTo>
                  <a:lnTo>
                    <a:pt x="204" y="223"/>
                  </a:lnTo>
                  <a:lnTo>
                    <a:pt x="216" y="217"/>
                  </a:lnTo>
                  <a:lnTo>
                    <a:pt x="230" y="211"/>
                  </a:lnTo>
                  <a:lnTo>
                    <a:pt x="242" y="205"/>
                  </a:lnTo>
                  <a:lnTo>
                    <a:pt x="255" y="199"/>
                  </a:lnTo>
                  <a:lnTo>
                    <a:pt x="267" y="193"/>
                  </a:lnTo>
                  <a:lnTo>
                    <a:pt x="281" y="186"/>
                  </a:lnTo>
                  <a:lnTo>
                    <a:pt x="293" y="180"/>
                  </a:lnTo>
                  <a:lnTo>
                    <a:pt x="305" y="172"/>
                  </a:lnTo>
                  <a:lnTo>
                    <a:pt x="319" y="165"/>
                  </a:lnTo>
                  <a:lnTo>
                    <a:pt x="331" y="157"/>
                  </a:lnTo>
                  <a:lnTo>
                    <a:pt x="345" y="149"/>
                  </a:lnTo>
                  <a:lnTo>
                    <a:pt x="357" y="140"/>
                  </a:lnTo>
                  <a:lnTo>
                    <a:pt x="370" y="133"/>
                  </a:lnTo>
                  <a:lnTo>
                    <a:pt x="382" y="125"/>
                  </a:lnTo>
                  <a:lnTo>
                    <a:pt x="394" y="116"/>
                  </a:lnTo>
                  <a:lnTo>
                    <a:pt x="408" y="107"/>
                  </a:lnTo>
                  <a:lnTo>
                    <a:pt x="420" y="99"/>
                  </a:lnTo>
                  <a:lnTo>
                    <a:pt x="434" y="90"/>
                  </a:lnTo>
                  <a:lnTo>
                    <a:pt x="446" y="83"/>
                  </a:lnTo>
                  <a:lnTo>
                    <a:pt x="458" y="74"/>
                  </a:lnTo>
                  <a:lnTo>
                    <a:pt x="472" y="66"/>
                  </a:lnTo>
                  <a:lnTo>
                    <a:pt x="484" y="57"/>
                  </a:lnTo>
                  <a:lnTo>
                    <a:pt x="497" y="50"/>
                  </a:lnTo>
                  <a:lnTo>
                    <a:pt x="509" y="42"/>
                  </a:lnTo>
                  <a:lnTo>
                    <a:pt x="523" y="34"/>
                  </a:lnTo>
                  <a:lnTo>
                    <a:pt x="535" y="28"/>
                  </a:lnTo>
                  <a:lnTo>
                    <a:pt x="547" y="21"/>
                  </a:lnTo>
                  <a:lnTo>
                    <a:pt x="561" y="16"/>
                  </a:lnTo>
                  <a:lnTo>
                    <a:pt x="573" y="12"/>
                  </a:lnTo>
                  <a:lnTo>
                    <a:pt x="587" y="7"/>
                  </a:lnTo>
                  <a:lnTo>
                    <a:pt x="599" y="4"/>
                  </a:lnTo>
                  <a:lnTo>
                    <a:pt x="611" y="1"/>
                  </a:lnTo>
                  <a:lnTo>
                    <a:pt x="624" y="0"/>
                  </a:lnTo>
                  <a:lnTo>
                    <a:pt x="637" y="0"/>
                  </a:lnTo>
                  <a:lnTo>
                    <a:pt x="650" y="1"/>
                  </a:lnTo>
                  <a:lnTo>
                    <a:pt x="662" y="4"/>
                  </a:lnTo>
                  <a:lnTo>
                    <a:pt x="676" y="7"/>
                  </a:lnTo>
                  <a:lnTo>
                    <a:pt x="688" y="12"/>
                  </a:lnTo>
                  <a:lnTo>
                    <a:pt x="700" y="16"/>
                  </a:lnTo>
                  <a:lnTo>
                    <a:pt x="714" y="21"/>
                  </a:lnTo>
                  <a:lnTo>
                    <a:pt x="726" y="28"/>
                  </a:lnTo>
                  <a:lnTo>
                    <a:pt x="739" y="34"/>
                  </a:lnTo>
                  <a:lnTo>
                    <a:pt x="752" y="42"/>
                  </a:lnTo>
                  <a:lnTo>
                    <a:pt x="764" y="50"/>
                  </a:lnTo>
                  <a:lnTo>
                    <a:pt x="777" y="57"/>
                  </a:lnTo>
                  <a:lnTo>
                    <a:pt x="789" y="66"/>
                  </a:lnTo>
                  <a:lnTo>
                    <a:pt x="803" y="74"/>
                  </a:lnTo>
                  <a:lnTo>
                    <a:pt x="815" y="83"/>
                  </a:lnTo>
                  <a:lnTo>
                    <a:pt x="827" y="90"/>
                  </a:lnTo>
                  <a:lnTo>
                    <a:pt x="841" y="99"/>
                  </a:lnTo>
                  <a:lnTo>
                    <a:pt x="853" y="107"/>
                  </a:lnTo>
                  <a:lnTo>
                    <a:pt x="866" y="116"/>
                  </a:lnTo>
                  <a:lnTo>
                    <a:pt x="879" y="125"/>
                  </a:lnTo>
                  <a:lnTo>
                    <a:pt x="892" y="133"/>
                  </a:lnTo>
                  <a:lnTo>
                    <a:pt x="904" y="140"/>
                  </a:lnTo>
                  <a:lnTo>
                    <a:pt x="916" y="149"/>
                  </a:lnTo>
                  <a:lnTo>
                    <a:pt x="930" y="157"/>
                  </a:lnTo>
                  <a:lnTo>
                    <a:pt x="942" y="165"/>
                  </a:lnTo>
                  <a:lnTo>
                    <a:pt x="956" y="172"/>
                  </a:lnTo>
                  <a:lnTo>
                    <a:pt x="968" y="180"/>
                  </a:lnTo>
                  <a:lnTo>
                    <a:pt x="980" y="186"/>
                  </a:lnTo>
                  <a:lnTo>
                    <a:pt x="994" y="193"/>
                  </a:lnTo>
                  <a:lnTo>
                    <a:pt x="1006" y="199"/>
                  </a:lnTo>
                  <a:lnTo>
                    <a:pt x="1019" y="205"/>
                  </a:lnTo>
                  <a:lnTo>
                    <a:pt x="1031" y="211"/>
                  </a:lnTo>
                  <a:lnTo>
                    <a:pt x="1045" y="217"/>
                  </a:lnTo>
                  <a:lnTo>
                    <a:pt x="1057" y="223"/>
                  </a:lnTo>
                  <a:lnTo>
                    <a:pt x="1069" y="228"/>
                  </a:lnTo>
                  <a:lnTo>
                    <a:pt x="1083" y="233"/>
                  </a:lnTo>
                  <a:lnTo>
                    <a:pt x="1095" y="239"/>
                  </a:lnTo>
                  <a:lnTo>
                    <a:pt x="1109" y="242"/>
                  </a:lnTo>
                  <a:lnTo>
                    <a:pt x="1121" y="246"/>
                  </a:lnTo>
                  <a:lnTo>
                    <a:pt x="1134" y="249"/>
                  </a:lnTo>
                  <a:lnTo>
                    <a:pt x="1146" y="254"/>
                  </a:lnTo>
                  <a:lnTo>
                    <a:pt x="1159" y="255"/>
                  </a:lnTo>
                  <a:lnTo>
                    <a:pt x="1172" y="258"/>
                  </a:lnTo>
                  <a:lnTo>
                    <a:pt x="1184" y="261"/>
                  </a:lnTo>
                  <a:lnTo>
                    <a:pt x="1198" y="263"/>
                  </a:lnTo>
                  <a:lnTo>
                    <a:pt x="1210" y="264"/>
                  </a:lnTo>
                  <a:lnTo>
                    <a:pt x="1222" y="266"/>
                  </a:lnTo>
                  <a:lnTo>
                    <a:pt x="1236" y="266"/>
                  </a:lnTo>
                  <a:lnTo>
                    <a:pt x="1248" y="267"/>
                  </a:lnTo>
                  <a:lnTo>
                    <a:pt x="1261" y="267"/>
                  </a:lnTo>
                </a:path>
              </a:pathLst>
            </a:custGeom>
            <a:noFill/>
            <a:ln w="26988">
              <a:solidFill>
                <a:srgbClr val="0000FF"/>
              </a:solidFill>
              <a:round/>
              <a:headEnd/>
              <a:tailEnd/>
            </a:ln>
          </p:spPr>
          <p:txBody>
            <a:bodyPr/>
            <a:lstStyle/>
            <a:p>
              <a:endParaRPr lang="en-US">
                <a:solidFill>
                  <a:srgbClr val="000000"/>
                </a:solidFill>
              </a:endParaRPr>
            </a:p>
          </p:txBody>
        </p:sp>
        <p:sp>
          <p:nvSpPr>
            <p:cNvPr id="11" name="Line 5"/>
            <p:cNvSpPr>
              <a:spLocks noChangeShapeType="1"/>
            </p:cNvSpPr>
            <p:nvPr/>
          </p:nvSpPr>
          <p:spPr bwMode="auto">
            <a:xfrm>
              <a:off x="2522" y="1916"/>
              <a:ext cx="1506" cy="0"/>
            </a:xfrm>
            <a:prstGeom prst="line">
              <a:avLst/>
            </a:prstGeom>
            <a:noFill/>
            <a:ln w="25400">
              <a:solidFill>
                <a:schemeClr val="tx1"/>
              </a:solidFill>
              <a:round/>
              <a:headEnd/>
              <a:tailEnd type="triangle" w="med" len="med"/>
            </a:ln>
          </p:spPr>
          <p:txBody>
            <a:bodyPr wrap="none" anchor="ctr"/>
            <a:lstStyle/>
            <a:p>
              <a:endParaRPr lang="en-US">
                <a:solidFill>
                  <a:srgbClr val="000000"/>
                </a:solidFill>
              </a:endParaRPr>
            </a:p>
          </p:txBody>
        </p:sp>
        <p:sp>
          <p:nvSpPr>
            <p:cNvPr id="12" name="Line 6"/>
            <p:cNvSpPr>
              <a:spLocks noChangeShapeType="1"/>
            </p:cNvSpPr>
            <p:nvPr/>
          </p:nvSpPr>
          <p:spPr bwMode="auto">
            <a:xfrm flipH="1" flipV="1">
              <a:off x="2582" y="1160"/>
              <a:ext cx="3" cy="1512"/>
            </a:xfrm>
            <a:prstGeom prst="line">
              <a:avLst/>
            </a:prstGeom>
            <a:noFill/>
            <a:ln w="25400">
              <a:solidFill>
                <a:schemeClr val="tx1"/>
              </a:solidFill>
              <a:round/>
              <a:headEnd/>
              <a:tailEnd type="triangle" w="med" len="med"/>
            </a:ln>
          </p:spPr>
          <p:txBody>
            <a:bodyPr wrap="none" anchor="ctr"/>
            <a:lstStyle/>
            <a:p>
              <a:endParaRPr lang="en-US">
                <a:solidFill>
                  <a:srgbClr val="000000"/>
                </a:solidFill>
              </a:endParaRPr>
            </a:p>
          </p:txBody>
        </p:sp>
        <p:sp>
          <p:nvSpPr>
            <p:cNvPr id="13" name="Rectangle 7"/>
            <p:cNvSpPr>
              <a:spLocks noChangeArrowheads="1"/>
            </p:cNvSpPr>
            <p:nvPr/>
          </p:nvSpPr>
          <p:spPr bwMode="auto">
            <a:xfrm>
              <a:off x="2203" y="1119"/>
              <a:ext cx="379" cy="231"/>
            </a:xfrm>
            <a:prstGeom prst="rect">
              <a:avLst/>
            </a:prstGeom>
            <a:noFill/>
            <a:ln w="9525">
              <a:noFill/>
              <a:miter lim="800000"/>
              <a:headEnd/>
              <a:tailEnd/>
            </a:ln>
          </p:spPr>
          <p:txBody>
            <a:bodyPr wrap="none">
              <a:spAutoFit/>
            </a:bodyPr>
            <a:lstStyle/>
            <a:p>
              <a:pPr eaLnBrk="0" hangingPunct="0"/>
              <a:r>
                <a:rPr lang="en-US" dirty="0">
                  <a:solidFill>
                    <a:srgbClr val="000000"/>
                  </a:solidFill>
                  <a:sym typeface="Math1" pitchFamily="2" charset="2"/>
                </a:rPr>
                <a:t>E(</a:t>
              </a:r>
              <a:r>
                <a:rPr lang="en-US" dirty="0">
                  <a:solidFill>
                    <a:srgbClr val="FF00FF"/>
                  </a:solidFill>
                  <a:latin typeface="Symbol" pitchFamily="18" charset="2"/>
                  <a:sym typeface="Math1" pitchFamily="2" charset="2"/>
                </a:rPr>
                <a:t>d</a:t>
              </a:r>
              <a:r>
                <a:rPr lang="en-US" dirty="0">
                  <a:solidFill>
                    <a:srgbClr val="000000"/>
                  </a:solidFill>
                  <a:sym typeface="Math1" pitchFamily="2" charset="2"/>
                </a:rPr>
                <a:t>)</a:t>
              </a:r>
            </a:p>
          </p:txBody>
        </p:sp>
        <p:sp>
          <p:nvSpPr>
            <p:cNvPr id="14" name="Rectangle 8"/>
            <p:cNvSpPr>
              <a:spLocks noChangeArrowheads="1"/>
            </p:cNvSpPr>
            <p:nvPr/>
          </p:nvSpPr>
          <p:spPr bwMode="auto">
            <a:xfrm>
              <a:off x="3909" y="1890"/>
              <a:ext cx="187" cy="231"/>
            </a:xfrm>
            <a:prstGeom prst="rect">
              <a:avLst/>
            </a:prstGeom>
            <a:noFill/>
            <a:ln w="9525">
              <a:noFill/>
              <a:miter lim="800000"/>
              <a:headEnd/>
              <a:tailEnd/>
            </a:ln>
          </p:spPr>
          <p:txBody>
            <a:bodyPr wrap="none">
              <a:spAutoFit/>
            </a:bodyPr>
            <a:lstStyle/>
            <a:p>
              <a:pPr eaLnBrk="0" hangingPunct="0"/>
              <a:r>
                <a:rPr lang="en-US" dirty="0">
                  <a:solidFill>
                    <a:srgbClr val="FF00FF"/>
                  </a:solidFill>
                  <a:latin typeface="Symbol" pitchFamily="18" charset="2"/>
                  <a:sym typeface="Math1" pitchFamily="2" charset="2"/>
                </a:rPr>
                <a:t>d</a:t>
              </a:r>
            </a:p>
          </p:txBody>
        </p:sp>
        <p:sp>
          <p:nvSpPr>
            <p:cNvPr id="15" name="Rectangle 9"/>
            <p:cNvSpPr>
              <a:spLocks noChangeArrowheads="1"/>
            </p:cNvSpPr>
            <p:nvPr/>
          </p:nvSpPr>
          <p:spPr bwMode="auto">
            <a:xfrm>
              <a:off x="2890" y="2179"/>
              <a:ext cx="284" cy="245"/>
            </a:xfrm>
            <a:prstGeom prst="rect">
              <a:avLst/>
            </a:prstGeom>
            <a:noFill/>
            <a:ln w="9525">
              <a:noFill/>
              <a:miter lim="800000"/>
              <a:headEnd/>
              <a:tailEnd/>
            </a:ln>
          </p:spPr>
          <p:txBody>
            <a:bodyPr wrap="none">
              <a:spAutoFit/>
            </a:bodyPr>
            <a:lstStyle/>
            <a:p>
              <a:pPr eaLnBrk="0" hangingPunct="0"/>
              <a:r>
                <a:rPr lang="en-US" dirty="0" smtClean="0">
                  <a:solidFill>
                    <a:srgbClr val="0000FF"/>
                  </a:solidFill>
                  <a:sym typeface="Math1" pitchFamily="2" charset="2"/>
                </a:rPr>
                <a:t>-E</a:t>
              </a:r>
              <a:r>
                <a:rPr lang="en-US" baseline="-25000" dirty="0" smtClean="0">
                  <a:solidFill>
                    <a:srgbClr val="0000FF"/>
                  </a:solidFill>
                  <a:sym typeface="Math1" pitchFamily="2" charset="2"/>
                </a:rPr>
                <a:t>A</a:t>
              </a:r>
              <a:endParaRPr lang="en-US" dirty="0">
                <a:solidFill>
                  <a:srgbClr val="0000FF"/>
                </a:solidFill>
                <a:sym typeface="Math1" pitchFamily="2" charset="2"/>
              </a:endParaRPr>
            </a:p>
          </p:txBody>
        </p:sp>
        <p:sp>
          <p:nvSpPr>
            <p:cNvPr id="16" name="Rectangle 10"/>
            <p:cNvSpPr>
              <a:spLocks noChangeArrowheads="1"/>
            </p:cNvSpPr>
            <p:nvPr/>
          </p:nvSpPr>
          <p:spPr bwMode="auto">
            <a:xfrm>
              <a:off x="2890" y="1433"/>
              <a:ext cx="315" cy="245"/>
            </a:xfrm>
            <a:prstGeom prst="rect">
              <a:avLst/>
            </a:prstGeom>
            <a:noFill/>
            <a:ln w="9525">
              <a:noFill/>
              <a:miter lim="800000"/>
              <a:headEnd/>
              <a:tailEnd/>
            </a:ln>
          </p:spPr>
          <p:txBody>
            <a:bodyPr wrap="none">
              <a:spAutoFit/>
            </a:bodyPr>
            <a:lstStyle/>
            <a:p>
              <a:pPr eaLnBrk="0" hangingPunct="0"/>
              <a:r>
                <a:rPr lang="en-US" dirty="0" smtClean="0">
                  <a:solidFill>
                    <a:srgbClr val="FF0000"/>
                  </a:solidFill>
                  <a:sym typeface="Math1" pitchFamily="2" charset="2"/>
                </a:rPr>
                <a:t>+E</a:t>
              </a:r>
              <a:r>
                <a:rPr lang="en-US" baseline="-25000" dirty="0" smtClean="0">
                  <a:solidFill>
                    <a:srgbClr val="FF0000"/>
                  </a:solidFill>
                  <a:sym typeface="Math1" pitchFamily="2" charset="2"/>
                </a:rPr>
                <a:t>A</a:t>
              </a:r>
              <a:endParaRPr lang="en-US" baseline="-25000" dirty="0">
                <a:solidFill>
                  <a:srgbClr val="FF0000"/>
                </a:solidFill>
                <a:sym typeface="Math1" pitchFamily="2" charset="2"/>
              </a:endParaRPr>
            </a:p>
          </p:txBody>
        </p:sp>
        <p:sp>
          <p:nvSpPr>
            <p:cNvPr id="17" name="Line 11"/>
            <p:cNvSpPr>
              <a:spLocks noChangeShapeType="1"/>
            </p:cNvSpPr>
            <p:nvPr/>
          </p:nvSpPr>
          <p:spPr bwMode="auto">
            <a:xfrm flipH="1">
              <a:off x="3830" y="1916"/>
              <a:ext cx="0" cy="41"/>
            </a:xfrm>
            <a:prstGeom prst="line">
              <a:avLst/>
            </a:prstGeom>
            <a:noFill/>
            <a:ln w="9525">
              <a:solidFill>
                <a:schemeClr val="tx1"/>
              </a:solidFill>
              <a:round/>
              <a:headEnd/>
              <a:tailEnd/>
            </a:ln>
          </p:spPr>
          <p:txBody>
            <a:bodyPr wrap="none" anchor="ctr"/>
            <a:lstStyle/>
            <a:p>
              <a:endParaRPr lang="en-US">
                <a:solidFill>
                  <a:srgbClr val="000000"/>
                </a:solidFill>
              </a:endParaRPr>
            </a:p>
          </p:txBody>
        </p:sp>
        <p:sp>
          <p:nvSpPr>
            <p:cNvPr id="18" name="Rectangle 14"/>
            <p:cNvSpPr>
              <a:spLocks noChangeArrowheads="1"/>
            </p:cNvSpPr>
            <p:nvPr/>
          </p:nvSpPr>
          <p:spPr bwMode="auto">
            <a:xfrm>
              <a:off x="2290" y="1354"/>
              <a:ext cx="288" cy="231"/>
            </a:xfrm>
            <a:prstGeom prst="rect">
              <a:avLst/>
            </a:prstGeom>
            <a:noFill/>
            <a:ln w="9525">
              <a:noFill/>
              <a:miter lim="800000"/>
              <a:headEnd/>
              <a:tailEnd/>
            </a:ln>
          </p:spPr>
          <p:txBody>
            <a:bodyPr wrap="none">
              <a:spAutoFit/>
            </a:bodyPr>
            <a:lstStyle/>
            <a:p>
              <a:pPr eaLnBrk="0" hangingPunct="0"/>
              <a:r>
                <a:rPr lang="en-US" dirty="0">
                  <a:solidFill>
                    <a:srgbClr val="000000"/>
                  </a:solidFill>
                  <a:sym typeface="Math1" pitchFamily="2" charset="2"/>
                </a:rPr>
                <a:t>+</a:t>
              </a:r>
              <a:r>
                <a:rPr lang="en-US" dirty="0">
                  <a:solidFill>
                    <a:srgbClr val="000000"/>
                  </a:solidFill>
                  <a:latin typeface="Symbol" pitchFamily="18" charset="2"/>
                  <a:sym typeface="Math1" pitchFamily="2" charset="2"/>
                </a:rPr>
                <a:t>D</a:t>
              </a:r>
            </a:p>
          </p:txBody>
        </p:sp>
        <p:sp>
          <p:nvSpPr>
            <p:cNvPr id="19" name="Rectangle 15"/>
            <p:cNvSpPr>
              <a:spLocks noChangeArrowheads="1"/>
            </p:cNvSpPr>
            <p:nvPr/>
          </p:nvSpPr>
          <p:spPr bwMode="auto">
            <a:xfrm>
              <a:off x="2322" y="2213"/>
              <a:ext cx="252" cy="231"/>
            </a:xfrm>
            <a:prstGeom prst="rect">
              <a:avLst/>
            </a:prstGeom>
            <a:noFill/>
            <a:ln w="9525">
              <a:noFill/>
              <a:miter lim="800000"/>
              <a:headEnd/>
              <a:tailEnd/>
            </a:ln>
          </p:spPr>
          <p:txBody>
            <a:bodyPr wrap="none">
              <a:spAutoFit/>
            </a:bodyPr>
            <a:lstStyle/>
            <a:p>
              <a:pPr eaLnBrk="0" hangingPunct="0"/>
              <a:r>
                <a:rPr lang="en-US" dirty="0">
                  <a:solidFill>
                    <a:srgbClr val="000000"/>
                  </a:solidFill>
                  <a:sym typeface="Math1" pitchFamily="2" charset="2"/>
                </a:rPr>
                <a:t>-</a:t>
              </a:r>
              <a:r>
                <a:rPr lang="en-US" dirty="0">
                  <a:solidFill>
                    <a:srgbClr val="000000"/>
                  </a:solidFill>
                  <a:latin typeface="Symbol" pitchFamily="18" charset="2"/>
                  <a:sym typeface="Math1" pitchFamily="2" charset="2"/>
                </a:rPr>
                <a:t>D</a:t>
              </a:r>
            </a:p>
          </p:txBody>
        </p:sp>
        <p:sp>
          <p:nvSpPr>
            <p:cNvPr id="20" name="Rectangle 16"/>
            <p:cNvSpPr>
              <a:spLocks noChangeArrowheads="1"/>
            </p:cNvSpPr>
            <p:nvPr/>
          </p:nvSpPr>
          <p:spPr bwMode="auto">
            <a:xfrm>
              <a:off x="2382" y="1798"/>
              <a:ext cx="196" cy="231"/>
            </a:xfrm>
            <a:prstGeom prst="rect">
              <a:avLst/>
            </a:prstGeom>
            <a:noFill/>
            <a:ln w="9525">
              <a:noFill/>
              <a:miter lim="800000"/>
              <a:headEnd/>
              <a:tailEnd/>
            </a:ln>
          </p:spPr>
          <p:txBody>
            <a:bodyPr wrap="none">
              <a:spAutoFit/>
            </a:bodyPr>
            <a:lstStyle/>
            <a:p>
              <a:pPr eaLnBrk="0" hangingPunct="0"/>
              <a:r>
                <a:rPr lang="en-US">
                  <a:solidFill>
                    <a:srgbClr val="000000"/>
                  </a:solidFill>
                  <a:sym typeface="Math1" pitchFamily="2" charset="2"/>
                </a:rPr>
                <a:t>0</a:t>
              </a:r>
            </a:p>
          </p:txBody>
        </p:sp>
      </p:grpSp>
      <p:graphicFrame>
        <p:nvGraphicFramePr>
          <p:cNvPr id="23" name="Object 45"/>
          <p:cNvGraphicFramePr>
            <a:graphicFrameLocks noChangeAspect="1"/>
          </p:cNvGraphicFramePr>
          <p:nvPr>
            <p:extLst>
              <p:ext uri="{D42A27DB-BD31-4B8C-83A1-F6EECF244321}">
                <p14:modId xmlns:p14="http://schemas.microsoft.com/office/powerpoint/2010/main" xmlns="" val="1880400025"/>
              </p:ext>
            </p:extLst>
          </p:nvPr>
        </p:nvGraphicFramePr>
        <p:xfrm>
          <a:off x="3091865" y="2846892"/>
          <a:ext cx="259336" cy="223436"/>
        </p:xfrm>
        <a:graphic>
          <a:graphicData uri="http://schemas.openxmlformats.org/presentationml/2006/ole">
            <p:oleObj spid="_x0000_s185346" name="Equation" r:id="rId4" imgW="228402" imgH="177646" progId="">
              <p:embed/>
            </p:oleObj>
          </a:graphicData>
        </a:graphic>
      </p:graphicFrame>
      <p:sp>
        <p:nvSpPr>
          <p:cNvPr id="25" name="ZoneTexte 24"/>
          <p:cNvSpPr txBox="1"/>
          <p:nvPr/>
        </p:nvSpPr>
        <p:spPr>
          <a:xfrm>
            <a:off x="518767" y="4941168"/>
            <a:ext cx="3491880" cy="646331"/>
          </a:xfrm>
          <a:prstGeom prst="rect">
            <a:avLst/>
          </a:prstGeom>
          <a:noFill/>
        </p:spPr>
        <p:txBody>
          <a:bodyPr wrap="square" rtlCol="0">
            <a:spAutoFit/>
          </a:bodyPr>
          <a:lstStyle/>
          <a:p>
            <a:r>
              <a:rPr lang="fr-FR" dirty="0" err="1" smtClean="0"/>
              <a:t>Zazunov</a:t>
            </a:r>
            <a:r>
              <a:rPr lang="fr-FR" dirty="0" smtClean="0"/>
              <a:t>, </a:t>
            </a:r>
            <a:r>
              <a:rPr lang="fr-FR" dirty="0" err="1" smtClean="0"/>
              <a:t>Shumeiko,Bratus</a:t>
            </a:r>
            <a:r>
              <a:rPr lang="fr-FR" dirty="0" smtClean="0"/>
              <a:t>’, </a:t>
            </a:r>
            <a:r>
              <a:rPr lang="fr-FR" dirty="0" err="1" smtClean="0"/>
              <a:t>Lantz</a:t>
            </a:r>
            <a:r>
              <a:rPr lang="fr-FR" dirty="0" smtClean="0"/>
              <a:t> and </a:t>
            </a:r>
            <a:r>
              <a:rPr lang="fr-FR" dirty="0" err="1" smtClean="0"/>
              <a:t>Wendin</a:t>
            </a:r>
            <a:r>
              <a:rPr lang="fr-FR" dirty="0" smtClean="0"/>
              <a:t>, PRL (2003)</a:t>
            </a:r>
            <a:endParaRPr lang="fr-FR" dirty="0"/>
          </a:p>
        </p:txBody>
      </p:sp>
      <p:sp>
        <p:nvSpPr>
          <p:cNvPr id="26" name="ZoneTexte 25"/>
          <p:cNvSpPr txBox="1"/>
          <p:nvPr/>
        </p:nvSpPr>
        <p:spPr>
          <a:xfrm>
            <a:off x="827584" y="4365104"/>
            <a:ext cx="2392001" cy="461665"/>
          </a:xfrm>
          <a:prstGeom prst="rect">
            <a:avLst/>
          </a:prstGeom>
          <a:noFill/>
        </p:spPr>
        <p:txBody>
          <a:bodyPr wrap="none" rtlCol="0">
            <a:spAutoFit/>
          </a:bodyPr>
          <a:lstStyle/>
          <a:p>
            <a:r>
              <a:rPr lang="fr-FR" sz="2400" dirty="0" smtClean="0"/>
              <a:t>Use </a:t>
            </a:r>
            <a:r>
              <a:rPr lang="fr-FR" sz="2400" dirty="0" err="1" smtClean="0"/>
              <a:t>even</a:t>
            </a:r>
            <a:r>
              <a:rPr lang="fr-FR" sz="2400" dirty="0" smtClean="0"/>
              <a:t> states</a:t>
            </a:r>
            <a:endParaRPr lang="fr-FR" sz="2400" dirty="0"/>
          </a:p>
        </p:txBody>
      </p:sp>
    </p:spTree>
    <p:extLst>
      <p:ext uri="{BB962C8B-B14F-4D97-AF65-F5344CB8AC3E}">
        <p14:creationId xmlns:p14="http://schemas.microsoft.com/office/powerpoint/2010/main" xmlns="" val="15325786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1163827"/>
            <a:ext cx="9144000" cy="800100"/>
          </a:xfrm>
        </p:spPr>
        <p:txBody>
          <a:bodyPr/>
          <a:lstStyle/>
          <a:p>
            <a:r>
              <a:rPr lang="en-US" dirty="0" smtClean="0"/>
              <a:t>ATOMIC CONTACT = SIMPLEST WEAK LINK</a:t>
            </a:r>
            <a:br>
              <a:rPr lang="en-US" dirty="0" smtClean="0"/>
            </a:br>
            <a:r>
              <a:rPr lang="en-US" dirty="0" smtClean="0"/>
              <a:t/>
            </a:r>
            <a:br>
              <a:rPr lang="en-US" dirty="0" smtClean="0"/>
            </a:br>
            <a:r>
              <a:rPr lang="en-US" dirty="0" smtClean="0"/>
              <a:t>fabrication &amp; characterization </a:t>
            </a:r>
            <a:endParaRPr lang="fr-FR" dirty="0"/>
          </a:p>
        </p:txBody>
      </p:sp>
      <p:grpSp>
        <p:nvGrpSpPr>
          <p:cNvPr id="3" name="Group 61"/>
          <p:cNvGrpSpPr>
            <a:grpSpLocks/>
          </p:cNvGrpSpPr>
          <p:nvPr/>
        </p:nvGrpSpPr>
        <p:grpSpPr bwMode="auto">
          <a:xfrm>
            <a:off x="1553507" y="3143483"/>
            <a:ext cx="5757862" cy="2284413"/>
            <a:chOff x="1203" y="1262"/>
            <a:chExt cx="3627" cy="1439"/>
          </a:xfrm>
        </p:grpSpPr>
        <p:sp>
          <p:nvSpPr>
            <p:cNvPr id="4" name="Freeform 5"/>
            <p:cNvSpPr>
              <a:spLocks noChangeAspect="1"/>
            </p:cNvSpPr>
            <p:nvPr/>
          </p:nvSpPr>
          <p:spPr bwMode="auto">
            <a:xfrm>
              <a:off x="4453" y="1604"/>
              <a:ext cx="331" cy="277"/>
            </a:xfrm>
            <a:custGeom>
              <a:avLst/>
              <a:gdLst>
                <a:gd name="T0" fmla="*/ 0 w 336"/>
                <a:gd name="T1" fmla="*/ 43 h 283"/>
                <a:gd name="T2" fmla="*/ 336 w 336"/>
                <a:gd name="T3" fmla="*/ 283 h 283"/>
                <a:gd name="T4" fmla="*/ 0 60000 65536"/>
                <a:gd name="T5" fmla="*/ 0 60000 65536"/>
                <a:gd name="T6" fmla="*/ 0 w 336"/>
                <a:gd name="T7" fmla="*/ 0 h 283"/>
                <a:gd name="T8" fmla="*/ 336 w 336"/>
                <a:gd name="T9" fmla="*/ 283 h 283"/>
              </a:gdLst>
              <a:ahLst/>
              <a:cxnLst>
                <a:cxn ang="T4">
                  <a:pos x="T0" y="T1"/>
                </a:cxn>
                <a:cxn ang="T5">
                  <a:pos x="T2" y="T3"/>
                </a:cxn>
              </a:cxnLst>
              <a:rect l="T6" t="T7" r="T8" b="T9"/>
              <a:pathLst>
                <a:path w="336" h="283">
                  <a:moveTo>
                    <a:pt x="0" y="43"/>
                  </a:moveTo>
                  <a:cubicBezTo>
                    <a:pt x="0" y="43"/>
                    <a:pt x="333" y="0"/>
                    <a:pt x="336" y="283"/>
                  </a:cubicBezTo>
                </a:path>
              </a:pathLst>
            </a:custGeom>
            <a:noFill/>
            <a:ln w="31750">
              <a:solidFill>
                <a:srgbClr val="FF0000"/>
              </a:solidFill>
              <a:round/>
              <a:headEnd/>
              <a:tailEnd type="stealth" w="med" len="med"/>
            </a:ln>
          </p:spPr>
          <p:txBody>
            <a:bodyPr wrap="none" anchor="ctr"/>
            <a:lstStyle/>
            <a:p>
              <a:endParaRPr lang="en-US"/>
            </a:p>
          </p:txBody>
        </p:sp>
        <p:cxnSp>
          <p:nvCxnSpPr>
            <p:cNvPr id="5" name="AutoShape 6"/>
            <p:cNvCxnSpPr>
              <a:cxnSpLocks noChangeAspect="1" noChangeShapeType="1"/>
            </p:cNvCxnSpPr>
            <p:nvPr/>
          </p:nvCxnSpPr>
          <p:spPr bwMode="auto">
            <a:xfrm rot="10800000">
              <a:off x="3606" y="1745"/>
              <a:ext cx="1036" cy="423"/>
            </a:xfrm>
            <a:prstGeom prst="bentConnector3">
              <a:avLst>
                <a:gd name="adj1" fmla="val 0"/>
              </a:avLst>
            </a:prstGeom>
            <a:noFill/>
            <a:ln w="31750">
              <a:solidFill>
                <a:schemeClr val="tx2"/>
              </a:solidFill>
              <a:miter lim="800000"/>
              <a:headEnd/>
              <a:tailEnd/>
            </a:ln>
          </p:spPr>
        </p:cxnSp>
        <p:sp>
          <p:nvSpPr>
            <p:cNvPr id="6" name="Text Box 7"/>
            <p:cNvSpPr txBox="1">
              <a:spLocks noChangeAspect="1" noChangeArrowheads="1"/>
            </p:cNvSpPr>
            <p:nvPr/>
          </p:nvSpPr>
          <p:spPr bwMode="auto">
            <a:xfrm>
              <a:off x="4642" y="1262"/>
              <a:ext cx="187" cy="365"/>
            </a:xfrm>
            <a:prstGeom prst="rect">
              <a:avLst/>
            </a:prstGeom>
            <a:noFill/>
            <a:ln w="9525">
              <a:noFill/>
              <a:miter lim="800000"/>
              <a:headEnd/>
              <a:tailEnd/>
            </a:ln>
          </p:spPr>
          <p:txBody>
            <a:bodyPr wrap="none">
              <a:spAutoFit/>
            </a:bodyPr>
            <a:lstStyle/>
            <a:p>
              <a:r>
                <a:rPr lang="en-US" sz="3200">
                  <a:solidFill>
                    <a:srgbClr val="FF0000"/>
                  </a:solidFill>
                </a:rPr>
                <a:t>I</a:t>
              </a:r>
            </a:p>
          </p:txBody>
        </p:sp>
        <p:grpSp>
          <p:nvGrpSpPr>
            <p:cNvPr id="7" name="Group 8"/>
            <p:cNvGrpSpPr>
              <a:grpSpLocks noChangeAspect="1"/>
            </p:cNvGrpSpPr>
            <p:nvPr/>
          </p:nvGrpSpPr>
          <p:grpSpPr bwMode="auto">
            <a:xfrm>
              <a:off x="4501" y="2197"/>
              <a:ext cx="329" cy="96"/>
              <a:chOff x="1248" y="1392"/>
              <a:chExt cx="336" cy="96"/>
            </a:xfrm>
          </p:grpSpPr>
          <p:sp>
            <p:nvSpPr>
              <p:cNvPr id="49" name="Line 9"/>
              <p:cNvSpPr>
                <a:spLocks noChangeAspect="1" noChangeShapeType="1"/>
              </p:cNvSpPr>
              <p:nvPr/>
            </p:nvSpPr>
            <p:spPr bwMode="auto">
              <a:xfrm>
                <a:off x="1248" y="1392"/>
                <a:ext cx="336" cy="0"/>
              </a:xfrm>
              <a:prstGeom prst="line">
                <a:avLst/>
              </a:prstGeom>
              <a:noFill/>
              <a:ln w="31750">
                <a:solidFill>
                  <a:schemeClr val="tx2"/>
                </a:solidFill>
                <a:round/>
                <a:headEnd/>
                <a:tailEnd/>
              </a:ln>
            </p:spPr>
            <p:txBody>
              <a:bodyPr wrap="none" anchor="ctr"/>
              <a:lstStyle/>
              <a:p>
                <a:endParaRPr lang="en-US"/>
              </a:p>
            </p:txBody>
          </p:sp>
          <p:sp>
            <p:nvSpPr>
              <p:cNvPr id="50" name="Line 10"/>
              <p:cNvSpPr>
                <a:spLocks noChangeAspect="1" noChangeShapeType="1"/>
              </p:cNvSpPr>
              <p:nvPr/>
            </p:nvSpPr>
            <p:spPr bwMode="auto">
              <a:xfrm>
                <a:off x="1296" y="1440"/>
                <a:ext cx="240" cy="0"/>
              </a:xfrm>
              <a:prstGeom prst="line">
                <a:avLst/>
              </a:prstGeom>
              <a:noFill/>
              <a:ln w="31750">
                <a:solidFill>
                  <a:schemeClr val="tx2"/>
                </a:solidFill>
                <a:round/>
                <a:headEnd/>
                <a:tailEnd/>
              </a:ln>
            </p:spPr>
            <p:txBody>
              <a:bodyPr wrap="none" anchor="ctr"/>
              <a:lstStyle/>
              <a:p>
                <a:endParaRPr lang="en-US"/>
              </a:p>
            </p:txBody>
          </p:sp>
          <p:sp>
            <p:nvSpPr>
              <p:cNvPr id="51" name="Line 11"/>
              <p:cNvSpPr>
                <a:spLocks noChangeAspect="1" noChangeShapeType="1"/>
              </p:cNvSpPr>
              <p:nvPr/>
            </p:nvSpPr>
            <p:spPr bwMode="auto">
              <a:xfrm>
                <a:off x="1344" y="1488"/>
                <a:ext cx="144" cy="0"/>
              </a:xfrm>
              <a:prstGeom prst="line">
                <a:avLst/>
              </a:prstGeom>
              <a:noFill/>
              <a:ln w="31750">
                <a:solidFill>
                  <a:schemeClr val="tx2"/>
                </a:solidFill>
                <a:round/>
                <a:headEnd/>
                <a:tailEnd/>
              </a:ln>
            </p:spPr>
            <p:txBody>
              <a:bodyPr wrap="none" anchor="ctr"/>
              <a:lstStyle/>
              <a:p>
                <a:endParaRPr lang="en-US"/>
              </a:p>
            </p:txBody>
          </p:sp>
        </p:grpSp>
        <p:sp>
          <p:nvSpPr>
            <p:cNvPr id="8" name="Freeform 12"/>
            <p:cNvSpPr>
              <a:spLocks noChangeAspect="1"/>
            </p:cNvSpPr>
            <p:nvPr/>
          </p:nvSpPr>
          <p:spPr bwMode="auto">
            <a:xfrm>
              <a:off x="3204" y="1382"/>
              <a:ext cx="984" cy="709"/>
            </a:xfrm>
            <a:custGeom>
              <a:avLst/>
              <a:gdLst>
                <a:gd name="T0" fmla="*/ 259 w 517"/>
                <a:gd name="T1" fmla="*/ 372 h 372"/>
                <a:gd name="T2" fmla="*/ 517 w 517"/>
                <a:gd name="T3" fmla="*/ 372 h 372"/>
                <a:gd name="T4" fmla="*/ 517 w 517"/>
                <a:gd name="T5" fmla="*/ 0 h 372"/>
                <a:gd name="T6" fmla="*/ 262 w 517"/>
                <a:gd name="T7" fmla="*/ 1 h 372"/>
                <a:gd name="T8" fmla="*/ 0 w 517"/>
                <a:gd name="T9" fmla="*/ 193 h 372"/>
                <a:gd name="T10" fmla="*/ 259 w 517"/>
                <a:gd name="T11" fmla="*/ 372 h 372"/>
                <a:gd name="T12" fmla="*/ 0 60000 65536"/>
                <a:gd name="T13" fmla="*/ 0 60000 65536"/>
                <a:gd name="T14" fmla="*/ 0 60000 65536"/>
                <a:gd name="T15" fmla="*/ 0 60000 65536"/>
                <a:gd name="T16" fmla="*/ 0 60000 65536"/>
                <a:gd name="T17" fmla="*/ 0 60000 65536"/>
                <a:gd name="T18" fmla="*/ 0 w 517"/>
                <a:gd name="T19" fmla="*/ 0 h 372"/>
                <a:gd name="T20" fmla="*/ 517 w 517"/>
                <a:gd name="T21" fmla="*/ 372 h 372"/>
              </a:gdLst>
              <a:ahLst/>
              <a:cxnLst>
                <a:cxn ang="T12">
                  <a:pos x="T0" y="T1"/>
                </a:cxn>
                <a:cxn ang="T13">
                  <a:pos x="T2" y="T3"/>
                </a:cxn>
                <a:cxn ang="T14">
                  <a:pos x="T4" y="T5"/>
                </a:cxn>
                <a:cxn ang="T15">
                  <a:pos x="T6" y="T7"/>
                </a:cxn>
                <a:cxn ang="T16">
                  <a:pos x="T8" y="T9"/>
                </a:cxn>
                <a:cxn ang="T17">
                  <a:pos x="T10" y="T11"/>
                </a:cxn>
              </a:cxnLst>
              <a:rect l="T18" t="T19" r="T20" b="T21"/>
              <a:pathLst>
                <a:path w="517" h="372">
                  <a:moveTo>
                    <a:pt x="259" y="372"/>
                  </a:moveTo>
                  <a:lnTo>
                    <a:pt x="517" y="372"/>
                  </a:lnTo>
                  <a:lnTo>
                    <a:pt x="517" y="0"/>
                  </a:lnTo>
                  <a:lnTo>
                    <a:pt x="262" y="1"/>
                  </a:lnTo>
                  <a:lnTo>
                    <a:pt x="0" y="193"/>
                  </a:lnTo>
                  <a:lnTo>
                    <a:pt x="259" y="372"/>
                  </a:lnTo>
                  <a:close/>
                </a:path>
              </a:pathLst>
            </a:custGeom>
            <a:solidFill>
              <a:srgbClr val="CC99FF"/>
            </a:solidFill>
            <a:ln w="9525">
              <a:noFill/>
              <a:round/>
              <a:headEnd/>
              <a:tailEnd/>
            </a:ln>
          </p:spPr>
          <p:txBody>
            <a:bodyPr wrap="none" anchor="ctr"/>
            <a:lstStyle/>
            <a:p>
              <a:endParaRPr lang="en-US"/>
            </a:p>
          </p:txBody>
        </p:sp>
        <p:sp>
          <p:nvSpPr>
            <p:cNvPr id="9" name="Freeform 13"/>
            <p:cNvSpPr>
              <a:spLocks noChangeAspect="1"/>
            </p:cNvSpPr>
            <p:nvPr/>
          </p:nvSpPr>
          <p:spPr bwMode="auto">
            <a:xfrm>
              <a:off x="2004" y="1368"/>
              <a:ext cx="1078" cy="709"/>
            </a:xfrm>
            <a:custGeom>
              <a:avLst/>
              <a:gdLst>
                <a:gd name="T0" fmla="*/ 566 w 566"/>
                <a:gd name="T1" fmla="*/ 192 h 372"/>
                <a:gd name="T2" fmla="*/ 258 w 566"/>
                <a:gd name="T3" fmla="*/ 0 h 372"/>
                <a:gd name="T4" fmla="*/ 0 w 566"/>
                <a:gd name="T5" fmla="*/ 0 h 372"/>
                <a:gd name="T6" fmla="*/ 0 w 566"/>
                <a:gd name="T7" fmla="*/ 372 h 372"/>
                <a:gd name="T8" fmla="*/ 274 w 566"/>
                <a:gd name="T9" fmla="*/ 372 h 372"/>
                <a:gd name="T10" fmla="*/ 566 w 566"/>
                <a:gd name="T11" fmla="*/ 192 h 372"/>
                <a:gd name="T12" fmla="*/ 0 60000 65536"/>
                <a:gd name="T13" fmla="*/ 0 60000 65536"/>
                <a:gd name="T14" fmla="*/ 0 60000 65536"/>
                <a:gd name="T15" fmla="*/ 0 60000 65536"/>
                <a:gd name="T16" fmla="*/ 0 60000 65536"/>
                <a:gd name="T17" fmla="*/ 0 60000 65536"/>
                <a:gd name="T18" fmla="*/ 0 w 566"/>
                <a:gd name="T19" fmla="*/ 0 h 372"/>
                <a:gd name="T20" fmla="*/ 566 w 566"/>
                <a:gd name="T21" fmla="*/ 372 h 372"/>
              </a:gdLst>
              <a:ahLst/>
              <a:cxnLst>
                <a:cxn ang="T12">
                  <a:pos x="T0" y="T1"/>
                </a:cxn>
                <a:cxn ang="T13">
                  <a:pos x="T2" y="T3"/>
                </a:cxn>
                <a:cxn ang="T14">
                  <a:pos x="T4" y="T5"/>
                </a:cxn>
                <a:cxn ang="T15">
                  <a:pos x="T6" y="T7"/>
                </a:cxn>
                <a:cxn ang="T16">
                  <a:pos x="T8" y="T9"/>
                </a:cxn>
                <a:cxn ang="T17">
                  <a:pos x="T10" y="T11"/>
                </a:cxn>
              </a:cxnLst>
              <a:rect l="T18" t="T19" r="T20" b="T21"/>
              <a:pathLst>
                <a:path w="566" h="372">
                  <a:moveTo>
                    <a:pt x="566" y="192"/>
                  </a:moveTo>
                  <a:lnTo>
                    <a:pt x="258" y="0"/>
                  </a:lnTo>
                  <a:lnTo>
                    <a:pt x="0" y="0"/>
                  </a:lnTo>
                  <a:lnTo>
                    <a:pt x="0" y="372"/>
                  </a:lnTo>
                  <a:lnTo>
                    <a:pt x="274" y="372"/>
                  </a:lnTo>
                  <a:lnTo>
                    <a:pt x="566" y="192"/>
                  </a:lnTo>
                  <a:close/>
                </a:path>
              </a:pathLst>
            </a:custGeom>
            <a:solidFill>
              <a:srgbClr val="CC99FF"/>
            </a:solidFill>
            <a:ln w="9525">
              <a:noFill/>
              <a:round/>
              <a:headEnd/>
              <a:tailEnd/>
            </a:ln>
          </p:spPr>
          <p:txBody>
            <a:bodyPr wrap="none" anchor="ctr"/>
            <a:lstStyle/>
            <a:p>
              <a:endParaRPr lang="en-US"/>
            </a:p>
          </p:txBody>
        </p:sp>
        <p:grpSp>
          <p:nvGrpSpPr>
            <p:cNvPr id="10" name="Group 60"/>
            <p:cNvGrpSpPr>
              <a:grpSpLocks/>
            </p:cNvGrpSpPr>
            <p:nvPr/>
          </p:nvGrpSpPr>
          <p:grpSpPr bwMode="auto">
            <a:xfrm>
              <a:off x="2551" y="1336"/>
              <a:ext cx="987" cy="1365"/>
              <a:chOff x="2551" y="1336"/>
              <a:chExt cx="987" cy="1365"/>
            </a:xfrm>
          </p:grpSpPr>
          <p:sp>
            <p:nvSpPr>
              <p:cNvPr id="19" name="Rectangle 15"/>
              <p:cNvSpPr>
                <a:spLocks noChangeAspect="1" noChangeArrowheads="1"/>
              </p:cNvSpPr>
              <p:nvPr/>
            </p:nvSpPr>
            <p:spPr bwMode="auto">
              <a:xfrm rot="18480000" flipH="1">
                <a:off x="2347" y="2302"/>
                <a:ext cx="603" cy="195"/>
              </a:xfrm>
              <a:prstGeom prst="rect">
                <a:avLst/>
              </a:prstGeom>
              <a:gradFill rotWithShape="0">
                <a:gsLst>
                  <a:gs pos="0">
                    <a:srgbClr val="764510"/>
                  </a:gs>
                  <a:gs pos="100000">
                    <a:srgbClr val="FF9623"/>
                  </a:gs>
                </a:gsLst>
                <a:lin ang="2700000" scaled="1"/>
              </a:gradFill>
              <a:ln w="9525">
                <a:noFill/>
                <a:miter lim="800000"/>
                <a:headEnd/>
                <a:tailEnd/>
              </a:ln>
            </p:spPr>
            <p:txBody>
              <a:bodyPr wrap="none" anchor="ctr"/>
              <a:lstStyle/>
              <a:p>
                <a:endParaRPr lang="en-US"/>
              </a:p>
            </p:txBody>
          </p:sp>
          <p:sp>
            <p:nvSpPr>
              <p:cNvPr id="20" name="Oval 16"/>
              <p:cNvSpPr>
                <a:spLocks noChangeAspect="1" noChangeArrowheads="1"/>
              </p:cNvSpPr>
              <p:nvPr/>
            </p:nvSpPr>
            <p:spPr bwMode="auto">
              <a:xfrm>
                <a:off x="3334" y="1496"/>
                <a:ext cx="124" cy="129"/>
              </a:xfrm>
              <a:prstGeom prst="ellipse">
                <a:avLst/>
              </a:prstGeom>
              <a:gradFill rotWithShape="1">
                <a:gsLst>
                  <a:gs pos="0">
                    <a:srgbClr val="CC99FF"/>
                  </a:gs>
                  <a:gs pos="100000">
                    <a:srgbClr val="6D5288"/>
                  </a:gs>
                </a:gsLst>
                <a:path path="shape">
                  <a:fillToRect l="50000" t="50000" r="50000" b="50000"/>
                </a:path>
              </a:gradFill>
              <a:ln w="9525">
                <a:noFill/>
                <a:round/>
                <a:headEnd/>
                <a:tailEnd/>
              </a:ln>
            </p:spPr>
            <p:txBody>
              <a:bodyPr wrap="none" anchor="ctr"/>
              <a:lstStyle/>
              <a:p>
                <a:endParaRPr lang="en-US"/>
              </a:p>
            </p:txBody>
          </p:sp>
          <p:sp>
            <p:nvSpPr>
              <p:cNvPr id="21" name="Oval 17"/>
              <p:cNvSpPr>
                <a:spLocks noChangeAspect="1" noChangeArrowheads="1"/>
              </p:cNvSpPr>
              <p:nvPr/>
            </p:nvSpPr>
            <p:spPr bwMode="auto">
              <a:xfrm>
                <a:off x="3394" y="1562"/>
                <a:ext cx="124" cy="127"/>
              </a:xfrm>
              <a:prstGeom prst="ellipse">
                <a:avLst/>
              </a:prstGeom>
              <a:gradFill rotWithShape="1">
                <a:gsLst>
                  <a:gs pos="0">
                    <a:srgbClr val="CC99FF"/>
                  </a:gs>
                  <a:gs pos="100000">
                    <a:srgbClr val="6D5288"/>
                  </a:gs>
                </a:gsLst>
                <a:path path="shape">
                  <a:fillToRect l="50000" t="50000" r="50000" b="50000"/>
                </a:path>
              </a:gradFill>
              <a:ln w="9525">
                <a:noFill/>
                <a:round/>
                <a:headEnd/>
                <a:tailEnd/>
              </a:ln>
            </p:spPr>
            <p:txBody>
              <a:bodyPr wrap="none" anchor="ctr"/>
              <a:lstStyle/>
              <a:p>
                <a:endParaRPr lang="en-US"/>
              </a:p>
            </p:txBody>
          </p:sp>
          <p:sp>
            <p:nvSpPr>
              <p:cNvPr id="22" name="Oval 18"/>
              <p:cNvSpPr>
                <a:spLocks noChangeAspect="1" noChangeArrowheads="1"/>
              </p:cNvSpPr>
              <p:nvPr/>
            </p:nvSpPr>
            <p:spPr bwMode="auto">
              <a:xfrm>
                <a:off x="3272" y="1562"/>
                <a:ext cx="122" cy="127"/>
              </a:xfrm>
              <a:prstGeom prst="ellipse">
                <a:avLst/>
              </a:prstGeom>
              <a:gradFill rotWithShape="1">
                <a:gsLst>
                  <a:gs pos="0">
                    <a:srgbClr val="CC99FF"/>
                  </a:gs>
                  <a:gs pos="100000">
                    <a:srgbClr val="6D5288"/>
                  </a:gs>
                </a:gsLst>
                <a:path path="shape">
                  <a:fillToRect l="50000" t="50000" r="50000" b="50000"/>
                </a:path>
              </a:gradFill>
              <a:ln w="9525">
                <a:noFill/>
                <a:round/>
                <a:headEnd/>
                <a:tailEnd/>
              </a:ln>
            </p:spPr>
            <p:txBody>
              <a:bodyPr wrap="none" anchor="ctr"/>
              <a:lstStyle/>
              <a:p>
                <a:endParaRPr lang="en-US"/>
              </a:p>
            </p:txBody>
          </p:sp>
          <p:sp>
            <p:nvSpPr>
              <p:cNvPr id="23" name="Oval 19"/>
              <p:cNvSpPr>
                <a:spLocks noChangeAspect="1" noChangeArrowheads="1"/>
              </p:cNvSpPr>
              <p:nvPr/>
            </p:nvSpPr>
            <p:spPr bwMode="auto">
              <a:xfrm>
                <a:off x="3334" y="1880"/>
                <a:ext cx="124" cy="127"/>
              </a:xfrm>
              <a:prstGeom prst="ellipse">
                <a:avLst/>
              </a:prstGeom>
              <a:gradFill rotWithShape="1">
                <a:gsLst>
                  <a:gs pos="0">
                    <a:srgbClr val="CC99FF"/>
                  </a:gs>
                  <a:gs pos="100000">
                    <a:srgbClr val="6D5288"/>
                  </a:gs>
                </a:gsLst>
                <a:path path="shape">
                  <a:fillToRect l="50000" t="50000" r="50000" b="50000"/>
                </a:path>
              </a:gradFill>
              <a:ln w="9525">
                <a:noFill/>
                <a:round/>
                <a:headEnd/>
                <a:tailEnd/>
              </a:ln>
            </p:spPr>
            <p:txBody>
              <a:bodyPr wrap="none" anchor="ctr"/>
              <a:lstStyle/>
              <a:p>
                <a:endParaRPr lang="en-US"/>
              </a:p>
            </p:txBody>
          </p:sp>
          <p:sp>
            <p:nvSpPr>
              <p:cNvPr id="24" name="Oval 20"/>
              <p:cNvSpPr>
                <a:spLocks noChangeAspect="1" noChangeArrowheads="1"/>
              </p:cNvSpPr>
              <p:nvPr/>
            </p:nvSpPr>
            <p:spPr bwMode="auto">
              <a:xfrm>
                <a:off x="3394" y="1817"/>
                <a:ext cx="124" cy="127"/>
              </a:xfrm>
              <a:prstGeom prst="ellipse">
                <a:avLst/>
              </a:prstGeom>
              <a:gradFill rotWithShape="1">
                <a:gsLst>
                  <a:gs pos="0">
                    <a:srgbClr val="CC99FF"/>
                  </a:gs>
                  <a:gs pos="100000">
                    <a:srgbClr val="6D5288"/>
                  </a:gs>
                </a:gsLst>
                <a:path path="shape">
                  <a:fillToRect l="50000" t="50000" r="50000" b="50000"/>
                </a:path>
              </a:gradFill>
              <a:ln w="9525">
                <a:noFill/>
                <a:round/>
                <a:headEnd/>
                <a:tailEnd/>
              </a:ln>
            </p:spPr>
            <p:txBody>
              <a:bodyPr wrap="none" anchor="ctr"/>
              <a:lstStyle/>
              <a:p>
                <a:endParaRPr lang="en-US"/>
              </a:p>
            </p:txBody>
          </p:sp>
          <p:sp>
            <p:nvSpPr>
              <p:cNvPr id="25" name="Oval 21"/>
              <p:cNvSpPr>
                <a:spLocks noChangeAspect="1" noChangeArrowheads="1"/>
              </p:cNvSpPr>
              <p:nvPr/>
            </p:nvSpPr>
            <p:spPr bwMode="auto">
              <a:xfrm>
                <a:off x="3272" y="1817"/>
                <a:ext cx="122" cy="127"/>
              </a:xfrm>
              <a:prstGeom prst="ellipse">
                <a:avLst/>
              </a:prstGeom>
              <a:gradFill rotWithShape="1">
                <a:gsLst>
                  <a:gs pos="0">
                    <a:srgbClr val="CC99FF"/>
                  </a:gs>
                  <a:gs pos="100000">
                    <a:srgbClr val="6D5288"/>
                  </a:gs>
                </a:gsLst>
                <a:path path="shape">
                  <a:fillToRect l="50000" t="50000" r="50000" b="50000"/>
                </a:path>
              </a:gradFill>
              <a:ln w="9525">
                <a:noFill/>
                <a:round/>
                <a:headEnd/>
                <a:tailEnd/>
              </a:ln>
            </p:spPr>
            <p:txBody>
              <a:bodyPr wrap="none" anchor="ctr"/>
              <a:lstStyle/>
              <a:p>
                <a:endParaRPr lang="en-US"/>
              </a:p>
            </p:txBody>
          </p:sp>
          <p:sp>
            <p:nvSpPr>
              <p:cNvPr id="26" name="Oval 22"/>
              <p:cNvSpPr>
                <a:spLocks noChangeAspect="1" noChangeArrowheads="1"/>
              </p:cNvSpPr>
              <p:nvPr/>
            </p:nvSpPr>
            <p:spPr bwMode="auto">
              <a:xfrm>
                <a:off x="3334" y="1752"/>
                <a:ext cx="124" cy="128"/>
              </a:xfrm>
              <a:prstGeom prst="ellipse">
                <a:avLst/>
              </a:prstGeom>
              <a:gradFill rotWithShape="1">
                <a:gsLst>
                  <a:gs pos="0">
                    <a:srgbClr val="CC99FF"/>
                  </a:gs>
                  <a:gs pos="100000">
                    <a:srgbClr val="6D5288"/>
                  </a:gs>
                </a:gsLst>
                <a:path path="shape">
                  <a:fillToRect l="50000" t="50000" r="50000" b="50000"/>
                </a:path>
              </a:gradFill>
              <a:ln w="9525">
                <a:noFill/>
                <a:round/>
                <a:headEnd/>
                <a:tailEnd/>
              </a:ln>
            </p:spPr>
            <p:txBody>
              <a:bodyPr wrap="none" anchor="ctr"/>
              <a:lstStyle/>
              <a:p>
                <a:endParaRPr lang="en-US"/>
              </a:p>
            </p:txBody>
          </p:sp>
          <p:sp>
            <p:nvSpPr>
              <p:cNvPr id="27" name="Oval 23"/>
              <p:cNvSpPr>
                <a:spLocks noChangeAspect="1" noChangeArrowheads="1"/>
              </p:cNvSpPr>
              <p:nvPr/>
            </p:nvSpPr>
            <p:spPr bwMode="auto">
              <a:xfrm>
                <a:off x="3209" y="1752"/>
                <a:ext cx="125" cy="128"/>
              </a:xfrm>
              <a:prstGeom prst="ellipse">
                <a:avLst/>
              </a:prstGeom>
              <a:gradFill rotWithShape="1">
                <a:gsLst>
                  <a:gs pos="0">
                    <a:srgbClr val="CC99FF"/>
                  </a:gs>
                  <a:gs pos="100000">
                    <a:srgbClr val="6D5288"/>
                  </a:gs>
                </a:gsLst>
                <a:path path="shape">
                  <a:fillToRect l="50000" t="50000" r="50000" b="50000"/>
                </a:path>
              </a:gradFill>
              <a:ln w="9525">
                <a:noFill/>
                <a:round/>
                <a:headEnd/>
                <a:tailEnd/>
              </a:ln>
            </p:spPr>
            <p:txBody>
              <a:bodyPr wrap="none" anchor="ctr"/>
              <a:lstStyle/>
              <a:p>
                <a:endParaRPr lang="en-US"/>
              </a:p>
            </p:txBody>
          </p:sp>
          <p:sp>
            <p:nvSpPr>
              <p:cNvPr id="28" name="Oval 24"/>
              <p:cNvSpPr>
                <a:spLocks noChangeAspect="1" noChangeArrowheads="1"/>
              </p:cNvSpPr>
              <p:nvPr/>
            </p:nvSpPr>
            <p:spPr bwMode="auto">
              <a:xfrm>
                <a:off x="3334" y="1625"/>
                <a:ext cx="124" cy="127"/>
              </a:xfrm>
              <a:prstGeom prst="ellipse">
                <a:avLst/>
              </a:prstGeom>
              <a:gradFill rotWithShape="1">
                <a:gsLst>
                  <a:gs pos="0">
                    <a:srgbClr val="CC99FF"/>
                  </a:gs>
                  <a:gs pos="100000">
                    <a:srgbClr val="6D5288"/>
                  </a:gs>
                </a:gsLst>
                <a:path path="shape">
                  <a:fillToRect l="50000" t="50000" r="50000" b="50000"/>
                </a:path>
              </a:gradFill>
              <a:ln w="9525">
                <a:noFill/>
                <a:round/>
                <a:headEnd/>
                <a:tailEnd/>
              </a:ln>
            </p:spPr>
            <p:txBody>
              <a:bodyPr wrap="none" anchor="ctr"/>
              <a:lstStyle/>
              <a:p>
                <a:endParaRPr lang="en-US"/>
              </a:p>
            </p:txBody>
          </p:sp>
          <p:sp>
            <p:nvSpPr>
              <p:cNvPr id="29" name="Oval 25"/>
              <p:cNvSpPr>
                <a:spLocks noChangeAspect="1" noChangeArrowheads="1"/>
              </p:cNvSpPr>
              <p:nvPr/>
            </p:nvSpPr>
            <p:spPr bwMode="auto">
              <a:xfrm>
                <a:off x="3209" y="1625"/>
                <a:ext cx="125" cy="127"/>
              </a:xfrm>
              <a:prstGeom prst="ellipse">
                <a:avLst/>
              </a:prstGeom>
              <a:gradFill rotWithShape="1">
                <a:gsLst>
                  <a:gs pos="0">
                    <a:srgbClr val="CC99FF"/>
                  </a:gs>
                  <a:gs pos="100000">
                    <a:srgbClr val="6D5288"/>
                  </a:gs>
                </a:gsLst>
                <a:path path="shape">
                  <a:fillToRect l="50000" t="50000" r="50000" b="50000"/>
                </a:path>
              </a:gradFill>
              <a:ln w="9525">
                <a:noFill/>
                <a:round/>
                <a:headEnd/>
                <a:tailEnd/>
              </a:ln>
            </p:spPr>
            <p:txBody>
              <a:bodyPr wrap="none" anchor="ctr"/>
              <a:lstStyle/>
              <a:p>
                <a:endParaRPr lang="en-US"/>
              </a:p>
            </p:txBody>
          </p:sp>
          <p:sp>
            <p:nvSpPr>
              <p:cNvPr id="30" name="Oval 26"/>
              <p:cNvSpPr>
                <a:spLocks noChangeAspect="1" noChangeArrowheads="1"/>
              </p:cNvSpPr>
              <p:nvPr/>
            </p:nvSpPr>
            <p:spPr bwMode="auto">
              <a:xfrm>
                <a:off x="3149" y="1689"/>
                <a:ext cx="123" cy="128"/>
              </a:xfrm>
              <a:prstGeom prst="ellipse">
                <a:avLst/>
              </a:prstGeom>
              <a:gradFill rotWithShape="1">
                <a:gsLst>
                  <a:gs pos="0">
                    <a:srgbClr val="CC99FF"/>
                  </a:gs>
                  <a:gs pos="100000">
                    <a:srgbClr val="6D5288"/>
                  </a:gs>
                </a:gsLst>
                <a:path path="shape">
                  <a:fillToRect l="50000" t="50000" r="50000" b="50000"/>
                </a:path>
              </a:gradFill>
              <a:ln w="9525">
                <a:noFill/>
                <a:round/>
                <a:headEnd/>
                <a:tailEnd/>
              </a:ln>
            </p:spPr>
            <p:txBody>
              <a:bodyPr wrap="none" anchor="ctr"/>
              <a:lstStyle/>
              <a:p>
                <a:endParaRPr lang="en-US"/>
              </a:p>
            </p:txBody>
          </p:sp>
          <p:sp>
            <p:nvSpPr>
              <p:cNvPr id="31" name="Oval 27"/>
              <p:cNvSpPr>
                <a:spLocks noChangeAspect="1" noChangeArrowheads="1"/>
              </p:cNvSpPr>
              <p:nvPr/>
            </p:nvSpPr>
            <p:spPr bwMode="auto">
              <a:xfrm>
                <a:off x="3272" y="1689"/>
                <a:ext cx="122" cy="128"/>
              </a:xfrm>
              <a:prstGeom prst="ellipse">
                <a:avLst/>
              </a:prstGeom>
              <a:gradFill rotWithShape="1">
                <a:gsLst>
                  <a:gs pos="0">
                    <a:srgbClr val="CC99FF"/>
                  </a:gs>
                  <a:gs pos="100000">
                    <a:srgbClr val="6D5288"/>
                  </a:gs>
                </a:gsLst>
                <a:path path="shape">
                  <a:fillToRect l="50000" t="50000" r="50000" b="50000"/>
                </a:path>
              </a:gradFill>
              <a:ln w="9525">
                <a:noFill/>
                <a:round/>
                <a:headEnd/>
                <a:tailEnd/>
              </a:ln>
            </p:spPr>
            <p:txBody>
              <a:bodyPr wrap="none" anchor="ctr"/>
              <a:lstStyle/>
              <a:p>
                <a:endParaRPr lang="en-US"/>
              </a:p>
            </p:txBody>
          </p:sp>
          <p:sp>
            <p:nvSpPr>
              <p:cNvPr id="32" name="Oval 28"/>
              <p:cNvSpPr>
                <a:spLocks noChangeAspect="1" noChangeArrowheads="1"/>
              </p:cNvSpPr>
              <p:nvPr/>
            </p:nvSpPr>
            <p:spPr bwMode="auto">
              <a:xfrm rot="10800000">
                <a:off x="2837" y="1878"/>
                <a:ext cx="124" cy="128"/>
              </a:xfrm>
              <a:prstGeom prst="ellipse">
                <a:avLst/>
              </a:prstGeom>
              <a:gradFill rotWithShape="1">
                <a:gsLst>
                  <a:gs pos="0">
                    <a:srgbClr val="CC99FF"/>
                  </a:gs>
                  <a:gs pos="100000">
                    <a:srgbClr val="6D5288"/>
                  </a:gs>
                </a:gsLst>
                <a:path path="shape">
                  <a:fillToRect l="50000" t="50000" r="50000" b="50000"/>
                </a:path>
              </a:gradFill>
              <a:ln w="9525">
                <a:noFill/>
                <a:round/>
                <a:headEnd/>
                <a:tailEnd/>
              </a:ln>
            </p:spPr>
            <p:txBody>
              <a:bodyPr wrap="none" anchor="ctr"/>
              <a:lstStyle/>
              <a:p>
                <a:endParaRPr lang="en-US"/>
              </a:p>
            </p:txBody>
          </p:sp>
          <p:sp>
            <p:nvSpPr>
              <p:cNvPr id="33" name="Oval 29"/>
              <p:cNvSpPr>
                <a:spLocks noChangeAspect="1" noChangeArrowheads="1"/>
              </p:cNvSpPr>
              <p:nvPr/>
            </p:nvSpPr>
            <p:spPr bwMode="auto">
              <a:xfrm rot="10800000">
                <a:off x="2775" y="1814"/>
                <a:ext cx="125" cy="129"/>
              </a:xfrm>
              <a:prstGeom prst="ellipse">
                <a:avLst/>
              </a:prstGeom>
              <a:gradFill rotWithShape="1">
                <a:gsLst>
                  <a:gs pos="0">
                    <a:srgbClr val="CC99FF"/>
                  </a:gs>
                  <a:gs pos="100000">
                    <a:srgbClr val="6D5288"/>
                  </a:gs>
                </a:gsLst>
                <a:path path="shape">
                  <a:fillToRect l="50000" t="50000" r="50000" b="50000"/>
                </a:path>
              </a:gradFill>
              <a:ln w="9525">
                <a:noFill/>
                <a:round/>
                <a:headEnd/>
                <a:tailEnd/>
              </a:ln>
            </p:spPr>
            <p:txBody>
              <a:bodyPr wrap="none" anchor="ctr"/>
              <a:lstStyle/>
              <a:p>
                <a:endParaRPr lang="en-US"/>
              </a:p>
            </p:txBody>
          </p:sp>
          <p:sp>
            <p:nvSpPr>
              <p:cNvPr id="34" name="Oval 30"/>
              <p:cNvSpPr>
                <a:spLocks noChangeAspect="1" noChangeArrowheads="1"/>
              </p:cNvSpPr>
              <p:nvPr/>
            </p:nvSpPr>
            <p:spPr bwMode="auto">
              <a:xfrm rot="10800000">
                <a:off x="2901" y="1814"/>
                <a:ext cx="123" cy="129"/>
              </a:xfrm>
              <a:prstGeom prst="ellipse">
                <a:avLst/>
              </a:prstGeom>
              <a:gradFill rotWithShape="1">
                <a:gsLst>
                  <a:gs pos="0">
                    <a:srgbClr val="CC99FF"/>
                  </a:gs>
                  <a:gs pos="100000">
                    <a:srgbClr val="6D5288"/>
                  </a:gs>
                </a:gsLst>
                <a:path path="shape">
                  <a:fillToRect l="50000" t="50000" r="50000" b="50000"/>
                </a:path>
              </a:gradFill>
              <a:ln w="9525">
                <a:noFill/>
                <a:round/>
                <a:headEnd/>
                <a:tailEnd/>
              </a:ln>
            </p:spPr>
            <p:txBody>
              <a:bodyPr wrap="none" anchor="ctr"/>
              <a:lstStyle/>
              <a:p>
                <a:endParaRPr lang="en-US"/>
              </a:p>
            </p:txBody>
          </p:sp>
          <p:sp>
            <p:nvSpPr>
              <p:cNvPr id="35" name="Oval 31"/>
              <p:cNvSpPr>
                <a:spLocks noChangeAspect="1" noChangeArrowheads="1"/>
              </p:cNvSpPr>
              <p:nvPr/>
            </p:nvSpPr>
            <p:spPr bwMode="auto">
              <a:xfrm rot="10800000">
                <a:off x="2825" y="1496"/>
                <a:ext cx="125" cy="127"/>
              </a:xfrm>
              <a:prstGeom prst="ellipse">
                <a:avLst/>
              </a:prstGeom>
              <a:gradFill rotWithShape="1">
                <a:gsLst>
                  <a:gs pos="0">
                    <a:srgbClr val="CC99FF"/>
                  </a:gs>
                  <a:gs pos="100000">
                    <a:srgbClr val="6D5288"/>
                  </a:gs>
                </a:gsLst>
                <a:path path="shape">
                  <a:fillToRect l="50000" t="50000" r="50000" b="50000"/>
                </a:path>
              </a:gradFill>
              <a:ln w="9525">
                <a:noFill/>
                <a:round/>
                <a:headEnd/>
                <a:tailEnd/>
              </a:ln>
            </p:spPr>
            <p:txBody>
              <a:bodyPr wrap="none" anchor="ctr"/>
              <a:lstStyle/>
              <a:p>
                <a:endParaRPr lang="en-US"/>
              </a:p>
            </p:txBody>
          </p:sp>
          <p:sp>
            <p:nvSpPr>
              <p:cNvPr id="36" name="Oval 32"/>
              <p:cNvSpPr>
                <a:spLocks noChangeAspect="1" noChangeArrowheads="1"/>
              </p:cNvSpPr>
              <p:nvPr/>
            </p:nvSpPr>
            <p:spPr bwMode="auto">
              <a:xfrm rot="10800000">
                <a:off x="2775" y="1559"/>
                <a:ext cx="125" cy="127"/>
              </a:xfrm>
              <a:prstGeom prst="ellipse">
                <a:avLst/>
              </a:prstGeom>
              <a:gradFill rotWithShape="1">
                <a:gsLst>
                  <a:gs pos="0">
                    <a:srgbClr val="CC99FF"/>
                  </a:gs>
                  <a:gs pos="100000">
                    <a:srgbClr val="6D5288"/>
                  </a:gs>
                </a:gsLst>
                <a:path path="shape">
                  <a:fillToRect l="50000" t="50000" r="50000" b="50000"/>
                </a:path>
              </a:gradFill>
              <a:ln w="9525">
                <a:noFill/>
                <a:round/>
                <a:headEnd/>
                <a:tailEnd/>
              </a:ln>
            </p:spPr>
            <p:txBody>
              <a:bodyPr wrap="none" anchor="ctr"/>
              <a:lstStyle/>
              <a:p>
                <a:endParaRPr lang="en-US"/>
              </a:p>
            </p:txBody>
          </p:sp>
          <p:sp>
            <p:nvSpPr>
              <p:cNvPr id="37" name="Oval 33"/>
              <p:cNvSpPr>
                <a:spLocks noChangeAspect="1" noChangeArrowheads="1"/>
              </p:cNvSpPr>
              <p:nvPr/>
            </p:nvSpPr>
            <p:spPr bwMode="auto">
              <a:xfrm rot="10800000">
                <a:off x="2901" y="1559"/>
                <a:ext cx="123" cy="127"/>
              </a:xfrm>
              <a:prstGeom prst="ellipse">
                <a:avLst/>
              </a:prstGeom>
              <a:gradFill rotWithShape="1">
                <a:gsLst>
                  <a:gs pos="0">
                    <a:srgbClr val="CC99FF"/>
                  </a:gs>
                  <a:gs pos="100000">
                    <a:srgbClr val="6D5288"/>
                  </a:gs>
                </a:gsLst>
                <a:path path="shape">
                  <a:fillToRect l="50000" t="50000" r="50000" b="50000"/>
                </a:path>
              </a:gradFill>
              <a:ln w="9525">
                <a:noFill/>
                <a:round/>
                <a:headEnd/>
                <a:tailEnd/>
              </a:ln>
            </p:spPr>
            <p:txBody>
              <a:bodyPr wrap="none" anchor="ctr"/>
              <a:lstStyle/>
              <a:p>
                <a:endParaRPr lang="en-US"/>
              </a:p>
            </p:txBody>
          </p:sp>
          <p:sp>
            <p:nvSpPr>
              <p:cNvPr id="38" name="Oval 34"/>
              <p:cNvSpPr>
                <a:spLocks noChangeAspect="1" noChangeArrowheads="1"/>
              </p:cNvSpPr>
              <p:nvPr/>
            </p:nvSpPr>
            <p:spPr bwMode="auto">
              <a:xfrm rot="10800000">
                <a:off x="2837" y="1623"/>
                <a:ext cx="124" cy="128"/>
              </a:xfrm>
              <a:prstGeom prst="ellipse">
                <a:avLst/>
              </a:prstGeom>
              <a:gradFill rotWithShape="1">
                <a:gsLst>
                  <a:gs pos="0">
                    <a:srgbClr val="CC99FF"/>
                  </a:gs>
                  <a:gs pos="100000">
                    <a:srgbClr val="6D5288"/>
                  </a:gs>
                </a:gsLst>
                <a:path path="shape">
                  <a:fillToRect l="50000" t="50000" r="50000" b="50000"/>
                </a:path>
              </a:gradFill>
              <a:ln w="9525">
                <a:noFill/>
                <a:round/>
                <a:headEnd/>
                <a:tailEnd/>
              </a:ln>
            </p:spPr>
            <p:txBody>
              <a:bodyPr wrap="none" anchor="ctr"/>
              <a:lstStyle/>
              <a:p>
                <a:endParaRPr lang="en-US"/>
              </a:p>
            </p:txBody>
          </p:sp>
          <p:sp>
            <p:nvSpPr>
              <p:cNvPr id="39" name="Oval 35"/>
              <p:cNvSpPr>
                <a:spLocks noChangeAspect="1" noChangeArrowheads="1"/>
              </p:cNvSpPr>
              <p:nvPr/>
            </p:nvSpPr>
            <p:spPr bwMode="auto">
              <a:xfrm rot="10800000">
                <a:off x="2961" y="1623"/>
                <a:ext cx="125" cy="128"/>
              </a:xfrm>
              <a:prstGeom prst="ellipse">
                <a:avLst/>
              </a:prstGeom>
              <a:gradFill rotWithShape="1">
                <a:gsLst>
                  <a:gs pos="0">
                    <a:srgbClr val="CC99FF"/>
                  </a:gs>
                  <a:gs pos="100000">
                    <a:srgbClr val="6D5288"/>
                  </a:gs>
                </a:gsLst>
                <a:path path="shape">
                  <a:fillToRect l="50000" t="50000" r="50000" b="50000"/>
                </a:path>
              </a:gradFill>
              <a:ln w="9525">
                <a:noFill/>
                <a:round/>
                <a:headEnd/>
                <a:tailEnd/>
              </a:ln>
            </p:spPr>
            <p:txBody>
              <a:bodyPr wrap="none" anchor="ctr"/>
              <a:lstStyle/>
              <a:p>
                <a:endParaRPr lang="en-US"/>
              </a:p>
            </p:txBody>
          </p:sp>
          <p:sp>
            <p:nvSpPr>
              <p:cNvPr id="40" name="Oval 36"/>
              <p:cNvSpPr>
                <a:spLocks noChangeAspect="1" noChangeArrowheads="1"/>
              </p:cNvSpPr>
              <p:nvPr/>
            </p:nvSpPr>
            <p:spPr bwMode="auto">
              <a:xfrm rot="10800000">
                <a:off x="2837" y="1751"/>
                <a:ext cx="124" cy="127"/>
              </a:xfrm>
              <a:prstGeom prst="ellipse">
                <a:avLst/>
              </a:prstGeom>
              <a:gradFill rotWithShape="1">
                <a:gsLst>
                  <a:gs pos="0">
                    <a:srgbClr val="CC99FF"/>
                  </a:gs>
                  <a:gs pos="100000">
                    <a:srgbClr val="6D5288"/>
                  </a:gs>
                </a:gsLst>
                <a:path path="shape">
                  <a:fillToRect l="50000" t="50000" r="50000" b="50000"/>
                </a:path>
              </a:gradFill>
              <a:ln w="9525">
                <a:noFill/>
                <a:round/>
                <a:headEnd/>
                <a:tailEnd/>
              </a:ln>
            </p:spPr>
            <p:txBody>
              <a:bodyPr wrap="none" anchor="ctr"/>
              <a:lstStyle/>
              <a:p>
                <a:endParaRPr lang="en-US"/>
              </a:p>
            </p:txBody>
          </p:sp>
          <p:sp>
            <p:nvSpPr>
              <p:cNvPr id="41" name="Oval 37"/>
              <p:cNvSpPr>
                <a:spLocks noChangeAspect="1" noChangeArrowheads="1"/>
              </p:cNvSpPr>
              <p:nvPr/>
            </p:nvSpPr>
            <p:spPr bwMode="auto">
              <a:xfrm rot="10800000">
                <a:off x="2961" y="1751"/>
                <a:ext cx="125" cy="127"/>
              </a:xfrm>
              <a:prstGeom prst="ellipse">
                <a:avLst/>
              </a:prstGeom>
              <a:gradFill rotWithShape="1">
                <a:gsLst>
                  <a:gs pos="0">
                    <a:srgbClr val="CC99FF"/>
                  </a:gs>
                  <a:gs pos="100000">
                    <a:srgbClr val="6D5288"/>
                  </a:gs>
                </a:gsLst>
                <a:path path="shape">
                  <a:fillToRect l="50000" t="50000" r="50000" b="50000"/>
                </a:path>
              </a:gradFill>
              <a:ln w="9525">
                <a:noFill/>
                <a:round/>
                <a:headEnd/>
                <a:tailEnd/>
              </a:ln>
            </p:spPr>
            <p:txBody>
              <a:bodyPr wrap="none" anchor="ctr"/>
              <a:lstStyle/>
              <a:p>
                <a:endParaRPr lang="en-US"/>
              </a:p>
            </p:txBody>
          </p:sp>
          <p:sp>
            <p:nvSpPr>
              <p:cNvPr id="42" name="Oval 38"/>
              <p:cNvSpPr>
                <a:spLocks noChangeAspect="1" noChangeArrowheads="1"/>
              </p:cNvSpPr>
              <p:nvPr/>
            </p:nvSpPr>
            <p:spPr bwMode="auto">
              <a:xfrm rot="10800000">
                <a:off x="3023" y="1686"/>
                <a:ext cx="124" cy="128"/>
              </a:xfrm>
              <a:prstGeom prst="ellipse">
                <a:avLst/>
              </a:prstGeom>
              <a:gradFill rotWithShape="1">
                <a:gsLst>
                  <a:gs pos="0">
                    <a:srgbClr val="CC99FF"/>
                  </a:gs>
                  <a:gs pos="100000">
                    <a:srgbClr val="6D5288"/>
                  </a:gs>
                </a:gsLst>
                <a:path path="shape">
                  <a:fillToRect l="50000" t="50000" r="50000" b="50000"/>
                </a:path>
              </a:gradFill>
              <a:ln w="9525">
                <a:noFill/>
                <a:round/>
                <a:headEnd/>
                <a:tailEnd/>
              </a:ln>
            </p:spPr>
            <p:txBody>
              <a:bodyPr wrap="none" anchor="ctr"/>
              <a:lstStyle/>
              <a:p>
                <a:endParaRPr lang="en-US"/>
              </a:p>
            </p:txBody>
          </p:sp>
          <p:sp>
            <p:nvSpPr>
              <p:cNvPr id="43" name="Oval 39"/>
              <p:cNvSpPr>
                <a:spLocks noChangeAspect="1" noChangeArrowheads="1"/>
              </p:cNvSpPr>
              <p:nvPr/>
            </p:nvSpPr>
            <p:spPr bwMode="auto">
              <a:xfrm rot="10800000">
                <a:off x="2902" y="1688"/>
                <a:ext cx="122" cy="127"/>
              </a:xfrm>
              <a:prstGeom prst="ellipse">
                <a:avLst/>
              </a:prstGeom>
              <a:gradFill rotWithShape="1">
                <a:gsLst>
                  <a:gs pos="0">
                    <a:srgbClr val="CC99FF"/>
                  </a:gs>
                  <a:gs pos="100000">
                    <a:srgbClr val="6D5288"/>
                  </a:gs>
                </a:gsLst>
                <a:path path="shape">
                  <a:fillToRect l="50000" t="50000" r="50000" b="50000"/>
                </a:path>
              </a:gradFill>
              <a:ln w="9525">
                <a:noFill/>
                <a:round/>
                <a:headEnd/>
                <a:tailEnd/>
              </a:ln>
            </p:spPr>
            <p:txBody>
              <a:bodyPr wrap="none" anchor="ctr"/>
              <a:lstStyle/>
              <a:p>
                <a:endParaRPr lang="en-US"/>
              </a:p>
            </p:txBody>
          </p:sp>
          <p:sp>
            <p:nvSpPr>
              <p:cNvPr id="44" name="Oval 40"/>
              <p:cNvSpPr>
                <a:spLocks noChangeAspect="1" noChangeArrowheads="1"/>
              </p:cNvSpPr>
              <p:nvPr/>
            </p:nvSpPr>
            <p:spPr bwMode="auto">
              <a:xfrm rot="10800000">
                <a:off x="2775" y="1686"/>
                <a:ext cx="125" cy="128"/>
              </a:xfrm>
              <a:prstGeom prst="ellipse">
                <a:avLst/>
              </a:prstGeom>
              <a:gradFill rotWithShape="1">
                <a:gsLst>
                  <a:gs pos="0">
                    <a:srgbClr val="CC99FF"/>
                  </a:gs>
                  <a:gs pos="100000">
                    <a:srgbClr val="6D5288"/>
                  </a:gs>
                </a:gsLst>
                <a:path path="shape">
                  <a:fillToRect l="50000" t="50000" r="50000" b="50000"/>
                </a:path>
              </a:gradFill>
              <a:ln w="9525">
                <a:noFill/>
                <a:round/>
                <a:headEnd/>
                <a:tailEnd/>
              </a:ln>
            </p:spPr>
            <p:txBody>
              <a:bodyPr wrap="none" anchor="ctr"/>
              <a:lstStyle/>
              <a:p>
                <a:endParaRPr lang="en-US"/>
              </a:p>
            </p:txBody>
          </p:sp>
          <p:sp>
            <p:nvSpPr>
              <p:cNvPr id="45" name="Oval 41"/>
              <p:cNvSpPr>
                <a:spLocks noChangeAspect="1" noChangeArrowheads="1"/>
              </p:cNvSpPr>
              <p:nvPr/>
            </p:nvSpPr>
            <p:spPr bwMode="auto">
              <a:xfrm>
                <a:off x="2767" y="1336"/>
                <a:ext cx="771" cy="799"/>
              </a:xfrm>
              <a:prstGeom prst="ellipse">
                <a:avLst/>
              </a:prstGeom>
              <a:noFill/>
              <a:ln w="38100">
                <a:solidFill>
                  <a:srgbClr val="993300"/>
                </a:solidFill>
                <a:round/>
                <a:headEnd/>
                <a:tailEnd/>
              </a:ln>
            </p:spPr>
            <p:txBody>
              <a:bodyPr wrap="none" anchor="ctr"/>
              <a:lstStyle/>
              <a:p>
                <a:endParaRPr lang="en-US"/>
              </a:p>
            </p:txBody>
          </p:sp>
          <p:sp>
            <p:nvSpPr>
              <p:cNvPr id="46" name="Freeform 42"/>
              <p:cNvSpPr>
                <a:spLocks noChangeAspect="1"/>
              </p:cNvSpPr>
              <p:nvPr/>
            </p:nvSpPr>
            <p:spPr bwMode="auto">
              <a:xfrm flipH="1">
                <a:off x="2747" y="1999"/>
                <a:ext cx="242" cy="235"/>
              </a:xfrm>
              <a:custGeom>
                <a:avLst/>
                <a:gdLst>
                  <a:gd name="T0" fmla="*/ 91 w 156"/>
                  <a:gd name="T1" fmla="*/ 0 h 148"/>
                  <a:gd name="T2" fmla="*/ 45 w 156"/>
                  <a:gd name="T3" fmla="*/ 42 h 148"/>
                  <a:gd name="T4" fmla="*/ 0 w 156"/>
                  <a:gd name="T5" fmla="*/ 72 h 148"/>
                  <a:gd name="T6" fmla="*/ 54 w 156"/>
                  <a:gd name="T7" fmla="*/ 91 h 148"/>
                  <a:gd name="T8" fmla="*/ 52 w 156"/>
                  <a:gd name="T9" fmla="*/ 148 h 148"/>
                  <a:gd name="T10" fmla="*/ 151 w 156"/>
                  <a:gd name="T11" fmla="*/ 72 h 148"/>
                  <a:gd name="T12" fmla="*/ 97 w 156"/>
                  <a:gd name="T13" fmla="*/ 54 h 148"/>
                  <a:gd name="T14" fmla="*/ 91 w 156"/>
                  <a:gd name="T15" fmla="*/ 0 h 148"/>
                  <a:gd name="T16" fmla="*/ 0 60000 65536"/>
                  <a:gd name="T17" fmla="*/ 0 60000 65536"/>
                  <a:gd name="T18" fmla="*/ 0 60000 65536"/>
                  <a:gd name="T19" fmla="*/ 0 60000 65536"/>
                  <a:gd name="T20" fmla="*/ 0 60000 65536"/>
                  <a:gd name="T21" fmla="*/ 0 60000 65536"/>
                  <a:gd name="T22" fmla="*/ 0 60000 65536"/>
                  <a:gd name="T23" fmla="*/ 0 60000 65536"/>
                  <a:gd name="T24" fmla="*/ 0 w 156"/>
                  <a:gd name="T25" fmla="*/ 0 h 148"/>
                  <a:gd name="T26" fmla="*/ 156 w 156"/>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6" h="148">
                    <a:moveTo>
                      <a:pt x="91" y="0"/>
                    </a:moveTo>
                    <a:cubicBezTo>
                      <a:pt x="72" y="23"/>
                      <a:pt x="61" y="30"/>
                      <a:pt x="45" y="42"/>
                    </a:cubicBezTo>
                    <a:cubicBezTo>
                      <a:pt x="29" y="54"/>
                      <a:pt x="22" y="58"/>
                      <a:pt x="0" y="72"/>
                    </a:cubicBezTo>
                    <a:cubicBezTo>
                      <a:pt x="42" y="75"/>
                      <a:pt x="41" y="73"/>
                      <a:pt x="54" y="91"/>
                    </a:cubicBezTo>
                    <a:cubicBezTo>
                      <a:pt x="67" y="109"/>
                      <a:pt x="52" y="135"/>
                      <a:pt x="52" y="148"/>
                    </a:cubicBezTo>
                    <a:cubicBezTo>
                      <a:pt x="81" y="127"/>
                      <a:pt x="121" y="96"/>
                      <a:pt x="151" y="72"/>
                    </a:cubicBezTo>
                    <a:cubicBezTo>
                      <a:pt x="156" y="68"/>
                      <a:pt x="110" y="74"/>
                      <a:pt x="97" y="54"/>
                    </a:cubicBezTo>
                    <a:cubicBezTo>
                      <a:pt x="84" y="34"/>
                      <a:pt x="91" y="30"/>
                      <a:pt x="91" y="0"/>
                    </a:cubicBezTo>
                    <a:close/>
                  </a:path>
                </a:pathLst>
              </a:custGeom>
              <a:gradFill rotWithShape="0">
                <a:gsLst>
                  <a:gs pos="0">
                    <a:srgbClr val="764510"/>
                  </a:gs>
                  <a:gs pos="100000">
                    <a:srgbClr val="FF9623"/>
                  </a:gs>
                </a:gsLst>
                <a:lin ang="5400000" scaled="1"/>
              </a:gradFill>
              <a:ln w="9525">
                <a:noFill/>
                <a:round/>
                <a:headEnd/>
                <a:tailEnd/>
              </a:ln>
            </p:spPr>
            <p:txBody>
              <a:bodyPr wrap="none" anchor="ctr"/>
              <a:lstStyle/>
              <a:p>
                <a:endParaRPr lang="en-US"/>
              </a:p>
            </p:txBody>
          </p:sp>
          <p:sp>
            <p:nvSpPr>
              <p:cNvPr id="47" name="Oval 43"/>
              <p:cNvSpPr>
                <a:spLocks noChangeAspect="1" noChangeArrowheads="1"/>
              </p:cNvSpPr>
              <p:nvPr/>
            </p:nvSpPr>
            <p:spPr bwMode="auto">
              <a:xfrm>
                <a:off x="3412" y="1629"/>
                <a:ext cx="125" cy="127"/>
              </a:xfrm>
              <a:prstGeom prst="ellipse">
                <a:avLst/>
              </a:prstGeom>
              <a:gradFill rotWithShape="1">
                <a:gsLst>
                  <a:gs pos="0">
                    <a:srgbClr val="CC99FF"/>
                  </a:gs>
                  <a:gs pos="100000">
                    <a:srgbClr val="6D5288"/>
                  </a:gs>
                </a:gsLst>
                <a:path path="shape">
                  <a:fillToRect l="50000" t="50000" r="50000" b="50000"/>
                </a:path>
              </a:gradFill>
              <a:ln w="9525">
                <a:noFill/>
                <a:round/>
                <a:headEnd/>
                <a:tailEnd/>
              </a:ln>
            </p:spPr>
            <p:txBody>
              <a:bodyPr wrap="none" anchor="ctr"/>
              <a:lstStyle/>
              <a:p>
                <a:endParaRPr lang="en-US"/>
              </a:p>
            </p:txBody>
          </p:sp>
          <p:sp>
            <p:nvSpPr>
              <p:cNvPr id="48" name="Oval 44"/>
              <p:cNvSpPr>
                <a:spLocks noChangeAspect="1" noChangeArrowheads="1"/>
              </p:cNvSpPr>
              <p:nvPr/>
            </p:nvSpPr>
            <p:spPr bwMode="auto">
              <a:xfrm>
                <a:off x="3409" y="1695"/>
                <a:ext cx="125" cy="127"/>
              </a:xfrm>
              <a:prstGeom prst="ellipse">
                <a:avLst/>
              </a:prstGeom>
              <a:gradFill rotWithShape="1">
                <a:gsLst>
                  <a:gs pos="0">
                    <a:srgbClr val="CC99FF"/>
                  </a:gs>
                  <a:gs pos="100000">
                    <a:srgbClr val="6D5288"/>
                  </a:gs>
                </a:gsLst>
                <a:path path="shape">
                  <a:fillToRect l="50000" t="50000" r="50000" b="50000"/>
                </a:path>
              </a:gradFill>
              <a:ln w="9525">
                <a:noFill/>
                <a:round/>
                <a:headEnd/>
                <a:tailEnd/>
              </a:ln>
            </p:spPr>
            <p:txBody>
              <a:bodyPr wrap="none" anchor="ctr"/>
              <a:lstStyle/>
              <a:p>
                <a:endParaRPr lang="en-US"/>
              </a:p>
            </p:txBody>
          </p:sp>
        </p:grpSp>
        <p:sp>
          <p:nvSpPr>
            <p:cNvPr id="11" name="Text Box 45"/>
            <p:cNvSpPr txBox="1">
              <a:spLocks noChangeAspect="1" noChangeArrowheads="1"/>
            </p:cNvSpPr>
            <p:nvPr/>
          </p:nvSpPr>
          <p:spPr bwMode="auto">
            <a:xfrm>
              <a:off x="2185" y="1544"/>
              <a:ext cx="223" cy="250"/>
            </a:xfrm>
            <a:prstGeom prst="rect">
              <a:avLst/>
            </a:prstGeom>
            <a:noFill/>
            <a:ln w="9525">
              <a:noFill/>
              <a:miter lim="800000"/>
              <a:headEnd/>
              <a:tailEnd/>
            </a:ln>
          </p:spPr>
          <p:txBody>
            <a:bodyPr wrap="none">
              <a:spAutoFit/>
            </a:bodyPr>
            <a:lstStyle/>
            <a:p>
              <a:r>
                <a:rPr lang="en-US" sz="2000">
                  <a:solidFill>
                    <a:schemeClr val="tx2"/>
                  </a:solidFill>
                </a:rPr>
                <a:t>S</a:t>
              </a:r>
              <a:endParaRPr lang="en-US" sz="1600"/>
            </a:p>
          </p:txBody>
        </p:sp>
        <p:sp>
          <p:nvSpPr>
            <p:cNvPr id="12" name="Text Box 46"/>
            <p:cNvSpPr txBox="1">
              <a:spLocks noChangeAspect="1" noChangeArrowheads="1"/>
            </p:cNvSpPr>
            <p:nvPr/>
          </p:nvSpPr>
          <p:spPr bwMode="auto">
            <a:xfrm>
              <a:off x="3690" y="1549"/>
              <a:ext cx="223" cy="250"/>
            </a:xfrm>
            <a:prstGeom prst="rect">
              <a:avLst/>
            </a:prstGeom>
            <a:noFill/>
            <a:ln w="9525">
              <a:noFill/>
              <a:miter lim="800000"/>
              <a:headEnd/>
              <a:tailEnd/>
            </a:ln>
          </p:spPr>
          <p:txBody>
            <a:bodyPr wrap="none">
              <a:spAutoFit/>
            </a:bodyPr>
            <a:lstStyle/>
            <a:p>
              <a:r>
                <a:rPr lang="en-US" sz="2000">
                  <a:solidFill>
                    <a:schemeClr val="tx2"/>
                  </a:solidFill>
                </a:rPr>
                <a:t>S</a:t>
              </a:r>
              <a:endParaRPr lang="en-US" sz="1600"/>
            </a:p>
          </p:txBody>
        </p:sp>
        <p:cxnSp>
          <p:nvCxnSpPr>
            <p:cNvPr id="13" name="AutoShape 47"/>
            <p:cNvCxnSpPr>
              <a:cxnSpLocks noChangeAspect="1" noChangeShapeType="1"/>
            </p:cNvCxnSpPr>
            <p:nvPr/>
          </p:nvCxnSpPr>
          <p:spPr bwMode="auto">
            <a:xfrm rot="10800000" flipV="1">
              <a:off x="1353" y="1734"/>
              <a:ext cx="650" cy="415"/>
            </a:xfrm>
            <a:prstGeom prst="bentConnector3">
              <a:avLst>
                <a:gd name="adj1" fmla="val 102259"/>
              </a:avLst>
            </a:prstGeom>
            <a:noFill/>
            <a:ln w="31750">
              <a:solidFill>
                <a:schemeClr val="tx2"/>
              </a:solidFill>
              <a:miter lim="800000"/>
              <a:headEnd/>
              <a:tailEnd/>
            </a:ln>
          </p:spPr>
        </p:cxnSp>
        <p:sp>
          <p:nvSpPr>
            <p:cNvPr id="14" name="Oval 48"/>
            <p:cNvSpPr>
              <a:spLocks noChangeAspect="1" noChangeArrowheads="1"/>
            </p:cNvSpPr>
            <p:nvPr/>
          </p:nvSpPr>
          <p:spPr bwMode="auto">
            <a:xfrm>
              <a:off x="1465" y="1532"/>
              <a:ext cx="394" cy="394"/>
            </a:xfrm>
            <a:prstGeom prst="ellipse">
              <a:avLst/>
            </a:prstGeom>
            <a:solidFill>
              <a:schemeClr val="bg1"/>
            </a:solidFill>
            <a:ln w="25400">
              <a:solidFill>
                <a:schemeClr val="tx2"/>
              </a:solidFill>
              <a:round/>
              <a:headEnd/>
              <a:tailEnd/>
            </a:ln>
          </p:spPr>
          <p:txBody>
            <a:bodyPr wrap="none" anchor="ctr"/>
            <a:lstStyle/>
            <a:p>
              <a:pPr algn="ctr"/>
              <a:r>
                <a:rPr lang="en-US" sz="3200">
                  <a:solidFill>
                    <a:srgbClr val="0033CC"/>
                  </a:solidFill>
                  <a:latin typeface="Tahoma" pitchFamily="34" charset="0"/>
                </a:rPr>
                <a:t>V</a:t>
              </a:r>
            </a:p>
          </p:txBody>
        </p:sp>
        <p:grpSp>
          <p:nvGrpSpPr>
            <p:cNvPr id="15" name="Group 49"/>
            <p:cNvGrpSpPr>
              <a:grpSpLocks noChangeAspect="1"/>
            </p:cNvGrpSpPr>
            <p:nvPr/>
          </p:nvGrpSpPr>
          <p:grpSpPr bwMode="auto">
            <a:xfrm>
              <a:off x="1203" y="2207"/>
              <a:ext cx="329" cy="96"/>
              <a:chOff x="1248" y="1392"/>
              <a:chExt cx="336" cy="96"/>
            </a:xfrm>
          </p:grpSpPr>
          <p:sp>
            <p:nvSpPr>
              <p:cNvPr id="16" name="Line 50"/>
              <p:cNvSpPr>
                <a:spLocks noChangeAspect="1" noChangeShapeType="1"/>
              </p:cNvSpPr>
              <p:nvPr/>
            </p:nvSpPr>
            <p:spPr bwMode="auto">
              <a:xfrm>
                <a:off x="1248" y="1392"/>
                <a:ext cx="336" cy="0"/>
              </a:xfrm>
              <a:prstGeom prst="line">
                <a:avLst/>
              </a:prstGeom>
              <a:noFill/>
              <a:ln w="31750">
                <a:solidFill>
                  <a:schemeClr val="tx2"/>
                </a:solidFill>
                <a:round/>
                <a:headEnd/>
                <a:tailEnd/>
              </a:ln>
            </p:spPr>
            <p:txBody>
              <a:bodyPr wrap="none" anchor="ctr"/>
              <a:lstStyle/>
              <a:p>
                <a:endParaRPr lang="en-US"/>
              </a:p>
            </p:txBody>
          </p:sp>
          <p:sp>
            <p:nvSpPr>
              <p:cNvPr id="17" name="Line 51"/>
              <p:cNvSpPr>
                <a:spLocks noChangeAspect="1" noChangeShapeType="1"/>
              </p:cNvSpPr>
              <p:nvPr/>
            </p:nvSpPr>
            <p:spPr bwMode="auto">
              <a:xfrm>
                <a:off x="1296" y="1440"/>
                <a:ext cx="240" cy="0"/>
              </a:xfrm>
              <a:prstGeom prst="line">
                <a:avLst/>
              </a:prstGeom>
              <a:noFill/>
              <a:ln w="31750">
                <a:solidFill>
                  <a:schemeClr val="tx2"/>
                </a:solidFill>
                <a:round/>
                <a:headEnd/>
                <a:tailEnd/>
              </a:ln>
            </p:spPr>
            <p:txBody>
              <a:bodyPr wrap="none" anchor="ctr"/>
              <a:lstStyle/>
              <a:p>
                <a:endParaRPr lang="en-US"/>
              </a:p>
            </p:txBody>
          </p:sp>
          <p:sp>
            <p:nvSpPr>
              <p:cNvPr id="18" name="Line 52"/>
              <p:cNvSpPr>
                <a:spLocks noChangeAspect="1" noChangeShapeType="1"/>
              </p:cNvSpPr>
              <p:nvPr/>
            </p:nvSpPr>
            <p:spPr bwMode="auto">
              <a:xfrm>
                <a:off x="1344" y="1488"/>
                <a:ext cx="144" cy="0"/>
              </a:xfrm>
              <a:prstGeom prst="line">
                <a:avLst/>
              </a:prstGeom>
              <a:noFill/>
              <a:ln w="31750">
                <a:solidFill>
                  <a:schemeClr val="tx2"/>
                </a:solidFill>
                <a:round/>
                <a:headEnd/>
                <a:tailEnd/>
              </a:ln>
            </p:spPr>
            <p:txBody>
              <a:bodyPr wrap="none" anchor="ctr"/>
              <a:lstStyle/>
              <a:p>
                <a:endParaRPr lang="en-US"/>
              </a:p>
            </p:txBody>
          </p:sp>
        </p:grpSp>
      </p:grpSp>
      <p:sp>
        <p:nvSpPr>
          <p:cNvPr id="52" name="Rectangle 54"/>
          <p:cNvSpPr>
            <a:spLocks noChangeArrowheads="1"/>
          </p:cNvSpPr>
          <p:nvPr/>
        </p:nvSpPr>
        <p:spPr bwMode="auto">
          <a:xfrm>
            <a:off x="668482" y="5441964"/>
            <a:ext cx="8305800" cy="1416036"/>
          </a:xfrm>
          <a:prstGeom prst="rect">
            <a:avLst/>
          </a:prstGeom>
          <a:noFill/>
          <a:ln w="9525">
            <a:noFill/>
            <a:miter lim="800000"/>
            <a:headEnd/>
            <a:tailEnd/>
          </a:ln>
        </p:spPr>
        <p:txBody>
          <a:bodyPr anchor="ctr"/>
          <a:lstStyle/>
          <a:p>
            <a:pPr algn="ctr"/>
            <a:r>
              <a:rPr lang="fr-FR" sz="2400" dirty="0" smtClean="0">
                <a:solidFill>
                  <a:srgbClr val="0033CC"/>
                </a:solidFill>
              </a:rPr>
              <a:t>1 </a:t>
            </a:r>
            <a:r>
              <a:rPr lang="fr-FR" sz="2400" dirty="0" err="1" smtClean="0">
                <a:solidFill>
                  <a:srgbClr val="0033CC"/>
                </a:solidFill>
              </a:rPr>
              <a:t>atom</a:t>
            </a:r>
            <a:r>
              <a:rPr lang="fr-FR" sz="2400" dirty="0" smtClean="0">
                <a:solidFill>
                  <a:srgbClr val="0033CC"/>
                </a:solidFill>
              </a:rPr>
              <a:t> contact = few conduction </a:t>
            </a:r>
            <a:r>
              <a:rPr lang="fr-FR" sz="2400" dirty="0" err="1" smtClean="0">
                <a:solidFill>
                  <a:srgbClr val="0033CC"/>
                </a:solidFill>
              </a:rPr>
              <a:t>channels</a:t>
            </a:r>
            <a:r>
              <a:rPr lang="fr-FR" sz="2400" dirty="0" smtClean="0">
                <a:solidFill>
                  <a:srgbClr val="0033CC"/>
                </a:solidFill>
              </a:rPr>
              <a:t> (Al: 3)</a:t>
            </a:r>
          </a:p>
          <a:p>
            <a:pPr algn="ctr"/>
            <a:r>
              <a:rPr lang="fr-FR" sz="2400" dirty="0" smtClean="0">
                <a:solidFill>
                  <a:srgbClr val="0033CC"/>
                </a:solidFill>
              </a:rPr>
              <a:t>Stable system</a:t>
            </a:r>
          </a:p>
          <a:p>
            <a:pPr algn="ctr"/>
            <a:r>
              <a:rPr lang="fr-FR" sz="2400" dirty="0" smtClean="0">
                <a:solidFill>
                  <a:srgbClr val="0033CC"/>
                </a:solidFill>
              </a:rPr>
              <a:t>Can </a:t>
            </a:r>
            <a:r>
              <a:rPr lang="fr-FR" sz="2400" dirty="0" err="1" smtClean="0">
                <a:solidFill>
                  <a:srgbClr val="0033CC"/>
                </a:solidFill>
              </a:rPr>
              <a:t>be</a:t>
            </a:r>
            <a:r>
              <a:rPr lang="fr-FR" sz="2400" dirty="0" smtClean="0">
                <a:solidFill>
                  <a:srgbClr val="0033CC"/>
                </a:solidFill>
              </a:rPr>
              <a:t> </a:t>
            </a:r>
            <a:r>
              <a:rPr lang="fr-FR" sz="2400" dirty="0" err="1" smtClean="0">
                <a:solidFill>
                  <a:srgbClr val="0033CC"/>
                </a:solidFill>
              </a:rPr>
              <a:t>completely</a:t>
            </a:r>
            <a:r>
              <a:rPr lang="fr-FR" sz="2400" dirty="0" smtClean="0">
                <a:solidFill>
                  <a:srgbClr val="0033CC"/>
                </a:solidFill>
              </a:rPr>
              <a:t> </a:t>
            </a:r>
            <a:r>
              <a:rPr lang="fr-FR" sz="2400" dirty="0" err="1" smtClean="0">
                <a:solidFill>
                  <a:srgbClr val="0033CC"/>
                </a:solidFill>
              </a:rPr>
              <a:t>characterized</a:t>
            </a:r>
            <a:endParaRPr lang="fr-FR" sz="2400" dirty="0" smtClean="0">
              <a:solidFill>
                <a:srgbClr val="0033CC"/>
              </a:solidFill>
            </a:endParaRPr>
          </a:p>
          <a:p>
            <a:pPr algn="ctr">
              <a:buFontTx/>
              <a:buChar char="-"/>
            </a:pPr>
            <a:endParaRPr lang="fr-FR" sz="2400" dirty="0">
              <a:solidFill>
                <a:srgbClr val="0033CC"/>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25"/>
          <p:cNvSpPr txBox="1">
            <a:spLocks noChangeArrowheads="1"/>
          </p:cNvSpPr>
          <p:nvPr/>
        </p:nvSpPr>
        <p:spPr bwMode="auto">
          <a:xfrm>
            <a:off x="8924925" y="4627563"/>
            <a:ext cx="184150" cy="366712"/>
          </a:xfrm>
          <a:prstGeom prst="rect">
            <a:avLst/>
          </a:prstGeom>
          <a:noFill/>
          <a:ln w="9525">
            <a:noFill/>
            <a:miter lim="800000"/>
            <a:headEnd/>
            <a:tailEnd/>
          </a:ln>
        </p:spPr>
        <p:txBody>
          <a:bodyPr wrap="none">
            <a:spAutoFit/>
          </a:bodyPr>
          <a:lstStyle/>
          <a:p>
            <a:endParaRPr lang="en-US"/>
          </a:p>
        </p:txBody>
      </p:sp>
      <p:grpSp>
        <p:nvGrpSpPr>
          <p:cNvPr id="6148" name="Group 39"/>
          <p:cNvGrpSpPr>
            <a:grpSpLocks/>
          </p:cNvGrpSpPr>
          <p:nvPr/>
        </p:nvGrpSpPr>
        <p:grpSpPr bwMode="auto">
          <a:xfrm>
            <a:off x="2346325" y="908050"/>
            <a:ext cx="4452938" cy="5132388"/>
            <a:chOff x="192088" y="908720"/>
            <a:chExt cx="4452937" cy="5131718"/>
          </a:xfrm>
        </p:grpSpPr>
        <p:graphicFrame>
          <p:nvGraphicFramePr>
            <p:cNvPr id="6146" name="Object 2"/>
            <p:cNvGraphicFramePr>
              <a:graphicFrameLocks noChangeAspect="1"/>
            </p:cNvGraphicFramePr>
            <p:nvPr/>
          </p:nvGraphicFramePr>
          <p:xfrm>
            <a:off x="330324" y="908720"/>
            <a:ext cx="3595688" cy="2693987"/>
          </p:xfrm>
          <a:graphic>
            <a:graphicData uri="http://schemas.openxmlformats.org/presentationml/2006/ole">
              <p:oleObj spid="_x0000_s6146" r:id="rId4" imgW="8673120" imgH="6454440" progId="">
                <p:embed/>
              </p:oleObj>
            </a:graphicData>
          </a:graphic>
        </p:graphicFrame>
        <p:sp>
          <p:nvSpPr>
            <p:cNvPr id="6152" name="Freeform 2"/>
            <p:cNvSpPr>
              <a:spLocks/>
            </p:cNvSpPr>
            <p:nvPr/>
          </p:nvSpPr>
          <p:spPr bwMode="auto">
            <a:xfrm>
              <a:off x="2055813" y="3910013"/>
              <a:ext cx="60325" cy="1587"/>
            </a:xfrm>
            <a:custGeom>
              <a:avLst/>
              <a:gdLst>
                <a:gd name="T0" fmla="*/ 0 w 38"/>
                <a:gd name="T1" fmla="*/ 0 h 1587"/>
                <a:gd name="T2" fmla="*/ 26988 w 38"/>
                <a:gd name="T3" fmla="*/ 0 h 1587"/>
                <a:gd name="T4" fmla="*/ 60325 w 38"/>
                <a:gd name="T5" fmla="*/ 0 h 1587"/>
                <a:gd name="T6" fmla="*/ 0 w 38"/>
                <a:gd name="T7" fmla="*/ 0 h 1587"/>
                <a:gd name="T8" fmla="*/ 0 60000 65536"/>
                <a:gd name="T9" fmla="*/ 0 60000 65536"/>
                <a:gd name="T10" fmla="*/ 0 60000 65536"/>
                <a:gd name="T11" fmla="*/ 0 60000 65536"/>
                <a:gd name="T12" fmla="*/ 0 w 38"/>
                <a:gd name="T13" fmla="*/ 0 h 1587"/>
                <a:gd name="T14" fmla="*/ 38 w 38"/>
                <a:gd name="T15" fmla="*/ 1587 h 1587"/>
              </a:gdLst>
              <a:ahLst/>
              <a:cxnLst>
                <a:cxn ang="T8">
                  <a:pos x="T0" y="T1"/>
                </a:cxn>
                <a:cxn ang="T9">
                  <a:pos x="T2" y="T3"/>
                </a:cxn>
                <a:cxn ang="T10">
                  <a:pos x="T4" y="T5"/>
                </a:cxn>
                <a:cxn ang="T11">
                  <a:pos x="T6" y="T7"/>
                </a:cxn>
              </a:cxnLst>
              <a:rect l="T12" t="T13" r="T14" b="T15"/>
              <a:pathLst>
                <a:path w="38" h="1587">
                  <a:moveTo>
                    <a:pt x="0" y="0"/>
                  </a:moveTo>
                  <a:lnTo>
                    <a:pt x="17" y="0"/>
                  </a:lnTo>
                  <a:lnTo>
                    <a:pt x="38" y="0"/>
                  </a:lnTo>
                  <a:lnTo>
                    <a:pt x="0" y="0"/>
                  </a:lnTo>
                  <a:close/>
                </a:path>
              </a:pathLst>
            </a:custGeom>
            <a:solidFill>
              <a:srgbClr val="9100FB"/>
            </a:solidFill>
            <a:ln w="9525">
              <a:noFill/>
              <a:round/>
              <a:headEnd/>
              <a:tailEnd/>
            </a:ln>
          </p:spPr>
          <p:txBody>
            <a:bodyPr/>
            <a:lstStyle/>
            <a:p>
              <a:endParaRPr lang="en-US"/>
            </a:p>
          </p:txBody>
        </p:sp>
        <p:sp>
          <p:nvSpPr>
            <p:cNvPr id="6153" name="Freeform 5"/>
            <p:cNvSpPr>
              <a:spLocks/>
            </p:cNvSpPr>
            <p:nvPr/>
          </p:nvSpPr>
          <p:spPr bwMode="auto">
            <a:xfrm>
              <a:off x="322263" y="3516313"/>
              <a:ext cx="1533525" cy="701675"/>
            </a:xfrm>
            <a:custGeom>
              <a:avLst/>
              <a:gdLst>
                <a:gd name="T0" fmla="*/ 0 w 548"/>
                <a:gd name="T1" fmla="*/ 0 h 404"/>
                <a:gd name="T2" fmla="*/ 1533525 w 548"/>
                <a:gd name="T3" fmla="*/ 701675 h 404"/>
                <a:gd name="T4" fmla="*/ 0 60000 65536"/>
                <a:gd name="T5" fmla="*/ 0 60000 65536"/>
                <a:gd name="T6" fmla="*/ 0 w 548"/>
                <a:gd name="T7" fmla="*/ 0 h 404"/>
                <a:gd name="T8" fmla="*/ 548 w 548"/>
                <a:gd name="T9" fmla="*/ 404 h 404"/>
              </a:gdLst>
              <a:ahLst/>
              <a:cxnLst>
                <a:cxn ang="T4">
                  <a:pos x="T0" y="T1"/>
                </a:cxn>
                <a:cxn ang="T5">
                  <a:pos x="T2" y="T3"/>
                </a:cxn>
              </a:cxnLst>
              <a:rect l="T6" t="T7" r="T8" b="T9"/>
              <a:pathLst>
                <a:path w="548" h="404">
                  <a:moveTo>
                    <a:pt x="0" y="0"/>
                  </a:moveTo>
                  <a:lnTo>
                    <a:pt x="548" y="404"/>
                  </a:lnTo>
                </a:path>
              </a:pathLst>
            </a:custGeom>
            <a:noFill/>
            <a:ln w="22225">
              <a:solidFill>
                <a:schemeClr val="tx2"/>
              </a:solidFill>
              <a:round/>
              <a:headEnd/>
              <a:tailEnd/>
            </a:ln>
          </p:spPr>
          <p:txBody>
            <a:bodyPr wrap="none" anchor="ctr"/>
            <a:lstStyle/>
            <a:p>
              <a:endParaRPr lang="en-US"/>
            </a:p>
          </p:txBody>
        </p:sp>
        <p:sp>
          <p:nvSpPr>
            <p:cNvPr id="6154" name="Freeform 6"/>
            <p:cNvSpPr>
              <a:spLocks/>
            </p:cNvSpPr>
            <p:nvPr/>
          </p:nvSpPr>
          <p:spPr bwMode="auto">
            <a:xfrm>
              <a:off x="2225675" y="3521075"/>
              <a:ext cx="1692275" cy="696913"/>
            </a:xfrm>
            <a:custGeom>
              <a:avLst/>
              <a:gdLst>
                <a:gd name="T0" fmla="*/ 1692275 w 548"/>
                <a:gd name="T1" fmla="*/ 0 h 412"/>
                <a:gd name="T2" fmla="*/ 0 w 548"/>
                <a:gd name="T3" fmla="*/ 696913 h 412"/>
                <a:gd name="T4" fmla="*/ 0 60000 65536"/>
                <a:gd name="T5" fmla="*/ 0 60000 65536"/>
                <a:gd name="T6" fmla="*/ 0 w 548"/>
                <a:gd name="T7" fmla="*/ 0 h 412"/>
                <a:gd name="T8" fmla="*/ 548 w 548"/>
                <a:gd name="T9" fmla="*/ 412 h 412"/>
              </a:gdLst>
              <a:ahLst/>
              <a:cxnLst>
                <a:cxn ang="T4">
                  <a:pos x="T0" y="T1"/>
                </a:cxn>
                <a:cxn ang="T5">
                  <a:pos x="T2" y="T3"/>
                </a:cxn>
              </a:cxnLst>
              <a:rect l="T6" t="T7" r="T8" b="T9"/>
              <a:pathLst>
                <a:path w="548" h="412">
                  <a:moveTo>
                    <a:pt x="548" y="0"/>
                  </a:moveTo>
                  <a:lnTo>
                    <a:pt x="0" y="412"/>
                  </a:lnTo>
                </a:path>
              </a:pathLst>
            </a:custGeom>
            <a:noFill/>
            <a:ln w="22225">
              <a:solidFill>
                <a:schemeClr val="tx2"/>
              </a:solidFill>
              <a:round/>
              <a:headEnd/>
              <a:tailEnd/>
            </a:ln>
          </p:spPr>
          <p:txBody>
            <a:bodyPr wrap="none" anchor="ctr"/>
            <a:lstStyle/>
            <a:p>
              <a:endParaRPr lang="en-US"/>
            </a:p>
          </p:txBody>
        </p:sp>
        <p:sp>
          <p:nvSpPr>
            <p:cNvPr id="6155" name="Text Box 7"/>
            <p:cNvSpPr txBox="1">
              <a:spLocks noChangeArrowheads="1"/>
            </p:cNvSpPr>
            <p:nvPr/>
          </p:nvSpPr>
          <p:spPr bwMode="auto">
            <a:xfrm>
              <a:off x="403225" y="5178425"/>
              <a:ext cx="982663" cy="517525"/>
            </a:xfrm>
            <a:prstGeom prst="rect">
              <a:avLst/>
            </a:prstGeom>
            <a:noFill/>
            <a:ln w="9525">
              <a:noFill/>
              <a:miter lim="800000"/>
              <a:headEnd/>
              <a:tailEnd/>
            </a:ln>
          </p:spPr>
          <p:txBody>
            <a:bodyPr wrap="none">
              <a:spAutoFit/>
            </a:bodyPr>
            <a:lstStyle/>
            <a:p>
              <a:pPr algn="ctr"/>
              <a:r>
                <a:rPr lang="en-US" sz="1400"/>
                <a:t>insulating</a:t>
              </a:r>
              <a:r>
                <a:rPr lang="en-US" sz="1400">
                  <a:solidFill>
                    <a:srgbClr val="3366FF"/>
                  </a:solidFill>
                </a:rPr>
                <a:t> </a:t>
              </a:r>
            </a:p>
            <a:p>
              <a:pPr algn="ctr"/>
              <a:r>
                <a:rPr lang="en-US" sz="1400"/>
                <a:t>layer</a:t>
              </a:r>
              <a:endParaRPr lang="fr-FR" sz="1400"/>
            </a:p>
          </p:txBody>
        </p:sp>
        <p:sp>
          <p:nvSpPr>
            <p:cNvPr id="6156" name="Freeform 8"/>
            <p:cNvSpPr>
              <a:spLocks/>
            </p:cNvSpPr>
            <p:nvPr/>
          </p:nvSpPr>
          <p:spPr bwMode="auto">
            <a:xfrm>
              <a:off x="195263" y="4518025"/>
              <a:ext cx="3713162" cy="412750"/>
            </a:xfrm>
            <a:custGeom>
              <a:avLst/>
              <a:gdLst>
                <a:gd name="T0" fmla="*/ 3713162 w 2339"/>
                <a:gd name="T1" fmla="*/ 212725 h 260"/>
                <a:gd name="T2" fmla="*/ 3513137 w 2339"/>
                <a:gd name="T3" fmla="*/ 160337 h 260"/>
                <a:gd name="T4" fmla="*/ 3300412 w 2339"/>
                <a:gd name="T5" fmla="*/ 120650 h 260"/>
                <a:gd name="T6" fmla="*/ 3079749 w 2339"/>
                <a:gd name="T7" fmla="*/ 79375 h 260"/>
                <a:gd name="T8" fmla="*/ 2846387 w 2339"/>
                <a:gd name="T9" fmla="*/ 53975 h 260"/>
                <a:gd name="T10" fmla="*/ 2360612 w 2339"/>
                <a:gd name="T11" fmla="*/ 12700 h 260"/>
                <a:gd name="T12" fmla="*/ 1854200 w 2339"/>
                <a:gd name="T13" fmla="*/ 0 h 260"/>
                <a:gd name="T14" fmla="*/ 1360487 w 2339"/>
                <a:gd name="T15" fmla="*/ 11112 h 260"/>
                <a:gd name="T16" fmla="*/ 866775 w 2339"/>
                <a:gd name="T17" fmla="*/ 53975 h 260"/>
                <a:gd name="T18" fmla="*/ 633412 w 2339"/>
                <a:gd name="T19" fmla="*/ 79375 h 260"/>
                <a:gd name="T20" fmla="*/ 412750 w 2339"/>
                <a:gd name="T21" fmla="*/ 120650 h 260"/>
                <a:gd name="T22" fmla="*/ 200025 w 2339"/>
                <a:gd name="T23" fmla="*/ 160337 h 260"/>
                <a:gd name="T24" fmla="*/ 0 w 2339"/>
                <a:gd name="T25" fmla="*/ 212725 h 260"/>
                <a:gd name="T26" fmla="*/ 0 w 2339"/>
                <a:gd name="T27" fmla="*/ 212725 h 260"/>
                <a:gd name="T28" fmla="*/ 0 w 2339"/>
                <a:gd name="T29" fmla="*/ 412750 h 260"/>
                <a:gd name="T30" fmla="*/ 0 w 2339"/>
                <a:gd name="T31" fmla="*/ 412750 h 260"/>
                <a:gd name="T32" fmla="*/ 200025 w 2339"/>
                <a:gd name="T33" fmla="*/ 366712 h 260"/>
                <a:gd name="T34" fmla="*/ 412750 w 2339"/>
                <a:gd name="T35" fmla="*/ 320675 h 260"/>
                <a:gd name="T36" fmla="*/ 633412 w 2339"/>
                <a:gd name="T37" fmla="*/ 279400 h 260"/>
                <a:gd name="T38" fmla="*/ 866775 w 2339"/>
                <a:gd name="T39" fmla="*/ 254000 h 260"/>
                <a:gd name="T40" fmla="*/ 1354137 w 2339"/>
                <a:gd name="T41" fmla="*/ 212725 h 260"/>
                <a:gd name="T42" fmla="*/ 1854200 w 2339"/>
                <a:gd name="T43" fmla="*/ 200025 h 260"/>
                <a:gd name="T44" fmla="*/ 2360612 w 2339"/>
                <a:gd name="T45" fmla="*/ 212725 h 260"/>
                <a:gd name="T46" fmla="*/ 2846387 w 2339"/>
                <a:gd name="T47" fmla="*/ 254000 h 260"/>
                <a:gd name="T48" fmla="*/ 3079749 w 2339"/>
                <a:gd name="T49" fmla="*/ 279400 h 260"/>
                <a:gd name="T50" fmla="*/ 3300412 w 2339"/>
                <a:gd name="T51" fmla="*/ 320675 h 260"/>
                <a:gd name="T52" fmla="*/ 3513137 w 2339"/>
                <a:gd name="T53" fmla="*/ 366712 h 260"/>
                <a:gd name="T54" fmla="*/ 3713162 w 2339"/>
                <a:gd name="T55" fmla="*/ 412750 h 260"/>
                <a:gd name="T56" fmla="*/ 3713162 w 2339"/>
                <a:gd name="T57" fmla="*/ 412750 h 260"/>
                <a:gd name="T58" fmla="*/ 3713162 w 2339"/>
                <a:gd name="T59" fmla="*/ 212725 h 26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39"/>
                <a:gd name="T91" fmla="*/ 0 h 260"/>
                <a:gd name="T92" fmla="*/ 2339 w 2339"/>
                <a:gd name="T93" fmla="*/ 260 h 26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39" h="260">
                  <a:moveTo>
                    <a:pt x="2339" y="134"/>
                  </a:moveTo>
                  <a:lnTo>
                    <a:pt x="2213" y="101"/>
                  </a:lnTo>
                  <a:lnTo>
                    <a:pt x="2079" y="76"/>
                  </a:lnTo>
                  <a:lnTo>
                    <a:pt x="1940" y="50"/>
                  </a:lnTo>
                  <a:lnTo>
                    <a:pt x="1793" y="34"/>
                  </a:lnTo>
                  <a:lnTo>
                    <a:pt x="1487" y="8"/>
                  </a:lnTo>
                  <a:lnTo>
                    <a:pt x="1168" y="0"/>
                  </a:lnTo>
                  <a:lnTo>
                    <a:pt x="857" y="7"/>
                  </a:lnTo>
                  <a:lnTo>
                    <a:pt x="546" y="34"/>
                  </a:lnTo>
                  <a:lnTo>
                    <a:pt x="399" y="50"/>
                  </a:lnTo>
                  <a:lnTo>
                    <a:pt x="260" y="76"/>
                  </a:lnTo>
                  <a:lnTo>
                    <a:pt x="126" y="101"/>
                  </a:lnTo>
                  <a:lnTo>
                    <a:pt x="0" y="134"/>
                  </a:lnTo>
                  <a:lnTo>
                    <a:pt x="0" y="260"/>
                  </a:lnTo>
                  <a:lnTo>
                    <a:pt x="126" y="231"/>
                  </a:lnTo>
                  <a:lnTo>
                    <a:pt x="260" y="202"/>
                  </a:lnTo>
                  <a:lnTo>
                    <a:pt x="399" y="176"/>
                  </a:lnTo>
                  <a:lnTo>
                    <a:pt x="546" y="160"/>
                  </a:lnTo>
                  <a:lnTo>
                    <a:pt x="853" y="134"/>
                  </a:lnTo>
                  <a:lnTo>
                    <a:pt x="1168" y="126"/>
                  </a:lnTo>
                  <a:lnTo>
                    <a:pt x="1487" y="134"/>
                  </a:lnTo>
                  <a:lnTo>
                    <a:pt x="1793" y="160"/>
                  </a:lnTo>
                  <a:lnTo>
                    <a:pt x="1940" y="176"/>
                  </a:lnTo>
                  <a:lnTo>
                    <a:pt x="2079" y="202"/>
                  </a:lnTo>
                  <a:lnTo>
                    <a:pt x="2213" y="231"/>
                  </a:lnTo>
                  <a:lnTo>
                    <a:pt x="2339" y="260"/>
                  </a:lnTo>
                  <a:lnTo>
                    <a:pt x="2339" y="134"/>
                  </a:lnTo>
                  <a:close/>
                </a:path>
              </a:pathLst>
            </a:custGeom>
            <a:solidFill>
              <a:schemeClr val="tx2"/>
            </a:solidFill>
            <a:ln w="31750">
              <a:noFill/>
              <a:round/>
              <a:headEnd/>
              <a:tailEnd/>
            </a:ln>
          </p:spPr>
          <p:txBody>
            <a:bodyPr/>
            <a:lstStyle/>
            <a:p>
              <a:endParaRPr lang="en-US"/>
            </a:p>
          </p:txBody>
        </p:sp>
        <p:sp>
          <p:nvSpPr>
            <p:cNvPr id="6157" name="Freeform 9"/>
            <p:cNvSpPr>
              <a:spLocks/>
            </p:cNvSpPr>
            <p:nvPr/>
          </p:nvSpPr>
          <p:spPr bwMode="auto">
            <a:xfrm>
              <a:off x="609600" y="4362450"/>
              <a:ext cx="614363" cy="73025"/>
            </a:xfrm>
            <a:custGeom>
              <a:avLst/>
              <a:gdLst>
                <a:gd name="T0" fmla="*/ 0 w 387"/>
                <a:gd name="T1" fmla="*/ 73025 h 46"/>
                <a:gd name="T2" fmla="*/ 300038 w 387"/>
                <a:gd name="T3" fmla="*/ 33338 h 46"/>
                <a:gd name="T4" fmla="*/ 614363 w 387"/>
                <a:gd name="T5" fmla="*/ 0 h 46"/>
                <a:gd name="T6" fmla="*/ 0 w 387"/>
                <a:gd name="T7" fmla="*/ 73025 h 46"/>
                <a:gd name="T8" fmla="*/ 0 60000 65536"/>
                <a:gd name="T9" fmla="*/ 0 60000 65536"/>
                <a:gd name="T10" fmla="*/ 0 60000 65536"/>
                <a:gd name="T11" fmla="*/ 0 60000 65536"/>
                <a:gd name="T12" fmla="*/ 0 w 387"/>
                <a:gd name="T13" fmla="*/ 0 h 46"/>
                <a:gd name="T14" fmla="*/ 387 w 387"/>
                <a:gd name="T15" fmla="*/ 46 h 46"/>
              </a:gdLst>
              <a:ahLst/>
              <a:cxnLst>
                <a:cxn ang="T8">
                  <a:pos x="T0" y="T1"/>
                </a:cxn>
                <a:cxn ang="T9">
                  <a:pos x="T2" y="T3"/>
                </a:cxn>
                <a:cxn ang="T10">
                  <a:pos x="T4" y="T5"/>
                </a:cxn>
                <a:cxn ang="T11">
                  <a:pos x="T6" y="T7"/>
                </a:cxn>
              </a:cxnLst>
              <a:rect l="T12" t="T13" r="T14" b="T15"/>
              <a:pathLst>
                <a:path w="387" h="46">
                  <a:moveTo>
                    <a:pt x="0" y="46"/>
                  </a:moveTo>
                  <a:lnTo>
                    <a:pt x="189" y="21"/>
                  </a:lnTo>
                  <a:lnTo>
                    <a:pt x="387" y="0"/>
                  </a:lnTo>
                  <a:lnTo>
                    <a:pt x="0" y="46"/>
                  </a:lnTo>
                  <a:close/>
                </a:path>
              </a:pathLst>
            </a:custGeom>
            <a:solidFill>
              <a:srgbClr val="9100FB"/>
            </a:solidFill>
            <a:ln w="9525">
              <a:noFill/>
              <a:round/>
              <a:headEnd/>
              <a:tailEnd/>
            </a:ln>
          </p:spPr>
          <p:txBody>
            <a:bodyPr/>
            <a:lstStyle/>
            <a:p>
              <a:endParaRPr lang="en-US"/>
            </a:p>
          </p:txBody>
        </p:sp>
        <p:sp>
          <p:nvSpPr>
            <p:cNvPr id="6158" name="Freeform 10"/>
            <p:cNvSpPr>
              <a:spLocks/>
            </p:cNvSpPr>
            <p:nvPr/>
          </p:nvSpPr>
          <p:spPr bwMode="auto">
            <a:xfrm>
              <a:off x="1766888" y="4711700"/>
              <a:ext cx="560387" cy="139700"/>
            </a:xfrm>
            <a:custGeom>
              <a:avLst/>
              <a:gdLst>
                <a:gd name="T0" fmla="*/ 0 w 353"/>
                <a:gd name="T1" fmla="*/ 139700 h 84"/>
                <a:gd name="T2" fmla="*/ 6350 w 353"/>
                <a:gd name="T3" fmla="*/ 111427 h 84"/>
                <a:gd name="T4" fmla="*/ 20637 w 353"/>
                <a:gd name="T5" fmla="*/ 84818 h 84"/>
                <a:gd name="T6" fmla="*/ 46037 w 353"/>
                <a:gd name="T7" fmla="*/ 63198 h 84"/>
                <a:gd name="T8" fmla="*/ 79375 w 353"/>
                <a:gd name="T9" fmla="*/ 41577 h 84"/>
                <a:gd name="T10" fmla="*/ 166687 w 353"/>
                <a:gd name="T11" fmla="*/ 6652 h 84"/>
                <a:gd name="T12" fmla="*/ 279400 w 353"/>
                <a:gd name="T13" fmla="*/ 0 h 84"/>
                <a:gd name="T14" fmla="*/ 279400 w 353"/>
                <a:gd name="T15" fmla="*/ 0 h 84"/>
                <a:gd name="T16" fmla="*/ 387350 w 353"/>
                <a:gd name="T17" fmla="*/ 6652 h 84"/>
                <a:gd name="T18" fmla="*/ 473075 w 353"/>
                <a:gd name="T19" fmla="*/ 41577 h 84"/>
                <a:gd name="T20" fmla="*/ 506412 w 353"/>
                <a:gd name="T21" fmla="*/ 63198 h 84"/>
                <a:gd name="T22" fmla="*/ 533400 w 353"/>
                <a:gd name="T23" fmla="*/ 84818 h 84"/>
                <a:gd name="T24" fmla="*/ 554037 w 353"/>
                <a:gd name="T25" fmla="*/ 111427 h 84"/>
                <a:gd name="T26" fmla="*/ 560387 w 353"/>
                <a:gd name="T27" fmla="*/ 139700 h 84"/>
                <a:gd name="T28" fmla="*/ 560387 w 353"/>
                <a:gd name="T29" fmla="*/ 139700 h 84"/>
                <a:gd name="T30" fmla="*/ 279400 w 353"/>
                <a:gd name="T31" fmla="*/ 139700 h 84"/>
                <a:gd name="T32" fmla="*/ 279400 w 353"/>
                <a:gd name="T33" fmla="*/ 139700 h 84"/>
                <a:gd name="T34" fmla="*/ 0 w 353"/>
                <a:gd name="T35" fmla="*/ 139700 h 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3"/>
                <a:gd name="T55" fmla="*/ 0 h 84"/>
                <a:gd name="T56" fmla="*/ 353 w 353"/>
                <a:gd name="T57" fmla="*/ 84 h 8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3" h="84">
                  <a:moveTo>
                    <a:pt x="0" y="84"/>
                  </a:moveTo>
                  <a:lnTo>
                    <a:pt x="4" y="67"/>
                  </a:lnTo>
                  <a:lnTo>
                    <a:pt x="13" y="51"/>
                  </a:lnTo>
                  <a:lnTo>
                    <a:pt x="29" y="38"/>
                  </a:lnTo>
                  <a:lnTo>
                    <a:pt x="50" y="25"/>
                  </a:lnTo>
                  <a:lnTo>
                    <a:pt x="105" y="4"/>
                  </a:lnTo>
                  <a:lnTo>
                    <a:pt x="176" y="0"/>
                  </a:lnTo>
                  <a:lnTo>
                    <a:pt x="244" y="4"/>
                  </a:lnTo>
                  <a:lnTo>
                    <a:pt x="298" y="25"/>
                  </a:lnTo>
                  <a:lnTo>
                    <a:pt x="319" y="38"/>
                  </a:lnTo>
                  <a:lnTo>
                    <a:pt x="336" y="51"/>
                  </a:lnTo>
                  <a:lnTo>
                    <a:pt x="349" y="67"/>
                  </a:lnTo>
                  <a:lnTo>
                    <a:pt x="353" y="84"/>
                  </a:lnTo>
                  <a:lnTo>
                    <a:pt x="176" y="84"/>
                  </a:lnTo>
                  <a:lnTo>
                    <a:pt x="0" y="84"/>
                  </a:lnTo>
                  <a:close/>
                </a:path>
              </a:pathLst>
            </a:custGeom>
            <a:solidFill>
              <a:srgbClr val="AD7B52"/>
            </a:solidFill>
            <a:ln w="9525">
              <a:noFill/>
              <a:round/>
              <a:headEnd/>
              <a:tailEnd/>
            </a:ln>
          </p:spPr>
          <p:txBody>
            <a:bodyPr/>
            <a:lstStyle/>
            <a:p>
              <a:endParaRPr lang="en-US"/>
            </a:p>
          </p:txBody>
        </p:sp>
        <p:sp>
          <p:nvSpPr>
            <p:cNvPr id="6159" name="Rectangle 11"/>
            <p:cNvSpPr>
              <a:spLocks noChangeArrowheads="1"/>
            </p:cNvSpPr>
            <p:nvPr/>
          </p:nvSpPr>
          <p:spPr bwMode="auto">
            <a:xfrm>
              <a:off x="1682750" y="4845050"/>
              <a:ext cx="722313" cy="1195388"/>
            </a:xfrm>
            <a:prstGeom prst="rect">
              <a:avLst/>
            </a:prstGeom>
            <a:solidFill>
              <a:srgbClr val="AD7B52"/>
            </a:solidFill>
            <a:ln w="9525">
              <a:noFill/>
              <a:miter lim="800000"/>
              <a:headEnd/>
              <a:tailEnd/>
            </a:ln>
          </p:spPr>
          <p:txBody>
            <a:bodyPr/>
            <a:lstStyle/>
            <a:p>
              <a:endParaRPr lang="en-US"/>
            </a:p>
          </p:txBody>
        </p:sp>
        <p:sp>
          <p:nvSpPr>
            <p:cNvPr id="6160" name="Freeform 12"/>
            <p:cNvSpPr>
              <a:spLocks/>
            </p:cNvSpPr>
            <p:nvPr/>
          </p:nvSpPr>
          <p:spPr bwMode="auto">
            <a:xfrm>
              <a:off x="192088" y="4316413"/>
              <a:ext cx="3713162" cy="419100"/>
            </a:xfrm>
            <a:custGeom>
              <a:avLst/>
              <a:gdLst>
                <a:gd name="T0" fmla="*/ 3713162 w 2339"/>
                <a:gd name="T1" fmla="*/ 212725 h 264"/>
                <a:gd name="T2" fmla="*/ 3513137 w 2339"/>
                <a:gd name="T3" fmla="*/ 166687 h 264"/>
                <a:gd name="T4" fmla="*/ 3300412 w 2339"/>
                <a:gd name="T5" fmla="*/ 119062 h 264"/>
                <a:gd name="T6" fmla="*/ 3079749 w 2339"/>
                <a:gd name="T7" fmla="*/ 85725 h 264"/>
                <a:gd name="T8" fmla="*/ 2846387 w 2339"/>
                <a:gd name="T9" fmla="*/ 52388 h 264"/>
                <a:gd name="T10" fmla="*/ 2360612 w 2339"/>
                <a:gd name="T11" fmla="*/ 12700 h 264"/>
                <a:gd name="T12" fmla="*/ 1854200 w 2339"/>
                <a:gd name="T13" fmla="*/ 0 h 264"/>
                <a:gd name="T14" fmla="*/ 1354137 w 2339"/>
                <a:gd name="T15" fmla="*/ 12700 h 264"/>
                <a:gd name="T16" fmla="*/ 866775 w 2339"/>
                <a:gd name="T17" fmla="*/ 52388 h 264"/>
                <a:gd name="T18" fmla="*/ 633412 w 2339"/>
                <a:gd name="T19" fmla="*/ 85725 h 264"/>
                <a:gd name="T20" fmla="*/ 412750 w 2339"/>
                <a:gd name="T21" fmla="*/ 119062 h 264"/>
                <a:gd name="T22" fmla="*/ 200025 w 2339"/>
                <a:gd name="T23" fmla="*/ 166687 h 264"/>
                <a:gd name="T24" fmla="*/ 0 w 2339"/>
                <a:gd name="T25" fmla="*/ 212725 h 264"/>
                <a:gd name="T26" fmla="*/ 0 w 2339"/>
                <a:gd name="T27" fmla="*/ 212725 h 264"/>
                <a:gd name="T28" fmla="*/ 0 w 2339"/>
                <a:gd name="T29" fmla="*/ 419100 h 264"/>
                <a:gd name="T30" fmla="*/ 0 w 2339"/>
                <a:gd name="T31" fmla="*/ 419100 h 264"/>
                <a:gd name="T32" fmla="*/ 200025 w 2339"/>
                <a:gd name="T33" fmla="*/ 366712 h 264"/>
                <a:gd name="T34" fmla="*/ 412750 w 2339"/>
                <a:gd name="T35" fmla="*/ 325437 h 264"/>
                <a:gd name="T36" fmla="*/ 633412 w 2339"/>
                <a:gd name="T37" fmla="*/ 285750 h 264"/>
                <a:gd name="T38" fmla="*/ 866775 w 2339"/>
                <a:gd name="T39" fmla="*/ 258762 h 264"/>
                <a:gd name="T40" fmla="*/ 1354137 w 2339"/>
                <a:gd name="T41" fmla="*/ 219075 h 264"/>
                <a:gd name="T42" fmla="*/ 1854200 w 2339"/>
                <a:gd name="T43" fmla="*/ 206375 h 264"/>
                <a:gd name="T44" fmla="*/ 2360612 w 2339"/>
                <a:gd name="T45" fmla="*/ 219075 h 264"/>
                <a:gd name="T46" fmla="*/ 2846387 w 2339"/>
                <a:gd name="T47" fmla="*/ 258762 h 264"/>
                <a:gd name="T48" fmla="*/ 3079749 w 2339"/>
                <a:gd name="T49" fmla="*/ 285750 h 264"/>
                <a:gd name="T50" fmla="*/ 3300412 w 2339"/>
                <a:gd name="T51" fmla="*/ 325437 h 264"/>
                <a:gd name="T52" fmla="*/ 3513137 w 2339"/>
                <a:gd name="T53" fmla="*/ 366712 h 264"/>
                <a:gd name="T54" fmla="*/ 3713162 w 2339"/>
                <a:gd name="T55" fmla="*/ 419100 h 264"/>
                <a:gd name="T56" fmla="*/ 3713162 w 2339"/>
                <a:gd name="T57" fmla="*/ 419100 h 264"/>
                <a:gd name="T58" fmla="*/ 3713162 w 2339"/>
                <a:gd name="T59" fmla="*/ 212725 h 2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39"/>
                <a:gd name="T91" fmla="*/ 0 h 264"/>
                <a:gd name="T92" fmla="*/ 2339 w 2339"/>
                <a:gd name="T93" fmla="*/ 264 h 2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39" h="264">
                  <a:moveTo>
                    <a:pt x="2339" y="134"/>
                  </a:moveTo>
                  <a:lnTo>
                    <a:pt x="2213" y="105"/>
                  </a:lnTo>
                  <a:lnTo>
                    <a:pt x="2079" y="75"/>
                  </a:lnTo>
                  <a:lnTo>
                    <a:pt x="1940" y="54"/>
                  </a:lnTo>
                  <a:lnTo>
                    <a:pt x="1793" y="33"/>
                  </a:lnTo>
                  <a:lnTo>
                    <a:pt x="1487" y="8"/>
                  </a:lnTo>
                  <a:lnTo>
                    <a:pt x="1168" y="0"/>
                  </a:lnTo>
                  <a:lnTo>
                    <a:pt x="853" y="8"/>
                  </a:lnTo>
                  <a:lnTo>
                    <a:pt x="546" y="33"/>
                  </a:lnTo>
                  <a:lnTo>
                    <a:pt x="399" y="54"/>
                  </a:lnTo>
                  <a:lnTo>
                    <a:pt x="260" y="75"/>
                  </a:lnTo>
                  <a:lnTo>
                    <a:pt x="126" y="105"/>
                  </a:lnTo>
                  <a:lnTo>
                    <a:pt x="0" y="134"/>
                  </a:lnTo>
                  <a:lnTo>
                    <a:pt x="0" y="264"/>
                  </a:lnTo>
                  <a:lnTo>
                    <a:pt x="126" y="231"/>
                  </a:lnTo>
                  <a:lnTo>
                    <a:pt x="260" y="205"/>
                  </a:lnTo>
                  <a:lnTo>
                    <a:pt x="399" y="180"/>
                  </a:lnTo>
                  <a:lnTo>
                    <a:pt x="546" y="163"/>
                  </a:lnTo>
                  <a:lnTo>
                    <a:pt x="853" y="138"/>
                  </a:lnTo>
                  <a:lnTo>
                    <a:pt x="1168" y="130"/>
                  </a:lnTo>
                  <a:lnTo>
                    <a:pt x="1487" y="138"/>
                  </a:lnTo>
                  <a:lnTo>
                    <a:pt x="1793" y="163"/>
                  </a:lnTo>
                  <a:lnTo>
                    <a:pt x="1940" y="180"/>
                  </a:lnTo>
                  <a:lnTo>
                    <a:pt x="2079" y="205"/>
                  </a:lnTo>
                  <a:lnTo>
                    <a:pt x="2213" y="231"/>
                  </a:lnTo>
                  <a:lnTo>
                    <a:pt x="2339" y="264"/>
                  </a:lnTo>
                  <a:lnTo>
                    <a:pt x="2339" y="134"/>
                  </a:lnTo>
                  <a:close/>
                </a:path>
              </a:pathLst>
            </a:custGeom>
            <a:solidFill>
              <a:srgbClr val="CC3300"/>
            </a:solidFill>
            <a:ln w="9525">
              <a:noFill/>
              <a:round/>
              <a:headEnd/>
              <a:tailEnd/>
            </a:ln>
          </p:spPr>
          <p:txBody>
            <a:bodyPr/>
            <a:lstStyle/>
            <a:p>
              <a:endParaRPr lang="en-US"/>
            </a:p>
          </p:txBody>
        </p:sp>
        <p:sp>
          <p:nvSpPr>
            <p:cNvPr id="6161" name="Rectangle 13"/>
            <p:cNvSpPr>
              <a:spLocks noChangeArrowheads="1"/>
            </p:cNvSpPr>
            <p:nvPr/>
          </p:nvSpPr>
          <p:spPr bwMode="auto">
            <a:xfrm>
              <a:off x="1849438" y="4214813"/>
              <a:ext cx="381000" cy="269875"/>
            </a:xfrm>
            <a:prstGeom prst="rect">
              <a:avLst/>
            </a:prstGeom>
            <a:noFill/>
            <a:ln w="12700">
              <a:solidFill>
                <a:schemeClr val="tx1"/>
              </a:solidFill>
              <a:miter lim="800000"/>
              <a:headEnd/>
              <a:tailEnd/>
            </a:ln>
          </p:spPr>
          <p:txBody>
            <a:bodyPr wrap="none" anchor="ctr"/>
            <a:lstStyle/>
            <a:p>
              <a:endParaRPr lang="en-US"/>
            </a:p>
          </p:txBody>
        </p:sp>
        <p:sp>
          <p:nvSpPr>
            <p:cNvPr id="6162" name="Text Box 14"/>
            <p:cNvSpPr txBox="1">
              <a:spLocks noChangeArrowheads="1"/>
            </p:cNvSpPr>
            <p:nvPr/>
          </p:nvSpPr>
          <p:spPr bwMode="auto">
            <a:xfrm>
              <a:off x="2355850" y="5491163"/>
              <a:ext cx="833438" cy="517525"/>
            </a:xfrm>
            <a:prstGeom prst="rect">
              <a:avLst/>
            </a:prstGeom>
            <a:noFill/>
            <a:ln w="9525">
              <a:noFill/>
              <a:miter lim="800000"/>
              <a:headEnd/>
              <a:tailEnd/>
            </a:ln>
          </p:spPr>
          <p:txBody>
            <a:bodyPr wrap="none">
              <a:spAutoFit/>
            </a:bodyPr>
            <a:lstStyle/>
            <a:p>
              <a:r>
                <a:rPr lang="en-US" sz="1400"/>
                <a:t>counter-</a:t>
              </a:r>
            </a:p>
            <a:p>
              <a:r>
                <a:rPr lang="en-US" sz="1400"/>
                <a:t>support</a:t>
              </a:r>
              <a:endParaRPr lang="fr-FR"/>
            </a:p>
          </p:txBody>
        </p:sp>
        <p:sp>
          <p:nvSpPr>
            <p:cNvPr id="6163" name="Text Box 15"/>
            <p:cNvSpPr txBox="1">
              <a:spLocks noChangeArrowheads="1"/>
            </p:cNvSpPr>
            <p:nvPr/>
          </p:nvSpPr>
          <p:spPr bwMode="auto">
            <a:xfrm>
              <a:off x="3205163" y="4926013"/>
              <a:ext cx="912812" cy="517525"/>
            </a:xfrm>
            <a:prstGeom prst="rect">
              <a:avLst/>
            </a:prstGeom>
            <a:noFill/>
            <a:ln w="9525">
              <a:noFill/>
              <a:miter lim="800000"/>
              <a:headEnd/>
              <a:tailEnd/>
            </a:ln>
          </p:spPr>
          <p:txBody>
            <a:bodyPr wrap="none">
              <a:spAutoFit/>
            </a:bodyPr>
            <a:lstStyle/>
            <a:p>
              <a:r>
                <a:rPr lang="en-US" sz="1400"/>
                <a:t>Flexible</a:t>
              </a:r>
            </a:p>
            <a:p>
              <a:r>
                <a:rPr lang="en-US" sz="1400"/>
                <a:t>substrate</a:t>
              </a:r>
              <a:endParaRPr lang="fr-FR"/>
            </a:p>
          </p:txBody>
        </p:sp>
        <p:sp>
          <p:nvSpPr>
            <p:cNvPr id="6164" name="Text Box 16"/>
            <p:cNvSpPr txBox="1">
              <a:spLocks noChangeArrowheads="1"/>
            </p:cNvSpPr>
            <p:nvPr/>
          </p:nvSpPr>
          <p:spPr bwMode="auto">
            <a:xfrm>
              <a:off x="406400" y="3970338"/>
              <a:ext cx="1111250" cy="304800"/>
            </a:xfrm>
            <a:prstGeom prst="rect">
              <a:avLst/>
            </a:prstGeom>
            <a:noFill/>
            <a:ln w="9525">
              <a:noFill/>
              <a:miter lim="800000"/>
              <a:headEnd/>
              <a:tailEnd/>
            </a:ln>
          </p:spPr>
          <p:txBody>
            <a:bodyPr wrap="none">
              <a:spAutoFit/>
            </a:bodyPr>
            <a:lstStyle/>
            <a:p>
              <a:r>
                <a:rPr lang="en-US" sz="1400"/>
                <a:t>metallic film</a:t>
              </a:r>
              <a:endParaRPr lang="fr-FR"/>
            </a:p>
          </p:txBody>
        </p:sp>
        <p:sp>
          <p:nvSpPr>
            <p:cNvPr id="6165" name="Freeform 17"/>
            <p:cNvSpPr>
              <a:spLocks/>
            </p:cNvSpPr>
            <p:nvPr/>
          </p:nvSpPr>
          <p:spPr bwMode="auto">
            <a:xfrm>
              <a:off x="1935163" y="4298950"/>
              <a:ext cx="220662" cy="139700"/>
            </a:xfrm>
            <a:custGeom>
              <a:avLst/>
              <a:gdLst>
                <a:gd name="T0" fmla="*/ 220662 w 139"/>
                <a:gd name="T1" fmla="*/ 0 h 88"/>
                <a:gd name="T2" fmla="*/ 206375 w 139"/>
                <a:gd name="T3" fmla="*/ 53975 h 88"/>
                <a:gd name="T4" fmla="*/ 187325 w 139"/>
                <a:gd name="T5" fmla="*/ 100012 h 88"/>
                <a:gd name="T6" fmla="*/ 153987 w 139"/>
                <a:gd name="T7" fmla="*/ 127000 h 88"/>
                <a:gd name="T8" fmla="*/ 106362 w 139"/>
                <a:gd name="T9" fmla="*/ 139700 h 88"/>
                <a:gd name="T10" fmla="*/ 106362 w 139"/>
                <a:gd name="T11" fmla="*/ 139700 h 88"/>
                <a:gd name="T12" fmla="*/ 66675 w 139"/>
                <a:gd name="T13" fmla="*/ 127000 h 88"/>
                <a:gd name="T14" fmla="*/ 33337 w 139"/>
                <a:gd name="T15" fmla="*/ 100012 h 88"/>
                <a:gd name="T16" fmla="*/ 6350 w 139"/>
                <a:gd name="T17" fmla="*/ 53975 h 88"/>
                <a:gd name="T18" fmla="*/ 0 w 139"/>
                <a:gd name="T19" fmla="*/ 0 h 88"/>
                <a:gd name="T20" fmla="*/ 0 w 139"/>
                <a:gd name="T21" fmla="*/ 0 h 88"/>
                <a:gd name="T22" fmla="*/ 106362 w 139"/>
                <a:gd name="T23" fmla="*/ 0 h 88"/>
                <a:gd name="T24" fmla="*/ 106362 w 139"/>
                <a:gd name="T25" fmla="*/ 0 h 88"/>
                <a:gd name="T26" fmla="*/ 220662 w 139"/>
                <a:gd name="T27" fmla="*/ 0 h 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9"/>
                <a:gd name="T43" fmla="*/ 0 h 88"/>
                <a:gd name="T44" fmla="*/ 139 w 139"/>
                <a:gd name="T45" fmla="*/ 88 h 8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9" h="88">
                  <a:moveTo>
                    <a:pt x="139" y="0"/>
                  </a:moveTo>
                  <a:lnTo>
                    <a:pt x="130" y="34"/>
                  </a:lnTo>
                  <a:lnTo>
                    <a:pt x="118" y="63"/>
                  </a:lnTo>
                  <a:lnTo>
                    <a:pt x="97" y="80"/>
                  </a:lnTo>
                  <a:lnTo>
                    <a:pt x="67" y="88"/>
                  </a:lnTo>
                  <a:lnTo>
                    <a:pt x="42" y="80"/>
                  </a:lnTo>
                  <a:lnTo>
                    <a:pt x="21" y="63"/>
                  </a:lnTo>
                  <a:lnTo>
                    <a:pt x="4" y="34"/>
                  </a:lnTo>
                  <a:lnTo>
                    <a:pt x="0" y="0"/>
                  </a:lnTo>
                  <a:lnTo>
                    <a:pt x="67" y="0"/>
                  </a:lnTo>
                  <a:lnTo>
                    <a:pt x="139" y="0"/>
                  </a:lnTo>
                  <a:close/>
                </a:path>
              </a:pathLst>
            </a:custGeom>
            <a:solidFill>
              <a:schemeClr val="bg1"/>
            </a:solidFill>
            <a:ln w="9525">
              <a:noFill/>
              <a:round/>
              <a:headEnd/>
              <a:tailEnd/>
            </a:ln>
          </p:spPr>
          <p:txBody>
            <a:bodyPr/>
            <a:lstStyle/>
            <a:p>
              <a:endParaRPr lang="en-US"/>
            </a:p>
          </p:txBody>
        </p:sp>
        <p:sp>
          <p:nvSpPr>
            <p:cNvPr id="6166" name="Freeform 18"/>
            <p:cNvSpPr>
              <a:spLocks/>
            </p:cNvSpPr>
            <p:nvPr/>
          </p:nvSpPr>
          <p:spPr bwMode="auto">
            <a:xfrm>
              <a:off x="606425" y="4303713"/>
              <a:ext cx="1390650" cy="120650"/>
            </a:xfrm>
            <a:custGeom>
              <a:avLst/>
              <a:gdLst>
                <a:gd name="T0" fmla="*/ 1390650 w 876"/>
                <a:gd name="T1" fmla="*/ 0 h 76"/>
                <a:gd name="T2" fmla="*/ 1003300 w 876"/>
                <a:gd name="T3" fmla="*/ 12700 h 76"/>
                <a:gd name="T4" fmla="*/ 666750 w 876"/>
                <a:gd name="T5" fmla="*/ 31750 h 76"/>
                <a:gd name="T6" fmla="*/ 323850 w 876"/>
                <a:gd name="T7" fmla="*/ 69850 h 76"/>
                <a:gd name="T8" fmla="*/ 0 w 876"/>
                <a:gd name="T9" fmla="*/ 120650 h 76"/>
                <a:gd name="T10" fmla="*/ 0 60000 65536"/>
                <a:gd name="T11" fmla="*/ 0 60000 65536"/>
                <a:gd name="T12" fmla="*/ 0 60000 65536"/>
                <a:gd name="T13" fmla="*/ 0 60000 65536"/>
                <a:gd name="T14" fmla="*/ 0 60000 65536"/>
                <a:gd name="T15" fmla="*/ 0 w 876"/>
                <a:gd name="T16" fmla="*/ 0 h 76"/>
                <a:gd name="T17" fmla="*/ 876 w 876"/>
                <a:gd name="T18" fmla="*/ 76 h 76"/>
              </a:gdLst>
              <a:ahLst/>
              <a:cxnLst>
                <a:cxn ang="T10">
                  <a:pos x="T0" y="T1"/>
                </a:cxn>
                <a:cxn ang="T11">
                  <a:pos x="T2" y="T3"/>
                </a:cxn>
                <a:cxn ang="T12">
                  <a:pos x="T4" y="T5"/>
                </a:cxn>
                <a:cxn ang="T13">
                  <a:pos x="T6" y="T7"/>
                </a:cxn>
                <a:cxn ang="T14">
                  <a:pos x="T8" y="T9"/>
                </a:cxn>
              </a:cxnLst>
              <a:rect l="T15" t="T16" r="T17" b="T18"/>
              <a:pathLst>
                <a:path w="876" h="76">
                  <a:moveTo>
                    <a:pt x="876" y="0"/>
                  </a:moveTo>
                  <a:lnTo>
                    <a:pt x="632" y="8"/>
                  </a:lnTo>
                  <a:lnTo>
                    <a:pt x="420" y="20"/>
                  </a:lnTo>
                  <a:lnTo>
                    <a:pt x="204" y="44"/>
                  </a:lnTo>
                  <a:lnTo>
                    <a:pt x="0" y="76"/>
                  </a:lnTo>
                </a:path>
              </a:pathLst>
            </a:custGeom>
            <a:noFill/>
            <a:ln w="31750">
              <a:solidFill>
                <a:schemeClr val="bg2"/>
              </a:solidFill>
              <a:round/>
              <a:headEnd/>
              <a:tailEnd/>
            </a:ln>
          </p:spPr>
          <p:txBody>
            <a:bodyPr/>
            <a:lstStyle/>
            <a:p>
              <a:endParaRPr lang="en-US"/>
            </a:p>
          </p:txBody>
        </p:sp>
        <p:sp>
          <p:nvSpPr>
            <p:cNvPr id="6167" name="Freeform 19"/>
            <p:cNvSpPr>
              <a:spLocks/>
            </p:cNvSpPr>
            <p:nvPr/>
          </p:nvSpPr>
          <p:spPr bwMode="auto">
            <a:xfrm flipH="1">
              <a:off x="2097088" y="4303713"/>
              <a:ext cx="1390650" cy="120650"/>
            </a:xfrm>
            <a:custGeom>
              <a:avLst/>
              <a:gdLst>
                <a:gd name="T0" fmla="*/ 1390650 w 876"/>
                <a:gd name="T1" fmla="*/ 0 h 76"/>
                <a:gd name="T2" fmla="*/ 1003300 w 876"/>
                <a:gd name="T3" fmla="*/ 12700 h 76"/>
                <a:gd name="T4" fmla="*/ 666750 w 876"/>
                <a:gd name="T5" fmla="*/ 31750 h 76"/>
                <a:gd name="T6" fmla="*/ 323850 w 876"/>
                <a:gd name="T7" fmla="*/ 69850 h 76"/>
                <a:gd name="T8" fmla="*/ 0 w 876"/>
                <a:gd name="T9" fmla="*/ 120650 h 76"/>
                <a:gd name="T10" fmla="*/ 0 60000 65536"/>
                <a:gd name="T11" fmla="*/ 0 60000 65536"/>
                <a:gd name="T12" fmla="*/ 0 60000 65536"/>
                <a:gd name="T13" fmla="*/ 0 60000 65536"/>
                <a:gd name="T14" fmla="*/ 0 60000 65536"/>
                <a:gd name="T15" fmla="*/ 0 w 876"/>
                <a:gd name="T16" fmla="*/ 0 h 76"/>
                <a:gd name="T17" fmla="*/ 876 w 876"/>
                <a:gd name="T18" fmla="*/ 76 h 76"/>
              </a:gdLst>
              <a:ahLst/>
              <a:cxnLst>
                <a:cxn ang="T10">
                  <a:pos x="T0" y="T1"/>
                </a:cxn>
                <a:cxn ang="T11">
                  <a:pos x="T2" y="T3"/>
                </a:cxn>
                <a:cxn ang="T12">
                  <a:pos x="T4" y="T5"/>
                </a:cxn>
                <a:cxn ang="T13">
                  <a:pos x="T6" y="T7"/>
                </a:cxn>
                <a:cxn ang="T14">
                  <a:pos x="T8" y="T9"/>
                </a:cxn>
              </a:cxnLst>
              <a:rect l="T15" t="T16" r="T17" b="T18"/>
              <a:pathLst>
                <a:path w="876" h="76">
                  <a:moveTo>
                    <a:pt x="876" y="0"/>
                  </a:moveTo>
                  <a:lnTo>
                    <a:pt x="632" y="8"/>
                  </a:lnTo>
                  <a:lnTo>
                    <a:pt x="420" y="20"/>
                  </a:lnTo>
                  <a:lnTo>
                    <a:pt x="204" y="44"/>
                  </a:lnTo>
                  <a:lnTo>
                    <a:pt x="0" y="76"/>
                  </a:lnTo>
                </a:path>
              </a:pathLst>
            </a:custGeom>
            <a:noFill/>
            <a:ln w="31750">
              <a:solidFill>
                <a:schemeClr val="bg2"/>
              </a:solidFill>
              <a:round/>
              <a:headEnd/>
              <a:tailEnd/>
            </a:ln>
          </p:spPr>
          <p:txBody>
            <a:bodyPr/>
            <a:lstStyle/>
            <a:p>
              <a:endParaRPr lang="en-US"/>
            </a:p>
          </p:txBody>
        </p:sp>
        <p:sp>
          <p:nvSpPr>
            <p:cNvPr id="6168" name="Text Box 20"/>
            <p:cNvSpPr txBox="1">
              <a:spLocks noChangeArrowheads="1"/>
            </p:cNvSpPr>
            <p:nvPr/>
          </p:nvSpPr>
          <p:spPr bwMode="auto">
            <a:xfrm>
              <a:off x="3790950" y="3998913"/>
              <a:ext cx="854075" cy="517525"/>
            </a:xfrm>
            <a:prstGeom prst="rect">
              <a:avLst/>
            </a:prstGeom>
            <a:noFill/>
            <a:ln w="9525">
              <a:noFill/>
              <a:miter lim="800000"/>
              <a:headEnd/>
              <a:tailEnd/>
            </a:ln>
          </p:spPr>
          <p:txBody>
            <a:bodyPr wrap="none">
              <a:spAutoFit/>
            </a:bodyPr>
            <a:lstStyle/>
            <a:p>
              <a:r>
                <a:rPr lang="en-US" sz="1400"/>
                <a:t>pushing </a:t>
              </a:r>
            </a:p>
            <a:p>
              <a:r>
                <a:rPr lang="en-US" sz="1400"/>
                <a:t>rods</a:t>
              </a:r>
              <a:endParaRPr lang="fr-FR"/>
            </a:p>
          </p:txBody>
        </p:sp>
        <p:sp>
          <p:nvSpPr>
            <p:cNvPr id="6169" name="Freeform 21"/>
            <p:cNvSpPr>
              <a:spLocks/>
            </p:cNvSpPr>
            <p:nvPr/>
          </p:nvSpPr>
          <p:spPr bwMode="auto">
            <a:xfrm>
              <a:off x="946150" y="4462463"/>
              <a:ext cx="317500" cy="674687"/>
            </a:xfrm>
            <a:custGeom>
              <a:avLst/>
              <a:gdLst>
                <a:gd name="T0" fmla="*/ 317500 w 548"/>
                <a:gd name="T1" fmla="*/ 0 h 412"/>
                <a:gd name="T2" fmla="*/ 0 w 548"/>
                <a:gd name="T3" fmla="*/ 674687 h 412"/>
                <a:gd name="T4" fmla="*/ 0 60000 65536"/>
                <a:gd name="T5" fmla="*/ 0 60000 65536"/>
                <a:gd name="T6" fmla="*/ 0 w 548"/>
                <a:gd name="T7" fmla="*/ 0 h 412"/>
                <a:gd name="T8" fmla="*/ 548 w 548"/>
                <a:gd name="T9" fmla="*/ 412 h 412"/>
              </a:gdLst>
              <a:ahLst/>
              <a:cxnLst>
                <a:cxn ang="T4">
                  <a:pos x="T0" y="T1"/>
                </a:cxn>
                <a:cxn ang="T5">
                  <a:pos x="T2" y="T3"/>
                </a:cxn>
              </a:cxnLst>
              <a:rect l="T6" t="T7" r="T8" b="T9"/>
              <a:pathLst>
                <a:path w="548" h="412">
                  <a:moveTo>
                    <a:pt x="548" y="0"/>
                  </a:moveTo>
                  <a:lnTo>
                    <a:pt x="0" y="412"/>
                  </a:lnTo>
                </a:path>
              </a:pathLst>
            </a:custGeom>
            <a:noFill/>
            <a:ln w="22225">
              <a:solidFill>
                <a:schemeClr val="tx2"/>
              </a:solidFill>
              <a:round/>
              <a:headEnd type="none" w="lg" len="lg"/>
              <a:tailEnd type="none" w="lg" len="lg"/>
            </a:ln>
          </p:spPr>
          <p:txBody>
            <a:bodyPr wrap="none" anchor="ctr"/>
            <a:lstStyle/>
            <a:p>
              <a:endParaRPr lang="en-US"/>
            </a:p>
          </p:txBody>
        </p:sp>
        <p:sp>
          <p:nvSpPr>
            <p:cNvPr id="6170" name="Line 39"/>
            <p:cNvSpPr>
              <a:spLocks noChangeShapeType="1"/>
            </p:cNvSpPr>
            <p:nvPr/>
          </p:nvSpPr>
          <p:spPr bwMode="auto">
            <a:xfrm>
              <a:off x="344488" y="3795713"/>
              <a:ext cx="0" cy="439737"/>
            </a:xfrm>
            <a:prstGeom prst="line">
              <a:avLst/>
            </a:prstGeom>
            <a:noFill/>
            <a:ln w="28575">
              <a:solidFill>
                <a:srgbClr val="CC9900"/>
              </a:solidFill>
              <a:round/>
              <a:headEnd/>
              <a:tailEnd type="triangle" w="med" len="med"/>
            </a:ln>
          </p:spPr>
          <p:txBody>
            <a:bodyPr/>
            <a:lstStyle/>
            <a:p>
              <a:endParaRPr lang="fr-FR"/>
            </a:p>
          </p:txBody>
        </p:sp>
        <p:sp>
          <p:nvSpPr>
            <p:cNvPr id="6171" name="Oval 40"/>
            <p:cNvSpPr>
              <a:spLocks noChangeArrowheads="1"/>
            </p:cNvSpPr>
            <p:nvPr/>
          </p:nvSpPr>
          <p:spPr bwMode="auto">
            <a:xfrm>
              <a:off x="238125" y="4276725"/>
              <a:ext cx="219075" cy="219075"/>
            </a:xfrm>
            <a:prstGeom prst="ellipse">
              <a:avLst/>
            </a:prstGeom>
            <a:solidFill>
              <a:srgbClr val="CC9900"/>
            </a:solidFill>
            <a:ln w="9525">
              <a:solidFill>
                <a:srgbClr val="CC9900"/>
              </a:solidFill>
              <a:round/>
              <a:headEnd/>
              <a:tailEnd/>
            </a:ln>
          </p:spPr>
          <p:txBody>
            <a:bodyPr wrap="none" anchor="ctr"/>
            <a:lstStyle/>
            <a:p>
              <a:endParaRPr lang="en-US"/>
            </a:p>
          </p:txBody>
        </p:sp>
        <p:sp>
          <p:nvSpPr>
            <p:cNvPr id="6172" name="Line 41"/>
            <p:cNvSpPr>
              <a:spLocks noChangeShapeType="1"/>
            </p:cNvSpPr>
            <p:nvPr/>
          </p:nvSpPr>
          <p:spPr bwMode="auto">
            <a:xfrm>
              <a:off x="3744913" y="3795713"/>
              <a:ext cx="0" cy="439737"/>
            </a:xfrm>
            <a:prstGeom prst="line">
              <a:avLst/>
            </a:prstGeom>
            <a:noFill/>
            <a:ln w="28575">
              <a:solidFill>
                <a:srgbClr val="CC9900"/>
              </a:solidFill>
              <a:round/>
              <a:headEnd/>
              <a:tailEnd type="triangle" w="med" len="med"/>
            </a:ln>
          </p:spPr>
          <p:txBody>
            <a:bodyPr/>
            <a:lstStyle/>
            <a:p>
              <a:endParaRPr lang="fr-FR"/>
            </a:p>
          </p:txBody>
        </p:sp>
        <p:sp>
          <p:nvSpPr>
            <p:cNvPr id="6173" name="Oval 42"/>
            <p:cNvSpPr>
              <a:spLocks noChangeArrowheads="1"/>
            </p:cNvSpPr>
            <p:nvPr/>
          </p:nvSpPr>
          <p:spPr bwMode="auto">
            <a:xfrm>
              <a:off x="3638550" y="4276725"/>
              <a:ext cx="219075" cy="219075"/>
            </a:xfrm>
            <a:prstGeom prst="ellipse">
              <a:avLst/>
            </a:prstGeom>
            <a:solidFill>
              <a:srgbClr val="CC9900"/>
            </a:solidFill>
            <a:ln w="9525">
              <a:solidFill>
                <a:srgbClr val="CC9900"/>
              </a:solidFill>
              <a:round/>
              <a:headEnd/>
              <a:tailEnd/>
            </a:ln>
          </p:spPr>
          <p:txBody>
            <a:bodyPr wrap="none" anchor="ctr"/>
            <a:lstStyle/>
            <a:p>
              <a:pPr algn="ctr"/>
              <a:endParaRPr lang="en-US"/>
            </a:p>
          </p:txBody>
        </p:sp>
      </p:grpSp>
      <p:sp>
        <p:nvSpPr>
          <p:cNvPr id="6149" name="Rectangle 43"/>
          <p:cNvSpPr>
            <a:spLocks noChangeArrowheads="1"/>
          </p:cNvSpPr>
          <p:nvPr/>
        </p:nvSpPr>
        <p:spPr bwMode="auto">
          <a:xfrm>
            <a:off x="704850" y="188913"/>
            <a:ext cx="7740650" cy="554037"/>
          </a:xfrm>
          <a:prstGeom prst="rect">
            <a:avLst/>
          </a:prstGeom>
          <a:noFill/>
          <a:ln w="76200">
            <a:noFill/>
            <a:miter lim="800000"/>
            <a:headEnd/>
            <a:tailEnd/>
          </a:ln>
        </p:spPr>
        <p:txBody>
          <a:bodyPr wrap="none">
            <a:spAutoFit/>
          </a:bodyPr>
          <a:lstStyle/>
          <a:p>
            <a:pPr algn="ctr" eaLnBrk="0" hangingPunct="0"/>
            <a:r>
              <a:rPr lang="fr-FR" sz="3000" b="1">
                <a:solidFill>
                  <a:srgbClr val="0000FF"/>
                </a:solidFill>
              </a:rPr>
              <a:t>MICROFABRICATED BREAK-JUNCTIONS</a:t>
            </a:r>
          </a:p>
        </p:txBody>
      </p:sp>
      <p:sp>
        <p:nvSpPr>
          <p:cNvPr id="31" name="Rectangle 30"/>
          <p:cNvSpPr/>
          <p:nvPr/>
        </p:nvSpPr>
        <p:spPr>
          <a:xfrm>
            <a:off x="1835150" y="3213100"/>
            <a:ext cx="4968875" cy="3240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6151" name="Picture 5" descr="U:\Commun\PROJET Atomic Contacts\Setup\MecaniqueFin2008\Real Sample\First sample\Photo 029.jpg"/>
          <p:cNvPicPr>
            <a:picLocks noChangeAspect="1" noChangeArrowheads="1"/>
          </p:cNvPicPr>
          <p:nvPr/>
        </p:nvPicPr>
        <p:blipFill>
          <a:blip r:embed="rId5"/>
          <a:srcRect l="8652"/>
          <a:stretch>
            <a:fillRect/>
          </a:stretch>
        </p:blipFill>
        <p:spPr bwMode="auto">
          <a:xfrm>
            <a:off x="2484438" y="3284538"/>
            <a:ext cx="3554412" cy="3370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11"/>
          <p:cNvGraphicFramePr>
            <a:graphicFrameLocks noChangeAspect="1"/>
          </p:cNvGraphicFramePr>
          <p:nvPr/>
        </p:nvGraphicFramePr>
        <p:xfrm>
          <a:off x="1168400" y="1341438"/>
          <a:ext cx="6448425" cy="4625975"/>
        </p:xfrm>
        <a:graphic>
          <a:graphicData uri="http://schemas.openxmlformats.org/presentationml/2006/ole">
            <p:oleObj spid="_x0000_s7170" name="Acrobat Document" r:id="rId3" imgW="7354800" imgH="4907160" progId="AcroExch.Document">
              <p:embed/>
            </p:oleObj>
          </a:graphicData>
        </a:graphic>
      </p:graphicFrame>
      <p:sp>
        <p:nvSpPr>
          <p:cNvPr id="4" name="Rectangle 66"/>
          <p:cNvSpPr>
            <a:spLocks noChangeArrowheads="1"/>
          </p:cNvSpPr>
          <p:nvPr/>
        </p:nvSpPr>
        <p:spPr bwMode="auto">
          <a:xfrm>
            <a:off x="400050" y="171450"/>
            <a:ext cx="8172450" cy="553998"/>
          </a:xfrm>
          <a:prstGeom prst="rect">
            <a:avLst/>
          </a:prstGeom>
          <a:noFill/>
          <a:ln w="9525">
            <a:noFill/>
            <a:miter lim="800000"/>
            <a:headEnd/>
            <a:tailEnd/>
          </a:ln>
        </p:spPr>
        <p:txBody>
          <a:bodyPr>
            <a:spAutoFit/>
          </a:bodyPr>
          <a:lstStyle/>
          <a:p>
            <a:pPr algn="ctr">
              <a:defRPr/>
            </a:pPr>
            <a:r>
              <a:rPr lang="en-US" sz="3000" b="1" dirty="0">
                <a:solidFill>
                  <a:srgbClr val="3333FF"/>
                </a:solidFill>
                <a:latin typeface="+mn-lt"/>
                <a:cs typeface="+mn-cs"/>
              </a:rPr>
              <a:t>PIN code of the atomic contact</a:t>
            </a:r>
            <a:endParaRPr lang="fr-FR" sz="3000" b="1" dirty="0">
              <a:solidFill>
                <a:srgbClr val="3333FF"/>
              </a:solidFill>
              <a:latin typeface="+mn-lt"/>
              <a:cs typeface="+mn-cs"/>
            </a:endParaRPr>
          </a:p>
        </p:txBody>
      </p:sp>
      <p:sp>
        <p:nvSpPr>
          <p:cNvPr id="5" name="Rectangle 4"/>
          <p:cNvSpPr>
            <a:spLocks noChangeArrowheads="1"/>
          </p:cNvSpPr>
          <p:nvPr/>
        </p:nvSpPr>
        <p:spPr bwMode="auto">
          <a:xfrm>
            <a:off x="6164593" y="6059076"/>
            <a:ext cx="2284412" cy="336550"/>
          </a:xfrm>
          <a:prstGeom prst="rect">
            <a:avLst/>
          </a:prstGeom>
          <a:noFill/>
          <a:ln w="9525">
            <a:noFill/>
            <a:miter lim="800000"/>
            <a:headEnd/>
            <a:tailEnd/>
          </a:ln>
        </p:spPr>
        <p:txBody>
          <a:bodyPr wrap="none">
            <a:spAutoFit/>
          </a:bodyPr>
          <a:lstStyle/>
          <a:p>
            <a:pPr eaLnBrk="0" hangingPunct="0"/>
            <a:r>
              <a:rPr lang="de-DE" sz="1600" dirty="0">
                <a:solidFill>
                  <a:schemeClr val="tx2"/>
                </a:solidFill>
              </a:rPr>
              <a:t>Scheer </a:t>
            </a:r>
            <a:r>
              <a:rPr lang="de-DE" sz="1600" i="1" dirty="0">
                <a:solidFill>
                  <a:schemeClr val="tx2"/>
                </a:solidFill>
              </a:rPr>
              <a:t>et al.</a:t>
            </a:r>
            <a:r>
              <a:rPr lang="de-DE" sz="1600" dirty="0">
                <a:solidFill>
                  <a:schemeClr val="tx2"/>
                </a:solidFill>
              </a:rPr>
              <a:t> PRL 1997</a:t>
            </a:r>
            <a:endParaRPr lang="fr-FR" sz="1600" dirty="0">
              <a:solidFill>
                <a:schemeClr val="tx2"/>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1567544" y="2933206"/>
            <a:ext cx="6507678" cy="646331"/>
          </a:xfrm>
          <a:prstGeom prst="rect">
            <a:avLst/>
          </a:prstGeom>
          <a:noFill/>
        </p:spPr>
        <p:txBody>
          <a:bodyPr wrap="square" rtlCol="0">
            <a:spAutoFit/>
          </a:bodyPr>
          <a:lstStyle/>
          <a:p>
            <a:r>
              <a:rPr lang="en-US" sz="3600" dirty="0" smtClean="0">
                <a:solidFill>
                  <a:srgbClr val="3333FF"/>
                </a:solidFill>
              </a:rPr>
              <a:t>Current bias in not enough…</a:t>
            </a:r>
            <a:endParaRPr lang="fr-FR" sz="3600" dirty="0">
              <a:solidFill>
                <a:srgbClr val="3333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6"/>
          <p:cNvSpPr>
            <a:spLocks noChangeArrowheads="1"/>
          </p:cNvSpPr>
          <p:nvPr/>
        </p:nvSpPr>
        <p:spPr bwMode="auto">
          <a:xfrm>
            <a:off x="400050" y="171450"/>
            <a:ext cx="8172450" cy="553998"/>
          </a:xfrm>
          <a:prstGeom prst="rect">
            <a:avLst/>
          </a:prstGeom>
          <a:noFill/>
          <a:ln w="9525">
            <a:noFill/>
            <a:miter lim="800000"/>
            <a:headEnd/>
            <a:tailEnd/>
          </a:ln>
        </p:spPr>
        <p:txBody>
          <a:bodyPr>
            <a:spAutoFit/>
          </a:bodyPr>
          <a:lstStyle/>
          <a:p>
            <a:pPr algn="ctr">
              <a:defRPr/>
            </a:pPr>
            <a:r>
              <a:rPr lang="en-US" sz="3000" b="1" dirty="0">
                <a:solidFill>
                  <a:srgbClr val="3333FF"/>
                </a:solidFill>
                <a:latin typeface="+mn-lt"/>
                <a:cs typeface="+mn-cs"/>
              </a:rPr>
              <a:t>Atomic Squid…</a:t>
            </a:r>
            <a:endParaRPr lang="fr-FR" sz="3000" b="1" dirty="0">
              <a:solidFill>
                <a:srgbClr val="3333FF"/>
              </a:solidFill>
              <a:latin typeface="+mn-lt"/>
              <a:cs typeface="+mn-cs"/>
            </a:endParaRPr>
          </a:p>
        </p:txBody>
      </p:sp>
      <p:grpSp>
        <p:nvGrpSpPr>
          <p:cNvPr id="8199" name="Group 266"/>
          <p:cNvGrpSpPr>
            <a:grpSpLocks/>
          </p:cNvGrpSpPr>
          <p:nvPr/>
        </p:nvGrpSpPr>
        <p:grpSpPr bwMode="auto">
          <a:xfrm>
            <a:off x="742950" y="2209800"/>
            <a:ext cx="3162300" cy="2397125"/>
            <a:chOff x="0" y="860610"/>
            <a:chExt cx="3162316" cy="2396118"/>
          </a:xfrm>
        </p:grpSpPr>
        <p:grpSp>
          <p:nvGrpSpPr>
            <p:cNvPr id="8201" name="Groupe 121"/>
            <p:cNvGrpSpPr>
              <a:grpSpLocks/>
            </p:cNvGrpSpPr>
            <p:nvPr/>
          </p:nvGrpSpPr>
          <p:grpSpPr bwMode="auto">
            <a:xfrm>
              <a:off x="469902" y="860610"/>
              <a:ext cx="2692414" cy="2396118"/>
              <a:chOff x="5938373" y="4319030"/>
              <a:chExt cx="2692414" cy="2396118"/>
            </a:xfrm>
          </p:grpSpPr>
          <p:grpSp>
            <p:nvGrpSpPr>
              <p:cNvPr id="8205" name="Groupe 90"/>
              <p:cNvGrpSpPr>
                <a:grpSpLocks/>
              </p:cNvGrpSpPr>
              <p:nvPr/>
            </p:nvGrpSpPr>
            <p:grpSpPr bwMode="auto">
              <a:xfrm>
                <a:off x="6215074" y="4319030"/>
                <a:ext cx="2415713" cy="2396118"/>
                <a:chOff x="1357290" y="3890402"/>
                <a:chExt cx="2415713" cy="2396118"/>
              </a:xfrm>
            </p:grpSpPr>
            <p:graphicFrame>
              <p:nvGraphicFramePr>
                <p:cNvPr id="8194" name="Object 3"/>
                <p:cNvGraphicFramePr>
                  <a:graphicFrameLocks noChangeAspect="1"/>
                </p:cNvGraphicFramePr>
                <p:nvPr/>
              </p:nvGraphicFramePr>
              <p:xfrm>
                <a:off x="2196616" y="3920101"/>
                <a:ext cx="1576387" cy="392112"/>
              </p:xfrm>
              <a:graphic>
                <a:graphicData uri="http://schemas.openxmlformats.org/presentationml/2006/ole">
                  <p:oleObj spid="_x0000_s8194" name="Equation" r:id="rId3" imgW="1523880" imgH="380880" progId="">
                    <p:embed/>
                  </p:oleObj>
                </a:graphicData>
              </a:graphic>
            </p:graphicFrame>
            <p:grpSp>
              <p:nvGrpSpPr>
                <p:cNvPr id="8208" name="Groupe 240"/>
                <p:cNvGrpSpPr>
                  <a:grpSpLocks/>
                </p:cNvGrpSpPr>
                <p:nvPr/>
              </p:nvGrpSpPr>
              <p:grpSpPr bwMode="auto">
                <a:xfrm>
                  <a:off x="1357290" y="3890402"/>
                  <a:ext cx="1714034" cy="2396118"/>
                  <a:chOff x="928662" y="1675824"/>
                  <a:chExt cx="1714034" cy="2396118"/>
                </a:xfrm>
              </p:grpSpPr>
              <p:cxnSp>
                <p:nvCxnSpPr>
                  <p:cNvPr id="14" name="Connecteur droit 93"/>
                  <p:cNvCxnSpPr/>
                  <p:nvPr/>
                </p:nvCxnSpPr>
                <p:spPr>
                  <a:xfrm rot="5400000">
                    <a:off x="1194285" y="2124105"/>
                    <a:ext cx="896561" cy="0"/>
                  </a:xfrm>
                  <a:prstGeom prst="line">
                    <a:avLst/>
                  </a:prstGeom>
                </p:spPr>
                <p:style>
                  <a:lnRef idx="2">
                    <a:schemeClr val="dk1"/>
                  </a:lnRef>
                  <a:fillRef idx="0">
                    <a:schemeClr val="dk1"/>
                  </a:fillRef>
                  <a:effectRef idx="1">
                    <a:schemeClr val="dk1"/>
                  </a:effectRef>
                  <a:fontRef idx="minor">
                    <a:schemeClr val="tx1"/>
                  </a:fontRef>
                </p:style>
              </p:cxnSp>
              <p:grpSp>
                <p:nvGrpSpPr>
                  <p:cNvPr id="8210" name="Groupe 239"/>
                  <p:cNvGrpSpPr>
                    <a:grpSpLocks/>
                  </p:cNvGrpSpPr>
                  <p:nvPr/>
                </p:nvGrpSpPr>
                <p:grpSpPr bwMode="auto">
                  <a:xfrm>
                    <a:off x="928662" y="1713908"/>
                    <a:ext cx="1714034" cy="2358034"/>
                    <a:chOff x="928662" y="1713908"/>
                    <a:chExt cx="1714034" cy="2358034"/>
                  </a:xfrm>
                </p:grpSpPr>
                <p:grpSp>
                  <p:nvGrpSpPr>
                    <p:cNvPr id="8211" name="Groupe 198"/>
                    <p:cNvGrpSpPr>
                      <a:grpSpLocks/>
                    </p:cNvGrpSpPr>
                    <p:nvPr/>
                  </p:nvGrpSpPr>
                  <p:grpSpPr bwMode="auto">
                    <a:xfrm>
                      <a:off x="928662" y="2570798"/>
                      <a:ext cx="1425107" cy="1063178"/>
                      <a:chOff x="3966631" y="1668038"/>
                      <a:chExt cx="1425107" cy="1063178"/>
                    </a:xfrm>
                  </p:grpSpPr>
                  <p:sp>
                    <p:nvSpPr>
                      <p:cNvPr id="8216" name="Text Box 87"/>
                      <p:cNvSpPr txBox="1">
                        <a:spLocks noChangeArrowheads="1"/>
                      </p:cNvSpPr>
                      <p:nvPr/>
                    </p:nvSpPr>
                    <p:spPr bwMode="auto">
                      <a:xfrm rot="-10833">
                        <a:off x="4476076" y="2330182"/>
                        <a:ext cx="263861" cy="109109"/>
                      </a:xfrm>
                      <a:prstGeom prst="rect">
                        <a:avLst/>
                      </a:prstGeom>
                      <a:noFill/>
                      <a:ln w="9525">
                        <a:noFill/>
                        <a:miter lim="800000"/>
                        <a:headEnd/>
                        <a:tailEnd/>
                      </a:ln>
                    </p:spPr>
                    <p:txBody>
                      <a:bodyPr vert="eaVert">
                        <a:spAutoFit/>
                      </a:bodyPr>
                      <a:lstStyle/>
                      <a:p>
                        <a:pPr algn="ctr">
                          <a:spcBef>
                            <a:spcPct val="50000"/>
                          </a:spcBef>
                        </a:pPr>
                        <a:endParaRPr lang="fr-FR" baseline="-25000"/>
                      </a:p>
                    </p:txBody>
                  </p:sp>
                  <p:sp>
                    <p:nvSpPr>
                      <p:cNvPr id="23" name="Freeform 14"/>
                      <p:cNvSpPr>
                        <a:spLocks/>
                      </p:cNvSpPr>
                      <p:nvPr/>
                    </p:nvSpPr>
                    <p:spPr bwMode="auto">
                      <a:xfrm flipH="1">
                        <a:off x="4669422" y="1672799"/>
                        <a:ext cx="511178" cy="314193"/>
                      </a:xfrm>
                      <a:custGeom>
                        <a:avLst/>
                        <a:gdLst/>
                        <a:ahLst/>
                        <a:cxnLst>
                          <a:cxn ang="0">
                            <a:pos x="0" y="273"/>
                          </a:cxn>
                          <a:cxn ang="0">
                            <a:pos x="0" y="0"/>
                          </a:cxn>
                          <a:cxn ang="0">
                            <a:pos x="817" y="0"/>
                          </a:cxn>
                        </a:cxnLst>
                        <a:rect l="0" t="0" r="r" b="b"/>
                        <a:pathLst>
                          <a:path w="817" h="273">
                            <a:moveTo>
                              <a:pt x="0" y="273"/>
                            </a:moveTo>
                            <a:lnTo>
                              <a:pt x="0" y="0"/>
                            </a:lnTo>
                            <a:lnTo>
                              <a:pt x="817" y="0"/>
                            </a:lnTo>
                          </a:path>
                        </a:pathLst>
                      </a:custGeom>
                      <a:noFill/>
                      <a:ln w="38100" cmpd="sng">
                        <a:solidFill>
                          <a:srgbClr val="008000"/>
                        </a:solidFill>
                        <a:round/>
                        <a:headEnd/>
                        <a:tailEnd/>
                      </a:ln>
                      <a:effectLst>
                        <a:outerShdw blurRad="50800" dist="38100" dir="2700000" algn="tl" rotWithShape="0">
                          <a:prstClr val="black">
                            <a:alpha val="40000"/>
                          </a:prstClr>
                        </a:outerShdw>
                      </a:effectLst>
                    </p:spPr>
                    <p:txBody>
                      <a:bodyPr/>
                      <a:lstStyle/>
                      <a:p>
                        <a:pPr algn="ctr">
                          <a:defRPr/>
                        </a:pPr>
                        <a:endParaRPr lang="fr-FR">
                          <a:latin typeface="Arial" charset="0"/>
                          <a:cs typeface="+mn-cs"/>
                        </a:endParaRPr>
                      </a:p>
                    </p:txBody>
                  </p:sp>
                  <p:sp>
                    <p:nvSpPr>
                      <p:cNvPr id="24" name="Freeform 15"/>
                      <p:cNvSpPr>
                        <a:spLocks/>
                      </p:cNvSpPr>
                      <p:nvPr/>
                    </p:nvSpPr>
                    <p:spPr bwMode="auto">
                      <a:xfrm flipH="1" flipV="1">
                        <a:off x="4669422" y="2363071"/>
                        <a:ext cx="508002" cy="368145"/>
                      </a:xfrm>
                      <a:custGeom>
                        <a:avLst/>
                        <a:gdLst/>
                        <a:ahLst/>
                        <a:cxnLst>
                          <a:cxn ang="0">
                            <a:pos x="0" y="273"/>
                          </a:cxn>
                          <a:cxn ang="0">
                            <a:pos x="0" y="0"/>
                          </a:cxn>
                          <a:cxn ang="0">
                            <a:pos x="817" y="0"/>
                          </a:cxn>
                        </a:cxnLst>
                        <a:rect l="0" t="0" r="r" b="b"/>
                        <a:pathLst>
                          <a:path w="817" h="273">
                            <a:moveTo>
                              <a:pt x="0" y="273"/>
                            </a:moveTo>
                            <a:lnTo>
                              <a:pt x="0" y="0"/>
                            </a:lnTo>
                            <a:lnTo>
                              <a:pt x="817" y="0"/>
                            </a:lnTo>
                          </a:path>
                        </a:pathLst>
                      </a:custGeom>
                      <a:noFill/>
                      <a:ln w="38100" cmpd="sng">
                        <a:solidFill>
                          <a:srgbClr val="008000"/>
                        </a:solidFill>
                        <a:round/>
                        <a:headEnd/>
                        <a:tailEnd/>
                      </a:ln>
                      <a:effectLst>
                        <a:outerShdw blurRad="50800" dist="38100" dir="2700000" algn="tl" rotWithShape="0">
                          <a:prstClr val="black">
                            <a:alpha val="40000"/>
                          </a:prstClr>
                        </a:outerShdw>
                      </a:effectLst>
                    </p:spPr>
                    <p:txBody>
                      <a:bodyPr/>
                      <a:lstStyle/>
                      <a:p>
                        <a:pPr algn="ctr">
                          <a:defRPr/>
                        </a:pPr>
                        <a:endParaRPr lang="fr-FR">
                          <a:latin typeface="Arial" charset="0"/>
                          <a:cs typeface="+mn-cs"/>
                        </a:endParaRPr>
                      </a:p>
                    </p:txBody>
                  </p:sp>
                  <p:sp>
                    <p:nvSpPr>
                      <p:cNvPr id="8219" name="Oval 33"/>
                      <p:cNvSpPr>
                        <a:spLocks noChangeArrowheads="1"/>
                      </p:cNvSpPr>
                      <p:nvPr/>
                    </p:nvSpPr>
                    <p:spPr bwMode="auto">
                      <a:xfrm>
                        <a:off x="4570882" y="2041506"/>
                        <a:ext cx="233020" cy="222581"/>
                      </a:xfrm>
                      <a:prstGeom prst="ellipse">
                        <a:avLst/>
                      </a:prstGeom>
                      <a:noFill/>
                      <a:ln w="38100">
                        <a:solidFill>
                          <a:srgbClr val="0000FF"/>
                        </a:solidFill>
                        <a:round/>
                        <a:headEnd/>
                        <a:tailEnd/>
                      </a:ln>
                    </p:spPr>
                    <p:txBody>
                      <a:bodyPr wrap="none" anchor="ctr"/>
                      <a:lstStyle/>
                      <a:p>
                        <a:pPr algn="ctr"/>
                        <a:endParaRPr lang="fr-FR"/>
                      </a:p>
                    </p:txBody>
                  </p:sp>
                  <p:sp>
                    <p:nvSpPr>
                      <p:cNvPr id="8220" name="Oval 34"/>
                      <p:cNvSpPr>
                        <a:spLocks noChangeArrowheads="1"/>
                      </p:cNvSpPr>
                      <p:nvPr/>
                    </p:nvSpPr>
                    <p:spPr bwMode="auto">
                      <a:xfrm>
                        <a:off x="4674828" y="2139704"/>
                        <a:ext cx="26272" cy="25095"/>
                      </a:xfrm>
                      <a:prstGeom prst="ellipse">
                        <a:avLst/>
                      </a:prstGeom>
                      <a:noFill/>
                      <a:ln w="38100">
                        <a:solidFill>
                          <a:srgbClr val="0000FF"/>
                        </a:solidFill>
                        <a:round/>
                        <a:headEnd/>
                        <a:tailEnd/>
                      </a:ln>
                    </p:spPr>
                    <p:txBody>
                      <a:bodyPr wrap="none" anchor="ctr"/>
                      <a:lstStyle/>
                      <a:p>
                        <a:pPr algn="ctr"/>
                        <a:endParaRPr lang="fr-FR"/>
                      </a:p>
                    </p:txBody>
                  </p:sp>
                  <p:graphicFrame>
                    <p:nvGraphicFramePr>
                      <p:cNvPr id="8196" name="Object 4"/>
                      <p:cNvGraphicFramePr>
                        <a:graphicFrameLocks noChangeAspect="1"/>
                      </p:cNvGraphicFramePr>
                      <p:nvPr/>
                    </p:nvGraphicFramePr>
                    <p:xfrm>
                      <a:off x="4535487" y="2333610"/>
                      <a:ext cx="238125" cy="350827"/>
                    </p:xfrm>
                    <a:graphic>
                      <a:graphicData uri="http://schemas.openxmlformats.org/presentationml/2006/ole">
                        <p:oleObj spid="_x0000_s8196" name="Equation" r:id="rId4" imgW="139680" imgH="164880" progId="">
                          <p:embed/>
                        </p:oleObj>
                      </a:graphicData>
                    </a:graphic>
                  </p:graphicFrame>
                  <p:sp>
                    <p:nvSpPr>
                      <p:cNvPr id="28" name="Rectangle 36"/>
                      <p:cNvSpPr>
                        <a:spLocks noChangeArrowheads="1"/>
                      </p:cNvSpPr>
                      <p:nvPr/>
                    </p:nvSpPr>
                    <p:spPr bwMode="auto">
                      <a:xfrm>
                        <a:off x="4974224" y="1994926"/>
                        <a:ext cx="417514" cy="380840"/>
                      </a:xfrm>
                      <a:prstGeom prst="rect">
                        <a:avLst/>
                      </a:prstGeom>
                      <a:solidFill>
                        <a:schemeClr val="bg1"/>
                      </a:solidFill>
                      <a:ln w="38100">
                        <a:solidFill>
                          <a:srgbClr val="008000"/>
                        </a:solidFill>
                        <a:miter lim="800000"/>
                        <a:headEnd/>
                        <a:tailEnd/>
                      </a:ln>
                      <a:effectLst>
                        <a:outerShdw blurRad="50800" dist="38100" dir="2700000" algn="tl" rotWithShape="0">
                          <a:prstClr val="black">
                            <a:alpha val="40000"/>
                          </a:prstClr>
                        </a:outerShdw>
                      </a:effectLst>
                    </p:spPr>
                    <p:txBody>
                      <a:bodyPr wrap="none" anchor="ctr"/>
                      <a:lstStyle/>
                      <a:p>
                        <a:pPr algn="ctr">
                          <a:defRPr/>
                        </a:pPr>
                        <a:endParaRPr lang="fr-FR">
                          <a:latin typeface="Arial" charset="0"/>
                          <a:cs typeface="+mn-cs"/>
                        </a:endParaRPr>
                      </a:p>
                    </p:txBody>
                  </p:sp>
                  <p:grpSp>
                    <p:nvGrpSpPr>
                      <p:cNvPr id="8222" name="Group 60"/>
                      <p:cNvGrpSpPr>
                        <a:grpSpLocks/>
                      </p:cNvGrpSpPr>
                      <p:nvPr/>
                    </p:nvGrpSpPr>
                    <p:grpSpPr bwMode="auto">
                      <a:xfrm>
                        <a:off x="4968387" y="2017040"/>
                        <a:ext cx="416923" cy="342601"/>
                        <a:chOff x="2372" y="2354"/>
                        <a:chExt cx="365" cy="314"/>
                      </a:xfrm>
                    </p:grpSpPr>
                    <p:sp>
                      <p:nvSpPr>
                        <p:cNvPr id="8226" name="Line 14"/>
                        <p:cNvSpPr>
                          <a:spLocks noChangeShapeType="1"/>
                        </p:cNvSpPr>
                        <p:nvPr/>
                      </p:nvSpPr>
                      <p:spPr bwMode="auto">
                        <a:xfrm rot="-5400000">
                          <a:off x="2398" y="2328"/>
                          <a:ext cx="314" cy="365"/>
                        </a:xfrm>
                        <a:prstGeom prst="line">
                          <a:avLst/>
                        </a:prstGeom>
                        <a:noFill/>
                        <a:ln w="38100">
                          <a:solidFill>
                            <a:srgbClr val="008000"/>
                          </a:solidFill>
                          <a:round/>
                          <a:headEnd/>
                          <a:tailEnd/>
                        </a:ln>
                      </p:spPr>
                      <p:txBody>
                        <a:bodyPr/>
                        <a:lstStyle/>
                        <a:p>
                          <a:endParaRPr lang="fr-FR"/>
                        </a:p>
                      </p:txBody>
                    </p:sp>
                    <p:sp>
                      <p:nvSpPr>
                        <p:cNvPr id="8227" name="Line 15"/>
                        <p:cNvSpPr>
                          <a:spLocks noChangeShapeType="1"/>
                        </p:cNvSpPr>
                        <p:nvPr/>
                      </p:nvSpPr>
                      <p:spPr bwMode="auto">
                        <a:xfrm rot="16200000" flipV="1">
                          <a:off x="2398" y="2328"/>
                          <a:ext cx="314" cy="365"/>
                        </a:xfrm>
                        <a:prstGeom prst="line">
                          <a:avLst/>
                        </a:prstGeom>
                        <a:noFill/>
                        <a:ln w="38100">
                          <a:solidFill>
                            <a:srgbClr val="008000"/>
                          </a:solidFill>
                          <a:round/>
                          <a:headEnd/>
                          <a:tailEnd/>
                        </a:ln>
                      </p:spPr>
                      <p:txBody>
                        <a:bodyPr/>
                        <a:lstStyle/>
                        <a:p>
                          <a:endParaRPr lang="fr-FR"/>
                        </a:p>
                      </p:txBody>
                    </p:sp>
                  </p:grpSp>
                  <p:sp>
                    <p:nvSpPr>
                      <p:cNvPr id="30" name="Freeform 69"/>
                      <p:cNvSpPr>
                        <a:spLocks/>
                      </p:cNvSpPr>
                      <p:nvPr/>
                    </p:nvSpPr>
                    <p:spPr bwMode="auto">
                      <a:xfrm>
                        <a:off x="4164595" y="1668038"/>
                        <a:ext cx="515940" cy="239612"/>
                      </a:xfrm>
                      <a:custGeom>
                        <a:avLst/>
                        <a:gdLst/>
                        <a:ahLst/>
                        <a:cxnLst>
                          <a:cxn ang="0">
                            <a:pos x="0" y="273"/>
                          </a:cxn>
                          <a:cxn ang="0">
                            <a:pos x="0" y="0"/>
                          </a:cxn>
                          <a:cxn ang="0">
                            <a:pos x="817" y="0"/>
                          </a:cxn>
                        </a:cxnLst>
                        <a:rect l="0" t="0" r="r" b="b"/>
                        <a:pathLst>
                          <a:path w="817" h="273">
                            <a:moveTo>
                              <a:pt x="0" y="273"/>
                            </a:moveTo>
                            <a:lnTo>
                              <a:pt x="0" y="0"/>
                            </a:lnTo>
                            <a:lnTo>
                              <a:pt x="817" y="0"/>
                            </a:lnTo>
                          </a:path>
                        </a:pathLst>
                      </a:custGeom>
                      <a:noFill/>
                      <a:ln w="38100" cmpd="sng">
                        <a:solidFill>
                          <a:srgbClr val="FF0066"/>
                        </a:solidFill>
                        <a:round/>
                        <a:headEnd/>
                        <a:tailEnd/>
                      </a:ln>
                      <a:effectLst>
                        <a:outerShdw blurRad="50800" dist="38100" dir="2700000" algn="tl" rotWithShape="0">
                          <a:prstClr val="black">
                            <a:alpha val="40000"/>
                          </a:prstClr>
                        </a:outerShdw>
                      </a:effectLst>
                    </p:spPr>
                    <p:txBody>
                      <a:bodyPr/>
                      <a:lstStyle/>
                      <a:p>
                        <a:pPr algn="ctr">
                          <a:defRPr/>
                        </a:pPr>
                        <a:endParaRPr lang="fr-FR">
                          <a:latin typeface="Arial" charset="0"/>
                          <a:cs typeface="+mn-cs"/>
                        </a:endParaRPr>
                      </a:p>
                    </p:txBody>
                  </p:sp>
                  <p:sp>
                    <p:nvSpPr>
                      <p:cNvPr id="31" name="Freeform 70"/>
                      <p:cNvSpPr>
                        <a:spLocks/>
                      </p:cNvSpPr>
                      <p:nvPr/>
                    </p:nvSpPr>
                    <p:spPr bwMode="auto">
                      <a:xfrm flipV="1">
                        <a:off x="4193170" y="2321813"/>
                        <a:ext cx="487364" cy="404643"/>
                      </a:xfrm>
                      <a:custGeom>
                        <a:avLst/>
                        <a:gdLst/>
                        <a:ahLst/>
                        <a:cxnLst>
                          <a:cxn ang="0">
                            <a:pos x="0" y="273"/>
                          </a:cxn>
                          <a:cxn ang="0">
                            <a:pos x="0" y="0"/>
                          </a:cxn>
                          <a:cxn ang="0">
                            <a:pos x="817" y="0"/>
                          </a:cxn>
                        </a:cxnLst>
                        <a:rect l="0" t="0" r="r" b="b"/>
                        <a:pathLst>
                          <a:path w="817" h="273">
                            <a:moveTo>
                              <a:pt x="0" y="273"/>
                            </a:moveTo>
                            <a:lnTo>
                              <a:pt x="0" y="0"/>
                            </a:lnTo>
                            <a:lnTo>
                              <a:pt x="817" y="0"/>
                            </a:lnTo>
                          </a:path>
                        </a:pathLst>
                      </a:custGeom>
                      <a:noFill/>
                      <a:ln w="38100" cmpd="sng">
                        <a:solidFill>
                          <a:srgbClr val="FF0066"/>
                        </a:solidFill>
                        <a:round/>
                        <a:headEnd/>
                        <a:tailEnd/>
                      </a:ln>
                      <a:effectLst>
                        <a:outerShdw blurRad="50800" dist="38100" dir="2700000" algn="tl" rotWithShape="0">
                          <a:prstClr val="black">
                            <a:alpha val="40000"/>
                          </a:prstClr>
                        </a:outerShdw>
                      </a:effectLst>
                    </p:spPr>
                    <p:txBody>
                      <a:bodyPr/>
                      <a:lstStyle/>
                      <a:p>
                        <a:pPr algn="ctr">
                          <a:defRPr/>
                        </a:pPr>
                        <a:endParaRPr lang="fr-FR">
                          <a:latin typeface="Arial" charset="0"/>
                          <a:cs typeface="+mn-cs"/>
                        </a:endParaRPr>
                      </a:p>
                    </p:txBody>
                  </p:sp>
                  <p:grpSp>
                    <p:nvGrpSpPr>
                      <p:cNvPr id="11" name="Group 67"/>
                      <p:cNvGrpSpPr>
                        <a:grpSpLocks noChangeAspect="1"/>
                      </p:cNvGrpSpPr>
                      <p:nvPr/>
                    </p:nvGrpSpPr>
                    <p:grpSpPr bwMode="auto">
                      <a:xfrm rot="16200000">
                        <a:off x="3862555" y="2033828"/>
                        <a:ext cx="603371" cy="395220"/>
                        <a:chOff x="2366" y="2086"/>
                        <a:chExt cx="268" cy="147"/>
                      </a:xfrm>
                      <a:effectLst>
                        <a:outerShdw blurRad="50800" dist="38100" dir="2700000" algn="tl" rotWithShape="0">
                          <a:prstClr val="black">
                            <a:alpha val="40000"/>
                          </a:prstClr>
                        </a:outerShdw>
                      </a:effectLst>
                    </p:grpSpPr>
                    <p:sp>
                      <p:nvSpPr>
                        <p:cNvPr id="33" name="Freeform 68"/>
                        <p:cNvSpPr>
                          <a:spLocks noChangeAspect="1"/>
                        </p:cNvSpPr>
                        <p:nvPr/>
                      </p:nvSpPr>
                      <p:spPr bwMode="auto">
                        <a:xfrm>
                          <a:off x="2496" y="2086"/>
                          <a:ext cx="138" cy="147"/>
                        </a:xfrm>
                        <a:custGeom>
                          <a:avLst/>
                          <a:gdLst>
                            <a:gd name="T0" fmla="*/ 0 w 138"/>
                            <a:gd name="T1" fmla="*/ 78 h 147"/>
                            <a:gd name="T2" fmla="*/ 138 w 138"/>
                            <a:gd name="T3" fmla="*/ 147 h 147"/>
                            <a:gd name="T4" fmla="*/ 138 w 138"/>
                            <a:gd name="T5" fmla="*/ 0 h 147"/>
                            <a:gd name="T6" fmla="*/ 0 w 138"/>
                            <a:gd name="T7" fmla="*/ 78 h 147"/>
                            <a:gd name="T8" fmla="*/ 0 60000 65536"/>
                            <a:gd name="T9" fmla="*/ 0 60000 65536"/>
                            <a:gd name="T10" fmla="*/ 0 60000 65536"/>
                            <a:gd name="T11" fmla="*/ 0 60000 65536"/>
                            <a:gd name="T12" fmla="*/ 0 w 138"/>
                            <a:gd name="T13" fmla="*/ 0 h 147"/>
                            <a:gd name="T14" fmla="*/ 138 w 138"/>
                            <a:gd name="T15" fmla="*/ 147 h 147"/>
                          </a:gdLst>
                          <a:ahLst/>
                          <a:cxnLst>
                            <a:cxn ang="T8">
                              <a:pos x="T0" y="T1"/>
                            </a:cxn>
                            <a:cxn ang="T9">
                              <a:pos x="T2" y="T3"/>
                            </a:cxn>
                            <a:cxn ang="T10">
                              <a:pos x="T4" y="T5"/>
                            </a:cxn>
                            <a:cxn ang="T11">
                              <a:pos x="T6" y="T7"/>
                            </a:cxn>
                          </a:cxnLst>
                          <a:rect l="T12" t="T13" r="T14" b="T15"/>
                          <a:pathLst>
                            <a:path w="138" h="147">
                              <a:moveTo>
                                <a:pt x="0" y="78"/>
                              </a:moveTo>
                              <a:lnTo>
                                <a:pt x="138" y="147"/>
                              </a:lnTo>
                              <a:lnTo>
                                <a:pt x="138" y="0"/>
                              </a:lnTo>
                              <a:lnTo>
                                <a:pt x="0" y="78"/>
                              </a:lnTo>
                              <a:close/>
                            </a:path>
                          </a:pathLst>
                        </a:custGeom>
                        <a:solidFill>
                          <a:schemeClr val="bg1"/>
                        </a:solidFill>
                        <a:ln w="38100" cap="rnd">
                          <a:solidFill>
                            <a:srgbClr val="FF0066"/>
                          </a:solidFill>
                          <a:miter lim="800000"/>
                          <a:headEnd/>
                          <a:tailEnd/>
                        </a:ln>
                      </p:spPr>
                      <p:txBody>
                        <a:bodyPr vert="eaVert"/>
                        <a:lstStyle/>
                        <a:p>
                          <a:pPr algn="ctr">
                            <a:defRPr/>
                          </a:pPr>
                          <a:endParaRPr lang="fr-FR">
                            <a:solidFill>
                              <a:srgbClr val="000000"/>
                            </a:solidFill>
                            <a:latin typeface="Arial" charset="0"/>
                            <a:cs typeface="+mn-cs"/>
                          </a:endParaRPr>
                        </a:p>
                      </p:txBody>
                    </p:sp>
                    <p:sp>
                      <p:nvSpPr>
                        <p:cNvPr id="34" name="Freeform 69"/>
                        <p:cNvSpPr>
                          <a:spLocks noChangeAspect="1"/>
                        </p:cNvSpPr>
                        <p:nvPr/>
                      </p:nvSpPr>
                      <p:spPr bwMode="auto">
                        <a:xfrm>
                          <a:off x="2366" y="2086"/>
                          <a:ext cx="130" cy="147"/>
                        </a:xfrm>
                        <a:custGeom>
                          <a:avLst/>
                          <a:gdLst>
                            <a:gd name="T0" fmla="*/ 130 w 130"/>
                            <a:gd name="T1" fmla="*/ 78 h 147"/>
                            <a:gd name="T2" fmla="*/ 0 w 130"/>
                            <a:gd name="T3" fmla="*/ 0 h 147"/>
                            <a:gd name="T4" fmla="*/ 0 w 130"/>
                            <a:gd name="T5" fmla="*/ 147 h 147"/>
                            <a:gd name="T6" fmla="*/ 130 w 130"/>
                            <a:gd name="T7" fmla="*/ 78 h 147"/>
                            <a:gd name="T8" fmla="*/ 0 60000 65536"/>
                            <a:gd name="T9" fmla="*/ 0 60000 65536"/>
                            <a:gd name="T10" fmla="*/ 0 60000 65536"/>
                            <a:gd name="T11" fmla="*/ 0 60000 65536"/>
                            <a:gd name="T12" fmla="*/ 0 w 130"/>
                            <a:gd name="T13" fmla="*/ 0 h 147"/>
                            <a:gd name="T14" fmla="*/ 130 w 130"/>
                            <a:gd name="T15" fmla="*/ 147 h 147"/>
                          </a:gdLst>
                          <a:ahLst/>
                          <a:cxnLst>
                            <a:cxn ang="T8">
                              <a:pos x="T0" y="T1"/>
                            </a:cxn>
                            <a:cxn ang="T9">
                              <a:pos x="T2" y="T3"/>
                            </a:cxn>
                            <a:cxn ang="T10">
                              <a:pos x="T4" y="T5"/>
                            </a:cxn>
                            <a:cxn ang="T11">
                              <a:pos x="T6" y="T7"/>
                            </a:cxn>
                          </a:cxnLst>
                          <a:rect l="T12" t="T13" r="T14" b="T15"/>
                          <a:pathLst>
                            <a:path w="130" h="147">
                              <a:moveTo>
                                <a:pt x="130" y="78"/>
                              </a:moveTo>
                              <a:lnTo>
                                <a:pt x="0" y="0"/>
                              </a:lnTo>
                              <a:lnTo>
                                <a:pt x="0" y="147"/>
                              </a:lnTo>
                              <a:lnTo>
                                <a:pt x="130" y="78"/>
                              </a:lnTo>
                              <a:close/>
                            </a:path>
                          </a:pathLst>
                        </a:custGeom>
                        <a:solidFill>
                          <a:schemeClr val="bg1"/>
                        </a:solidFill>
                        <a:ln w="38100" cap="rnd">
                          <a:solidFill>
                            <a:srgbClr val="FF0066"/>
                          </a:solidFill>
                          <a:miter lim="800000"/>
                          <a:headEnd/>
                          <a:tailEnd/>
                        </a:ln>
                      </p:spPr>
                      <p:txBody>
                        <a:bodyPr vert="eaVert"/>
                        <a:lstStyle/>
                        <a:p>
                          <a:pPr algn="ctr">
                            <a:defRPr/>
                          </a:pPr>
                          <a:endParaRPr lang="fr-FR">
                            <a:solidFill>
                              <a:srgbClr val="000000"/>
                            </a:solidFill>
                            <a:latin typeface="Arial" charset="0"/>
                            <a:cs typeface="+mn-cs"/>
                          </a:endParaRPr>
                        </a:p>
                      </p:txBody>
                    </p:sp>
                    <p:sp>
                      <p:nvSpPr>
                        <p:cNvPr id="35" name="Oval 70"/>
                        <p:cNvSpPr>
                          <a:spLocks noChangeAspect="1" noChangeArrowheads="1"/>
                        </p:cNvSpPr>
                        <p:nvPr/>
                      </p:nvSpPr>
                      <p:spPr bwMode="auto">
                        <a:xfrm>
                          <a:off x="2478" y="2146"/>
                          <a:ext cx="35" cy="35"/>
                        </a:xfrm>
                        <a:prstGeom prst="ellipse">
                          <a:avLst/>
                        </a:prstGeom>
                        <a:solidFill>
                          <a:schemeClr val="bg1"/>
                        </a:solidFill>
                        <a:ln w="38100" cap="rnd">
                          <a:solidFill>
                            <a:srgbClr val="FF0066"/>
                          </a:solidFill>
                          <a:round/>
                          <a:headEnd/>
                          <a:tailEnd/>
                        </a:ln>
                      </p:spPr>
                      <p:txBody>
                        <a:bodyPr vert="eaVert"/>
                        <a:lstStyle/>
                        <a:p>
                          <a:pPr algn="ctr">
                            <a:defRPr/>
                          </a:pPr>
                          <a:endParaRPr lang="fr-FR">
                            <a:solidFill>
                              <a:srgbClr val="000000"/>
                            </a:solidFill>
                            <a:latin typeface="Arial" charset="0"/>
                            <a:cs typeface="+mn-cs"/>
                          </a:endParaRPr>
                        </a:p>
                      </p:txBody>
                    </p:sp>
                  </p:grpSp>
                </p:grpSp>
                <p:sp>
                  <p:nvSpPr>
                    <p:cNvPr id="17" name="Flèche vers le bas 96"/>
                    <p:cNvSpPr/>
                    <p:nvPr/>
                  </p:nvSpPr>
                  <p:spPr>
                    <a:xfrm>
                      <a:off x="982162" y="2570798"/>
                      <a:ext cx="71438" cy="142815"/>
                    </a:xfrm>
                    <a:prstGeom prst="downArrow">
                      <a:avLst/>
                    </a:prstGeom>
                    <a:solidFill>
                      <a:srgbClr val="D6009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0000"/>
                        </a:solidFill>
                      </a:endParaRPr>
                    </a:p>
                  </p:txBody>
                </p:sp>
                <p:sp>
                  <p:nvSpPr>
                    <p:cNvPr id="18" name="Flèche vers le bas 97"/>
                    <p:cNvSpPr/>
                    <p:nvPr/>
                  </p:nvSpPr>
                  <p:spPr>
                    <a:xfrm>
                      <a:off x="2214069" y="2285168"/>
                      <a:ext cx="428627" cy="5712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0000"/>
                        </a:solidFill>
                      </a:endParaRPr>
                    </a:p>
                  </p:txBody>
                </p:sp>
                <p:sp>
                  <p:nvSpPr>
                    <p:cNvPr id="19" name="Flèche vers le bas 98"/>
                    <p:cNvSpPr/>
                    <p:nvPr/>
                  </p:nvSpPr>
                  <p:spPr>
                    <a:xfrm>
                      <a:off x="1213938" y="1713908"/>
                      <a:ext cx="500066" cy="64266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0000"/>
                        </a:solidFill>
                      </a:endParaRPr>
                    </a:p>
                  </p:txBody>
                </p:sp>
                <p:cxnSp>
                  <p:nvCxnSpPr>
                    <p:cNvPr id="20" name="Connecteur droit 99"/>
                    <p:cNvCxnSpPr/>
                    <p:nvPr/>
                  </p:nvCxnSpPr>
                  <p:spPr>
                    <a:xfrm rot="5400000">
                      <a:off x="1428343" y="3857720"/>
                      <a:ext cx="428445" cy="0"/>
                    </a:xfrm>
                    <a:prstGeom prst="line">
                      <a:avLst/>
                    </a:prstGeom>
                  </p:spPr>
                  <p:style>
                    <a:lnRef idx="2">
                      <a:schemeClr val="dk1"/>
                    </a:lnRef>
                    <a:fillRef idx="0">
                      <a:schemeClr val="dk1"/>
                    </a:fillRef>
                    <a:effectRef idx="1">
                      <a:schemeClr val="dk1"/>
                    </a:effectRef>
                    <a:fontRef idx="minor">
                      <a:schemeClr val="tx1"/>
                    </a:fontRef>
                  </p:style>
                </p:cxnSp>
                <p:graphicFrame>
                  <p:nvGraphicFramePr>
                    <p:cNvPr id="8195" name="Object 5"/>
                    <p:cNvGraphicFramePr>
                      <a:graphicFrameLocks noChangeAspect="1"/>
                    </p:cNvGraphicFramePr>
                    <p:nvPr/>
                  </p:nvGraphicFramePr>
                  <p:xfrm>
                    <a:off x="2034413" y="2176178"/>
                    <a:ext cx="276225" cy="392112"/>
                  </p:xfrm>
                  <a:graphic>
                    <a:graphicData uri="http://schemas.openxmlformats.org/presentationml/2006/ole">
                      <p:oleObj spid="_x0000_s8195" name="Equation" r:id="rId5" imgW="266400" imgH="380880" progId="">
                        <p:embed/>
                      </p:oleObj>
                    </a:graphicData>
                  </a:graphic>
                </p:graphicFrame>
              </p:grpSp>
            </p:grpSp>
          </p:grpSp>
          <p:sp>
            <p:nvSpPr>
              <p:cNvPr id="10" name="Flèche vers le bas 118"/>
              <p:cNvSpPr/>
              <p:nvPr/>
            </p:nvSpPr>
            <p:spPr>
              <a:xfrm flipV="1">
                <a:off x="5938373" y="5215591"/>
                <a:ext cx="71438" cy="142815"/>
              </a:xfrm>
              <a:prstGeom prst="downArrow">
                <a:avLst/>
              </a:prstGeom>
              <a:solidFill>
                <a:srgbClr val="FF0000"/>
              </a:solidFill>
              <a:ln>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0000"/>
                  </a:solidFill>
                </a:endParaRPr>
              </a:p>
            </p:txBody>
          </p:sp>
          <p:sp>
            <p:nvSpPr>
              <p:cNvPr id="8207" name="ZoneTexte 119"/>
              <p:cNvSpPr txBox="1">
                <a:spLocks noChangeArrowheads="1"/>
              </p:cNvSpPr>
              <p:nvPr/>
            </p:nvSpPr>
            <p:spPr bwMode="auto">
              <a:xfrm>
                <a:off x="5979459" y="5170686"/>
                <a:ext cx="315738" cy="246221"/>
              </a:xfrm>
              <a:prstGeom prst="rect">
                <a:avLst/>
              </a:prstGeom>
              <a:noFill/>
              <a:ln w="9525">
                <a:noFill/>
                <a:miter lim="800000"/>
                <a:headEnd/>
                <a:tailEnd/>
              </a:ln>
            </p:spPr>
            <p:txBody>
              <a:bodyPr>
                <a:spAutoFit/>
              </a:bodyPr>
              <a:lstStyle/>
              <a:p>
                <a:pPr algn="ctr"/>
                <a:r>
                  <a:rPr lang="fr-FR" sz="1000"/>
                  <a:t>or</a:t>
                </a:r>
              </a:p>
            </p:txBody>
          </p:sp>
        </p:grpSp>
        <p:cxnSp>
          <p:nvCxnSpPr>
            <p:cNvPr id="8202" name="Straight Arrow Connector 53"/>
            <p:cNvCxnSpPr>
              <a:cxnSpLocks noChangeShapeType="1"/>
            </p:cNvCxnSpPr>
            <p:nvPr/>
          </p:nvCxnSpPr>
          <p:spPr bwMode="auto">
            <a:xfrm rot="16200000" flipV="1">
              <a:off x="1999130" y="2277036"/>
              <a:ext cx="1497106" cy="8964"/>
            </a:xfrm>
            <a:prstGeom prst="straightConnector1">
              <a:avLst/>
            </a:prstGeom>
            <a:noFill/>
            <a:ln w="9525" algn="ctr">
              <a:solidFill>
                <a:schemeClr val="tx1"/>
              </a:solidFill>
              <a:round/>
              <a:headEnd/>
              <a:tailEnd type="arrow" w="med" len="med"/>
            </a:ln>
          </p:spPr>
        </p:cxnSp>
        <p:sp>
          <p:nvSpPr>
            <p:cNvPr id="8203" name="TextBox 56"/>
            <p:cNvSpPr txBox="1">
              <a:spLocks noChangeArrowheads="1"/>
            </p:cNvSpPr>
            <p:nvPr/>
          </p:nvSpPr>
          <p:spPr bwMode="auto">
            <a:xfrm>
              <a:off x="2814918" y="2205317"/>
              <a:ext cx="313765" cy="376518"/>
            </a:xfrm>
            <a:prstGeom prst="rect">
              <a:avLst/>
            </a:prstGeom>
            <a:noFill/>
            <a:ln w="9525">
              <a:noFill/>
              <a:miter lim="800000"/>
              <a:headEnd/>
              <a:tailEnd/>
            </a:ln>
          </p:spPr>
          <p:txBody>
            <a:bodyPr>
              <a:spAutoFit/>
            </a:bodyPr>
            <a:lstStyle/>
            <a:p>
              <a:pPr algn="ctr"/>
              <a:r>
                <a:rPr lang="fr-FR">
                  <a:solidFill>
                    <a:srgbClr val="7030A0"/>
                  </a:solidFill>
                </a:rPr>
                <a:t>V</a:t>
              </a:r>
            </a:p>
          </p:txBody>
        </p:sp>
        <p:sp>
          <p:nvSpPr>
            <p:cNvPr id="8204" name="TextBox 57"/>
            <p:cNvSpPr txBox="1">
              <a:spLocks noChangeArrowheads="1"/>
            </p:cNvSpPr>
            <p:nvPr/>
          </p:nvSpPr>
          <p:spPr bwMode="auto">
            <a:xfrm>
              <a:off x="0" y="1631575"/>
              <a:ext cx="537882" cy="369332"/>
            </a:xfrm>
            <a:prstGeom prst="rect">
              <a:avLst/>
            </a:prstGeom>
            <a:noFill/>
            <a:ln w="9525">
              <a:noFill/>
              <a:miter lim="800000"/>
              <a:headEnd/>
              <a:tailEnd/>
            </a:ln>
          </p:spPr>
          <p:txBody>
            <a:bodyPr>
              <a:spAutoFit/>
            </a:bodyPr>
            <a:lstStyle/>
            <a:p>
              <a:pPr algn="ctr"/>
              <a:r>
                <a:rPr lang="fr-FR">
                  <a:solidFill>
                    <a:srgbClr val="D60093"/>
                  </a:solidFill>
                </a:rPr>
                <a:t>I</a:t>
              </a:r>
              <a:r>
                <a:rPr lang="fr-FR" baseline="-25000">
                  <a:solidFill>
                    <a:srgbClr val="D60093"/>
                  </a:solidFill>
                </a:rPr>
                <a:t>AC</a:t>
              </a:r>
            </a:p>
          </p:txBody>
        </p:sp>
      </p:grpSp>
      <p:pic>
        <p:nvPicPr>
          <p:cNvPr id="8200" name="Picture 5" descr="Y:\3009N1NJ.TIF"/>
          <p:cNvPicPr>
            <a:picLocks noChangeAspect="1" noChangeArrowheads="1"/>
          </p:cNvPicPr>
          <p:nvPr/>
        </p:nvPicPr>
        <p:blipFill>
          <a:blip r:embed="rId6"/>
          <a:srcRect/>
          <a:stretch>
            <a:fillRect/>
          </a:stretch>
        </p:blipFill>
        <p:spPr bwMode="auto">
          <a:xfrm>
            <a:off x="4724400" y="1976438"/>
            <a:ext cx="3868738" cy="2900362"/>
          </a:xfrm>
          <a:prstGeom prst="rect">
            <a:avLst/>
          </a:prstGeom>
          <a:noFill/>
          <a:ln w="9525">
            <a:noFill/>
            <a:miter lim="800000"/>
            <a:headEnd/>
            <a:tailEnd/>
          </a:ln>
        </p:spPr>
      </p:pic>
      <p:graphicFrame>
        <p:nvGraphicFramePr>
          <p:cNvPr id="8197" name="Object 36"/>
          <p:cNvGraphicFramePr>
            <a:graphicFrameLocks noChangeAspect="1"/>
          </p:cNvGraphicFramePr>
          <p:nvPr/>
        </p:nvGraphicFramePr>
        <p:xfrm>
          <a:off x="954088" y="4838700"/>
          <a:ext cx="2908300" cy="1104900"/>
        </p:xfrm>
        <a:graphic>
          <a:graphicData uri="http://schemas.openxmlformats.org/presentationml/2006/ole">
            <p:oleObj spid="_x0000_s8197" name="Equation" r:id="rId7" imgW="2146300" imgH="812800" progId="">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endParaRPr lang="fr-FR" dirty="0" smtClean="0"/>
          </a:p>
          <a:p>
            <a:pPr>
              <a:defRPr/>
            </a:pPr>
            <a:endParaRPr lang="fr-FR" dirty="0" smtClean="0"/>
          </a:p>
          <a:p>
            <a:pPr>
              <a:defRPr/>
            </a:pPr>
            <a:endParaRPr lang="fr-FR" dirty="0"/>
          </a:p>
        </p:txBody>
      </p:sp>
      <p:sp>
        <p:nvSpPr>
          <p:cNvPr id="54" name="Rectangle 66"/>
          <p:cNvSpPr>
            <a:spLocks noChangeArrowheads="1"/>
          </p:cNvSpPr>
          <p:nvPr/>
        </p:nvSpPr>
        <p:spPr bwMode="auto">
          <a:xfrm>
            <a:off x="0" y="171450"/>
            <a:ext cx="9144000" cy="553998"/>
          </a:xfrm>
          <a:prstGeom prst="rect">
            <a:avLst/>
          </a:prstGeom>
          <a:noFill/>
          <a:ln w="9525">
            <a:noFill/>
            <a:miter lim="800000"/>
            <a:headEnd/>
            <a:tailEnd/>
          </a:ln>
        </p:spPr>
        <p:txBody>
          <a:bodyPr wrap="square">
            <a:spAutoFit/>
          </a:bodyPr>
          <a:lstStyle/>
          <a:p>
            <a:pPr algn="ctr">
              <a:defRPr/>
            </a:pPr>
            <a:r>
              <a:rPr lang="en-US" sz="3000" b="1" dirty="0">
                <a:solidFill>
                  <a:srgbClr val="3333FF"/>
                </a:solidFill>
                <a:latin typeface="+mn-lt"/>
                <a:cs typeface="+mn-cs"/>
              </a:rPr>
              <a:t>…allows to determine channels transmissions… </a:t>
            </a:r>
            <a:endParaRPr lang="fr-FR" sz="3000" b="1" dirty="0">
              <a:solidFill>
                <a:srgbClr val="3333FF"/>
              </a:solidFill>
              <a:latin typeface="+mn-lt"/>
              <a:cs typeface="+mn-cs"/>
            </a:endParaRPr>
          </a:p>
        </p:txBody>
      </p:sp>
      <p:grpSp>
        <p:nvGrpSpPr>
          <p:cNvPr id="9223" name="Groupe 95"/>
          <p:cNvGrpSpPr>
            <a:grpSpLocks/>
          </p:cNvGrpSpPr>
          <p:nvPr/>
        </p:nvGrpSpPr>
        <p:grpSpPr bwMode="auto">
          <a:xfrm>
            <a:off x="1450975" y="2744788"/>
            <a:ext cx="1809750" cy="2073275"/>
            <a:chOff x="157192" y="2930880"/>
            <a:chExt cx="1810059" cy="2072292"/>
          </a:xfrm>
        </p:grpSpPr>
        <p:grpSp>
          <p:nvGrpSpPr>
            <p:cNvPr id="9257" name="Group 48"/>
            <p:cNvGrpSpPr>
              <a:grpSpLocks/>
            </p:cNvGrpSpPr>
            <p:nvPr/>
          </p:nvGrpSpPr>
          <p:grpSpPr bwMode="auto">
            <a:xfrm>
              <a:off x="167026" y="2930880"/>
              <a:ext cx="1800225" cy="1187451"/>
              <a:chOff x="2327" y="1103"/>
              <a:chExt cx="1134" cy="748"/>
            </a:xfrm>
          </p:grpSpPr>
          <p:sp>
            <p:nvSpPr>
              <p:cNvPr id="9267" name="Oval 49"/>
              <p:cNvSpPr>
                <a:spLocks noChangeArrowheads="1"/>
              </p:cNvSpPr>
              <p:nvPr/>
            </p:nvSpPr>
            <p:spPr bwMode="auto">
              <a:xfrm>
                <a:off x="2327" y="1374"/>
                <a:ext cx="1134" cy="318"/>
              </a:xfrm>
              <a:prstGeom prst="ellipse">
                <a:avLst/>
              </a:prstGeom>
              <a:noFill/>
              <a:ln w="25400">
                <a:solidFill>
                  <a:schemeClr val="tx1"/>
                </a:solidFill>
                <a:round/>
                <a:headEnd/>
                <a:tailEnd/>
              </a:ln>
            </p:spPr>
            <p:txBody>
              <a:bodyPr wrap="none" anchor="ctr"/>
              <a:lstStyle/>
              <a:p>
                <a:pPr algn="ctr"/>
                <a:endParaRPr lang="en-US">
                  <a:solidFill>
                    <a:srgbClr val="000000"/>
                  </a:solidFill>
                </a:endParaRPr>
              </a:p>
            </p:txBody>
          </p:sp>
          <p:graphicFrame>
            <p:nvGraphicFramePr>
              <p:cNvPr id="9220" name="Object 50"/>
              <p:cNvGraphicFramePr>
                <a:graphicFrameLocks noChangeAspect="1"/>
              </p:cNvGraphicFramePr>
              <p:nvPr/>
            </p:nvGraphicFramePr>
            <p:xfrm>
              <a:off x="2864" y="1103"/>
              <a:ext cx="136" cy="176"/>
            </p:xfrm>
            <a:graphic>
              <a:graphicData uri="http://schemas.openxmlformats.org/presentationml/2006/ole">
                <p:oleObj spid="_x0000_s9220" name="Equation" r:id="rId4" imgW="215640" imgH="279360" progId="">
                  <p:embed/>
                </p:oleObj>
              </a:graphicData>
            </a:graphic>
          </p:graphicFrame>
          <p:grpSp>
            <p:nvGrpSpPr>
              <p:cNvPr id="9268" name="Group 51"/>
              <p:cNvGrpSpPr>
                <a:grpSpLocks/>
              </p:cNvGrpSpPr>
              <p:nvPr/>
            </p:nvGrpSpPr>
            <p:grpSpPr bwMode="auto">
              <a:xfrm rot="5400000">
                <a:off x="2811" y="1196"/>
                <a:ext cx="215" cy="379"/>
                <a:chOff x="1871" y="1253"/>
                <a:chExt cx="215" cy="379"/>
              </a:xfrm>
            </p:grpSpPr>
            <p:sp>
              <p:nvSpPr>
                <p:cNvPr id="9273" name="AutoShape 52"/>
                <p:cNvSpPr>
                  <a:spLocks noChangeArrowheads="1"/>
                </p:cNvSpPr>
                <p:nvPr/>
              </p:nvSpPr>
              <p:spPr bwMode="auto">
                <a:xfrm>
                  <a:off x="1871" y="1444"/>
                  <a:ext cx="215" cy="188"/>
                </a:xfrm>
                <a:prstGeom prst="triangle">
                  <a:avLst>
                    <a:gd name="adj" fmla="val 50000"/>
                  </a:avLst>
                </a:prstGeom>
                <a:solidFill>
                  <a:schemeClr val="bg1"/>
                </a:solidFill>
                <a:ln w="22225">
                  <a:solidFill>
                    <a:srgbClr val="D60093"/>
                  </a:solidFill>
                  <a:miter lim="800000"/>
                  <a:headEnd/>
                  <a:tailEnd/>
                </a:ln>
              </p:spPr>
              <p:txBody>
                <a:bodyPr wrap="none" anchor="ctr"/>
                <a:lstStyle/>
                <a:p>
                  <a:pPr algn="ctr"/>
                  <a:endParaRPr lang="en-US">
                    <a:solidFill>
                      <a:srgbClr val="000000"/>
                    </a:solidFill>
                  </a:endParaRPr>
                </a:p>
              </p:txBody>
            </p:sp>
            <p:sp>
              <p:nvSpPr>
                <p:cNvPr id="9274" name="AutoShape 53"/>
                <p:cNvSpPr>
                  <a:spLocks noChangeArrowheads="1"/>
                </p:cNvSpPr>
                <p:nvPr/>
              </p:nvSpPr>
              <p:spPr bwMode="auto">
                <a:xfrm rot="10800000">
                  <a:off x="1871" y="1253"/>
                  <a:ext cx="215" cy="188"/>
                </a:xfrm>
                <a:prstGeom prst="triangle">
                  <a:avLst>
                    <a:gd name="adj" fmla="val 50000"/>
                  </a:avLst>
                </a:prstGeom>
                <a:solidFill>
                  <a:schemeClr val="bg1"/>
                </a:solidFill>
                <a:ln w="22225">
                  <a:solidFill>
                    <a:srgbClr val="D60093"/>
                  </a:solidFill>
                  <a:miter lim="800000"/>
                  <a:headEnd/>
                  <a:tailEnd/>
                </a:ln>
              </p:spPr>
              <p:txBody>
                <a:bodyPr wrap="none" anchor="ctr"/>
                <a:lstStyle/>
                <a:p>
                  <a:pPr algn="ctr"/>
                  <a:endParaRPr lang="en-US">
                    <a:solidFill>
                      <a:srgbClr val="000000"/>
                    </a:solidFill>
                  </a:endParaRPr>
                </a:p>
              </p:txBody>
            </p:sp>
            <p:sp>
              <p:nvSpPr>
                <p:cNvPr id="9275" name="Oval 54"/>
                <p:cNvSpPr>
                  <a:spLocks noChangeArrowheads="1"/>
                </p:cNvSpPr>
                <p:nvPr/>
              </p:nvSpPr>
              <p:spPr bwMode="auto">
                <a:xfrm>
                  <a:off x="1953" y="1416"/>
                  <a:ext cx="47" cy="47"/>
                </a:xfrm>
                <a:prstGeom prst="ellipse">
                  <a:avLst/>
                </a:prstGeom>
                <a:solidFill>
                  <a:schemeClr val="bg1"/>
                </a:solidFill>
                <a:ln w="22225">
                  <a:solidFill>
                    <a:srgbClr val="D60093"/>
                  </a:solidFill>
                  <a:round/>
                  <a:headEnd/>
                  <a:tailEnd/>
                </a:ln>
              </p:spPr>
              <p:txBody>
                <a:bodyPr wrap="none" anchor="ctr"/>
                <a:lstStyle/>
                <a:p>
                  <a:pPr algn="ctr"/>
                  <a:endParaRPr lang="en-US">
                    <a:solidFill>
                      <a:srgbClr val="000000"/>
                    </a:solidFill>
                  </a:endParaRPr>
                </a:p>
              </p:txBody>
            </p:sp>
          </p:grpSp>
          <p:grpSp>
            <p:nvGrpSpPr>
              <p:cNvPr id="9269" name="Group 55"/>
              <p:cNvGrpSpPr>
                <a:grpSpLocks/>
              </p:cNvGrpSpPr>
              <p:nvPr/>
            </p:nvGrpSpPr>
            <p:grpSpPr bwMode="auto">
              <a:xfrm rot="5400000">
                <a:off x="2760" y="1560"/>
                <a:ext cx="318" cy="264"/>
                <a:chOff x="3467" y="2297"/>
                <a:chExt cx="250" cy="208"/>
              </a:xfrm>
            </p:grpSpPr>
            <p:sp>
              <p:nvSpPr>
                <p:cNvPr id="9270" name="Rectangle 56"/>
                <p:cNvSpPr>
                  <a:spLocks noChangeAspect="1" noChangeArrowheads="1"/>
                </p:cNvSpPr>
                <p:nvPr/>
              </p:nvSpPr>
              <p:spPr bwMode="auto">
                <a:xfrm>
                  <a:off x="3467" y="2297"/>
                  <a:ext cx="248" cy="208"/>
                </a:xfrm>
                <a:prstGeom prst="rect">
                  <a:avLst/>
                </a:prstGeom>
                <a:solidFill>
                  <a:schemeClr val="bg1"/>
                </a:solidFill>
                <a:ln w="25400">
                  <a:solidFill>
                    <a:srgbClr val="008000"/>
                  </a:solidFill>
                  <a:miter lim="800000"/>
                  <a:headEnd/>
                  <a:tailEnd/>
                </a:ln>
              </p:spPr>
              <p:txBody>
                <a:bodyPr wrap="none" anchor="ctr"/>
                <a:lstStyle/>
                <a:p>
                  <a:pPr algn="ctr"/>
                  <a:endParaRPr lang="en-US">
                    <a:solidFill>
                      <a:srgbClr val="000000"/>
                    </a:solidFill>
                  </a:endParaRPr>
                </a:p>
              </p:txBody>
            </p:sp>
            <p:sp>
              <p:nvSpPr>
                <p:cNvPr id="9271" name="Line 57"/>
                <p:cNvSpPr>
                  <a:spLocks noChangeShapeType="1"/>
                </p:cNvSpPr>
                <p:nvPr/>
              </p:nvSpPr>
              <p:spPr bwMode="auto">
                <a:xfrm flipV="1">
                  <a:off x="3478" y="2300"/>
                  <a:ext cx="239" cy="200"/>
                </a:xfrm>
                <a:prstGeom prst="line">
                  <a:avLst/>
                </a:prstGeom>
                <a:noFill/>
                <a:ln w="25400">
                  <a:solidFill>
                    <a:srgbClr val="008000"/>
                  </a:solidFill>
                  <a:round/>
                  <a:headEnd/>
                  <a:tailEnd/>
                </a:ln>
              </p:spPr>
              <p:txBody>
                <a:bodyPr wrap="none"/>
                <a:lstStyle/>
                <a:p>
                  <a:endParaRPr lang="fr-FR"/>
                </a:p>
              </p:txBody>
            </p:sp>
            <p:sp>
              <p:nvSpPr>
                <p:cNvPr id="9272" name="Line 58"/>
                <p:cNvSpPr>
                  <a:spLocks noChangeShapeType="1"/>
                </p:cNvSpPr>
                <p:nvPr/>
              </p:nvSpPr>
              <p:spPr bwMode="auto">
                <a:xfrm>
                  <a:off x="3467" y="2300"/>
                  <a:ext cx="248" cy="200"/>
                </a:xfrm>
                <a:prstGeom prst="line">
                  <a:avLst/>
                </a:prstGeom>
                <a:noFill/>
                <a:ln w="25400">
                  <a:solidFill>
                    <a:srgbClr val="008000"/>
                  </a:solidFill>
                  <a:round/>
                  <a:headEnd/>
                  <a:tailEnd/>
                </a:ln>
              </p:spPr>
              <p:txBody>
                <a:bodyPr wrap="none"/>
                <a:lstStyle/>
                <a:p>
                  <a:endParaRPr lang="fr-FR"/>
                </a:p>
              </p:txBody>
            </p:sp>
          </p:grpSp>
        </p:grpSp>
        <p:sp>
          <p:nvSpPr>
            <p:cNvPr id="9258" name="Text Box 10"/>
            <p:cNvSpPr txBox="1">
              <a:spLocks noChangeArrowheads="1"/>
            </p:cNvSpPr>
            <p:nvPr/>
          </p:nvSpPr>
          <p:spPr bwMode="auto">
            <a:xfrm>
              <a:off x="195347" y="4082842"/>
              <a:ext cx="383438" cy="461665"/>
            </a:xfrm>
            <a:prstGeom prst="rect">
              <a:avLst/>
            </a:prstGeom>
            <a:noFill/>
            <a:ln w="9525">
              <a:noFill/>
              <a:miter lim="800000"/>
              <a:headEnd/>
              <a:tailEnd/>
            </a:ln>
          </p:spPr>
          <p:txBody>
            <a:bodyPr wrap="none">
              <a:spAutoFit/>
            </a:bodyPr>
            <a:lstStyle/>
            <a:p>
              <a:pPr algn="ctr"/>
              <a:r>
                <a:rPr lang="en-US" sz="2400" i="1">
                  <a:solidFill>
                    <a:srgbClr val="FF0000"/>
                  </a:solidFill>
                </a:rPr>
                <a:t>I</a:t>
              </a:r>
              <a:r>
                <a:rPr lang="en-US" sz="2400" i="1" baseline="-25000">
                  <a:solidFill>
                    <a:srgbClr val="FF0000"/>
                  </a:solidFill>
                </a:rPr>
                <a:t>b</a:t>
              </a:r>
            </a:p>
          </p:txBody>
        </p:sp>
        <p:sp>
          <p:nvSpPr>
            <p:cNvPr id="9259" name="Line 15"/>
            <p:cNvSpPr>
              <a:spLocks noChangeShapeType="1"/>
            </p:cNvSpPr>
            <p:nvPr/>
          </p:nvSpPr>
          <p:spPr bwMode="auto">
            <a:xfrm>
              <a:off x="161955" y="3641097"/>
              <a:ext cx="0" cy="1127125"/>
            </a:xfrm>
            <a:prstGeom prst="line">
              <a:avLst/>
            </a:prstGeom>
            <a:noFill/>
            <a:ln w="25400">
              <a:solidFill>
                <a:schemeClr val="tx1"/>
              </a:solidFill>
              <a:round/>
              <a:headEnd/>
              <a:tailEnd/>
            </a:ln>
          </p:spPr>
          <p:txBody>
            <a:bodyPr/>
            <a:lstStyle/>
            <a:p>
              <a:endParaRPr lang="fr-FR"/>
            </a:p>
          </p:txBody>
        </p:sp>
        <p:sp>
          <p:nvSpPr>
            <p:cNvPr id="9260" name="Line 16"/>
            <p:cNvSpPr>
              <a:spLocks noChangeShapeType="1"/>
            </p:cNvSpPr>
            <p:nvPr/>
          </p:nvSpPr>
          <p:spPr bwMode="auto">
            <a:xfrm>
              <a:off x="1962180" y="3644272"/>
              <a:ext cx="0" cy="1123950"/>
            </a:xfrm>
            <a:prstGeom prst="line">
              <a:avLst/>
            </a:prstGeom>
            <a:noFill/>
            <a:ln w="25400">
              <a:solidFill>
                <a:schemeClr val="tx1"/>
              </a:solidFill>
              <a:round/>
              <a:headEnd/>
              <a:tailEnd/>
            </a:ln>
          </p:spPr>
          <p:txBody>
            <a:bodyPr/>
            <a:lstStyle/>
            <a:p>
              <a:endParaRPr lang="fr-FR"/>
            </a:p>
          </p:txBody>
        </p:sp>
        <p:sp>
          <p:nvSpPr>
            <p:cNvPr id="9261" name="Line 18"/>
            <p:cNvSpPr>
              <a:spLocks noChangeShapeType="1"/>
            </p:cNvSpPr>
            <p:nvPr/>
          </p:nvSpPr>
          <p:spPr bwMode="auto">
            <a:xfrm>
              <a:off x="157192" y="4768222"/>
              <a:ext cx="557213" cy="0"/>
            </a:xfrm>
            <a:prstGeom prst="line">
              <a:avLst/>
            </a:prstGeom>
            <a:noFill/>
            <a:ln w="25400">
              <a:solidFill>
                <a:schemeClr val="tx1"/>
              </a:solidFill>
              <a:round/>
              <a:headEnd/>
              <a:tailEnd/>
            </a:ln>
          </p:spPr>
          <p:txBody>
            <a:bodyPr/>
            <a:lstStyle/>
            <a:p>
              <a:endParaRPr lang="fr-FR"/>
            </a:p>
          </p:txBody>
        </p:sp>
        <p:sp>
          <p:nvSpPr>
            <p:cNvPr id="9262" name="Line 40"/>
            <p:cNvSpPr>
              <a:spLocks noChangeShapeType="1"/>
            </p:cNvSpPr>
            <p:nvPr/>
          </p:nvSpPr>
          <p:spPr bwMode="auto">
            <a:xfrm rot="-5400000">
              <a:off x="106392" y="4276097"/>
              <a:ext cx="114300" cy="0"/>
            </a:xfrm>
            <a:prstGeom prst="line">
              <a:avLst/>
            </a:prstGeom>
            <a:noFill/>
            <a:ln w="0">
              <a:solidFill>
                <a:srgbClr val="FF2323"/>
              </a:solidFill>
              <a:round/>
              <a:headEnd/>
              <a:tailEnd type="triangle" w="lg" len="lg"/>
            </a:ln>
          </p:spPr>
          <p:txBody>
            <a:bodyPr wrap="none" anchor="ctr"/>
            <a:lstStyle/>
            <a:p>
              <a:endParaRPr lang="fr-FR"/>
            </a:p>
          </p:txBody>
        </p:sp>
        <p:sp>
          <p:nvSpPr>
            <p:cNvPr id="9263" name="Line 41"/>
            <p:cNvSpPr>
              <a:spLocks noChangeShapeType="1"/>
            </p:cNvSpPr>
            <p:nvPr/>
          </p:nvSpPr>
          <p:spPr bwMode="auto">
            <a:xfrm>
              <a:off x="1447830" y="4768222"/>
              <a:ext cx="517525" cy="0"/>
            </a:xfrm>
            <a:prstGeom prst="line">
              <a:avLst/>
            </a:prstGeom>
            <a:noFill/>
            <a:ln w="25400">
              <a:solidFill>
                <a:schemeClr val="tx1"/>
              </a:solidFill>
              <a:round/>
              <a:headEnd/>
              <a:tailEnd/>
            </a:ln>
          </p:spPr>
          <p:txBody>
            <a:bodyPr/>
            <a:lstStyle/>
            <a:p>
              <a:endParaRPr lang="fr-FR"/>
            </a:p>
          </p:txBody>
        </p:sp>
        <p:grpSp>
          <p:nvGrpSpPr>
            <p:cNvPr id="9264" name="Group 42"/>
            <p:cNvGrpSpPr>
              <a:grpSpLocks/>
            </p:cNvGrpSpPr>
            <p:nvPr/>
          </p:nvGrpSpPr>
          <p:grpSpPr bwMode="auto">
            <a:xfrm>
              <a:off x="717585" y="4531684"/>
              <a:ext cx="711201" cy="471488"/>
              <a:chOff x="2267" y="2530"/>
              <a:chExt cx="448" cy="297"/>
            </a:xfrm>
          </p:grpSpPr>
          <p:sp>
            <p:nvSpPr>
              <p:cNvPr id="9265" name="Oval 43"/>
              <p:cNvSpPr>
                <a:spLocks noChangeArrowheads="1"/>
              </p:cNvSpPr>
              <p:nvPr/>
            </p:nvSpPr>
            <p:spPr bwMode="auto">
              <a:xfrm>
                <a:off x="2267" y="2530"/>
                <a:ext cx="297" cy="297"/>
              </a:xfrm>
              <a:prstGeom prst="ellipse">
                <a:avLst/>
              </a:prstGeom>
              <a:noFill/>
              <a:ln w="25400">
                <a:solidFill>
                  <a:srgbClr val="FF0000"/>
                </a:solidFill>
                <a:round/>
                <a:headEnd/>
                <a:tailEnd/>
              </a:ln>
            </p:spPr>
            <p:txBody>
              <a:bodyPr wrap="none" anchor="ctr"/>
              <a:lstStyle/>
              <a:p>
                <a:pPr algn="ctr"/>
                <a:endParaRPr lang="en-US">
                  <a:solidFill>
                    <a:srgbClr val="000000"/>
                  </a:solidFill>
                </a:endParaRPr>
              </a:p>
            </p:txBody>
          </p:sp>
          <p:sp>
            <p:nvSpPr>
              <p:cNvPr id="9266" name="Oval 44"/>
              <p:cNvSpPr>
                <a:spLocks noChangeArrowheads="1"/>
              </p:cNvSpPr>
              <p:nvPr/>
            </p:nvSpPr>
            <p:spPr bwMode="auto">
              <a:xfrm>
                <a:off x="2418" y="2530"/>
                <a:ext cx="297" cy="297"/>
              </a:xfrm>
              <a:prstGeom prst="ellipse">
                <a:avLst/>
              </a:prstGeom>
              <a:noFill/>
              <a:ln w="25400">
                <a:solidFill>
                  <a:srgbClr val="FF0000"/>
                </a:solidFill>
                <a:round/>
                <a:headEnd/>
                <a:tailEnd/>
              </a:ln>
            </p:spPr>
            <p:txBody>
              <a:bodyPr wrap="none" anchor="ctr"/>
              <a:lstStyle/>
              <a:p>
                <a:pPr algn="ctr"/>
                <a:endParaRPr lang="en-US">
                  <a:solidFill>
                    <a:srgbClr val="000000"/>
                  </a:solidFill>
                </a:endParaRPr>
              </a:p>
            </p:txBody>
          </p:sp>
        </p:grpSp>
      </p:grpSp>
      <p:sp>
        <p:nvSpPr>
          <p:cNvPr id="9224" name="Oval 9"/>
          <p:cNvSpPr>
            <a:spLocks noChangeArrowheads="1"/>
          </p:cNvSpPr>
          <p:nvPr/>
        </p:nvSpPr>
        <p:spPr bwMode="auto">
          <a:xfrm>
            <a:off x="5434013" y="3130550"/>
            <a:ext cx="1800225" cy="504825"/>
          </a:xfrm>
          <a:prstGeom prst="ellipse">
            <a:avLst/>
          </a:prstGeom>
          <a:noFill/>
          <a:ln w="25400">
            <a:solidFill>
              <a:schemeClr val="tx1"/>
            </a:solidFill>
            <a:round/>
            <a:headEnd/>
            <a:tailEnd/>
          </a:ln>
        </p:spPr>
        <p:txBody>
          <a:bodyPr wrap="none" anchor="ctr"/>
          <a:lstStyle/>
          <a:p>
            <a:endParaRPr lang="en-US">
              <a:solidFill>
                <a:srgbClr val="000000"/>
              </a:solidFill>
            </a:endParaRPr>
          </a:p>
        </p:txBody>
      </p:sp>
      <p:sp>
        <p:nvSpPr>
          <p:cNvPr id="9225" name="Text Box 10"/>
          <p:cNvSpPr txBox="1">
            <a:spLocks noChangeArrowheads="1"/>
          </p:cNvSpPr>
          <p:nvPr/>
        </p:nvSpPr>
        <p:spPr bwMode="auto">
          <a:xfrm>
            <a:off x="5043488" y="3856038"/>
            <a:ext cx="268287" cy="457200"/>
          </a:xfrm>
          <a:prstGeom prst="rect">
            <a:avLst/>
          </a:prstGeom>
          <a:noFill/>
          <a:ln w="9525">
            <a:noFill/>
            <a:miter lim="800000"/>
            <a:headEnd/>
            <a:tailEnd/>
          </a:ln>
        </p:spPr>
        <p:txBody>
          <a:bodyPr wrap="none">
            <a:spAutoFit/>
          </a:bodyPr>
          <a:lstStyle/>
          <a:p>
            <a:r>
              <a:rPr lang="en-US" sz="2400" i="1">
                <a:solidFill>
                  <a:srgbClr val="FF0000"/>
                </a:solidFill>
              </a:rPr>
              <a:t>I</a:t>
            </a:r>
          </a:p>
        </p:txBody>
      </p:sp>
      <p:grpSp>
        <p:nvGrpSpPr>
          <p:cNvPr id="9226" name="Group 11"/>
          <p:cNvGrpSpPr>
            <a:grpSpLocks/>
          </p:cNvGrpSpPr>
          <p:nvPr/>
        </p:nvGrpSpPr>
        <p:grpSpPr bwMode="auto">
          <a:xfrm rot="5400000">
            <a:off x="6199187" y="2844801"/>
            <a:ext cx="341313" cy="601662"/>
            <a:chOff x="1871" y="1253"/>
            <a:chExt cx="215" cy="379"/>
          </a:xfrm>
        </p:grpSpPr>
        <p:sp>
          <p:nvSpPr>
            <p:cNvPr id="9254" name="AutoShape 12"/>
            <p:cNvSpPr>
              <a:spLocks noChangeArrowheads="1"/>
            </p:cNvSpPr>
            <p:nvPr/>
          </p:nvSpPr>
          <p:spPr bwMode="auto">
            <a:xfrm>
              <a:off x="1871" y="1444"/>
              <a:ext cx="215" cy="188"/>
            </a:xfrm>
            <a:prstGeom prst="triangle">
              <a:avLst>
                <a:gd name="adj" fmla="val 50000"/>
              </a:avLst>
            </a:prstGeom>
            <a:solidFill>
              <a:schemeClr val="bg1"/>
            </a:solidFill>
            <a:ln w="22225">
              <a:solidFill>
                <a:srgbClr val="D60093"/>
              </a:solidFill>
              <a:miter lim="800000"/>
              <a:headEnd/>
              <a:tailEnd/>
            </a:ln>
          </p:spPr>
          <p:txBody>
            <a:bodyPr wrap="none" anchor="ctr"/>
            <a:lstStyle/>
            <a:p>
              <a:endParaRPr lang="en-US">
                <a:solidFill>
                  <a:srgbClr val="000000"/>
                </a:solidFill>
              </a:endParaRPr>
            </a:p>
          </p:txBody>
        </p:sp>
        <p:sp>
          <p:nvSpPr>
            <p:cNvPr id="9255" name="AutoShape 13"/>
            <p:cNvSpPr>
              <a:spLocks noChangeArrowheads="1"/>
            </p:cNvSpPr>
            <p:nvPr/>
          </p:nvSpPr>
          <p:spPr bwMode="auto">
            <a:xfrm rot="10800000">
              <a:off x="1871" y="1253"/>
              <a:ext cx="215" cy="188"/>
            </a:xfrm>
            <a:prstGeom prst="triangle">
              <a:avLst>
                <a:gd name="adj" fmla="val 50000"/>
              </a:avLst>
            </a:prstGeom>
            <a:solidFill>
              <a:schemeClr val="bg1"/>
            </a:solidFill>
            <a:ln w="22225">
              <a:solidFill>
                <a:srgbClr val="D60093"/>
              </a:solidFill>
              <a:miter lim="800000"/>
              <a:headEnd/>
              <a:tailEnd/>
            </a:ln>
          </p:spPr>
          <p:txBody>
            <a:bodyPr wrap="none" anchor="ctr"/>
            <a:lstStyle/>
            <a:p>
              <a:endParaRPr lang="en-US">
                <a:solidFill>
                  <a:srgbClr val="000000"/>
                </a:solidFill>
              </a:endParaRPr>
            </a:p>
          </p:txBody>
        </p:sp>
        <p:sp>
          <p:nvSpPr>
            <p:cNvPr id="9256" name="Oval 14"/>
            <p:cNvSpPr>
              <a:spLocks noChangeArrowheads="1"/>
            </p:cNvSpPr>
            <p:nvPr/>
          </p:nvSpPr>
          <p:spPr bwMode="auto">
            <a:xfrm>
              <a:off x="1953" y="1416"/>
              <a:ext cx="47" cy="47"/>
            </a:xfrm>
            <a:prstGeom prst="ellipse">
              <a:avLst/>
            </a:prstGeom>
            <a:solidFill>
              <a:schemeClr val="bg1"/>
            </a:solidFill>
            <a:ln w="22225">
              <a:solidFill>
                <a:srgbClr val="D60093"/>
              </a:solidFill>
              <a:round/>
              <a:headEnd/>
              <a:tailEnd/>
            </a:ln>
          </p:spPr>
          <p:txBody>
            <a:bodyPr wrap="none" anchor="ctr"/>
            <a:lstStyle/>
            <a:p>
              <a:endParaRPr lang="en-US">
                <a:solidFill>
                  <a:srgbClr val="000000"/>
                </a:solidFill>
              </a:endParaRPr>
            </a:p>
          </p:txBody>
        </p:sp>
      </p:grpSp>
      <p:sp>
        <p:nvSpPr>
          <p:cNvPr id="9227" name="Line 15"/>
          <p:cNvSpPr>
            <a:spLocks noChangeShapeType="1"/>
          </p:cNvSpPr>
          <p:nvPr/>
        </p:nvSpPr>
        <p:spPr bwMode="auto">
          <a:xfrm>
            <a:off x="5435600" y="3379788"/>
            <a:ext cx="0" cy="1127125"/>
          </a:xfrm>
          <a:prstGeom prst="line">
            <a:avLst/>
          </a:prstGeom>
          <a:noFill/>
          <a:ln w="25400">
            <a:solidFill>
              <a:schemeClr val="tx1"/>
            </a:solidFill>
            <a:round/>
            <a:headEnd/>
            <a:tailEnd/>
          </a:ln>
        </p:spPr>
        <p:txBody>
          <a:bodyPr/>
          <a:lstStyle/>
          <a:p>
            <a:endParaRPr lang="fr-FR"/>
          </a:p>
        </p:txBody>
      </p:sp>
      <p:sp>
        <p:nvSpPr>
          <p:cNvPr id="9228" name="Line 16"/>
          <p:cNvSpPr>
            <a:spLocks noChangeShapeType="1"/>
          </p:cNvSpPr>
          <p:nvPr/>
        </p:nvSpPr>
        <p:spPr bwMode="auto">
          <a:xfrm>
            <a:off x="7235825" y="3382963"/>
            <a:ext cx="0" cy="1123950"/>
          </a:xfrm>
          <a:prstGeom prst="line">
            <a:avLst/>
          </a:prstGeom>
          <a:noFill/>
          <a:ln w="25400">
            <a:solidFill>
              <a:schemeClr val="tx1"/>
            </a:solidFill>
            <a:round/>
            <a:headEnd/>
            <a:tailEnd/>
          </a:ln>
        </p:spPr>
        <p:txBody>
          <a:bodyPr/>
          <a:lstStyle/>
          <a:p>
            <a:endParaRPr lang="fr-FR"/>
          </a:p>
        </p:txBody>
      </p:sp>
      <p:sp>
        <p:nvSpPr>
          <p:cNvPr id="9229" name="Rectangle 17"/>
          <p:cNvSpPr>
            <a:spLocks noChangeArrowheads="1"/>
          </p:cNvSpPr>
          <p:nvPr/>
        </p:nvSpPr>
        <p:spPr bwMode="auto">
          <a:xfrm>
            <a:off x="5695950" y="3417888"/>
            <a:ext cx="1225550" cy="288925"/>
          </a:xfrm>
          <a:prstGeom prst="rect">
            <a:avLst/>
          </a:prstGeom>
          <a:solidFill>
            <a:schemeClr val="bg1"/>
          </a:solidFill>
          <a:ln w="9525">
            <a:noFill/>
            <a:miter lim="800000"/>
            <a:headEnd/>
            <a:tailEnd/>
          </a:ln>
        </p:spPr>
        <p:txBody>
          <a:bodyPr wrap="none" anchor="ctr"/>
          <a:lstStyle/>
          <a:p>
            <a:endParaRPr lang="en-US">
              <a:solidFill>
                <a:srgbClr val="000000"/>
              </a:solidFill>
            </a:endParaRPr>
          </a:p>
        </p:txBody>
      </p:sp>
      <p:sp>
        <p:nvSpPr>
          <p:cNvPr id="9230" name="Line 18"/>
          <p:cNvSpPr>
            <a:spLocks noChangeShapeType="1"/>
          </p:cNvSpPr>
          <p:nvPr/>
        </p:nvSpPr>
        <p:spPr bwMode="auto">
          <a:xfrm>
            <a:off x="5430838" y="4506913"/>
            <a:ext cx="557212" cy="0"/>
          </a:xfrm>
          <a:prstGeom prst="line">
            <a:avLst/>
          </a:prstGeom>
          <a:noFill/>
          <a:ln w="25400">
            <a:solidFill>
              <a:schemeClr val="tx1"/>
            </a:solidFill>
            <a:round/>
            <a:headEnd/>
            <a:tailEnd/>
          </a:ln>
        </p:spPr>
        <p:txBody>
          <a:bodyPr/>
          <a:lstStyle/>
          <a:p>
            <a:endParaRPr lang="fr-FR"/>
          </a:p>
        </p:txBody>
      </p:sp>
      <p:sp>
        <p:nvSpPr>
          <p:cNvPr id="9231" name="Line 40"/>
          <p:cNvSpPr>
            <a:spLocks noChangeShapeType="1"/>
          </p:cNvSpPr>
          <p:nvPr/>
        </p:nvSpPr>
        <p:spPr bwMode="auto">
          <a:xfrm rot="-5400000">
            <a:off x="5380038" y="4014788"/>
            <a:ext cx="114300" cy="0"/>
          </a:xfrm>
          <a:prstGeom prst="line">
            <a:avLst/>
          </a:prstGeom>
          <a:noFill/>
          <a:ln w="0">
            <a:solidFill>
              <a:srgbClr val="FF2323"/>
            </a:solidFill>
            <a:round/>
            <a:headEnd/>
            <a:tailEnd type="triangle" w="lg" len="lg"/>
          </a:ln>
        </p:spPr>
        <p:txBody>
          <a:bodyPr wrap="none" anchor="ctr"/>
          <a:lstStyle/>
          <a:p>
            <a:endParaRPr lang="fr-FR"/>
          </a:p>
        </p:txBody>
      </p:sp>
      <p:sp>
        <p:nvSpPr>
          <p:cNvPr id="9232" name="Line 41"/>
          <p:cNvSpPr>
            <a:spLocks noChangeShapeType="1"/>
          </p:cNvSpPr>
          <p:nvPr/>
        </p:nvSpPr>
        <p:spPr bwMode="auto">
          <a:xfrm>
            <a:off x="6721475" y="4506913"/>
            <a:ext cx="517525" cy="0"/>
          </a:xfrm>
          <a:prstGeom prst="line">
            <a:avLst/>
          </a:prstGeom>
          <a:noFill/>
          <a:ln w="25400">
            <a:solidFill>
              <a:schemeClr val="tx1"/>
            </a:solidFill>
            <a:round/>
            <a:headEnd/>
            <a:tailEnd/>
          </a:ln>
        </p:spPr>
        <p:txBody>
          <a:bodyPr/>
          <a:lstStyle/>
          <a:p>
            <a:endParaRPr lang="fr-FR"/>
          </a:p>
        </p:txBody>
      </p:sp>
      <p:grpSp>
        <p:nvGrpSpPr>
          <p:cNvPr id="9233" name="Group 42"/>
          <p:cNvGrpSpPr>
            <a:grpSpLocks/>
          </p:cNvGrpSpPr>
          <p:nvPr/>
        </p:nvGrpSpPr>
        <p:grpSpPr bwMode="auto">
          <a:xfrm>
            <a:off x="5991225" y="4270375"/>
            <a:ext cx="711200" cy="471488"/>
            <a:chOff x="2267" y="2530"/>
            <a:chExt cx="448" cy="297"/>
          </a:xfrm>
        </p:grpSpPr>
        <p:sp>
          <p:nvSpPr>
            <p:cNvPr id="9252" name="Oval 43"/>
            <p:cNvSpPr>
              <a:spLocks noChangeArrowheads="1"/>
            </p:cNvSpPr>
            <p:nvPr/>
          </p:nvSpPr>
          <p:spPr bwMode="auto">
            <a:xfrm>
              <a:off x="2267" y="2530"/>
              <a:ext cx="297" cy="297"/>
            </a:xfrm>
            <a:prstGeom prst="ellipse">
              <a:avLst/>
            </a:prstGeom>
            <a:noFill/>
            <a:ln w="25400">
              <a:solidFill>
                <a:srgbClr val="FF0000"/>
              </a:solidFill>
              <a:round/>
              <a:headEnd/>
              <a:tailEnd/>
            </a:ln>
          </p:spPr>
          <p:txBody>
            <a:bodyPr wrap="none" anchor="ctr"/>
            <a:lstStyle/>
            <a:p>
              <a:endParaRPr lang="en-US">
                <a:solidFill>
                  <a:srgbClr val="000000"/>
                </a:solidFill>
              </a:endParaRPr>
            </a:p>
          </p:txBody>
        </p:sp>
        <p:sp>
          <p:nvSpPr>
            <p:cNvPr id="9253" name="Oval 44"/>
            <p:cNvSpPr>
              <a:spLocks noChangeArrowheads="1"/>
            </p:cNvSpPr>
            <p:nvPr/>
          </p:nvSpPr>
          <p:spPr bwMode="auto">
            <a:xfrm>
              <a:off x="2418" y="2530"/>
              <a:ext cx="297" cy="297"/>
            </a:xfrm>
            <a:prstGeom prst="ellipse">
              <a:avLst/>
            </a:prstGeom>
            <a:noFill/>
            <a:ln w="25400">
              <a:solidFill>
                <a:srgbClr val="FF0000"/>
              </a:solidFill>
              <a:round/>
              <a:headEnd/>
              <a:tailEnd/>
            </a:ln>
          </p:spPr>
          <p:txBody>
            <a:bodyPr wrap="none" anchor="ctr"/>
            <a:lstStyle/>
            <a:p>
              <a:endParaRPr lang="en-US">
                <a:solidFill>
                  <a:srgbClr val="000000"/>
                </a:solidFill>
              </a:endParaRPr>
            </a:p>
          </p:txBody>
        </p:sp>
      </p:grpSp>
      <p:sp>
        <p:nvSpPr>
          <p:cNvPr id="9234" name="Line 45"/>
          <p:cNvSpPr>
            <a:spLocks noChangeShapeType="1"/>
          </p:cNvSpPr>
          <p:nvPr/>
        </p:nvSpPr>
        <p:spPr bwMode="auto">
          <a:xfrm>
            <a:off x="5943600" y="3382963"/>
            <a:ext cx="900113" cy="0"/>
          </a:xfrm>
          <a:prstGeom prst="line">
            <a:avLst/>
          </a:prstGeom>
          <a:noFill/>
          <a:ln w="28575">
            <a:solidFill>
              <a:schemeClr val="accent2"/>
            </a:solidFill>
            <a:round/>
            <a:headEnd/>
            <a:tailEnd type="stealth" w="med" len="med"/>
          </a:ln>
        </p:spPr>
        <p:txBody>
          <a:bodyPr wrap="none" anchor="ctr"/>
          <a:lstStyle/>
          <a:p>
            <a:endParaRPr lang="fr-FR"/>
          </a:p>
        </p:txBody>
      </p:sp>
      <p:sp>
        <p:nvSpPr>
          <p:cNvPr id="9235" name="Text Box 46"/>
          <p:cNvSpPr txBox="1">
            <a:spLocks noChangeArrowheads="1"/>
          </p:cNvSpPr>
          <p:nvPr/>
        </p:nvSpPr>
        <p:spPr bwMode="auto">
          <a:xfrm>
            <a:off x="6508750" y="3352800"/>
            <a:ext cx="387350" cy="457200"/>
          </a:xfrm>
          <a:prstGeom prst="rect">
            <a:avLst/>
          </a:prstGeom>
          <a:noFill/>
          <a:ln w="9525">
            <a:noFill/>
            <a:miter lim="800000"/>
            <a:headEnd/>
            <a:tailEnd/>
          </a:ln>
        </p:spPr>
        <p:txBody>
          <a:bodyPr wrap="none">
            <a:spAutoFit/>
          </a:bodyPr>
          <a:lstStyle/>
          <a:p>
            <a:pPr eaLnBrk="0" hangingPunct="0"/>
            <a:r>
              <a:rPr lang="en-US" sz="2400">
                <a:solidFill>
                  <a:srgbClr val="333399"/>
                </a:solidFill>
              </a:rPr>
              <a:t>V</a:t>
            </a:r>
            <a:endParaRPr lang="en-US" sz="3200">
              <a:solidFill>
                <a:srgbClr val="000000"/>
              </a:solidFill>
            </a:endParaRPr>
          </a:p>
        </p:txBody>
      </p:sp>
      <p:cxnSp>
        <p:nvCxnSpPr>
          <p:cNvPr id="9236" name="Łącznik prosty ze strzałką 205"/>
          <p:cNvCxnSpPr>
            <a:cxnSpLocks noChangeShapeType="1"/>
          </p:cNvCxnSpPr>
          <p:nvPr/>
        </p:nvCxnSpPr>
        <p:spPr bwMode="auto">
          <a:xfrm>
            <a:off x="3436938" y="3957638"/>
            <a:ext cx="1514475" cy="1587"/>
          </a:xfrm>
          <a:prstGeom prst="straightConnector1">
            <a:avLst/>
          </a:prstGeom>
          <a:noFill/>
          <a:ln w="9525" algn="ctr">
            <a:solidFill>
              <a:schemeClr val="tx1"/>
            </a:solidFill>
            <a:round/>
            <a:headEnd/>
            <a:tailEnd type="arrow" w="med" len="med"/>
          </a:ln>
        </p:spPr>
      </p:cxnSp>
      <p:grpSp>
        <p:nvGrpSpPr>
          <p:cNvPr id="9237" name="Group 75"/>
          <p:cNvGrpSpPr>
            <a:grpSpLocks/>
          </p:cNvGrpSpPr>
          <p:nvPr/>
        </p:nvGrpSpPr>
        <p:grpSpPr bwMode="auto">
          <a:xfrm>
            <a:off x="3065463" y="1662113"/>
            <a:ext cx="2568575" cy="396875"/>
            <a:chOff x="3288" y="1647"/>
            <a:chExt cx="1618" cy="250"/>
          </a:xfrm>
        </p:grpSpPr>
        <p:sp>
          <p:nvSpPr>
            <p:cNvPr id="9246" name="Text Box 76"/>
            <p:cNvSpPr txBox="1">
              <a:spLocks noChangeArrowheads="1"/>
            </p:cNvSpPr>
            <p:nvPr/>
          </p:nvSpPr>
          <p:spPr bwMode="auto">
            <a:xfrm>
              <a:off x="3813" y="1647"/>
              <a:ext cx="1093" cy="250"/>
            </a:xfrm>
            <a:prstGeom prst="rect">
              <a:avLst/>
            </a:prstGeom>
            <a:noFill/>
            <a:ln w="9525">
              <a:noFill/>
              <a:miter lim="800000"/>
              <a:headEnd/>
              <a:tailEnd/>
            </a:ln>
          </p:spPr>
          <p:txBody>
            <a:bodyPr wrap="none">
              <a:spAutoFit/>
            </a:bodyPr>
            <a:lstStyle/>
            <a:p>
              <a:r>
                <a:rPr lang="en-US" sz="2000">
                  <a:solidFill>
                    <a:srgbClr val="000000"/>
                  </a:solidFill>
                </a:rPr>
                <a:t>measurement</a:t>
              </a:r>
            </a:p>
          </p:txBody>
        </p:sp>
        <p:grpSp>
          <p:nvGrpSpPr>
            <p:cNvPr id="9247" name="Group 77"/>
            <p:cNvGrpSpPr>
              <a:grpSpLocks/>
            </p:cNvGrpSpPr>
            <p:nvPr/>
          </p:nvGrpSpPr>
          <p:grpSpPr bwMode="auto">
            <a:xfrm>
              <a:off x="3288" y="1671"/>
              <a:ext cx="528" cy="217"/>
              <a:chOff x="249" y="1484"/>
              <a:chExt cx="528" cy="217"/>
            </a:xfrm>
          </p:grpSpPr>
          <p:graphicFrame>
            <p:nvGraphicFramePr>
              <p:cNvPr id="9219" name="Object 78"/>
              <p:cNvGraphicFramePr>
                <a:graphicFrameLocks noChangeAspect="1"/>
              </p:cNvGraphicFramePr>
              <p:nvPr/>
            </p:nvGraphicFramePr>
            <p:xfrm>
              <a:off x="249" y="1484"/>
              <a:ext cx="528" cy="217"/>
            </p:xfrm>
            <a:graphic>
              <a:graphicData uri="http://schemas.openxmlformats.org/presentationml/2006/ole">
                <p:oleObj spid="_x0000_s9219" name="Equation" r:id="rId5" imgW="863280" imgH="355320" progId="">
                  <p:embed/>
                </p:oleObj>
              </a:graphicData>
            </a:graphic>
          </p:graphicFrame>
          <p:grpSp>
            <p:nvGrpSpPr>
              <p:cNvPr id="9248" name="Group 79"/>
              <p:cNvGrpSpPr>
                <a:grpSpLocks noChangeAspect="1"/>
              </p:cNvGrpSpPr>
              <p:nvPr/>
            </p:nvGrpSpPr>
            <p:grpSpPr bwMode="auto">
              <a:xfrm rot="5400000">
                <a:off x="368" y="1590"/>
                <a:ext cx="74" cy="129"/>
                <a:chOff x="1871" y="1253"/>
                <a:chExt cx="215" cy="379"/>
              </a:xfrm>
            </p:grpSpPr>
            <p:sp>
              <p:nvSpPr>
                <p:cNvPr id="9249" name="AutoShape 80"/>
                <p:cNvSpPr>
                  <a:spLocks noChangeAspect="1" noChangeArrowheads="1"/>
                </p:cNvSpPr>
                <p:nvPr/>
              </p:nvSpPr>
              <p:spPr bwMode="auto">
                <a:xfrm>
                  <a:off x="1871" y="1444"/>
                  <a:ext cx="215" cy="188"/>
                </a:xfrm>
                <a:prstGeom prst="triangle">
                  <a:avLst>
                    <a:gd name="adj" fmla="val 50000"/>
                  </a:avLst>
                </a:prstGeom>
                <a:solidFill>
                  <a:srgbClr val="FFFFFF"/>
                </a:solidFill>
                <a:ln w="25400">
                  <a:solidFill>
                    <a:srgbClr val="FF3399"/>
                  </a:solidFill>
                  <a:miter lim="800000"/>
                  <a:headEnd/>
                  <a:tailEnd/>
                </a:ln>
              </p:spPr>
              <p:txBody>
                <a:bodyPr wrap="none" anchor="ctr"/>
                <a:lstStyle/>
                <a:p>
                  <a:endParaRPr lang="en-US">
                    <a:solidFill>
                      <a:srgbClr val="000000"/>
                    </a:solidFill>
                  </a:endParaRPr>
                </a:p>
              </p:txBody>
            </p:sp>
            <p:sp>
              <p:nvSpPr>
                <p:cNvPr id="9250" name="AutoShape 81"/>
                <p:cNvSpPr>
                  <a:spLocks noChangeAspect="1" noChangeArrowheads="1"/>
                </p:cNvSpPr>
                <p:nvPr/>
              </p:nvSpPr>
              <p:spPr bwMode="auto">
                <a:xfrm rot="10800000">
                  <a:off x="1871" y="1253"/>
                  <a:ext cx="215" cy="188"/>
                </a:xfrm>
                <a:prstGeom prst="triangle">
                  <a:avLst>
                    <a:gd name="adj" fmla="val 50000"/>
                  </a:avLst>
                </a:prstGeom>
                <a:solidFill>
                  <a:srgbClr val="FFFFFF"/>
                </a:solidFill>
                <a:ln w="25400">
                  <a:solidFill>
                    <a:srgbClr val="FF3399"/>
                  </a:solidFill>
                  <a:miter lim="800000"/>
                  <a:headEnd/>
                  <a:tailEnd/>
                </a:ln>
              </p:spPr>
              <p:txBody>
                <a:bodyPr wrap="none" anchor="ctr"/>
                <a:lstStyle/>
                <a:p>
                  <a:endParaRPr lang="en-US">
                    <a:solidFill>
                      <a:srgbClr val="000000"/>
                    </a:solidFill>
                  </a:endParaRPr>
                </a:p>
              </p:txBody>
            </p:sp>
            <p:sp>
              <p:nvSpPr>
                <p:cNvPr id="9251" name="Oval 82"/>
                <p:cNvSpPr>
                  <a:spLocks noChangeAspect="1" noChangeArrowheads="1"/>
                </p:cNvSpPr>
                <p:nvPr/>
              </p:nvSpPr>
              <p:spPr bwMode="auto">
                <a:xfrm>
                  <a:off x="1953" y="1416"/>
                  <a:ext cx="47" cy="47"/>
                </a:xfrm>
                <a:prstGeom prst="ellipse">
                  <a:avLst/>
                </a:prstGeom>
                <a:solidFill>
                  <a:srgbClr val="FFFFFF"/>
                </a:solidFill>
                <a:ln w="25400">
                  <a:solidFill>
                    <a:srgbClr val="FF3399"/>
                  </a:solidFill>
                  <a:round/>
                  <a:headEnd/>
                  <a:tailEnd/>
                </a:ln>
              </p:spPr>
              <p:txBody>
                <a:bodyPr wrap="none" anchor="ctr"/>
                <a:lstStyle/>
                <a:p>
                  <a:endParaRPr lang="en-US">
                    <a:solidFill>
                      <a:srgbClr val="000000"/>
                    </a:solidFill>
                  </a:endParaRPr>
                </a:p>
              </p:txBody>
            </p:sp>
          </p:grpSp>
        </p:grpSp>
      </p:grpSp>
      <p:sp>
        <p:nvSpPr>
          <p:cNvPr id="9238" name="ZoneTexte 99"/>
          <p:cNvSpPr txBox="1">
            <a:spLocks noChangeArrowheads="1"/>
          </p:cNvSpPr>
          <p:nvPr/>
        </p:nvSpPr>
        <p:spPr bwMode="auto">
          <a:xfrm>
            <a:off x="4800600" y="5838825"/>
            <a:ext cx="2165350" cy="369888"/>
          </a:xfrm>
          <a:prstGeom prst="rect">
            <a:avLst/>
          </a:prstGeom>
          <a:noFill/>
          <a:ln w="9525">
            <a:noFill/>
            <a:miter lim="800000"/>
            <a:headEnd/>
            <a:tailEnd/>
          </a:ln>
        </p:spPr>
        <p:txBody>
          <a:bodyPr>
            <a:spAutoFit/>
          </a:bodyPr>
          <a:lstStyle/>
          <a:p>
            <a:r>
              <a:rPr lang="fr-FR">
                <a:solidFill>
                  <a:srgbClr val="FF0000"/>
                </a:solidFill>
              </a:rPr>
              <a:t> transmissions {</a:t>
            </a:r>
            <a:r>
              <a:rPr lang="fr-FR">
                <a:solidFill>
                  <a:srgbClr val="FF0000"/>
                </a:solidFill>
                <a:latin typeface="Symbol" pitchFamily="18" charset="2"/>
              </a:rPr>
              <a:t>t</a:t>
            </a:r>
            <a:r>
              <a:rPr lang="fr-FR" baseline="-25000">
                <a:solidFill>
                  <a:srgbClr val="FF0000"/>
                </a:solidFill>
              </a:rPr>
              <a:t>i</a:t>
            </a:r>
            <a:r>
              <a:rPr lang="fr-FR">
                <a:solidFill>
                  <a:srgbClr val="FF0000"/>
                </a:solidFill>
              </a:rPr>
              <a:t>}</a:t>
            </a:r>
          </a:p>
        </p:txBody>
      </p:sp>
      <p:cxnSp>
        <p:nvCxnSpPr>
          <p:cNvPr id="9239" name="Connecteur droit avec flèche 101"/>
          <p:cNvCxnSpPr>
            <a:cxnSpLocks noChangeShapeType="1"/>
          </p:cNvCxnSpPr>
          <p:nvPr/>
        </p:nvCxnSpPr>
        <p:spPr bwMode="auto">
          <a:xfrm flipV="1">
            <a:off x="4473575" y="5967413"/>
            <a:ext cx="360363" cy="3175"/>
          </a:xfrm>
          <a:prstGeom prst="straightConnector1">
            <a:avLst/>
          </a:prstGeom>
          <a:noFill/>
          <a:ln w="9525" algn="ctr">
            <a:solidFill>
              <a:srgbClr val="FF0000"/>
            </a:solidFill>
            <a:round/>
            <a:headEnd/>
            <a:tailEnd type="arrow" w="med" len="med"/>
          </a:ln>
        </p:spPr>
      </p:cxnSp>
      <p:grpSp>
        <p:nvGrpSpPr>
          <p:cNvPr id="9240" name="Group 33"/>
          <p:cNvGrpSpPr>
            <a:grpSpLocks/>
          </p:cNvGrpSpPr>
          <p:nvPr/>
        </p:nvGrpSpPr>
        <p:grpSpPr bwMode="auto">
          <a:xfrm>
            <a:off x="3430588" y="3033713"/>
            <a:ext cx="1733550" cy="504825"/>
            <a:chOff x="4354" y="2467"/>
            <a:chExt cx="1092" cy="318"/>
          </a:xfrm>
        </p:grpSpPr>
        <p:grpSp>
          <p:nvGrpSpPr>
            <p:cNvPr id="9241" name="Group 34"/>
            <p:cNvGrpSpPr>
              <a:grpSpLocks/>
            </p:cNvGrpSpPr>
            <p:nvPr/>
          </p:nvGrpSpPr>
          <p:grpSpPr bwMode="auto">
            <a:xfrm rot="5400000">
              <a:off x="4329" y="2494"/>
              <a:ext cx="318" cy="264"/>
              <a:chOff x="3467" y="2297"/>
              <a:chExt cx="250" cy="208"/>
            </a:xfrm>
          </p:grpSpPr>
          <p:sp>
            <p:nvSpPr>
              <p:cNvPr id="9243" name="Rectangle 35"/>
              <p:cNvSpPr>
                <a:spLocks noChangeAspect="1" noChangeArrowheads="1"/>
              </p:cNvSpPr>
              <p:nvPr/>
            </p:nvSpPr>
            <p:spPr bwMode="auto">
              <a:xfrm>
                <a:off x="3467" y="2297"/>
                <a:ext cx="248" cy="208"/>
              </a:xfrm>
              <a:prstGeom prst="rect">
                <a:avLst/>
              </a:prstGeom>
              <a:solidFill>
                <a:schemeClr val="bg1"/>
              </a:solidFill>
              <a:ln w="25400">
                <a:solidFill>
                  <a:srgbClr val="008000"/>
                </a:solidFill>
                <a:miter lim="800000"/>
                <a:headEnd/>
                <a:tailEnd/>
              </a:ln>
            </p:spPr>
            <p:txBody>
              <a:bodyPr wrap="none" anchor="ctr"/>
              <a:lstStyle/>
              <a:p>
                <a:endParaRPr lang="en-US">
                  <a:solidFill>
                    <a:srgbClr val="000000"/>
                  </a:solidFill>
                </a:endParaRPr>
              </a:p>
            </p:txBody>
          </p:sp>
          <p:sp>
            <p:nvSpPr>
              <p:cNvPr id="9244" name="Line 36"/>
              <p:cNvSpPr>
                <a:spLocks noChangeShapeType="1"/>
              </p:cNvSpPr>
              <p:nvPr/>
            </p:nvSpPr>
            <p:spPr bwMode="auto">
              <a:xfrm flipV="1">
                <a:off x="3478" y="2300"/>
                <a:ext cx="239" cy="200"/>
              </a:xfrm>
              <a:prstGeom prst="line">
                <a:avLst/>
              </a:prstGeom>
              <a:noFill/>
              <a:ln w="25400">
                <a:solidFill>
                  <a:srgbClr val="008000"/>
                </a:solidFill>
                <a:round/>
                <a:headEnd/>
                <a:tailEnd/>
              </a:ln>
            </p:spPr>
            <p:txBody>
              <a:bodyPr wrap="none"/>
              <a:lstStyle/>
              <a:p>
                <a:endParaRPr lang="fr-FR"/>
              </a:p>
            </p:txBody>
          </p:sp>
          <p:sp>
            <p:nvSpPr>
              <p:cNvPr id="9245" name="Line 37"/>
              <p:cNvSpPr>
                <a:spLocks noChangeShapeType="1"/>
              </p:cNvSpPr>
              <p:nvPr/>
            </p:nvSpPr>
            <p:spPr bwMode="auto">
              <a:xfrm>
                <a:off x="3467" y="2300"/>
                <a:ext cx="248" cy="200"/>
              </a:xfrm>
              <a:prstGeom prst="line">
                <a:avLst/>
              </a:prstGeom>
              <a:noFill/>
              <a:ln w="25400">
                <a:solidFill>
                  <a:srgbClr val="008000"/>
                </a:solidFill>
                <a:round/>
                <a:headEnd/>
                <a:tailEnd/>
              </a:ln>
            </p:spPr>
            <p:txBody>
              <a:bodyPr wrap="none"/>
              <a:lstStyle/>
              <a:p>
                <a:endParaRPr lang="fr-FR"/>
              </a:p>
            </p:txBody>
          </p:sp>
        </p:grpSp>
        <p:graphicFrame>
          <p:nvGraphicFramePr>
            <p:cNvPr id="9218" name="Object 38"/>
            <p:cNvGraphicFramePr>
              <a:graphicFrameLocks noChangeAspect="1"/>
            </p:cNvGraphicFramePr>
            <p:nvPr/>
          </p:nvGraphicFramePr>
          <p:xfrm>
            <a:off x="4686" y="2544"/>
            <a:ext cx="257" cy="209"/>
          </p:xfrm>
          <a:graphic>
            <a:graphicData uri="http://schemas.openxmlformats.org/presentationml/2006/ole">
              <p:oleObj spid="_x0000_s9218" name="Equation" r:id="rId6" imgW="203040" imgH="164880" progId="">
                <p:embed/>
              </p:oleObj>
            </a:graphicData>
          </a:graphic>
        </p:graphicFrame>
        <p:sp>
          <p:nvSpPr>
            <p:cNvPr id="9242" name="Rectangle 39"/>
            <p:cNvSpPr>
              <a:spLocks noChangeArrowheads="1"/>
            </p:cNvSpPr>
            <p:nvPr/>
          </p:nvSpPr>
          <p:spPr bwMode="auto">
            <a:xfrm>
              <a:off x="4922" y="2498"/>
              <a:ext cx="524" cy="231"/>
            </a:xfrm>
            <a:prstGeom prst="rect">
              <a:avLst/>
            </a:prstGeom>
            <a:noFill/>
            <a:ln w="9525">
              <a:noFill/>
              <a:miter lim="800000"/>
              <a:headEnd/>
              <a:tailEnd/>
            </a:ln>
          </p:spPr>
          <p:txBody>
            <a:bodyPr wrap="none">
              <a:spAutoFit/>
            </a:bodyPr>
            <a:lstStyle/>
            <a:p>
              <a:r>
                <a:rPr lang="en-US" i="1">
                  <a:solidFill>
                    <a:srgbClr val="000000"/>
                  </a:solidFill>
                </a:rPr>
                <a:t>OPEN</a:t>
              </a:r>
              <a:endParaRPr lang="fr-FR" i="1">
                <a:solidFill>
                  <a:srgbClr val="000000"/>
                </a:solidFill>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38" name="Rectangle 66"/>
          <p:cNvSpPr>
            <a:spLocks noChangeArrowheads="1"/>
          </p:cNvSpPr>
          <p:nvPr/>
        </p:nvSpPr>
        <p:spPr bwMode="auto">
          <a:xfrm>
            <a:off x="1284288" y="36513"/>
            <a:ext cx="7326044" cy="553998"/>
          </a:xfrm>
          <a:prstGeom prst="rect">
            <a:avLst/>
          </a:prstGeom>
          <a:noFill/>
          <a:ln w="9525">
            <a:noFill/>
            <a:miter lim="800000"/>
            <a:headEnd/>
            <a:tailEnd/>
          </a:ln>
        </p:spPr>
        <p:txBody>
          <a:bodyPr wrap="none">
            <a:spAutoFit/>
          </a:bodyPr>
          <a:lstStyle/>
          <a:p>
            <a:pPr algn="ctr">
              <a:defRPr/>
            </a:pPr>
            <a:r>
              <a:rPr lang="en-US" sz="3000" b="1" dirty="0">
                <a:solidFill>
                  <a:srgbClr val="3333FF"/>
                </a:solidFill>
                <a:latin typeface="+mn-lt"/>
                <a:cs typeface="+mn-cs"/>
              </a:rPr>
              <a:t>…and impose phase on atomic contact</a:t>
            </a:r>
            <a:endParaRPr lang="fr-FR" sz="3000" b="1" dirty="0">
              <a:solidFill>
                <a:srgbClr val="3333FF"/>
              </a:solidFill>
              <a:latin typeface="+mn-lt"/>
              <a:cs typeface="+mn-cs"/>
            </a:endParaRPr>
          </a:p>
        </p:txBody>
      </p:sp>
      <p:sp>
        <p:nvSpPr>
          <p:cNvPr id="10248" name="pole tekstowe 126"/>
          <p:cNvSpPr txBox="1">
            <a:spLocks noChangeArrowheads="1"/>
          </p:cNvSpPr>
          <p:nvPr/>
        </p:nvSpPr>
        <p:spPr bwMode="auto">
          <a:xfrm>
            <a:off x="1590675" y="5207000"/>
            <a:ext cx="2971800" cy="646113"/>
          </a:xfrm>
          <a:prstGeom prst="rect">
            <a:avLst/>
          </a:prstGeom>
          <a:noFill/>
          <a:ln w="9525">
            <a:noFill/>
            <a:miter lim="800000"/>
            <a:headEnd/>
            <a:tailEnd/>
          </a:ln>
        </p:spPr>
        <p:txBody>
          <a:bodyPr>
            <a:spAutoFit/>
          </a:bodyPr>
          <a:lstStyle/>
          <a:p>
            <a:pPr algn="ctr"/>
            <a:r>
              <a:rPr lang="en-US"/>
              <a:t>“Strength” of the weak link</a:t>
            </a:r>
          </a:p>
          <a:p>
            <a:pPr algn="ctr"/>
            <a:r>
              <a:rPr lang="en-US"/>
              <a:t>~ critical current</a:t>
            </a:r>
            <a:endParaRPr lang="fr-FR"/>
          </a:p>
        </p:txBody>
      </p:sp>
      <p:grpSp>
        <p:nvGrpSpPr>
          <p:cNvPr id="10249" name="Group 67"/>
          <p:cNvGrpSpPr>
            <a:grpSpLocks/>
          </p:cNvGrpSpPr>
          <p:nvPr/>
        </p:nvGrpSpPr>
        <p:grpSpPr bwMode="auto">
          <a:xfrm>
            <a:off x="3398838" y="1063625"/>
            <a:ext cx="2560637" cy="396875"/>
            <a:chOff x="488" y="1612"/>
            <a:chExt cx="1613" cy="250"/>
          </a:xfrm>
        </p:grpSpPr>
        <p:grpSp>
          <p:nvGrpSpPr>
            <p:cNvPr id="10281" name="Group 68"/>
            <p:cNvGrpSpPr>
              <a:grpSpLocks/>
            </p:cNvGrpSpPr>
            <p:nvPr/>
          </p:nvGrpSpPr>
          <p:grpSpPr bwMode="auto">
            <a:xfrm>
              <a:off x="488" y="1617"/>
              <a:ext cx="504" cy="225"/>
              <a:chOff x="261" y="1480"/>
              <a:chExt cx="504" cy="225"/>
            </a:xfrm>
          </p:grpSpPr>
          <p:graphicFrame>
            <p:nvGraphicFramePr>
              <p:cNvPr id="10243" name="Object 74"/>
              <p:cNvGraphicFramePr>
                <a:graphicFrameLocks noChangeAspect="1"/>
              </p:cNvGraphicFramePr>
              <p:nvPr/>
            </p:nvGraphicFramePr>
            <p:xfrm>
              <a:off x="261" y="1480"/>
              <a:ext cx="504" cy="225"/>
            </p:xfrm>
            <a:graphic>
              <a:graphicData uri="http://schemas.openxmlformats.org/presentationml/2006/ole">
                <p:oleObj spid="_x0000_s10243" name="Equation" r:id="rId3" imgW="799753" imgH="355446" progId="">
                  <p:embed/>
                </p:oleObj>
              </a:graphicData>
            </a:graphic>
          </p:graphicFrame>
          <p:grpSp>
            <p:nvGrpSpPr>
              <p:cNvPr id="10283" name="Group 70"/>
              <p:cNvGrpSpPr>
                <a:grpSpLocks noChangeAspect="1"/>
              </p:cNvGrpSpPr>
              <p:nvPr/>
            </p:nvGrpSpPr>
            <p:grpSpPr bwMode="auto">
              <a:xfrm rot="5400000">
                <a:off x="368" y="1592"/>
                <a:ext cx="74" cy="129"/>
                <a:chOff x="1871" y="1253"/>
                <a:chExt cx="215" cy="379"/>
              </a:xfrm>
            </p:grpSpPr>
            <p:sp>
              <p:nvSpPr>
                <p:cNvPr id="10284" name="AutoShape 71"/>
                <p:cNvSpPr>
                  <a:spLocks noChangeAspect="1" noChangeArrowheads="1"/>
                </p:cNvSpPr>
                <p:nvPr/>
              </p:nvSpPr>
              <p:spPr bwMode="auto">
                <a:xfrm>
                  <a:off x="1871" y="1444"/>
                  <a:ext cx="215" cy="188"/>
                </a:xfrm>
                <a:prstGeom prst="triangle">
                  <a:avLst>
                    <a:gd name="adj" fmla="val 50000"/>
                  </a:avLst>
                </a:prstGeom>
                <a:solidFill>
                  <a:srgbClr val="FFFFFF"/>
                </a:solidFill>
                <a:ln w="25400">
                  <a:solidFill>
                    <a:srgbClr val="FF3399"/>
                  </a:solidFill>
                  <a:miter lim="800000"/>
                  <a:headEnd/>
                  <a:tailEnd/>
                </a:ln>
              </p:spPr>
              <p:txBody>
                <a:bodyPr wrap="none" anchor="ctr"/>
                <a:lstStyle/>
                <a:p>
                  <a:endParaRPr lang="en-US">
                    <a:solidFill>
                      <a:srgbClr val="000000"/>
                    </a:solidFill>
                  </a:endParaRPr>
                </a:p>
              </p:txBody>
            </p:sp>
            <p:sp>
              <p:nvSpPr>
                <p:cNvPr id="10285" name="AutoShape 72"/>
                <p:cNvSpPr>
                  <a:spLocks noChangeAspect="1" noChangeArrowheads="1"/>
                </p:cNvSpPr>
                <p:nvPr/>
              </p:nvSpPr>
              <p:spPr bwMode="auto">
                <a:xfrm rot="10800000">
                  <a:off x="1871" y="1253"/>
                  <a:ext cx="215" cy="188"/>
                </a:xfrm>
                <a:prstGeom prst="triangle">
                  <a:avLst>
                    <a:gd name="adj" fmla="val 50000"/>
                  </a:avLst>
                </a:prstGeom>
                <a:solidFill>
                  <a:srgbClr val="FFFFFF"/>
                </a:solidFill>
                <a:ln w="25400">
                  <a:solidFill>
                    <a:srgbClr val="FF3399"/>
                  </a:solidFill>
                  <a:miter lim="800000"/>
                  <a:headEnd/>
                  <a:tailEnd/>
                </a:ln>
              </p:spPr>
              <p:txBody>
                <a:bodyPr wrap="none" anchor="ctr"/>
                <a:lstStyle/>
                <a:p>
                  <a:endParaRPr lang="en-US">
                    <a:solidFill>
                      <a:srgbClr val="000000"/>
                    </a:solidFill>
                  </a:endParaRPr>
                </a:p>
              </p:txBody>
            </p:sp>
            <p:sp>
              <p:nvSpPr>
                <p:cNvPr id="10286" name="Oval 73"/>
                <p:cNvSpPr>
                  <a:spLocks noChangeAspect="1" noChangeArrowheads="1"/>
                </p:cNvSpPr>
                <p:nvPr/>
              </p:nvSpPr>
              <p:spPr bwMode="auto">
                <a:xfrm>
                  <a:off x="1953" y="1416"/>
                  <a:ext cx="47" cy="47"/>
                </a:xfrm>
                <a:prstGeom prst="ellipse">
                  <a:avLst/>
                </a:prstGeom>
                <a:solidFill>
                  <a:srgbClr val="FFFFFF"/>
                </a:solidFill>
                <a:ln w="25400">
                  <a:solidFill>
                    <a:srgbClr val="FF3399"/>
                  </a:solidFill>
                  <a:round/>
                  <a:headEnd/>
                  <a:tailEnd/>
                </a:ln>
              </p:spPr>
              <p:txBody>
                <a:bodyPr wrap="none" anchor="ctr"/>
                <a:lstStyle/>
                <a:p>
                  <a:endParaRPr lang="en-US">
                    <a:solidFill>
                      <a:srgbClr val="000000"/>
                    </a:solidFill>
                  </a:endParaRPr>
                </a:p>
              </p:txBody>
            </p:sp>
          </p:grpSp>
        </p:grpSp>
        <p:sp>
          <p:nvSpPr>
            <p:cNvPr id="10282" name="Text Box 74"/>
            <p:cNvSpPr txBox="1">
              <a:spLocks noChangeArrowheads="1"/>
            </p:cNvSpPr>
            <p:nvPr/>
          </p:nvSpPr>
          <p:spPr bwMode="auto">
            <a:xfrm>
              <a:off x="1008" y="1612"/>
              <a:ext cx="1093" cy="250"/>
            </a:xfrm>
            <a:prstGeom prst="rect">
              <a:avLst/>
            </a:prstGeom>
            <a:noFill/>
            <a:ln w="9525">
              <a:noFill/>
              <a:miter lim="800000"/>
              <a:headEnd/>
              <a:tailEnd/>
            </a:ln>
          </p:spPr>
          <p:txBody>
            <a:bodyPr wrap="none">
              <a:spAutoFit/>
            </a:bodyPr>
            <a:lstStyle/>
            <a:p>
              <a:r>
                <a:rPr lang="fr-FR" sz="2000">
                  <a:solidFill>
                    <a:srgbClr val="000000"/>
                  </a:solidFill>
                </a:rPr>
                <a:t>measurement</a:t>
              </a:r>
            </a:p>
          </p:txBody>
        </p:sp>
      </p:grpSp>
      <p:grpSp>
        <p:nvGrpSpPr>
          <p:cNvPr id="10250" name="Grupa 86"/>
          <p:cNvGrpSpPr>
            <a:grpSpLocks/>
          </p:cNvGrpSpPr>
          <p:nvPr/>
        </p:nvGrpSpPr>
        <p:grpSpPr bwMode="auto">
          <a:xfrm>
            <a:off x="3146425" y="1828800"/>
            <a:ext cx="2874963" cy="3133725"/>
            <a:chOff x="3146959" y="1828801"/>
            <a:chExt cx="2873829" cy="3134220"/>
          </a:xfrm>
        </p:grpSpPr>
        <p:grpSp>
          <p:nvGrpSpPr>
            <p:cNvPr id="10258" name="Grupa 75"/>
            <p:cNvGrpSpPr>
              <a:grpSpLocks/>
            </p:cNvGrpSpPr>
            <p:nvPr/>
          </p:nvGrpSpPr>
          <p:grpSpPr bwMode="auto">
            <a:xfrm>
              <a:off x="3146959" y="1828801"/>
              <a:ext cx="2873829" cy="3134220"/>
              <a:chOff x="3230086" y="1258785"/>
              <a:chExt cx="2873829" cy="3134220"/>
            </a:xfrm>
          </p:grpSpPr>
          <p:sp>
            <p:nvSpPr>
              <p:cNvPr id="10259" name="Line 3"/>
              <p:cNvSpPr>
                <a:spLocks noChangeShapeType="1"/>
              </p:cNvSpPr>
              <p:nvPr/>
            </p:nvSpPr>
            <p:spPr bwMode="auto">
              <a:xfrm flipV="1">
                <a:off x="4096822" y="1656258"/>
                <a:ext cx="0" cy="915987"/>
              </a:xfrm>
              <a:prstGeom prst="line">
                <a:avLst/>
              </a:prstGeom>
              <a:noFill/>
              <a:ln w="12700">
                <a:solidFill>
                  <a:srgbClr val="0033CC"/>
                </a:solidFill>
                <a:round/>
                <a:headEnd/>
                <a:tailEnd type="triangle" w="med" len="med"/>
              </a:ln>
            </p:spPr>
            <p:txBody>
              <a:bodyPr/>
              <a:lstStyle/>
              <a:p>
                <a:endParaRPr lang="fr-FR"/>
              </a:p>
            </p:txBody>
          </p:sp>
          <p:grpSp>
            <p:nvGrpSpPr>
              <p:cNvPr id="10260" name="Groupe 95"/>
              <p:cNvGrpSpPr>
                <a:grpSpLocks/>
              </p:cNvGrpSpPr>
              <p:nvPr/>
            </p:nvGrpSpPr>
            <p:grpSpPr bwMode="auto">
              <a:xfrm>
                <a:off x="3230086" y="1258785"/>
                <a:ext cx="2873829" cy="3134220"/>
                <a:chOff x="157192" y="2930878"/>
                <a:chExt cx="1810059" cy="2601853"/>
              </a:xfrm>
            </p:grpSpPr>
            <p:grpSp>
              <p:nvGrpSpPr>
                <p:cNvPr id="10261" name="Group 48"/>
                <p:cNvGrpSpPr>
                  <a:grpSpLocks/>
                </p:cNvGrpSpPr>
                <p:nvPr/>
              </p:nvGrpSpPr>
              <p:grpSpPr bwMode="auto">
                <a:xfrm>
                  <a:off x="167026" y="2930878"/>
                  <a:ext cx="1800225" cy="1187450"/>
                  <a:chOff x="2327" y="1103"/>
                  <a:chExt cx="1134" cy="748"/>
                </a:xfrm>
              </p:grpSpPr>
              <p:sp>
                <p:nvSpPr>
                  <p:cNvPr id="10272" name="Oval 49"/>
                  <p:cNvSpPr>
                    <a:spLocks noChangeArrowheads="1"/>
                  </p:cNvSpPr>
                  <p:nvPr/>
                </p:nvSpPr>
                <p:spPr bwMode="auto">
                  <a:xfrm>
                    <a:off x="2327" y="1374"/>
                    <a:ext cx="1134" cy="318"/>
                  </a:xfrm>
                  <a:prstGeom prst="ellipse">
                    <a:avLst/>
                  </a:prstGeom>
                  <a:noFill/>
                  <a:ln w="25400">
                    <a:solidFill>
                      <a:schemeClr val="tx1"/>
                    </a:solidFill>
                    <a:round/>
                    <a:headEnd/>
                    <a:tailEnd/>
                  </a:ln>
                </p:spPr>
                <p:txBody>
                  <a:bodyPr wrap="none" anchor="ctr"/>
                  <a:lstStyle/>
                  <a:p>
                    <a:pPr algn="ctr"/>
                    <a:endParaRPr lang="en-US">
                      <a:solidFill>
                        <a:srgbClr val="000000"/>
                      </a:solidFill>
                    </a:endParaRPr>
                  </a:p>
                </p:txBody>
              </p:sp>
              <p:graphicFrame>
                <p:nvGraphicFramePr>
                  <p:cNvPr id="10242" name="Object 50"/>
                  <p:cNvGraphicFramePr>
                    <a:graphicFrameLocks noChangeAspect="1"/>
                  </p:cNvGraphicFramePr>
                  <p:nvPr/>
                </p:nvGraphicFramePr>
                <p:xfrm>
                  <a:off x="2864" y="1103"/>
                  <a:ext cx="136" cy="176"/>
                </p:xfrm>
                <a:graphic>
                  <a:graphicData uri="http://schemas.openxmlformats.org/presentationml/2006/ole">
                    <p:oleObj spid="_x0000_s10242" name="Equation" r:id="rId4" imgW="215640" imgH="279360" progId="">
                      <p:embed/>
                    </p:oleObj>
                  </a:graphicData>
                </a:graphic>
              </p:graphicFrame>
              <p:grpSp>
                <p:nvGrpSpPr>
                  <p:cNvPr id="10273" name="Group 51"/>
                  <p:cNvGrpSpPr>
                    <a:grpSpLocks/>
                  </p:cNvGrpSpPr>
                  <p:nvPr/>
                </p:nvGrpSpPr>
                <p:grpSpPr bwMode="auto">
                  <a:xfrm rot="5400000">
                    <a:off x="2809" y="1194"/>
                    <a:ext cx="215" cy="379"/>
                    <a:chOff x="1871" y="1253"/>
                    <a:chExt cx="215" cy="379"/>
                  </a:xfrm>
                </p:grpSpPr>
                <p:sp>
                  <p:nvSpPr>
                    <p:cNvPr id="10278" name="AutoShape 52"/>
                    <p:cNvSpPr>
                      <a:spLocks noChangeArrowheads="1"/>
                    </p:cNvSpPr>
                    <p:nvPr/>
                  </p:nvSpPr>
                  <p:spPr bwMode="auto">
                    <a:xfrm>
                      <a:off x="1871" y="1444"/>
                      <a:ext cx="215" cy="188"/>
                    </a:xfrm>
                    <a:prstGeom prst="triangle">
                      <a:avLst>
                        <a:gd name="adj" fmla="val 50000"/>
                      </a:avLst>
                    </a:prstGeom>
                    <a:solidFill>
                      <a:schemeClr val="bg1"/>
                    </a:solidFill>
                    <a:ln w="22225">
                      <a:solidFill>
                        <a:srgbClr val="D60093"/>
                      </a:solidFill>
                      <a:miter lim="800000"/>
                      <a:headEnd/>
                      <a:tailEnd/>
                    </a:ln>
                  </p:spPr>
                  <p:txBody>
                    <a:bodyPr wrap="none" anchor="ctr"/>
                    <a:lstStyle/>
                    <a:p>
                      <a:pPr algn="ctr"/>
                      <a:endParaRPr lang="en-US">
                        <a:solidFill>
                          <a:srgbClr val="000000"/>
                        </a:solidFill>
                      </a:endParaRPr>
                    </a:p>
                  </p:txBody>
                </p:sp>
                <p:sp>
                  <p:nvSpPr>
                    <p:cNvPr id="10279" name="AutoShape 53"/>
                    <p:cNvSpPr>
                      <a:spLocks noChangeArrowheads="1"/>
                    </p:cNvSpPr>
                    <p:nvPr/>
                  </p:nvSpPr>
                  <p:spPr bwMode="auto">
                    <a:xfrm rot="10800000">
                      <a:off x="1871" y="1253"/>
                      <a:ext cx="215" cy="188"/>
                    </a:xfrm>
                    <a:prstGeom prst="triangle">
                      <a:avLst>
                        <a:gd name="adj" fmla="val 50000"/>
                      </a:avLst>
                    </a:prstGeom>
                    <a:solidFill>
                      <a:schemeClr val="bg1"/>
                    </a:solidFill>
                    <a:ln w="22225">
                      <a:solidFill>
                        <a:srgbClr val="D60093"/>
                      </a:solidFill>
                      <a:miter lim="800000"/>
                      <a:headEnd/>
                      <a:tailEnd/>
                    </a:ln>
                  </p:spPr>
                  <p:txBody>
                    <a:bodyPr wrap="none" anchor="ctr"/>
                    <a:lstStyle/>
                    <a:p>
                      <a:pPr algn="ctr"/>
                      <a:endParaRPr lang="en-US">
                        <a:solidFill>
                          <a:srgbClr val="000000"/>
                        </a:solidFill>
                      </a:endParaRPr>
                    </a:p>
                  </p:txBody>
                </p:sp>
                <p:sp>
                  <p:nvSpPr>
                    <p:cNvPr id="10280" name="Oval 54"/>
                    <p:cNvSpPr>
                      <a:spLocks noChangeArrowheads="1"/>
                    </p:cNvSpPr>
                    <p:nvPr/>
                  </p:nvSpPr>
                  <p:spPr bwMode="auto">
                    <a:xfrm>
                      <a:off x="1953" y="1416"/>
                      <a:ext cx="47" cy="47"/>
                    </a:xfrm>
                    <a:prstGeom prst="ellipse">
                      <a:avLst/>
                    </a:prstGeom>
                    <a:solidFill>
                      <a:schemeClr val="bg1"/>
                    </a:solidFill>
                    <a:ln w="22225">
                      <a:solidFill>
                        <a:srgbClr val="D60093"/>
                      </a:solidFill>
                      <a:round/>
                      <a:headEnd/>
                      <a:tailEnd/>
                    </a:ln>
                  </p:spPr>
                  <p:txBody>
                    <a:bodyPr wrap="none" anchor="ctr"/>
                    <a:lstStyle/>
                    <a:p>
                      <a:pPr algn="ctr"/>
                      <a:endParaRPr lang="en-US">
                        <a:solidFill>
                          <a:srgbClr val="000000"/>
                        </a:solidFill>
                      </a:endParaRPr>
                    </a:p>
                  </p:txBody>
                </p:sp>
              </p:grpSp>
              <p:grpSp>
                <p:nvGrpSpPr>
                  <p:cNvPr id="10274" name="Group 55"/>
                  <p:cNvGrpSpPr>
                    <a:grpSpLocks/>
                  </p:cNvGrpSpPr>
                  <p:nvPr/>
                </p:nvGrpSpPr>
                <p:grpSpPr bwMode="auto">
                  <a:xfrm rot="5400000">
                    <a:off x="2758" y="1560"/>
                    <a:ext cx="318" cy="264"/>
                    <a:chOff x="3467" y="2297"/>
                    <a:chExt cx="250" cy="208"/>
                  </a:xfrm>
                </p:grpSpPr>
                <p:sp>
                  <p:nvSpPr>
                    <p:cNvPr id="10275" name="Rectangle 56"/>
                    <p:cNvSpPr>
                      <a:spLocks noChangeAspect="1" noChangeArrowheads="1"/>
                    </p:cNvSpPr>
                    <p:nvPr/>
                  </p:nvSpPr>
                  <p:spPr bwMode="auto">
                    <a:xfrm>
                      <a:off x="3467" y="2297"/>
                      <a:ext cx="248" cy="208"/>
                    </a:xfrm>
                    <a:prstGeom prst="rect">
                      <a:avLst/>
                    </a:prstGeom>
                    <a:solidFill>
                      <a:schemeClr val="bg1"/>
                    </a:solidFill>
                    <a:ln w="25400">
                      <a:solidFill>
                        <a:srgbClr val="008000"/>
                      </a:solidFill>
                      <a:miter lim="800000"/>
                      <a:headEnd/>
                      <a:tailEnd/>
                    </a:ln>
                  </p:spPr>
                  <p:txBody>
                    <a:bodyPr wrap="none" anchor="ctr"/>
                    <a:lstStyle/>
                    <a:p>
                      <a:pPr algn="ctr"/>
                      <a:endParaRPr lang="en-US">
                        <a:solidFill>
                          <a:srgbClr val="000000"/>
                        </a:solidFill>
                      </a:endParaRPr>
                    </a:p>
                  </p:txBody>
                </p:sp>
                <p:sp>
                  <p:nvSpPr>
                    <p:cNvPr id="10276" name="Line 57"/>
                    <p:cNvSpPr>
                      <a:spLocks noChangeShapeType="1"/>
                    </p:cNvSpPr>
                    <p:nvPr/>
                  </p:nvSpPr>
                  <p:spPr bwMode="auto">
                    <a:xfrm flipV="1">
                      <a:off x="3478" y="2300"/>
                      <a:ext cx="239" cy="200"/>
                    </a:xfrm>
                    <a:prstGeom prst="line">
                      <a:avLst/>
                    </a:prstGeom>
                    <a:noFill/>
                    <a:ln w="25400">
                      <a:solidFill>
                        <a:srgbClr val="008000"/>
                      </a:solidFill>
                      <a:round/>
                      <a:headEnd/>
                      <a:tailEnd/>
                    </a:ln>
                  </p:spPr>
                  <p:txBody>
                    <a:bodyPr wrap="none"/>
                    <a:lstStyle/>
                    <a:p>
                      <a:endParaRPr lang="fr-FR"/>
                    </a:p>
                  </p:txBody>
                </p:sp>
                <p:sp>
                  <p:nvSpPr>
                    <p:cNvPr id="10277" name="Line 58"/>
                    <p:cNvSpPr>
                      <a:spLocks noChangeShapeType="1"/>
                    </p:cNvSpPr>
                    <p:nvPr/>
                  </p:nvSpPr>
                  <p:spPr bwMode="auto">
                    <a:xfrm>
                      <a:off x="3467" y="2300"/>
                      <a:ext cx="248" cy="200"/>
                    </a:xfrm>
                    <a:prstGeom prst="line">
                      <a:avLst/>
                    </a:prstGeom>
                    <a:noFill/>
                    <a:ln w="25400">
                      <a:solidFill>
                        <a:srgbClr val="008000"/>
                      </a:solidFill>
                      <a:round/>
                      <a:headEnd/>
                      <a:tailEnd/>
                    </a:ln>
                  </p:spPr>
                  <p:txBody>
                    <a:bodyPr wrap="none"/>
                    <a:lstStyle/>
                    <a:p>
                      <a:endParaRPr lang="fr-FR"/>
                    </a:p>
                  </p:txBody>
                </p:sp>
              </p:grpSp>
            </p:grpSp>
            <p:sp>
              <p:nvSpPr>
                <p:cNvPr id="82" name="ZoneTexte 81"/>
                <p:cNvSpPr txBox="1"/>
                <p:nvPr/>
              </p:nvSpPr>
              <p:spPr>
                <a:xfrm>
                  <a:off x="566979" y="5162356"/>
                  <a:ext cx="1086435" cy="370375"/>
                </a:xfrm>
                <a:prstGeom prst="rect">
                  <a:avLst/>
                </a:prstGeom>
                <a:solidFill>
                  <a:schemeClr val="bg1"/>
                </a:solidFill>
              </p:spPr>
              <p:txBody>
                <a:bodyPr wrap="none">
                  <a:spAutoFit/>
                </a:bodyPr>
                <a:lstStyle/>
                <a:p>
                  <a:pPr algn="ctr">
                    <a:defRPr/>
                  </a:pPr>
                  <a:r>
                    <a:rPr lang="fr-FR" dirty="0">
                      <a:solidFill>
                        <a:srgbClr val="008000"/>
                      </a:solidFill>
                      <a:latin typeface="+mn-lt"/>
                      <a:cs typeface="+mn-cs"/>
                    </a:rPr>
                    <a:t>I</a:t>
                  </a:r>
                  <a:r>
                    <a:rPr lang="fr-FR" baseline="-25000" dirty="0">
                      <a:solidFill>
                        <a:srgbClr val="008000"/>
                      </a:solidFill>
                      <a:latin typeface="+mn-lt"/>
                      <a:cs typeface="+mn-cs"/>
                    </a:rPr>
                    <a:t>JJ</a:t>
                  </a:r>
                  <a:r>
                    <a:rPr lang="fr-FR" dirty="0">
                      <a:latin typeface="+mn-lt"/>
                      <a:cs typeface="+mn-cs"/>
                    </a:rPr>
                    <a:t> </a:t>
                  </a:r>
                  <a:r>
                    <a:rPr lang="fr-FR" dirty="0">
                      <a:latin typeface="Mathematica1" pitchFamily="2" charset="2"/>
                      <a:cs typeface="+mn-cs"/>
                    </a:rPr>
                    <a:t>&gt;&gt; </a:t>
                  </a:r>
                  <a:r>
                    <a:rPr lang="fr-FR" dirty="0">
                      <a:solidFill>
                        <a:srgbClr val="D60093"/>
                      </a:solidFill>
                      <a:latin typeface="+mn-lt"/>
                      <a:cs typeface="+mn-cs"/>
                    </a:rPr>
                    <a:t>I</a:t>
                  </a:r>
                  <a:r>
                    <a:rPr lang="fr-FR" baseline="-25000" dirty="0">
                      <a:solidFill>
                        <a:srgbClr val="D60093"/>
                      </a:solidFill>
                      <a:latin typeface="+mn-lt"/>
                      <a:cs typeface="+mn-cs"/>
                    </a:rPr>
                    <a:t>AC</a:t>
                  </a:r>
                </a:p>
              </p:txBody>
            </p:sp>
            <p:sp>
              <p:nvSpPr>
                <p:cNvPr id="10263" name="Text Box 10"/>
                <p:cNvSpPr txBox="1">
                  <a:spLocks noChangeArrowheads="1"/>
                </p:cNvSpPr>
                <p:nvPr/>
              </p:nvSpPr>
              <p:spPr bwMode="auto">
                <a:xfrm>
                  <a:off x="195347" y="4082842"/>
                  <a:ext cx="383438" cy="461665"/>
                </a:xfrm>
                <a:prstGeom prst="rect">
                  <a:avLst/>
                </a:prstGeom>
                <a:noFill/>
                <a:ln w="9525">
                  <a:noFill/>
                  <a:miter lim="800000"/>
                  <a:headEnd/>
                  <a:tailEnd/>
                </a:ln>
              </p:spPr>
              <p:txBody>
                <a:bodyPr wrap="none">
                  <a:spAutoFit/>
                </a:bodyPr>
                <a:lstStyle/>
                <a:p>
                  <a:pPr algn="ctr"/>
                  <a:r>
                    <a:rPr lang="en-US" sz="2400" i="1">
                      <a:solidFill>
                        <a:srgbClr val="FF0000"/>
                      </a:solidFill>
                    </a:rPr>
                    <a:t>I</a:t>
                  </a:r>
                  <a:r>
                    <a:rPr lang="en-US" sz="2400" i="1" baseline="-25000">
                      <a:solidFill>
                        <a:srgbClr val="FF0000"/>
                      </a:solidFill>
                    </a:rPr>
                    <a:t>b</a:t>
                  </a:r>
                </a:p>
              </p:txBody>
            </p:sp>
            <p:sp>
              <p:nvSpPr>
                <p:cNvPr id="10264" name="Line 15"/>
                <p:cNvSpPr>
                  <a:spLocks noChangeShapeType="1"/>
                </p:cNvSpPr>
                <p:nvPr/>
              </p:nvSpPr>
              <p:spPr bwMode="auto">
                <a:xfrm>
                  <a:off x="161955" y="3641097"/>
                  <a:ext cx="0" cy="1127125"/>
                </a:xfrm>
                <a:prstGeom prst="line">
                  <a:avLst/>
                </a:prstGeom>
                <a:noFill/>
                <a:ln w="25400">
                  <a:solidFill>
                    <a:schemeClr val="tx1"/>
                  </a:solidFill>
                  <a:round/>
                  <a:headEnd/>
                  <a:tailEnd/>
                </a:ln>
              </p:spPr>
              <p:txBody>
                <a:bodyPr/>
                <a:lstStyle/>
                <a:p>
                  <a:endParaRPr lang="fr-FR"/>
                </a:p>
              </p:txBody>
            </p:sp>
            <p:sp>
              <p:nvSpPr>
                <p:cNvPr id="10265" name="Line 16"/>
                <p:cNvSpPr>
                  <a:spLocks noChangeShapeType="1"/>
                </p:cNvSpPr>
                <p:nvPr/>
              </p:nvSpPr>
              <p:spPr bwMode="auto">
                <a:xfrm>
                  <a:off x="1962180" y="3644272"/>
                  <a:ext cx="0" cy="1123950"/>
                </a:xfrm>
                <a:prstGeom prst="line">
                  <a:avLst/>
                </a:prstGeom>
                <a:noFill/>
                <a:ln w="25400">
                  <a:solidFill>
                    <a:schemeClr val="tx1"/>
                  </a:solidFill>
                  <a:round/>
                  <a:headEnd/>
                  <a:tailEnd/>
                </a:ln>
              </p:spPr>
              <p:txBody>
                <a:bodyPr/>
                <a:lstStyle/>
                <a:p>
                  <a:endParaRPr lang="fr-FR"/>
                </a:p>
              </p:txBody>
            </p:sp>
            <p:sp>
              <p:nvSpPr>
                <p:cNvPr id="10266" name="Line 18"/>
                <p:cNvSpPr>
                  <a:spLocks noChangeShapeType="1"/>
                </p:cNvSpPr>
                <p:nvPr/>
              </p:nvSpPr>
              <p:spPr bwMode="auto">
                <a:xfrm>
                  <a:off x="157192" y="4768222"/>
                  <a:ext cx="557213" cy="0"/>
                </a:xfrm>
                <a:prstGeom prst="line">
                  <a:avLst/>
                </a:prstGeom>
                <a:noFill/>
                <a:ln w="25400">
                  <a:solidFill>
                    <a:schemeClr val="tx1"/>
                  </a:solidFill>
                  <a:round/>
                  <a:headEnd/>
                  <a:tailEnd/>
                </a:ln>
              </p:spPr>
              <p:txBody>
                <a:bodyPr/>
                <a:lstStyle/>
                <a:p>
                  <a:endParaRPr lang="fr-FR"/>
                </a:p>
              </p:txBody>
            </p:sp>
            <p:sp>
              <p:nvSpPr>
                <p:cNvPr id="10267" name="Line 40"/>
                <p:cNvSpPr>
                  <a:spLocks noChangeShapeType="1"/>
                </p:cNvSpPr>
                <p:nvPr/>
              </p:nvSpPr>
              <p:spPr bwMode="auto">
                <a:xfrm rot="-5400000">
                  <a:off x="106392" y="4276097"/>
                  <a:ext cx="114300" cy="0"/>
                </a:xfrm>
                <a:prstGeom prst="line">
                  <a:avLst/>
                </a:prstGeom>
                <a:noFill/>
                <a:ln w="0">
                  <a:solidFill>
                    <a:srgbClr val="FF2323"/>
                  </a:solidFill>
                  <a:round/>
                  <a:headEnd/>
                  <a:tailEnd type="triangle" w="lg" len="lg"/>
                </a:ln>
              </p:spPr>
              <p:txBody>
                <a:bodyPr wrap="none" anchor="ctr"/>
                <a:lstStyle/>
                <a:p>
                  <a:endParaRPr lang="fr-FR"/>
                </a:p>
              </p:txBody>
            </p:sp>
            <p:sp>
              <p:nvSpPr>
                <p:cNvPr id="10268" name="Line 41"/>
                <p:cNvSpPr>
                  <a:spLocks noChangeShapeType="1"/>
                </p:cNvSpPr>
                <p:nvPr/>
              </p:nvSpPr>
              <p:spPr bwMode="auto">
                <a:xfrm>
                  <a:off x="1447830" y="4768222"/>
                  <a:ext cx="517525" cy="0"/>
                </a:xfrm>
                <a:prstGeom prst="line">
                  <a:avLst/>
                </a:prstGeom>
                <a:noFill/>
                <a:ln w="25400">
                  <a:solidFill>
                    <a:schemeClr val="tx1"/>
                  </a:solidFill>
                  <a:round/>
                  <a:headEnd/>
                  <a:tailEnd/>
                </a:ln>
              </p:spPr>
              <p:txBody>
                <a:bodyPr/>
                <a:lstStyle/>
                <a:p>
                  <a:endParaRPr lang="fr-FR"/>
                </a:p>
              </p:txBody>
            </p:sp>
            <p:grpSp>
              <p:nvGrpSpPr>
                <p:cNvPr id="10269" name="Group 42"/>
                <p:cNvGrpSpPr>
                  <a:grpSpLocks/>
                </p:cNvGrpSpPr>
                <p:nvPr/>
              </p:nvGrpSpPr>
              <p:grpSpPr bwMode="auto">
                <a:xfrm>
                  <a:off x="717580" y="4531684"/>
                  <a:ext cx="711200" cy="471488"/>
                  <a:chOff x="2267" y="2530"/>
                  <a:chExt cx="448" cy="297"/>
                </a:xfrm>
              </p:grpSpPr>
              <p:sp>
                <p:nvSpPr>
                  <p:cNvPr id="10270" name="Oval 43"/>
                  <p:cNvSpPr>
                    <a:spLocks noChangeArrowheads="1"/>
                  </p:cNvSpPr>
                  <p:nvPr/>
                </p:nvSpPr>
                <p:spPr bwMode="auto">
                  <a:xfrm>
                    <a:off x="2267" y="2530"/>
                    <a:ext cx="297" cy="297"/>
                  </a:xfrm>
                  <a:prstGeom prst="ellipse">
                    <a:avLst/>
                  </a:prstGeom>
                  <a:noFill/>
                  <a:ln w="25400">
                    <a:solidFill>
                      <a:srgbClr val="FF0000"/>
                    </a:solidFill>
                    <a:round/>
                    <a:headEnd/>
                    <a:tailEnd/>
                  </a:ln>
                </p:spPr>
                <p:txBody>
                  <a:bodyPr wrap="none" anchor="ctr"/>
                  <a:lstStyle/>
                  <a:p>
                    <a:pPr algn="ctr"/>
                    <a:endParaRPr lang="en-US">
                      <a:solidFill>
                        <a:srgbClr val="000000"/>
                      </a:solidFill>
                    </a:endParaRPr>
                  </a:p>
                </p:txBody>
              </p:sp>
              <p:sp>
                <p:nvSpPr>
                  <p:cNvPr id="10271" name="Oval 44"/>
                  <p:cNvSpPr>
                    <a:spLocks noChangeArrowheads="1"/>
                  </p:cNvSpPr>
                  <p:nvPr/>
                </p:nvSpPr>
                <p:spPr bwMode="auto">
                  <a:xfrm>
                    <a:off x="2418" y="2530"/>
                    <a:ext cx="297" cy="297"/>
                  </a:xfrm>
                  <a:prstGeom prst="ellipse">
                    <a:avLst/>
                  </a:prstGeom>
                  <a:noFill/>
                  <a:ln w="25400">
                    <a:solidFill>
                      <a:srgbClr val="FF0000"/>
                    </a:solidFill>
                    <a:round/>
                    <a:headEnd/>
                    <a:tailEnd/>
                  </a:ln>
                </p:spPr>
                <p:txBody>
                  <a:bodyPr wrap="none" anchor="ctr"/>
                  <a:lstStyle/>
                  <a:p>
                    <a:pPr algn="ctr"/>
                    <a:endParaRPr lang="en-US">
                      <a:solidFill>
                        <a:srgbClr val="000000"/>
                      </a:solidFill>
                    </a:endParaRPr>
                  </a:p>
                </p:txBody>
              </p:sp>
            </p:grpSp>
          </p:grpSp>
        </p:grpSp>
        <p:graphicFrame>
          <p:nvGraphicFramePr>
            <p:cNvPr id="10244" name="Object 4"/>
            <p:cNvGraphicFramePr>
              <a:graphicFrameLocks noChangeAspect="1"/>
            </p:cNvGraphicFramePr>
            <p:nvPr/>
          </p:nvGraphicFramePr>
          <p:xfrm>
            <a:off x="3726639" y="2493819"/>
            <a:ext cx="238124" cy="317170"/>
          </p:xfrm>
          <a:graphic>
            <a:graphicData uri="http://schemas.openxmlformats.org/presentationml/2006/ole">
              <p:oleObj spid="_x0000_s10244" name="Equation" r:id="rId5" imgW="139680" imgH="164880" progId="">
                <p:embed/>
              </p:oleObj>
            </a:graphicData>
          </a:graphic>
        </p:graphicFrame>
      </p:grpSp>
      <p:sp>
        <p:nvSpPr>
          <p:cNvPr id="10251" name="pole tekstowe 48"/>
          <p:cNvSpPr txBox="1">
            <a:spLocks noChangeArrowheads="1"/>
          </p:cNvSpPr>
          <p:nvPr/>
        </p:nvSpPr>
        <p:spPr bwMode="auto">
          <a:xfrm>
            <a:off x="5003800" y="2997200"/>
            <a:ext cx="485775" cy="523875"/>
          </a:xfrm>
          <a:prstGeom prst="rect">
            <a:avLst/>
          </a:prstGeom>
          <a:noFill/>
          <a:ln w="9525">
            <a:noFill/>
            <a:miter lim="800000"/>
            <a:headEnd/>
            <a:tailEnd/>
          </a:ln>
        </p:spPr>
        <p:txBody>
          <a:bodyPr>
            <a:spAutoFit/>
          </a:bodyPr>
          <a:lstStyle/>
          <a:p>
            <a:r>
              <a:rPr lang="en-US" sz="2800">
                <a:solidFill>
                  <a:srgbClr val="007033"/>
                </a:solidFill>
                <a:latin typeface="Symbol" pitchFamily="18" charset="2"/>
              </a:rPr>
              <a:t>g</a:t>
            </a:r>
            <a:endParaRPr lang="fr-FR" sz="2800">
              <a:solidFill>
                <a:srgbClr val="007033"/>
              </a:solidFill>
              <a:latin typeface="Symbol" pitchFamily="18" charset="2"/>
            </a:endParaRPr>
          </a:p>
        </p:txBody>
      </p:sp>
      <p:grpSp>
        <p:nvGrpSpPr>
          <p:cNvPr id="10252" name="Group 26"/>
          <p:cNvGrpSpPr>
            <a:grpSpLocks/>
          </p:cNvGrpSpPr>
          <p:nvPr/>
        </p:nvGrpSpPr>
        <p:grpSpPr bwMode="auto">
          <a:xfrm>
            <a:off x="5083175" y="5260975"/>
            <a:ext cx="1885950" cy="504825"/>
            <a:chOff x="318" y="2029"/>
            <a:chExt cx="1188" cy="318"/>
          </a:xfrm>
        </p:grpSpPr>
        <p:grpSp>
          <p:nvGrpSpPr>
            <p:cNvPr id="10253" name="Group 27"/>
            <p:cNvGrpSpPr>
              <a:grpSpLocks/>
            </p:cNvGrpSpPr>
            <p:nvPr/>
          </p:nvGrpSpPr>
          <p:grpSpPr bwMode="auto">
            <a:xfrm rot="5400000">
              <a:off x="293" y="2056"/>
              <a:ext cx="318" cy="264"/>
              <a:chOff x="3467" y="2297"/>
              <a:chExt cx="250" cy="208"/>
            </a:xfrm>
          </p:grpSpPr>
          <p:sp>
            <p:nvSpPr>
              <p:cNvPr id="10255" name="Rectangle 28"/>
              <p:cNvSpPr>
                <a:spLocks noChangeAspect="1" noChangeArrowheads="1"/>
              </p:cNvSpPr>
              <p:nvPr/>
            </p:nvSpPr>
            <p:spPr bwMode="auto">
              <a:xfrm>
                <a:off x="3467" y="2297"/>
                <a:ext cx="248" cy="208"/>
              </a:xfrm>
              <a:prstGeom prst="rect">
                <a:avLst/>
              </a:prstGeom>
              <a:solidFill>
                <a:schemeClr val="bg1"/>
              </a:solidFill>
              <a:ln w="25400">
                <a:solidFill>
                  <a:srgbClr val="008000"/>
                </a:solidFill>
                <a:miter lim="800000"/>
                <a:headEnd/>
                <a:tailEnd/>
              </a:ln>
            </p:spPr>
            <p:txBody>
              <a:bodyPr wrap="none" anchor="ctr"/>
              <a:lstStyle/>
              <a:p>
                <a:endParaRPr lang="en-US">
                  <a:solidFill>
                    <a:srgbClr val="000000"/>
                  </a:solidFill>
                </a:endParaRPr>
              </a:p>
            </p:txBody>
          </p:sp>
          <p:sp>
            <p:nvSpPr>
              <p:cNvPr id="10256" name="Line 29"/>
              <p:cNvSpPr>
                <a:spLocks noChangeShapeType="1"/>
              </p:cNvSpPr>
              <p:nvPr/>
            </p:nvSpPr>
            <p:spPr bwMode="auto">
              <a:xfrm flipV="1">
                <a:off x="3478" y="2300"/>
                <a:ext cx="239" cy="200"/>
              </a:xfrm>
              <a:prstGeom prst="line">
                <a:avLst/>
              </a:prstGeom>
              <a:noFill/>
              <a:ln w="25400">
                <a:solidFill>
                  <a:srgbClr val="008000"/>
                </a:solidFill>
                <a:round/>
                <a:headEnd/>
                <a:tailEnd/>
              </a:ln>
            </p:spPr>
            <p:txBody>
              <a:bodyPr wrap="none"/>
              <a:lstStyle/>
              <a:p>
                <a:endParaRPr lang="fr-FR"/>
              </a:p>
            </p:txBody>
          </p:sp>
          <p:sp>
            <p:nvSpPr>
              <p:cNvPr id="10257" name="Line 30"/>
              <p:cNvSpPr>
                <a:spLocks noChangeShapeType="1"/>
              </p:cNvSpPr>
              <p:nvPr/>
            </p:nvSpPr>
            <p:spPr bwMode="auto">
              <a:xfrm>
                <a:off x="3467" y="2300"/>
                <a:ext cx="248" cy="200"/>
              </a:xfrm>
              <a:prstGeom prst="line">
                <a:avLst/>
              </a:prstGeom>
              <a:noFill/>
              <a:ln w="25400">
                <a:solidFill>
                  <a:srgbClr val="008000"/>
                </a:solidFill>
                <a:round/>
                <a:headEnd/>
                <a:tailEnd/>
              </a:ln>
            </p:spPr>
            <p:txBody>
              <a:bodyPr wrap="none"/>
              <a:lstStyle/>
              <a:p>
                <a:endParaRPr lang="fr-FR"/>
              </a:p>
            </p:txBody>
          </p:sp>
        </p:grpSp>
        <p:graphicFrame>
          <p:nvGraphicFramePr>
            <p:cNvPr id="10245" name="Object 76"/>
            <p:cNvGraphicFramePr>
              <a:graphicFrameLocks noChangeAspect="1"/>
            </p:cNvGraphicFramePr>
            <p:nvPr/>
          </p:nvGraphicFramePr>
          <p:xfrm>
            <a:off x="650" y="2106"/>
            <a:ext cx="257" cy="209"/>
          </p:xfrm>
          <a:graphic>
            <a:graphicData uri="http://schemas.openxmlformats.org/presentationml/2006/ole">
              <p:oleObj spid="_x0000_s10245" name="Equation" r:id="rId6" imgW="203040" imgH="164880" progId="">
                <p:embed/>
              </p:oleObj>
            </a:graphicData>
          </a:graphic>
        </p:graphicFrame>
        <p:sp>
          <p:nvSpPr>
            <p:cNvPr id="10254" name="Rectangle 32"/>
            <p:cNvSpPr>
              <a:spLocks noChangeArrowheads="1"/>
            </p:cNvSpPr>
            <p:nvPr/>
          </p:nvSpPr>
          <p:spPr bwMode="auto">
            <a:xfrm>
              <a:off x="886" y="2060"/>
              <a:ext cx="620" cy="231"/>
            </a:xfrm>
            <a:prstGeom prst="rect">
              <a:avLst/>
            </a:prstGeom>
            <a:noFill/>
            <a:ln w="9525">
              <a:noFill/>
              <a:miter lim="800000"/>
              <a:headEnd/>
              <a:tailEnd/>
            </a:ln>
          </p:spPr>
          <p:txBody>
            <a:bodyPr wrap="none">
              <a:spAutoFit/>
            </a:bodyPr>
            <a:lstStyle/>
            <a:p>
              <a:r>
                <a:rPr lang="en-US" i="1">
                  <a:solidFill>
                    <a:srgbClr val="000000"/>
                  </a:solidFill>
                </a:rPr>
                <a:t>SHORT</a:t>
              </a:r>
              <a:endParaRPr lang="fr-FR" i="1">
                <a:solidFill>
                  <a:srgbClr val="000000"/>
                </a:solidFill>
              </a:endParaRPr>
            </a:p>
          </p:txBody>
        </p:sp>
      </p:grpSp>
      <p:graphicFrame>
        <p:nvGraphicFramePr>
          <p:cNvPr id="10246" name="Object 37"/>
          <p:cNvGraphicFramePr>
            <a:graphicFrameLocks noChangeAspect="1"/>
          </p:cNvGraphicFramePr>
          <p:nvPr/>
        </p:nvGraphicFramePr>
        <p:xfrm>
          <a:off x="6376988" y="3019425"/>
          <a:ext cx="1954212" cy="614363"/>
        </p:xfrm>
        <a:graphic>
          <a:graphicData uri="http://schemas.openxmlformats.org/presentationml/2006/ole">
            <p:oleObj spid="_x0000_s10246" name="Equation" r:id="rId7" imgW="939600" imgH="291960" progId="">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73" name="Group 266"/>
          <p:cNvGrpSpPr>
            <a:grpSpLocks/>
          </p:cNvGrpSpPr>
          <p:nvPr/>
        </p:nvGrpSpPr>
        <p:grpSpPr bwMode="auto">
          <a:xfrm>
            <a:off x="2957513" y="4092575"/>
            <a:ext cx="3162300" cy="2397125"/>
            <a:chOff x="0" y="860610"/>
            <a:chExt cx="3162316" cy="2396118"/>
          </a:xfrm>
        </p:grpSpPr>
        <p:grpSp>
          <p:nvGrpSpPr>
            <p:cNvPr id="11294" name="Groupe 121"/>
            <p:cNvGrpSpPr>
              <a:grpSpLocks/>
            </p:cNvGrpSpPr>
            <p:nvPr/>
          </p:nvGrpSpPr>
          <p:grpSpPr bwMode="auto">
            <a:xfrm>
              <a:off x="469902" y="860610"/>
              <a:ext cx="2692414" cy="2396118"/>
              <a:chOff x="5938373" y="4319030"/>
              <a:chExt cx="2692414" cy="2396118"/>
            </a:xfrm>
          </p:grpSpPr>
          <p:grpSp>
            <p:nvGrpSpPr>
              <p:cNvPr id="11296" name="Groupe 90"/>
              <p:cNvGrpSpPr>
                <a:grpSpLocks/>
              </p:cNvGrpSpPr>
              <p:nvPr/>
            </p:nvGrpSpPr>
            <p:grpSpPr bwMode="auto">
              <a:xfrm>
                <a:off x="6215074" y="4319030"/>
                <a:ext cx="2415713" cy="2396118"/>
                <a:chOff x="1357290" y="3890402"/>
                <a:chExt cx="2415713" cy="2396118"/>
              </a:xfrm>
            </p:grpSpPr>
            <p:graphicFrame>
              <p:nvGraphicFramePr>
                <p:cNvPr id="11269" name="Object 3"/>
                <p:cNvGraphicFramePr>
                  <a:graphicFrameLocks noChangeAspect="1"/>
                </p:cNvGraphicFramePr>
                <p:nvPr/>
              </p:nvGraphicFramePr>
              <p:xfrm>
                <a:off x="2196616" y="3920101"/>
                <a:ext cx="1576387" cy="392112"/>
              </p:xfrm>
              <a:graphic>
                <a:graphicData uri="http://schemas.openxmlformats.org/presentationml/2006/ole">
                  <p:oleObj spid="_x0000_s11269" name="Equation" r:id="rId3" imgW="1523880" imgH="380880" progId="">
                    <p:embed/>
                  </p:oleObj>
                </a:graphicData>
              </a:graphic>
            </p:graphicFrame>
            <p:grpSp>
              <p:nvGrpSpPr>
                <p:cNvPr id="11299" name="Groupe 240"/>
                <p:cNvGrpSpPr>
                  <a:grpSpLocks/>
                </p:cNvGrpSpPr>
                <p:nvPr/>
              </p:nvGrpSpPr>
              <p:grpSpPr bwMode="auto">
                <a:xfrm>
                  <a:off x="1357290" y="3890402"/>
                  <a:ext cx="1714512" cy="2396118"/>
                  <a:chOff x="928662" y="1675824"/>
                  <a:chExt cx="1714512" cy="2396118"/>
                </a:xfrm>
              </p:grpSpPr>
              <p:cxnSp>
                <p:nvCxnSpPr>
                  <p:cNvPr id="94" name="Connecteur droit 93"/>
                  <p:cNvCxnSpPr/>
                  <p:nvPr/>
                </p:nvCxnSpPr>
                <p:spPr>
                  <a:xfrm rot="5400000">
                    <a:off x="1194285" y="2124105"/>
                    <a:ext cx="896561" cy="0"/>
                  </a:xfrm>
                  <a:prstGeom prst="line">
                    <a:avLst/>
                  </a:prstGeom>
                </p:spPr>
                <p:style>
                  <a:lnRef idx="2">
                    <a:schemeClr val="dk1"/>
                  </a:lnRef>
                  <a:fillRef idx="0">
                    <a:schemeClr val="dk1"/>
                  </a:fillRef>
                  <a:effectRef idx="1">
                    <a:schemeClr val="dk1"/>
                  </a:effectRef>
                  <a:fontRef idx="minor">
                    <a:schemeClr val="tx1"/>
                  </a:fontRef>
                </p:style>
              </p:cxnSp>
              <p:grpSp>
                <p:nvGrpSpPr>
                  <p:cNvPr id="11301" name="Groupe 239"/>
                  <p:cNvGrpSpPr>
                    <a:grpSpLocks/>
                  </p:cNvGrpSpPr>
                  <p:nvPr/>
                </p:nvGrpSpPr>
                <p:grpSpPr bwMode="auto">
                  <a:xfrm>
                    <a:off x="928662" y="1714488"/>
                    <a:ext cx="1714512" cy="2357454"/>
                    <a:chOff x="928662" y="1714488"/>
                    <a:chExt cx="1714512" cy="2357454"/>
                  </a:xfrm>
                </p:grpSpPr>
                <p:grpSp>
                  <p:nvGrpSpPr>
                    <p:cNvPr id="11302" name="Groupe 198"/>
                    <p:cNvGrpSpPr>
                      <a:grpSpLocks/>
                    </p:cNvGrpSpPr>
                    <p:nvPr/>
                  </p:nvGrpSpPr>
                  <p:grpSpPr bwMode="auto">
                    <a:xfrm>
                      <a:off x="928662" y="2571744"/>
                      <a:ext cx="1425533" cy="1061626"/>
                      <a:chOff x="3966631" y="1668984"/>
                      <a:chExt cx="1425533" cy="1061626"/>
                    </a:xfrm>
                  </p:grpSpPr>
                  <p:sp>
                    <p:nvSpPr>
                      <p:cNvPr id="11307" name="Text Box 87"/>
                      <p:cNvSpPr txBox="1">
                        <a:spLocks noChangeArrowheads="1"/>
                      </p:cNvSpPr>
                      <p:nvPr/>
                    </p:nvSpPr>
                    <p:spPr bwMode="auto">
                      <a:xfrm rot="-10833">
                        <a:off x="4476076" y="2330182"/>
                        <a:ext cx="263861" cy="109109"/>
                      </a:xfrm>
                      <a:prstGeom prst="rect">
                        <a:avLst/>
                      </a:prstGeom>
                      <a:noFill/>
                      <a:ln w="9525">
                        <a:noFill/>
                        <a:miter lim="800000"/>
                        <a:headEnd/>
                        <a:tailEnd/>
                      </a:ln>
                    </p:spPr>
                    <p:txBody>
                      <a:bodyPr vert="eaVert">
                        <a:spAutoFit/>
                      </a:bodyPr>
                      <a:lstStyle/>
                      <a:p>
                        <a:pPr algn="ctr">
                          <a:spcBef>
                            <a:spcPct val="50000"/>
                          </a:spcBef>
                        </a:pPr>
                        <a:endParaRPr lang="fr-FR" baseline="-25000"/>
                      </a:p>
                    </p:txBody>
                  </p:sp>
                  <p:sp>
                    <p:nvSpPr>
                      <p:cNvPr id="104" name="Freeform 14"/>
                      <p:cNvSpPr>
                        <a:spLocks/>
                      </p:cNvSpPr>
                      <p:nvPr/>
                    </p:nvSpPr>
                    <p:spPr bwMode="auto">
                      <a:xfrm flipH="1">
                        <a:off x="4669421" y="1672799"/>
                        <a:ext cx="511178" cy="314193"/>
                      </a:xfrm>
                      <a:custGeom>
                        <a:avLst/>
                        <a:gdLst/>
                        <a:ahLst/>
                        <a:cxnLst>
                          <a:cxn ang="0">
                            <a:pos x="0" y="273"/>
                          </a:cxn>
                          <a:cxn ang="0">
                            <a:pos x="0" y="0"/>
                          </a:cxn>
                          <a:cxn ang="0">
                            <a:pos x="817" y="0"/>
                          </a:cxn>
                        </a:cxnLst>
                        <a:rect l="0" t="0" r="r" b="b"/>
                        <a:pathLst>
                          <a:path w="817" h="273">
                            <a:moveTo>
                              <a:pt x="0" y="273"/>
                            </a:moveTo>
                            <a:lnTo>
                              <a:pt x="0" y="0"/>
                            </a:lnTo>
                            <a:lnTo>
                              <a:pt x="817" y="0"/>
                            </a:lnTo>
                          </a:path>
                        </a:pathLst>
                      </a:custGeom>
                      <a:noFill/>
                      <a:ln w="38100" cmpd="sng">
                        <a:solidFill>
                          <a:srgbClr val="008000"/>
                        </a:solidFill>
                        <a:round/>
                        <a:headEnd/>
                        <a:tailEnd/>
                      </a:ln>
                      <a:effectLst>
                        <a:outerShdw blurRad="50800" dist="38100" dir="2700000" algn="tl" rotWithShape="0">
                          <a:prstClr val="black">
                            <a:alpha val="40000"/>
                          </a:prstClr>
                        </a:outerShdw>
                      </a:effectLst>
                    </p:spPr>
                    <p:txBody>
                      <a:bodyPr/>
                      <a:lstStyle/>
                      <a:p>
                        <a:pPr algn="ctr">
                          <a:defRPr/>
                        </a:pPr>
                        <a:endParaRPr lang="fr-FR">
                          <a:latin typeface="Arial" charset="0"/>
                          <a:cs typeface="+mn-cs"/>
                        </a:endParaRPr>
                      </a:p>
                    </p:txBody>
                  </p:sp>
                  <p:sp>
                    <p:nvSpPr>
                      <p:cNvPr id="105" name="Freeform 15"/>
                      <p:cNvSpPr>
                        <a:spLocks/>
                      </p:cNvSpPr>
                      <p:nvPr/>
                    </p:nvSpPr>
                    <p:spPr bwMode="auto">
                      <a:xfrm flipH="1" flipV="1">
                        <a:off x="4669421" y="2363071"/>
                        <a:ext cx="508002" cy="368145"/>
                      </a:xfrm>
                      <a:custGeom>
                        <a:avLst/>
                        <a:gdLst/>
                        <a:ahLst/>
                        <a:cxnLst>
                          <a:cxn ang="0">
                            <a:pos x="0" y="273"/>
                          </a:cxn>
                          <a:cxn ang="0">
                            <a:pos x="0" y="0"/>
                          </a:cxn>
                          <a:cxn ang="0">
                            <a:pos x="817" y="0"/>
                          </a:cxn>
                        </a:cxnLst>
                        <a:rect l="0" t="0" r="r" b="b"/>
                        <a:pathLst>
                          <a:path w="817" h="273">
                            <a:moveTo>
                              <a:pt x="0" y="273"/>
                            </a:moveTo>
                            <a:lnTo>
                              <a:pt x="0" y="0"/>
                            </a:lnTo>
                            <a:lnTo>
                              <a:pt x="817" y="0"/>
                            </a:lnTo>
                          </a:path>
                        </a:pathLst>
                      </a:custGeom>
                      <a:noFill/>
                      <a:ln w="38100" cmpd="sng">
                        <a:solidFill>
                          <a:srgbClr val="008000"/>
                        </a:solidFill>
                        <a:round/>
                        <a:headEnd/>
                        <a:tailEnd/>
                      </a:ln>
                      <a:effectLst>
                        <a:outerShdw blurRad="50800" dist="38100" dir="2700000" algn="tl" rotWithShape="0">
                          <a:prstClr val="black">
                            <a:alpha val="40000"/>
                          </a:prstClr>
                        </a:outerShdw>
                      </a:effectLst>
                    </p:spPr>
                    <p:txBody>
                      <a:bodyPr/>
                      <a:lstStyle/>
                      <a:p>
                        <a:pPr algn="ctr">
                          <a:defRPr/>
                        </a:pPr>
                        <a:endParaRPr lang="fr-FR">
                          <a:latin typeface="Arial" charset="0"/>
                          <a:cs typeface="+mn-cs"/>
                        </a:endParaRPr>
                      </a:p>
                    </p:txBody>
                  </p:sp>
                  <p:sp>
                    <p:nvSpPr>
                      <p:cNvPr id="11310" name="Oval 33"/>
                      <p:cNvSpPr>
                        <a:spLocks noChangeArrowheads="1"/>
                      </p:cNvSpPr>
                      <p:nvPr/>
                    </p:nvSpPr>
                    <p:spPr bwMode="auto">
                      <a:xfrm>
                        <a:off x="4570882" y="2041506"/>
                        <a:ext cx="233020" cy="222581"/>
                      </a:xfrm>
                      <a:prstGeom prst="ellipse">
                        <a:avLst/>
                      </a:prstGeom>
                      <a:noFill/>
                      <a:ln w="38100">
                        <a:solidFill>
                          <a:srgbClr val="0000FF"/>
                        </a:solidFill>
                        <a:round/>
                        <a:headEnd/>
                        <a:tailEnd/>
                      </a:ln>
                    </p:spPr>
                    <p:txBody>
                      <a:bodyPr wrap="none" anchor="ctr"/>
                      <a:lstStyle/>
                      <a:p>
                        <a:pPr algn="ctr"/>
                        <a:endParaRPr lang="fr-FR"/>
                      </a:p>
                    </p:txBody>
                  </p:sp>
                  <p:sp>
                    <p:nvSpPr>
                      <p:cNvPr id="11311" name="Oval 34"/>
                      <p:cNvSpPr>
                        <a:spLocks noChangeArrowheads="1"/>
                      </p:cNvSpPr>
                      <p:nvPr/>
                    </p:nvSpPr>
                    <p:spPr bwMode="auto">
                      <a:xfrm>
                        <a:off x="4674828" y="2139704"/>
                        <a:ext cx="26272" cy="25095"/>
                      </a:xfrm>
                      <a:prstGeom prst="ellipse">
                        <a:avLst/>
                      </a:prstGeom>
                      <a:noFill/>
                      <a:ln w="38100">
                        <a:solidFill>
                          <a:srgbClr val="0000FF"/>
                        </a:solidFill>
                        <a:round/>
                        <a:headEnd/>
                        <a:tailEnd/>
                      </a:ln>
                    </p:spPr>
                    <p:txBody>
                      <a:bodyPr wrap="none" anchor="ctr"/>
                      <a:lstStyle/>
                      <a:p>
                        <a:pPr algn="ctr"/>
                        <a:endParaRPr lang="fr-FR"/>
                      </a:p>
                    </p:txBody>
                  </p:sp>
                  <p:graphicFrame>
                    <p:nvGraphicFramePr>
                      <p:cNvPr id="11271" name="Object 4"/>
                      <p:cNvGraphicFramePr>
                        <a:graphicFrameLocks noChangeAspect="1"/>
                      </p:cNvGraphicFramePr>
                      <p:nvPr/>
                    </p:nvGraphicFramePr>
                    <p:xfrm>
                      <a:off x="4535487" y="2333610"/>
                      <a:ext cx="238125" cy="350827"/>
                    </p:xfrm>
                    <a:graphic>
                      <a:graphicData uri="http://schemas.openxmlformats.org/presentationml/2006/ole">
                        <p:oleObj spid="_x0000_s11271" name="Equation" r:id="rId4" imgW="139680" imgH="164880" progId="">
                          <p:embed/>
                        </p:oleObj>
                      </a:graphicData>
                    </a:graphic>
                  </p:graphicFrame>
                  <p:sp>
                    <p:nvSpPr>
                      <p:cNvPr id="109" name="Rectangle 36"/>
                      <p:cNvSpPr>
                        <a:spLocks noChangeArrowheads="1"/>
                      </p:cNvSpPr>
                      <p:nvPr/>
                    </p:nvSpPr>
                    <p:spPr bwMode="auto">
                      <a:xfrm>
                        <a:off x="4974223" y="1994926"/>
                        <a:ext cx="417515" cy="380840"/>
                      </a:xfrm>
                      <a:prstGeom prst="rect">
                        <a:avLst/>
                      </a:prstGeom>
                      <a:solidFill>
                        <a:schemeClr val="bg1"/>
                      </a:solidFill>
                      <a:ln w="38100">
                        <a:solidFill>
                          <a:srgbClr val="008000"/>
                        </a:solidFill>
                        <a:miter lim="800000"/>
                        <a:headEnd/>
                        <a:tailEnd/>
                      </a:ln>
                      <a:effectLst>
                        <a:outerShdw blurRad="50800" dist="38100" dir="2700000" algn="tl" rotWithShape="0">
                          <a:prstClr val="black">
                            <a:alpha val="40000"/>
                          </a:prstClr>
                        </a:outerShdw>
                      </a:effectLst>
                    </p:spPr>
                    <p:txBody>
                      <a:bodyPr wrap="none" anchor="ctr"/>
                      <a:lstStyle/>
                      <a:p>
                        <a:pPr algn="ctr">
                          <a:defRPr/>
                        </a:pPr>
                        <a:endParaRPr lang="fr-FR">
                          <a:latin typeface="Arial" charset="0"/>
                          <a:cs typeface="+mn-cs"/>
                        </a:endParaRPr>
                      </a:p>
                    </p:txBody>
                  </p:sp>
                  <p:grpSp>
                    <p:nvGrpSpPr>
                      <p:cNvPr id="11313" name="Group 60"/>
                      <p:cNvGrpSpPr>
                        <a:grpSpLocks/>
                      </p:cNvGrpSpPr>
                      <p:nvPr/>
                    </p:nvGrpSpPr>
                    <p:grpSpPr bwMode="auto">
                      <a:xfrm>
                        <a:off x="4968387" y="2017040"/>
                        <a:ext cx="416923" cy="342601"/>
                        <a:chOff x="2372" y="2354"/>
                        <a:chExt cx="365" cy="314"/>
                      </a:xfrm>
                    </p:grpSpPr>
                    <p:sp>
                      <p:nvSpPr>
                        <p:cNvPr id="11317" name="Line 14"/>
                        <p:cNvSpPr>
                          <a:spLocks noChangeShapeType="1"/>
                        </p:cNvSpPr>
                        <p:nvPr/>
                      </p:nvSpPr>
                      <p:spPr bwMode="auto">
                        <a:xfrm rot="-5400000">
                          <a:off x="2398" y="2328"/>
                          <a:ext cx="314" cy="365"/>
                        </a:xfrm>
                        <a:prstGeom prst="line">
                          <a:avLst/>
                        </a:prstGeom>
                        <a:noFill/>
                        <a:ln w="38100">
                          <a:solidFill>
                            <a:srgbClr val="008000"/>
                          </a:solidFill>
                          <a:round/>
                          <a:headEnd/>
                          <a:tailEnd/>
                        </a:ln>
                      </p:spPr>
                      <p:txBody>
                        <a:bodyPr/>
                        <a:lstStyle/>
                        <a:p>
                          <a:endParaRPr lang="fr-FR"/>
                        </a:p>
                      </p:txBody>
                    </p:sp>
                    <p:sp>
                      <p:nvSpPr>
                        <p:cNvPr id="11318" name="Line 15"/>
                        <p:cNvSpPr>
                          <a:spLocks noChangeShapeType="1"/>
                        </p:cNvSpPr>
                        <p:nvPr/>
                      </p:nvSpPr>
                      <p:spPr bwMode="auto">
                        <a:xfrm rot="16200000" flipV="1">
                          <a:off x="2398" y="2328"/>
                          <a:ext cx="314" cy="365"/>
                        </a:xfrm>
                        <a:prstGeom prst="line">
                          <a:avLst/>
                        </a:prstGeom>
                        <a:noFill/>
                        <a:ln w="38100">
                          <a:solidFill>
                            <a:srgbClr val="008000"/>
                          </a:solidFill>
                          <a:round/>
                          <a:headEnd/>
                          <a:tailEnd/>
                        </a:ln>
                      </p:spPr>
                      <p:txBody>
                        <a:bodyPr/>
                        <a:lstStyle/>
                        <a:p>
                          <a:endParaRPr lang="fr-FR"/>
                        </a:p>
                      </p:txBody>
                    </p:sp>
                  </p:grpSp>
                  <p:sp>
                    <p:nvSpPr>
                      <p:cNvPr id="111" name="Freeform 69"/>
                      <p:cNvSpPr>
                        <a:spLocks/>
                      </p:cNvSpPr>
                      <p:nvPr/>
                    </p:nvSpPr>
                    <p:spPr bwMode="auto">
                      <a:xfrm>
                        <a:off x="4164594" y="1668038"/>
                        <a:ext cx="515941" cy="239612"/>
                      </a:xfrm>
                      <a:custGeom>
                        <a:avLst/>
                        <a:gdLst/>
                        <a:ahLst/>
                        <a:cxnLst>
                          <a:cxn ang="0">
                            <a:pos x="0" y="273"/>
                          </a:cxn>
                          <a:cxn ang="0">
                            <a:pos x="0" y="0"/>
                          </a:cxn>
                          <a:cxn ang="0">
                            <a:pos x="817" y="0"/>
                          </a:cxn>
                        </a:cxnLst>
                        <a:rect l="0" t="0" r="r" b="b"/>
                        <a:pathLst>
                          <a:path w="817" h="273">
                            <a:moveTo>
                              <a:pt x="0" y="273"/>
                            </a:moveTo>
                            <a:lnTo>
                              <a:pt x="0" y="0"/>
                            </a:lnTo>
                            <a:lnTo>
                              <a:pt x="817" y="0"/>
                            </a:lnTo>
                          </a:path>
                        </a:pathLst>
                      </a:custGeom>
                      <a:noFill/>
                      <a:ln w="38100" cmpd="sng">
                        <a:solidFill>
                          <a:srgbClr val="FF0066"/>
                        </a:solidFill>
                        <a:round/>
                        <a:headEnd/>
                        <a:tailEnd/>
                      </a:ln>
                      <a:effectLst>
                        <a:outerShdw blurRad="50800" dist="38100" dir="2700000" algn="tl" rotWithShape="0">
                          <a:prstClr val="black">
                            <a:alpha val="40000"/>
                          </a:prstClr>
                        </a:outerShdw>
                      </a:effectLst>
                    </p:spPr>
                    <p:txBody>
                      <a:bodyPr/>
                      <a:lstStyle/>
                      <a:p>
                        <a:pPr algn="ctr">
                          <a:defRPr/>
                        </a:pPr>
                        <a:endParaRPr lang="fr-FR">
                          <a:latin typeface="Arial" charset="0"/>
                          <a:cs typeface="+mn-cs"/>
                        </a:endParaRPr>
                      </a:p>
                    </p:txBody>
                  </p:sp>
                  <p:sp>
                    <p:nvSpPr>
                      <p:cNvPr id="112" name="Freeform 70"/>
                      <p:cNvSpPr>
                        <a:spLocks/>
                      </p:cNvSpPr>
                      <p:nvPr/>
                    </p:nvSpPr>
                    <p:spPr bwMode="auto">
                      <a:xfrm flipV="1">
                        <a:off x="4193169" y="2321814"/>
                        <a:ext cx="487365" cy="404643"/>
                      </a:xfrm>
                      <a:custGeom>
                        <a:avLst/>
                        <a:gdLst/>
                        <a:ahLst/>
                        <a:cxnLst>
                          <a:cxn ang="0">
                            <a:pos x="0" y="273"/>
                          </a:cxn>
                          <a:cxn ang="0">
                            <a:pos x="0" y="0"/>
                          </a:cxn>
                          <a:cxn ang="0">
                            <a:pos x="817" y="0"/>
                          </a:cxn>
                        </a:cxnLst>
                        <a:rect l="0" t="0" r="r" b="b"/>
                        <a:pathLst>
                          <a:path w="817" h="273">
                            <a:moveTo>
                              <a:pt x="0" y="273"/>
                            </a:moveTo>
                            <a:lnTo>
                              <a:pt x="0" y="0"/>
                            </a:lnTo>
                            <a:lnTo>
                              <a:pt x="817" y="0"/>
                            </a:lnTo>
                          </a:path>
                        </a:pathLst>
                      </a:custGeom>
                      <a:noFill/>
                      <a:ln w="38100" cmpd="sng">
                        <a:solidFill>
                          <a:srgbClr val="FF0066"/>
                        </a:solidFill>
                        <a:round/>
                        <a:headEnd/>
                        <a:tailEnd/>
                      </a:ln>
                      <a:effectLst>
                        <a:outerShdw blurRad="50800" dist="38100" dir="2700000" algn="tl" rotWithShape="0">
                          <a:prstClr val="black">
                            <a:alpha val="40000"/>
                          </a:prstClr>
                        </a:outerShdw>
                      </a:effectLst>
                    </p:spPr>
                    <p:txBody>
                      <a:bodyPr/>
                      <a:lstStyle/>
                      <a:p>
                        <a:pPr algn="ctr">
                          <a:defRPr/>
                        </a:pPr>
                        <a:endParaRPr lang="fr-FR">
                          <a:latin typeface="Arial" charset="0"/>
                          <a:cs typeface="+mn-cs"/>
                        </a:endParaRPr>
                      </a:p>
                    </p:txBody>
                  </p:sp>
                  <p:grpSp>
                    <p:nvGrpSpPr>
                      <p:cNvPr id="9" name="Group 67"/>
                      <p:cNvGrpSpPr>
                        <a:grpSpLocks noChangeAspect="1"/>
                      </p:cNvGrpSpPr>
                      <p:nvPr/>
                    </p:nvGrpSpPr>
                    <p:grpSpPr bwMode="auto">
                      <a:xfrm rot="16200000">
                        <a:off x="3862555" y="2033828"/>
                        <a:ext cx="603371" cy="395220"/>
                        <a:chOff x="2366" y="2086"/>
                        <a:chExt cx="268" cy="147"/>
                      </a:xfrm>
                      <a:effectLst>
                        <a:outerShdw blurRad="50800" dist="38100" dir="2700000" algn="tl" rotWithShape="0">
                          <a:prstClr val="black">
                            <a:alpha val="40000"/>
                          </a:prstClr>
                        </a:outerShdw>
                      </a:effectLst>
                    </p:grpSpPr>
                    <p:sp>
                      <p:nvSpPr>
                        <p:cNvPr id="114" name="Freeform 68"/>
                        <p:cNvSpPr>
                          <a:spLocks noChangeAspect="1"/>
                        </p:cNvSpPr>
                        <p:nvPr/>
                      </p:nvSpPr>
                      <p:spPr bwMode="auto">
                        <a:xfrm>
                          <a:off x="2496" y="2086"/>
                          <a:ext cx="138" cy="147"/>
                        </a:xfrm>
                        <a:custGeom>
                          <a:avLst/>
                          <a:gdLst>
                            <a:gd name="T0" fmla="*/ 0 w 138"/>
                            <a:gd name="T1" fmla="*/ 78 h 147"/>
                            <a:gd name="T2" fmla="*/ 138 w 138"/>
                            <a:gd name="T3" fmla="*/ 147 h 147"/>
                            <a:gd name="T4" fmla="*/ 138 w 138"/>
                            <a:gd name="T5" fmla="*/ 0 h 147"/>
                            <a:gd name="T6" fmla="*/ 0 w 138"/>
                            <a:gd name="T7" fmla="*/ 78 h 147"/>
                            <a:gd name="T8" fmla="*/ 0 60000 65536"/>
                            <a:gd name="T9" fmla="*/ 0 60000 65536"/>
                            <a:gd name="T10" fmla="*/ 0 60000 65536"/>
                            <a:gd name="T11" fmla="*/ 0 60000 65536"/>
                            <a:gd name="T12" fmla="*/ 0 w 138"/>
                            <a:gd name="T13" fmla="*/ 0 h 147"/>
                            <a:gd name="T14" fmla="*/ 138 w 138"/>
                            <a:gd name="T15" fmla="*/ 147 h 147"/>
                          </a:gdLst>
                          <a:ahLst/>
                          <a:cxnLst>
                            <a:cxn ang="T8">
                              <a:pos x="T0" y="T1"/>
                            </a:cxn>
                            <a:cxn ang="T9">
                              <a:pos x="T2" y="T3"/>
                            </a:cxn>
                            <a:cxn ang="T10">
                              <a:pos x="T4" y="T5"/>
                            </a:cxn>
                            <a:cxn ang="T11">
                              <a:pos x="T6" y="T7"/>
                            </a:cxn>
                          </a:cxnLst>
                          <a:rect l="T12" t="T13" r="T14" b="T15"/>
                          <a:pathLst>
                            <a:path w="138" h="147">
                              <a:moveTo>
                                <a:pt x="0" y="78"/>
                              </a:moveTo>
                              <a:lnTo>
                                <a:pt x="138" y="147"/>
                              </a:lnTo>
                              <a:lnTo>
                                <a:pt x="138" y="0"/>
                              </a:lnTo>
                              <a:lnTo>
                                <a:pt x="0" y="78"/>
                              </a:lnTo>
                              <a:close/>
                            </a:path>
                          </a:pathLst>
                        </a:custGeom>
                        <a:solidFill>
                          <a:schemeClr val="bg1"/>
                        </a:solidFill>
                        <a:ln w="38100" cap="rnd">
                          <a:solidFill>
                            <a:srgbClr val="FF0066"/>
                          </a:solidFill>
                          <a:miter lim="800000"/>
                          <a:headEnd/>
                          <a:tailEnd/>
                        </a:ln>
                      </p:spPr>
                      <p:txBody>
                        <a:bodyPr vert="eaVert"/>
                        <a:lstStyle/>
                        <a:p>
                          <a:pPr algn="ctr">
                            <a:defRPr/>
                          </a:pPr>
                          <a:endParaRPr lang="fr-FR">
                            <a:solidFill>
                              <a:srgbClr val="000000"/>
                            </a:solidFill>
                            <a:latin typeface="Arial" charset="0"/>
                            <a:cs typeface="+mn-cs"/>
                          </a:endParaRPr>
                        </a:p>
                      </p:txBody>
                    </p:sp>
                    <p:sp>
                      <p:nvSpPr>
                        <p:cNvPr id="115" name="Freeform 69"/>
                        <p:cNvSpPr>
                          <a:spLocks noChangeAspect="1"/>
                        </p:cNvSpPr>
                        <p:nvPr/>
                      </p:nvSpPr>
                      <p:spPr bwMode="auto">
                        <a:xfrm>
                          <a:off x="2366" y="2086"/>
                          <a:ext cx="130" cy="147"/>
                        </a:xfrm>
                        <a:custGeom>
                          <a:avLst/>
                          <a:gdLst>
                            <a:gd name="T0" fmla="*/ 130 w 130"/>
                            <a:gd name="T1" fmla="*/ 78 h 147"/>
                            <a:gd name="T2" fmla="*/ 0 w 130"/>
                            <a:gd name="T3" fmla="*/ 0 h 147"/>
                            <a:gd name="T4" fmla="*/ 0 w 130"/>
                            <a:gd name="T5" fmla="*/ 147 h 147"/>
                            <a:gd name="T6" fmla="*/ 130 w 130"/>
                            <a:gd name="T7" fmla="*/ 78 h 147"/>
                            <a:gd name="T8" fmla="*/ 0 60000 65536"/>
                            <a:gd name="T9" fmla="*/ 0 60000 65536"/>
                            <a:gd name="T10" fmla="*/ 0 60000 65536"/>
                            <a:gd name="T11" fmla="*/ 0 60000 65536"/>
                            <a:gd name="T12" fmla="*/ 0 w 130"/>
                            <a:gd name="T13" fmla="*/ 0 h 147"/>
                            <a:gd name="T14" fmla="*/ 130 w 130"/>
                            <a:gd name="T15" fmla="*/ 147 h 147"/>
                          </a:gdLst>
                          <a:ahLst/>
                          <a:cxnLst>
                            <a:cxn ang="T8">
                              <a:pos x="T0" y="T1"/>
                            </a:cxn>
                            <a:cxn ang="T9">
                              <a:pos x="T2" y="T3"/>
                            </a:cxn>
                            <a:cxn ang="T10">
                              <a:pos x="T4" y="T5"/>
                            </a:cxn>
                            <a:cxn ang="T11">
                              <a:pos x="T6" y="T7"/>
                            </a:cxn>
                          </a:cxnLst>
                          <a:rect l="T12" t="T13" r="T14" b="T15"/>
                          <a:pathLst>
                            <a:path w="130" h="147">
                              <a:moveTo>
                                <a:pt x="130" y="78"/>
                              </a:moveTo>
                              <a:lnTo>
                                <a:pt x="0" y="0"/>
                              </a:lnTo>
                              <a:lnTo>
                                <a:pt x="0" y="147"/>
                              </a:lnTo>
                              <a:lnTo>
                                <a:pt x="130" y="78"/>
                              </a:lnTo>
                              <a:close/>
                            </a:path>
                          </a:pathLst>
                        </a:custGeom>
                        <a:solidFill>
                          <a:schemeClr val="bg1"/>
                        </a:solidFill>
                        <a:ln w="38100" cap="rnd">
                          <a:solidFill>
                            <a:srgbClr val="FF0066"/>
                          </a:solidFill>
                          <a:miter lim="800000"/>
                          <a:headEnd/>
                          <a:tailEnd/>
                        </a:ln>
                      </p:spPr>
                      <p:txBody>
                        <a:bodyPr vert="eaVert"/>
                        <a:lstStyle/>
                        <a:p>
                          <a:pPr algn="ctr">
                            <a:defRPr/>
                          </a:pPr>
                          <a:endParaRPr lang="fr-FR">
                            <a:solidFill>
                              <a:srgbClr val="000000"/>
                            </a:solidFill>
                            <a:latin typeface="Arial" charset="0"/>
                            <a:cs typeface="+mn-cs"/>
                          </a:endParaRPr>
                        </a:p>
                      </p:txBody>
                    </p:sp>
                    <p:sp>
                      <p:nvSpPr>
                        <p:cNvPr id="116" name="Oval 70"/>
                        <p:cNvSpPr>
                          <a:spLocks noChangeAspect="1" noChangeArrowheads="1"/>
                        </p:cNvSpPr>
                        <p:nvPr/>
                      </p:nvSpPr>
                      <p:spPr bwMode="auto">
                        <a:xfrm>
                          <a:off x="2478" y="2146"/>
                          <a:ext cx="35" cy="35"/>
                        </a:xfrm>
                        <a:prstGeom prst="ellipse">
                          <a:avLst/>
                        </a:prstGeom>
                        <a:solidFill>
                          <a:schemeClr val="bg1"/>
                        </a:solidFill>
                        <a:ln w="38100" cap="rnd">
                          <a:solidFill>
                            <a:srgbClr val="FF0066"/>
                          </a:solidFill>
                          <a:round/>
                          <a:headEnd/>
                          <a:tailEnd/>
                        </a:ln>
                      </p:spPr>
                      <p:txBody>
                        <a:bodyPr vert="eaVert"/>
                        <a:lstStyle/>
                        <a:p>
                          <a:pPr algn="ctr">
                            <a:defRPr/>
                          </a:pPr>
                          <a:endParaRPr lang="fr-FR">
                            <a:solidFill>
                              <a:srgbClr val="000000"/>
                            </a:solidFill>
                            <a:latin typeface="Arial" charset="0"/>
                            <a:cs typeface="+mn-cs"/>
                          </a:endParaRPr>
                        </a:p>
                      </p:txBody>
                    </p:sp>
                  </p:grpSp>
                </p:grpSp>
                <p:sp>
                  <p:nvSpPr>
                    <p:cNvPr id="97" name="Flèche vers le bas 96"/>
                    <p:cNvSpPr/>
                    <p:nvPr/>
                  </p:nvSpPr>
                  <p:spPr>
                    <a:xfrm>
                      <a:off x="982162" y="2570798"/>
                      <a:ext cx="71437" cy="142815"/>
                    </a:xfrm>
                    <a:prstGeom prst="downArrow">
                      <a:avLst/>
                    </a:prstGeom>
                    <a:solidFill>
                      <a:srgbClr val="D6009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0000"/>
                        </a:solidFill>
                      </a:endParaRPr>
                    </a:p>
                  </p:txBody>
                </p:sp>
                <p:sp>
                  <p:nvSpPr>
                    <p:cNvPr id="98" name="Flèche vers le bas 97"/>
                    <p:cNvSpPr/>
                    <p:nvPr/>
                  </p:nvSpPr>
                  <p:spPr>
                    <a:xfrm>
                      <a:off x="2214069" y="2285168"/>
                      <a:ext cx="428627" cy="5712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0000"/>
                        </a:solidFill>
                      </a:endParaRPr>
                    </a:p>
                  </p:txBody>
                </p:sp>
                <p:sp>
                  <p:nvSpPr>
                    <p:cNvPr id="99" name="Flèche vers le bas 98"/>
                    <p:cNvSpPr/>
                    <p:nvPr/>
                  </p:nvSpPr>
                  <p:spPr>
                    <a:xfrm>
                      <a:off x="1213938" y="1713908"/>
                      <a:ext cx="500065" cy="64266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0000"/>
                        </a:solidFill>
                      </a:endParaRPr>
                    </a:p>
                  </p:txBody>
                </p:sp>
                <p:cxnSp>
                  <p:nvCxnSpPr>
                    <p:cNvPr id="100" name="Connecteur droit 99"/>
                    <p:cNvCxnSpPr/>
                    <p:nvPr/>
                  </p:nvCxnSpPr>
                  <p:spPr>
                    <a:xfrm rot="5400000">
                      <a:off x="1428343" y="3857720"/>
                      <a:ext cx="428445" cy="0"/>
                    </a:xfrm>
                    <a:prstGeom prst="line">
                      <a:avLst/>
                    </a:prstGeom>
                  </p:spPr>
                  <p:style>
                    <a:lnRef idx="2">
                      <a:schemeClr val="dk1"/>
                    </a:lnRef>
                    <a:fillRef idx="0">
                      <a:schemeClr val="dk1"/>
                    </a:fillRef>
                    <a:effectRef idx="1">
                      <a:schemeClr val="dk1"/>
                    </a:effectRef>
                    <a:fontRef idx="minor">
                      <a:schemeClr val="tx1"/>
                    </a:fontRef>
                  </p:style>
                </p:cxnSp>
                <p:graphicFrame>
                  <p:nvGraphicFramePr>
                    <p:cNvPr id="11270" name="Object 5"/>
                    <p:cNvGraphicFramePr>
                      <a:graphicFrameLocks noChangeAspect="1"/>
                    </p:cNvGraphicFramePr>
                    <p:nvPr/>
                  </p:nvGraphicFramePr>
                  <p:xfrm>
                    <a:off x="2034413" y="2176178"/>
                    <a:ext cx="276225" cy="392112"/>
                  </p:xfrm>
                  <a:graphic>
                    <a:graphicData uri="http://schemas.openxmlformats.org/presentationml/2006/ole">
                      <p:oleObj spid="_x0000_s11270" name="Equation" r:id="rId5" imgW="266400" imgH="380880" progId="">
                        <p:embed/>
                      </p:oleObj>
                    </a:graphicData>
                  </a:graphic>
                </p:graphicFrame>
              </p:grpSp>
            </p:grpSp>
          </p:grpSp>
          <p:sp>
            <p:nvSpPr>
              <p:cNvPr id="119" name="Flèche vers le bas 118"/>
              <p:cNvSpPr/>
              <p:nvPr/>
            </p:nvSpPr>
            <p:spPr>
              <a:xfrm flipV="1">
                <a:off x="5938373" y="5215591"/>
                <a:ext cx="71437" cy="142815"/>
              </a:xfrm>
              <a:prstGeom prst="downArrow">
                <a:avLst/>
              </a:prstGeom>
              <a:solidFill>
                <a:srgbClr val="FF0000"/>
              </a:solidFill>
              <a:ln>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0000"/>
                  </a:solidFill>
                </a:endParaRPr>
              </a:p>
            </p:txBody>
          </p:sp>
          <p:sp>
            <p:nvSpPr>
              <p:cNvPr id="11298" name="ZoneTexte 119"/>
              <p:cNvSpPr txBox="1">
                <a:spLocks noChangeArrowheads="1"/>
              </p:cNvSpPr>
              <p:nvPr/>
            </p:nvSpPr>
            <p:spPr bwMode="auto">
              <a:xfrm>
                <a:off x="5979459" y="5170686"/>
                <a:ext cx="315738" cy="246221"/>
              </a:xfrm>
              <a:prstGeom prst="rect">
                <a:avLst/>
              </a:prstGeom>
              <a:noFill/>
              <a:ln w="9525">
                <a:noFill/>
                <a:miter lim="800000"/>
                <a:headEnd/>
                <a:tailEnd/>
              </a:ln>
            </p:spPr>
            <p:txBody>
              <a:bodyPr>
                <a:spAutoFit/>
              </a:bodyPr>
              <a:lstStyle/>
              <a:p>
                <a:pPr algn="ctr"/>
                <a:r>
                  <a:rPr lang="fr-FR" sz="1000"/>
                  <a:t>or</a:t>
                </a:r>
              </a:p>
            </p:txBody>
          </p:sp>
        </p:grpSp>
        <p:sp>
          <p:nvSpPr>
            <p:cNvPr id="11295" name="TextBox 57"/>
            <p:cNvSpPr txBox="1">
              <a:spLocks noChangeArrowheads="1"/>
            </p:cNvSpPr>
            <p:nvPr/>
          </p:nvSpPr>
          <p:spPr bwMode="auto">
            <a:xfrm>
              <a:off x="0" y="1631575"/>
              <a:ext cx="537882" cy="369332"/>
            </a:xfrm>
            <a:prstGeom prst="rect">
              <a:avLst/>
            </a:prstGeom>
            <a:noFill/>
            <a:ln w="9525">
              <a:noFill/>
              <a:miter lim="800000"/>
              <a:headEnd/>
              <a:tailEnd/>
            </a:ln>
          </p:spPr>
          <p:txBody>
            <a:bodyPr>
              <a:spAutoFit/>
            </a:bodyPr>
            <a:lstStyle/>
            <a:p>
              <a:pPr algn="ctr"/>
              <a:r>
                <a:rPr lang="fr-FR">
                  <a:solidFill>
                    <a:srgbClr val="D60093"/>
                  </a:solidFill>
                </a:rPr>
                <a:t>I</a:t>
              </a:r>
              <a:r>
                <a:rPr lang="fr-FR" baseline="-25000">
                  <a:solidFill>
                    <a:srgbClr val="D60093"/>
                  </a:solidFill>
                </a:rPr>
                <a:t>AC</a:t>
              </a:r>
            </a:p>
          </p:txBody>
        </p:sp>
      </p:grpSp>
      <p:pic>
        <p:nvPicPr>
          <p:cNvPr id="11274" name="Picture 4"/>
          <p:cNvPicPr>
            <a:picLocks noChangeAspect="1" noChangeArrowheads="1"/>
          </p:cNvPicPr>
          <p:nvPr/>
        </p:nvPicPr>
        <p:blipFill>
          <a:blip r:embed="rId6"/>
          <a:srcRect/>
          <a:stretch>
            <a:fillRect/>
          </a:stretch>
        </p:blipFill>
        <p:spPr bwMode="auto">
          <a:xfrm>
            <a:off x="2176463" y="1109663"/>
            <a:ext cx="4214812" cy="2443162"/>
          </a:xfrm>
          <a:prstGeom prst="rect">
            <a:avLst/>
          </a:prstGeom>
          <a:noFill/>
          <a:ln w="9525">
            <a:noFill/>
            <a:miter lim="800000"/>
            <a:headEnd/>
            <a:tailEnd/>
          </a:ln>
        </p:spPr>
      </p:pic>
      <p:sp>
        <p:nvSpPr>
          <p:cNvPr id="11275" name="pole tekstowe 101"/>
          <p:cNvSpPr txBox="1">
            <a:spLocks noChangeArrowheads="1"/>
          </p:cNvSpPr>
          <p:nvPr/>
        </p:nvSpPr>
        <p:spPr bwMode="auto">
          <a:xfrm>
            <a:off x="3810000" y="762000"/>
            <a:ext cx="1047750" cy="369888"/>
          </a:xfrm>
          <a:prstGeom prst="rect">
            <a:avLst/>
          </a:prstGeom>
          <a:noFill/>
          <a:ln w="9525">
            <a:noFill/>
            <a:miter lim="800000"/>
            <a:headEnd/>
            <a:tailEnd/>
          </a:ln>
        </p:spPr>
        <p:txBody>
          <a:bodyPr>
            <a:spAutoFit/>
          </a:bodyPr>
          <a:lstStyle/>
          <a:p>
            <a:pPr algn="ctr"/>
            <a:r>
              <a:rPr lang="en-US" dirty="0" err="1" smtClean="0"/>
              <a:t>I</a:t>
            </a:r>
            <a:r>
              <a:rPr lang="en-US" sz="1200" dirty="0" err="1" smtClean="0"/>
              <a:t>b</a:t>
            </a:r>
            <a:endParaRPr lang="fr-FR" dirty="0"/>
          </a:p>
        </p:txBody>
      </p:sp>
      <p:sp>
        <p:nvSpPr>
          <p:cNvPr id="11276" name="pole tekstowe 102"/>
          <p:cNvSpPr txBox="1">
            <a:spLocks noChangeArrowheads="1"/>
          </p:cNvSpPr>
          <p:nvPr/>
        </p:nvSpPr>
        <p:spPr bwMode="auto">
          <a:xfrm>
            <a:off x="5705475" y="2419350"/>
            <a:ext cx="1419225" cy="369888"/>
          </a:xfrm>
          <a:prstGeom prst="rect">
            <a:avLst/>
          </a:prstGeom>
          <a:noFill/>
          <a:ln w="9525">
            <a:noFill/>
            <a:miter lim="800000"/>
            <a:headEnd/>
            <a:tailEnd/>
          </a:ln>
        </p:spPr>
        <p:txBody>
          <a:bodyPr>
            <a:spAutoFit/>
          </a:bodyPr>
          <a:lstStyle/>
          <a:p>
            <a:pPr algn="ctr"/>
            <a:r>
              <a:rPr lang="en-US" dirty="0"/>
              <a:t>V</a:t>
            </a:r>
            <a:endParaRPr lang="fr-FR" dirty="0"/>
          </a:p>
        </p:txBody>
      </p:sp>
      <p:graphicFrame>
        <p:nvGraphicFramePr>
          <p:cNvPr id="11266" name="Object 37"/>
          <p:cNvGraphicFramePr>
            <a:graphicFrameLocks noChangeAspect="1"/>
          </p:cNvGraphicFramePr>
          <p:nvPr/>
        </p:nvGraphicFramePr>
        <p:xfrm>
          <a:off x="546100" y="4789488"/>
          <a:ext cx="1954213" cy="614362"/>
        </p:xfrm>
        <a:graphic>
          <a:graphicData uri="http://schemas.openxmlformats.org/presentationml/2006/ole">
            <p:oleObj spid="_x0000_s11266" name="Equation" r:id="rId7" imgW="939600" imgH="291960" progId="">
              <p:embed/>
            </p:oleObj>
          </a:graphicData>
        </a:graphic>
      </p:graphicFrame>
      <p:cxnSp>
        <p:nvCxnSpPr>
          <p:cNvPr id="11277" name="Łącznik prosty ze strzałką 41"/>
          <p:cNvCxnSpPr>
            <a:cxnSpLocks noChangeShapeType="1"/>
          </p:cNvCxnSpPr>
          <p:nvPr/>
        </p:nvCxnSpPr>
        <p:spPr bwMode="auto">
          <a:xfrm rot="16200000" flipV="1">
            <a:off x="3071813" y="5586412"/>
            <a:ext cx="762000" cy="9525"/>
          </a:xfrm>
          <a:prstGeom prst="straightConnector1">
            <a:avLst/>
          </a:prstGeom>
          <a:noFill/>
          <a:ln w="9525" algn="ctr">
            <a:solidFill>
              <a:schemeClr val="tx1"/>
            </a:solidFill>
            <a:round/>
            <a:headEnd/>
            <a:tailEnd type="arrow" w="med" len="med"/>
          </a:ln>
        </p:spPr>
      </p:cxnSp>
      <p:cxnSp>
        <p:nvCxnSpPr>
          <p:cNvPr id="11278" name="Łącznik prosty ze strzałką 43"/>
          <p:cNvCxnSpPr>
            <a:cxnSpLocks noChangeShapeType="1"/>
          </p:cNvCxnSpPr>
          <p:nvPr/>
        </p:nvCxnSpPr>
        <p:spPr bwMode="auto">
          <a:xfrm rot="16200000" flipV="1">
            <a:off x="4886325" y="5629275"/>
            <a:ext cx="771525" cy="9525"/>
          </a:xfrm>
          <a:prstGeom prst="straightConnector1">
            <a:avLst/>
          </a:prstGeom>
          <a:noFill/>
          <a:ln w="9525" algn="ctr">
            <a:solidFill>
              <a:schemeClr val="tx1"/>
            </a:solidFill>
            <a:round/>
            <a:headEnd/>
            <a:tailEnd type="arrow" w="med" len="med"/>
          </a:ln>
        </p:spPr>
      </p:cxnSp>
      <p:sp>
        <p:nvSpPr>
          <p:cNvPr id="11279" name="pole tekstowe 47"/>
          <p:cNvSpPr txBox="1">
            <a:spLocks noChangeArrowheads="1"/>
          </p:cNvSpPr>
          <p:nvPr/>
        </p:nvSpPr>
        <p:spPr bwMode="auto">
          <a:xfrm>
            <a:off x="3095625" y="5372100"/>
            <a:ext cx="495300" cy="523875"/>
          </a:xfrm>
          <a:prstGeom prst="rect">
            <a:avLst/>
          </a:prstGeom>
          <a:noFill/>
          <a:ln w="9525">
            <a:noFill/>
            <a:miter lim="800000"/>
            <a:headEnd/>
            <a:tailEnd/>
          </a:ln>
        </p:spPr>
        <p:txBody>
          <a:bodyPr>
            <a:spAutoFit/>
          </a:bodyPr>
          <a:lstStyle/>
          <a:p>
            <a:r>
              <a:rPr lang="en-US" sz="2800">
                <a:solidFill>
                  <a:srgbClr val="FF0066"/>
                </a:solidFill>
                <a:latin typeface="Symbol" pitchFamily="18" charset="2"/>
              </a:rPr>
              <a:t>d</a:t>
            </a:r>
            <a:endParaRPr lang="fr-FR" sz="2800">
              <a:solidFill>
                <a:srgbClr val="FF0066"/>
              </a:solidFill>
              <a:latin typeface="Symbol" pitchFamily="18" charset="2"/>
            </a:endParaRPr>
          </a:p>
        </p:txBody>
      </p:sp>
      <p:sp>
        <p:nvSpPr>
          <p:cNvPr id="11280" name="pole tekstowe 48"/>
          <p:cNvSpPr txBox="1">
            <a:spLocks noChangeArrowheads="1"/>
          </p:cNvSpPr>
          <p:nvPr/>
        </p:nvSpPr>
        <p:spPr bwMode="auto">
          <a:xfrm>
            <a:off x="5276850" y="5324475"/>
            <a:ext cx="485775" cy="523875"/>
          </a:xfrm>
          <a:prstGeom prst="rect">
            <a:avLst/>
          </a:prstGeom>
          <a:noFill/>
          <a:ln w="9525">
            <a:noFill/>
            <a:miter lim="800000"/>
            <a:headEnd/>
            <a:tailEnd/>
          </a:ln>
        </p:spPr>
        <p:txBody>
          <a:bodyPr>
            <a:spAutoFit/>
          </a:bodyPr>
          <a:lstStyle/>
          <a:p>
            <a:r>
              <a:rPr lang="en-US" sz="2800">
                <a:solidFill>
                  <a:srgbClr val="007033"/>
                </a:solidFill>
                <a:latin typeface="Symbol" pitchFamily="18" charset="2"/>
              </a:rPr>
              <a:t>g</a:t>
            </a:r>
            <a:endParaRPr lang="fr-FR" sz="2800">
              <a:solidFill>
                <a:srgbClr val="007033"/>
              </a:solidFill>
              <a:latin typeface="Symbol" pitchFamily="18" charset="2"/>
            </a:endParaRPr>
          </a:p>
        </p:txBody>
      </p:sp>
      <p:graphicFrame>
        <p:nvGraphicFramePr>
          <p:cNvPr id="11267" name="Object 39"/>
          <p:cNvGraphicFramePr>
            <a:graphicFrameLocks noChangeAspect="1"/>
          </p:cNvGraphicFramePr>
          <p:nvPr/>
        </p:nvGraphicFramePr>
        <p:xfrm>
          <a:off x="6124575" y="4860925"/>
          <a:ext cx="2843213" cy="815975"/>
        </p:xfrm>
        <a:graphic>
          <a:graphicData uri="http://schemas.openxmlformats.org/presentationml/2006/ole">
            <p:oleObj spid="_x0000_s11267" name="Równanie" r:id="rId8" imgW="1371600" imgH="393480" progId="Equation.3">
              <p:embed/>
            </p:oleObj>
          </a:graphicData>
        </a:graphic>
      </p:graphicFrame>
      <p:graphicFrame>
        <p:nvGraphicFramePr>
          <p:cNvPr id="11268" name="Object 40"/>
          <p:cNvGraphicFramePr>
            <a:graphicFrameLocks noChangeAspect="1"/>
          </p:cNvGraphicFramePr>
          <p:nvPr/>
        </p:nvGraphicFramePr>
        <p:xfrm>
          <a:off x="965200" y="5499100"/>
          <a:ext cx="1168400" cy="722313"/>
        </p:xfrm>
        <a:graphic>
          <a:graphicData uri="http://schemas.openxmlformats.org/presentationml/2006/ole">
            <p:oleObj spid="_x0000_s11268" name="Równanie" r:id="rId9" imgW="698400" imgH="431640" progId="Equation.3">
              <p:embed/>
            </p:oleObj>
          </a:graphicData>
        </a:graphic>
      </p:graphicFrame>
      <p:sp>
        <p:nvSpPr>
          <p:cNvPr id="11281" name="Elipsa 54"/>
          <p:cNvSpPr>
            <a:spLocks noChangeArrowheads="1"/>
          </p:cNvSpPr>
          <p:nvPr/>
        </p:nvSpPr>
        <p:spPr bwMode="auto">
          <a:xfrm>
            <a:off x="4143375" y="1838325"/>
            <a:ext cx="161925" cy="114300"/>
          </a:xfrm>
          <a:prstGeom prst="ellipse">
            <a:avLst/>
          </a:prstGeom>
          <a:noFill/>
          <a:ln w="9525" algn="ctr">
            <a:solidFill>
              <a:schemeClr val="tx1"/>
            </a:solidFill>
            <a:round/>
            <a:headEnd/>
            <a:tailEnd/>
          </a:ln>
        </p:spPr>
        <p:txBody>
          <a:bodyPr/>
          <a:lstStyle/>
          <a:p>
            <a:pPr algn="ctr"/>
            <a:endParaRPr lang="fr-FR"/>
          </a:p>
        </p:txBody>
      </p:sp>
      <p:cxnSp>
        <p:nvCxnSpPr>
          <p:cNvPr id="11282" name="Łącznik prosty ze strzałką 56"/>
          <p:cNvCxnSpPr>
            <a:cxnSpLocks noChangeShapeType="1"/>
          </p:cNvCxnSpPr>
          <p:nvPr/>
        </p:nvCxnSpPr>
        <p:spPr bwMode="auto">
          <a:xfrm rot="5400000" flipH="1" flipV="1">
            <a:off x="4352925" y="1390650"/>
            <a:ext cx="647700" cy="514350"/>
          </a:xfrm>
          <a:prstGeom prst="straightConnector1">
            <a:avLst/>
          </a:prstGeom>
          <a:noFill/>
          <a:ln w="9525" algn="ctr">
            <a:solidFill>
              <a:schemeClr val="tx1"/>
            </a:solidFill>
            <a:round/>
            <a:headEnd/>
            <a:tailEnd type="arrow" w="med" len="med"/>
          </a:ln>
        </p:spPr>
      </p:cxnSp>
      <p:sp>
        <p:nvSpPr>
          <p:cNvPr id="11283" name="pole tekstowe 57"/>
          <p:cNvSpPr txBox="1">
            <a:spLocks noChangeArrowheads="1"/>
          </p:cNvSpPr>
          <p:nvPr/>
        </p:nvSpPr>
        <p:spPr bwMode="auto">
          <a:xfrm>
            <a:off x="4800600" y="1019175"/>
            <a:ext cx="1571625" cy="369888"/>
          </a:xfrm>
          <a:prstGeom prst="rect">
            <a:avLst/>
          </a:prstGeom>
          <a:noFill/>
          <a:ln w="9525">
            <a:noFill/>
            <a:miter lim="800000"/>
            <a:headEnd/>
            <a:tailEnd/>
          </a:ln>
        </p:spPr>
        <p:txBody>
          <a:bodyPr>
            <a:spAutoFit/>
          </a:bodyPr>
          <a:lstStyle/>
          <a:p>
            <a:r>
              <a:rPr lang="en-US"/>
              <a:t>switching</a:t>
            </a:r>
            <a:endParaRPr lang="fr-FR"/>
          </a:p>
        </p:txBody>
      </p:sp>
      <p:sp>
        <p:nvSpPr>
          <p:cNvPr id="11284" name="Elipsa 59"/>
          <p:cNvSpPr>
            <a:spLocks noChangeArrowheads="1"/>
          </p:cNvSpPr>
          <p:nvPr/>
        </p:nvSpPr>
        <p:spPr bwMode="auto">
          <a:xfrm>
            <a:off x="4171950" y="2143125"/>
            <a:ext cx="114300" cy="104775"/>
          </a:xfrm>
          <a:prstGeom prst="ellipse">
            <a:avLst/>
          </a:prstGeom>
          <a:noFill/>
          <a:ln w="9525" algn="ctr">
            <a:solidFill>
              <a:schemeClr val="tx1"/>
            </a:solidFill>
            <a:round/>
            <a:headEnd/>
            <a:tailEnd/>
          </a:ln>
        </p:spPr>
        <p:txBody>
          <a:bodyPr/>
          <a:lstStyle/>
          <a:p>
            <a:pPr algn="ctr"/>
            <a:endParaRPr lang="fr-FR"/>
          </a:p>
        </p:txBody>
      </p:sp>
      <p:cxnSp>
        <p:nvCxnSpPr>
          <p:cNvPr id="11285" name="Łącznik łamany 61"/>
          <p:cNvCxnSpPr>
            <a:cxnSpLocks noChangeShapeType="1"/>
          </p:cNvCxnSpPr>
          <p:nvPr/>
        </p:nvCxnSpPr>
        <p:spPr bwMode="auto">
          <a:xfrm rot="16200000" flipH="1">
            <a:off x="4248150" y="2314575"/>
            <a:ext cx="552450" cy="476250"/>
          </a:xfrm>
          <a:prstGeom prst="bentConnector3">
            <a:avLst>
              <a:gd name="adj1" fmla="val 50000"/>
            </a:avLst>
          </a:prstGeom>
          <a:noFill/>
          <a:ln w="9525" algn="ctr">
            <a:solidFill>
              <a:schemeClr val="tx1"/>
            </a:solidFill>
            <a:round/>
            <a:headEnd/>
            <a:tailEnd type="arrow" w="med" len="med"/>
          </a:ln>
        </p:spPr>
      </p:cxnSp>
      <p:sp>
        <p:nvSpPr>
          <p:cNvPr id="11286" name="pole tekstowe 62"/>
          <p:cNvSpPr txBox="1">
            <a:spLocks noChangeArrowheads="1"/>
          </p:cNvSpPr>
          <p:nvPr/>
        </p:nvSpPr>
        <p:spPr bwMode="auto">
          <a:xfrm>
            <a:off x="4391025" y="2752725"/>
            <a:ext cx="1514475" cy="369888"/>
          </a:xfrm>
          <a:prstGeom prst="rect">
            <a:avLst/>
          </a:prstGeom>
          <a:noFill/>
          <a:ln w="9525">
            <a:noFill/>
            <a:miter lim="800000"/>
            <a:headEnd/>
            <a:tailEnd/>
          </a:ln>
        </p:spPr>
        <p:txBody>
          <a:bodyPr>
            <a:spAutoFit/>
          </a:bodyPr>
          <a:lstStyle/>
          <a:p>
            <a:r>
              <a:rPr lang="en-US"/>
              <a:t>retrapping</a:t>
            </a:r>
            <a:endParaRPr lang="fr-FR"/>
          </a:p>
        </p:txBody>
      </p:sp>
      <p:sp>
        <p:nvSpPr>
          <p:cNvPr id="59" name="Rectangle 66"/>
          <p:cNvSpPr>
            <a:spLocks noChangeArrowheads="1"/>
          </p:cNvSpPr>
          <p:nvPr/>
        </p:nvSpPr>
        <p:spPr bwMode="auto">
          <a:xfrm>
            <a:off x="423801" y="0"/>
            <a:ext cx="8172450" cy="553998"/>
          </a:xfrm>
          <a:prstGeom prst="rect">
            <a:avLst/>
          </a:prstGeom>
          <a:noFill/>
          <a:ln w="9525">
            <a:noFill/>
            <a:miter lim="800000"/>
            <a:headEnd/>
            <a:tailEnd/>
          </a:ln>
        </p:spPr>
        <p:txBody>
          <a:bodyPr>
            <a:spAutoFit/>
          </a:bodyPr>
          <a:lstStyle/>
          <a:p>
            <a:pPr algn="ctr">
              <a:defRPr/>
            </a:pPr>
            <a:r>
              <a:rPr lang="en-US" sz="3000" b="1" dirty="0" smtClean="0">
                <a:solidFill>
                  <a:srgbClr val="3333FF"/>
                </a:solidFill>
                <a:latin typeface="+mn-lt"/>
                <a:cs typeface="+mn-cs"/>
              </a:rPr>
              <a:t>Switching of the Atomic Squid</a:t>
            </a:r>
            <a:endParaRPr lang="fr-FR" sz="3000" b="1" dirty="0">
              <a:solidFill>
                <a:srgbClr val="3333FF"/>
              </a:solidFill>
              <a:latin typeface="+mn-lt"/>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72"/>
          <p:cNvGrpSpPr>
            <a:grpSpLocks/>
          </p:cNvGrpSpPr>
          <p:nvPr/>
        </p:nvGrpSpPr>
        <p:grpSpPr bwMode="auto">
          <a:xfrm>
            <a:off x="2169636" y="3269146"/>
            <a:ext cx="4453207" cy="3140560"/>
            <a:chOff x="5061226" y="2126884"/>
            <a:chExt cx="2854698" cy="2140502"/>
          </a:xfrm>
        </p:grpSpPr>
        <p:pic>
          <p:nvPicPr>
            <p:cNvPr id="32" name="Picture 2" descr="Y:\3009N1N5.TIF"/>
            <p:cNvPicPr>
              <a:picLocks noChangeAspect="1" noChangeArrowheads="1"/>
            </p:cNvPicPr>
            <p:nvPr/>
          </p:nvPicPr>
          <p:blipFill>
            <a:blip r:embed="rId2" cstate="print"/>
            <a:srcRect/>
            <a:stretch>
              <a:fillRect/>
            </a:stretch>
          </p:blipFill>
          <p:spPr bwMode="auto">
            <a:xfrm>
              <a:off x="5061226" y="2126884"/>
              <a:ext cx="2854698" cy="2140502"/>
            </a:xfrm>
            <a:prstGeom prst="rect">
              <a:avLst/>
            </a:prstGeom>
            <a:noFill/>
            <a:ln w="9525">
              <a:noFill/>
              <a:miter lim="800000"/>
              <a:headEnd/>
              <a:tailEnd/>
            </a:ln>
          </p:spPr>
        </p:pic>
        <p:sp>
          <p:nvSpPr>
            <p:cNvPr id="33" name="Oval 59"/>
            <p:cNvSpPr>
              <a:spLocks noChangeArrowheads="1"/>
            </p:cNvSpPr>
            <p:nvPr/>
          </p:nvSpPr>
          <p:spPr bwMode="auto">
            <a:xfrm>
              <a:off x="5294376" y="2688336"/>
              <a:ext cx="109728" cy="109728"/>
            </a:xfrm>
            <a:prstGeom prst="ellipse">
              <a:avLst/>
            </a:prstGeom>
            <a:solidFill>
              <a:schemeClr val="bg1"/>
            </a:solidFill>
            <a:ln w="9525" algn="ctr">
              <a:solidFill>
                <a:srgbClr val="008000"/>
              </a:solidFill>
              <a:round/>
              <a:headEnd/>
              <a:tailEnd/>
            </a:ln>
          </p:spPr>
          <p:txBody>
            <a:bodyPr/>
            <a:lstStyle/>
            <a:p>
              <a:endParaRPr lang="fr-FR"/>
            </a:p>
          </p:txBody>
        </p:sp>
        <p:sp>
          <p:nvSpPr>
            <p:cNvPr id="34" name="Oval 60"/>
            <p:cNvSpPr>
              <a:spLocks noChangeArrowheads="1"/>
            </p:cNvSpPr>
            <p:nvPr/>
          </p:nvSpPr>
          <p:spPr bwMode="auto">
            <a:xfrm>
              <a:off x="5253816" y="2959608"/>
              <a:ext cx="76126" cy="79540"/>
            </a:xfrm>
            <a:prstGeom prst="ellipse">
              <a:avLst/>
            </a:prstGeom>
            <a:solidFill>
              <a:srgbClr val="FFCC00"/>
            </a:solidFill>
            <a:ln w="9525" algn="ctr">
              <a:solidFill>
                <a:schemeClr val="tx1"/>
              </a:solidFill>
              <a:round/>
              <a:headEnd/>
              <a:tailEnd/>
            </a:ln>
          </p:spPr>
          <p:txBody>
            <a:bodyPr/>
            <a:lstStyle/>
            <a:p>
              <a:endParaRPr lang="fr-FR"/>
            </a:p>
          </p:txBody>
        </p:sp>
        <p:sp>
          <p:nvSpPr>
            <p:cNvPr id="35" name="Oval 61"/>
            <p:cNvSpPr>
              <a:spLocks noChangeArrowheads="1"/>
            </p:cNvSpPr>
            <p:nvPr/>
          </p:nvSpPr>
          <p:spPr bwMode="auto">
            <a:xfrm>
              <a:off x="5398008" y="3404616"/>
              <a:ext cx="109728" cy="109728"/>
            </a:xfrm>
            <a:prstGeom prst="ellipse">
              <a:avLst/>
            </a:prstGeom>
            <a:solidFill>
              <a:schemeClr val="bg1"/>
            </a:solidFill>
            <a:ln w="9525" algn="ctr">
              <a:solidFill>
                <a:srgbClr val="008000"/>
              </a:solidFill>
              <a:round/>
              <a:headEnd/>
              <a:tailEnd/>
            </a:ln>
          </p:spPr>
          <p:txBody>
            <a:bodyPr/>
            <a:lstStyle/>
            <a:p>
              <a:endParaRPr lang="fr-FR"/>
            </a:p>
          </p:txBody>
        </p:sp>
        <p:sp>
          <p:nvSpPr>
            <p:cNvPr id="36" name="Oval 62"/>
            <p:cNvSpPr>
              <a:spLocks noChangeArrowheads="1"/>
            </p:cNvSpPr>
            <p:nvPr/>
          </p:nvSpPr>
          <p:spPr bwMode="auto">
            <a:xfrm>
              <a:off x="5157216" y="3502152"/>
              <a:ext cx="96600" cy="103564"/>
            </a:xfrm>
            <a:prstGeom prst="ellipse">
              <a:avLst/>
            </a:prstGeom>
            <a:solidFill>
              <a:srgbClr val="FFCC00"/>
            </a:solidFill>
            <a:ln w="9525" algn="ctr">
              <a:solidFill>
                <a:schemeClr val="tx1"/>
              </a:solidFill>
              <a:round/>
              <a:headEnd/>
              <a:tailEnd/>
            </a:ln>
          </p:spPr>
          <p:txBody>
            <a:bodyPr/>
            <a:lstStyle/>
            <a:p>
              <a:endParaRPr lang="fr-FR"/>
            </a:p>
          </p:txBody>
        </p:sp>
        <p:sp>
          <p:nvSpPr>
            <p:cNvPr id="37" name="Oval 63"/>
            <p:cNvSpPr>
              <a:spLocks noChangeArrowheads="1"/>
            </p:cNvSpPr>
            <p:nvPr/>
          </p:nvSpPr>
          <p:spPr bwMode="auto">
            <a:xfrm>
              <a:off x="5629656" y="2932176"/>
              <a:ext cx="88528" cy="82690"/>
            </a:xfrm>
            <a:prstGeom prst="ellipse">
              <a:avLst/>
            </a:prstGeom>
            <a:solidFill>
              <a:srgbClr val="FFCC00"/>
            </a:solidFill>
            <a:ln w="9525" algn="ctr">
              <a:solidFill>
                <a:schemeClr val="tx1"/>
              </a:solidFill>
              <a:round/>
              <a:headEnd/>
              <a:tailEnd/>
            </a:ln>
          </p:spPr>
          <p:txBody>
            <a:bodyPr/>
            <a:lstStyle/>
            <a:p>
              <a:endParaRPr lang="fr-FR"/>
            </a:p>
          </p:txBody>
        </p:sp>
        <p:sp>
          <p:nvSpPr>
            <p:cNvPr id="38" name="Oval 64"/>
            <p:cNvSpPr>
              <a:spLocks noChangeArrowheads="1"/>
            </p:cNvSpPr>
            <p:nvPr/>
          </p:nvSpPr>
          <p:spPr bwMode="auto">
            <a:xfrm>
              <a:off x="5923724" y="2919985"/>
              <a:ext cx="91352" cy="94882"/>
            </a:xfrm>
            <a:prstGeom prst="ellipse">
              <a:avLst/>
            </a:prstGeom>
            <a:solidFill>
              <a:srgbClr val="FFCC00"/>
            </a:solidFill>
            <a:ln w="9525" algn="ctr">
              <a:solidFill>
                <a:schemeClr val="tx1"/>
              </a:solidFill>
              <a:round/>
              <a:headEnd/>
              <a:tailEnd/>
            </a:ln>
          </p:spPr>
          <p:txBody>
            <a:bodyPr/>
            <a:lstStyle/>
            <a:p>
              <a:endParaRPr lang="fr-FR"/>
            </a:p>
          </p:txBody>
        </p:sp>
        <p:sp>
          <p:nvSpPr>
            <p:cNvPr id="39" name="Oval 65"/>
            <p:cNvSpPr>
              <a:spLocks noChangeArrowheads="1"/>
            </p:cNvSpPr>
            <p:nvPr/>
          </p:nvSpPr>
          <p:spPr bwMode="auto">
            <a:xfrm rot="5400000" flipV="1">
              <a:off x="7781544" y="2493264"/>
              <a:ext cx="109728" cy="109728"/>
            </a:xfrm>
            <a:prstGeom prst="ellipse">
              <a:avLst/>
            </a:prstGeom>
            <a:solidFill>
              <a:schemeClr val="bg1"/>
            </a:solidFill>
            <a:ln w="9525" algn="ctr">
              <a:solidFill>
                <a:srgbClr val="008000"/>
              </a:solidFill>
              <a:round/>
              <a:headEnd/>
              <a:tailEnd/>
            </a:ln>
          </p:spPr>
          <p:txBody>
            <a:bodyPr/>
            <a:lstStyle/>
            <a:p>
              <a:endParaRPr lang="fr-FR"/>
            </a:p>
          </p:txBody>
        </p:sp>
        <p:sp>
          <p:nvSpPr>
            <p:cNvPr id="40" name="Oval 66"/>
            <p:cNvSpPr>
              <a:spLocks noChangeArrowheads="1"/>
            </p:cNvSpPr>
            <p:nvPr/>
          </p:nvSpPr>
          <p:spPr bwMode="auto">
            <a:xfrm rot="5400000" flipV="1">
              <a:off x="7528489" y="2792039"/>
              <a:ext cx="85305" cy="85162"/>
            </a:xfrm>
            <a:prstGeom prst="ellipse">
              <a:avLst/>
            </a:prstGeom>
            <a:solidFill>
              <a:srgbClr val="FFCC00"/>
            </a:solidFill>
            <a:ln w="9525" algn="ctr">
              <a:solidFill>
                <a:schemeClr val="tx1"/>
              </a:solidFill>
              <a:round/>
              <a:headEnd/>
              <a:tailEnd/>
            </a:ln>
          </p:spPr>
          <p:txBody>
            <a:bodyPr/>
            <a:lstStyle/>
            <a:p>
              <a:endParaRPr lang="fr-FR"/>
            </a:p>
          </p:txBody>
        </p:sp>
        <p:sp>
          <p:nvSpPr>
            <p:cNvPr id="41" name="Oval 67"/>
            <p:cNvSpPr>
              <a:spLocks noChangeArrowheads="1"/>
            </p:cNvSpPr>
            <p:nvPr/>
          </p:nvSpPr>
          <p:spPr bwMode="auto">
            <a:xfrm rot="5400000" flipV="1">
              <a:off x="7376160" y="3209544"/>
              <a:ext cx="109728" cy="109728"/>
            </a:xfrm>
            <a:prstGeom prst="ellipse">
              <a:avLst/>
            </a:prstGeom>
            <a:solidFill>
              <a:schemeClr val="bg1"/>
            </a:solidFill>
            <a:ln w="9525" algn="ctr">
              <a:solidFill>
                <a:srgbClr val="008000"/>
              </a:solidFill>
              <a:round/>
              <a:headEnd/>
              <a:tailEnd/>
            </a:ln>
          </p:spPr>
          <p:txBody>
            <a:bodyPr/>
            <a:lstStyle/>
            <a:p>
              <a:endParaRPr lang="fr-FR"/>
            </a:p>
          </p:txBody>
        </p:sp>
        <p:sp>
          <p:nvSpPr>
            <p:cNvPr id="42" name="Oval 68"/>
            <p:cNvSpPr>
              <a:spLocks noChangeArrowheads="1"/>
            </p:cNvSpPr>
            <p:nvPr/>
          </p:nvSpPr>
          <p:spPr bwMode="auto">
            <a:xfrm rot="5400000" flipV="1">
              <a:off x="7727759" y="3498026"/>
              <a:ext cx="99570" cy="83438"/>
            </a:xfrm>
            <a:prstGeom prst="ellipse">
              <a:avLst/>
            </a:prstGeom>
            <a:solidFill>
              <a:srgbClr val="FFCC00"/>
            </a:solidFill>
            <a:ln w="9525" algn="ctr">
              <a:solidFill>
                <a:schemeClr val="tx1"/>
              </a:solidFill>
              <a:round/>
              <a:headEnd/>
              <a:tailEnd/>
            </a:ln>
          </p:spPr>
          <p:txBody>
            <a:bodyPr/>
            <a:lstStyle/>
            <a:p>
              <a:endParaRPr lang="fr-FR"/>
            </a:p>
          </p:txBody>
        </p:sp>
        <p:sp>
          <p:nvSpPr>
            <p:cNvPr id="43" name="Oval 69"/>
            <p:cNvSpPr>
              <a:spLocks noChangeArrowheads="1"/>
            </p:cNvSpPr>
            <p:nvPr/>
          </p:nvSpPr>
          <p:spPr bwMode="auto">
            <a:xfrm rot="5400000" flipV="1">
              <a:off x="7752650" y="3143951"/>
              <a:ext cx="93962" cy="84940"/>
            </a:xfrm>
            <a:prstGeom prst="ellipse">
              <a:avLst/>
            </a:prstGeom>
            <a:solidFill>
              <a:srgbClr val="FFCC00"/>
            </a:solidFill>
            <a:ln w="9525" algn="ctr">
              <a:solidFill>
                <a:schemeClr val="tx1"/>
              </a:solidFill>
              <a:round/>
              <a:headEnd/>
              <a:tailEnd/>
            </a:ln>
          </p:spPr>
          <p:txBody>
            <a:bodyPr/>
            <a:lstStyle/>
            <a:p>
              <a:endParaRPr lang="fr-FR"/>
            </a:p>
          </p:txBody>
        </p:sp>
        <p:sp>
          <p:nvSpPr>
            <p:cNvPr id="44" name="Oval 70"/>
            <p:cNvSpPr>
              <a:spLocks noChangeArrowheads="1"/>
            </p:cNvSpPr>
            <p:nvPr/>
          </p:nvSpPr>
          <p:spPr bwMode="auto">
            <a:xfrm rot="5400000" flipV="1">
              <a:off x="6960145" y="2948904"/>
              <a:ext cx="94781" cy="85710"/>
            </a:xfrm>
            <a:prstGeom prst="ellipse">
              <a:avLst/>
            </a:prstGeom>
            <a:solidFill>
              <a:srgbClr val="FFCC00"/>
            </a:solidFill>
            <a:ln w="9525" algn="ctr">
              <a:solidFill>
                <a:schemeClr val="tx1"/>
              </a:solidFill>
              <a:round/>
              <a:headEnd/>
              <a:tailEnd/>
            </a:ln>
          </p:spPr>
          <p:txBody>
            <a:bodyPr/>
            <a:lstStyle/>
            <a:p>
              <a:endParaRPr lang="fr-FR"/>
            </a:p>
          </p:txBody>
        </p:sp>
      </p:grpSp>
      <p:sp>
        <p:nvSpPr>
          <p:cNvPr id="5" name="Rectangle 76"/>
          <p:cNvSpPr/>
          <p:nvPr/>
        </p:nvSpPr>
        <p:spPr>
          <a:xfrm>
            <a:off x="2803502" y="6488668"/>
            <a:ext cx="2813527" cy="369332"/>
          </a:xfrm>
          <a:prstGeom prst="rect">
            <a:avLst/>
          </a:prstGeom>
        </p:spPr>
        <p:txBody>
          <a:bodyPr wrap="none">
            <a:spAutoFit/>
          </a:bodyPr>
          <a:lstStyle/>
          <a:p>
            <a:r>
              <a:rPr lang="fr-FR" dirty="0" smtClean="0"/>
              <a:t>PRL ,106, 257003 (2011)</a:t>
            </a:r>
            <a:endParaRPr lang="fr-FR" sz="1200" dirty="0"/>
          </a:p>
        </p:txBody>
      </p:sp>
      <p:sp>
        <p:nvSpPr>
          <p:cNvPr id="6" name="Rectangle 2"/>
          <p:cNvSpPr txBox="1">
            <a:spLocks noChangeArrowheads="1"/>
          </p:cNvSpPr>
          <p:nvPr/>
        </p:nvSpPr>
        <p:spPr bwMode="auto">
          <a:xfrm>
            <a:off x="-409575" y="0"/>
            <a:ext cx="9553575" cy="15319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000" b="0" i="0" u="none" strike="noStrike" kern="0" cap="none" spc="0" normalizeH="0" baseline="0" noProof="0" dirty="0" smtClean="0">
                <a:ln>
                  <a:noFill/>
                </a:ln>
                <a:solidFill>
                  <a:srgbClr val="3333FF"/>
                </a:solidFill>
                <a:effectLst/>
                <a:uLnTx/>
                <a:uFillTx/>
                <a:latin typeface="+mn-lt"/>
                <a:ea typeface="+mj-ea"/>
                <a:cs typeface="+mj-cs"/>
              </a:rPr>
              <a:t/>
            </a:r>
            <a:br>
              <a:rPr kumimoji="0" lang="en-US" sz="3000" b="0" i="0" u="none" strike="noStrike" kern="0" cap="none" spc="0" normalizeH="0" baseline="0" noProof="0" dirty="0" smtClean="0">
                <a:ln>
                  <a:noFill/>
                </a:ln>
                <a:solidFill>
                  <a:srgbClr val="3333FF"/>
                </a:solidFill>
                <a:effectLst/>
                <a:uLnTx/>
                <a:uFillTx/>
                <a:latin typeface="+mn-lt"/>
                <a:ea typeface="+mj-ea"/>
                <a:cs typeface="+mj-cs"/>
              </a:rPr>
            </a:br>
            <a:r>
              <a:rPr kumimoji="0" lang="fr-FR" sz="3000" b="0" i="0" u="none" strike="noStrike" kern="0" cap="none" spc="0" normalizeH="0" baseline="0" noProof="0" dirty="0" smtClean="0">
                <a:ln>
                  <a:noFill/>
                </a:ln>
                <a:solidFill>
                  <a:srgbClr val="3333FF"/>
                </a:solidFill>
                <a:effectLst/>
                <a:uLnTx/>
                <a:uFillTx/>
                <a:latin typeface="+mn-lt"/>
                <a:ea typeface="+mj-ea"/>
                <a:cs typeface="+mj-cs"/>
              </a:rPr>
              <a:t>Quasiparticle Trapping in Andreev Bound States</a:t>
            </a:r>
            <a:r>
              <a:rPr kumimoji="0" lang="pl-PL" sz="2800" b="0" i="0" u="none" strike="noStrike" kern="0" cap="none" spc="0" normalizeH="0" baseline="0" noProof="0" dirty="0" smtClean="0">
                <a:ln>
                  <a:noFill/>
                </a:ln>
                <a:solidFill>
                  <a:schemeClr val="accent2"/>
                </a:solidFill>
                <a:effectLst/>
                <a:uLnTx/>
                <a:uFillTx/>
                <a:latin typeface="+mj-lt"/>
                <a:ea typeface="+mj-ea"/>
                <a:cs typeface="+mj-cs"/>
              </a:rPr>
              <a:t/>
            </a:r>
            <a:br>
              <a:rPr kumimoji="0" lang="pl-PL" sz="2800" b="0" i="0" u="none" strike="noStrike" kern="0" cap="none" spc="0" normalizeH="0" baseline="0" noProof="0" dirty="0" smtClean="0">
                <a:ln>
                  <a:noFill/>
                </a:ln>
                <a:solidFill>
                  <a:schemeClr val="accent2"/>
                </a:solidFill>
                <a:effectLst/>
                <a:uLnTx/>
                <a:uFillTx/>
                <a:latin typeface="+mj-lt"/>
                <a:ea typeface="+mj-ea"/>
                <a:cs typeface="+mj-cs"/>
              </a:rPr>
            </a:br>
            <a:r>
              <a:rPr kumimoji="0" lang="en-US" sz="1200" b="0" i="0" u="none" strike="noStrike" kern="0" cap="none" spc="0" normalizeH="0" baseline="0" noProof="0" dirty="0" smtClean="0">
                <a:ln>
                  <a:noFill/>
                </a:ln>
                <a:solidFill>
                  <a:schemeClr val="accent2"/>
                </a:solidFill>
                <a:effectLst/>
                <a:uLnTx/>
                <a:uFillTx/>
                <a:latin typeface="+mj-lt"/>
                <a:ea typeface="+mj-ea"/>
                <a:cs typeface="+mj-cs"/>
              </a:rPr>
              <a:t>   </a:t>
            </a:r>
            <a:r>
              <a:rPr kumimoji="0" lang="en-US" sz="2000" b="0" i="0" u="none" strike="noStrike" kern="0" cap="none" spc="0" normalizeH="0" baseline="0" noProof="0" dirty="0" smtClean="0">
                <a:ln>
                  <a:noFill/>
                </a:ln>
                <a:solidFill>
                  <a:schemeClr val="accent2"/>
                </a:solidFill>
                <a:effectLst/>
                <a:uLnTx/>
                <a:uFillTx/>
                <a:latin typeface="+mj-lt"/>
                <a:ea typeface="+mj-ea"/>
                <a:cs typeface="+mj-cs"/>
              </a:rPr>
              <a:t/>
            </a:r>
            <a:br>
              <a:rPr kumimoji="0" lang="en-US" sz="2000" b="0" i="0" u="none" strike="noStrike" kern="0" cap="none" spc="0" normalizeH="0" baseline="0" noProof="0" dirty="0" smtClean="0">
                <a:ln>
                  <a:noFill/>
                </a:ln>
                <a:solidFill>
                  <a:schemeClr val="accent2"/>
                </a:solidFill>
                <a:effectLst/>
                <a:uLnTx/>
                <a:uFillTx/>
                <a:latin typeface="+mj-lt"/>
                <a:ea typeface="+mj-ea"/>
                <a:cs typeface="+mj-cs"/>
              </a:rPr>
            </a:br>
            <a:r>
              <a:rPr kumimoji="0" lang="en-US" sz="1400" b="0" i="0" u="none" strike="noStrike" kern="0" cap="none" spc="0" normalizeH="0" baseline="0" noProof="0" dirty="0" err="1" smtClean="0">
                <a:ln>
                  <a:noFill/>
                </a:ln>
                <a:solidFill>
                  <a:schemeClr val="accent2"/>
                </a:solidFill>
                <a:effectLst/>
                <a:uLnTx/>
                <a:uFillTx/>
                <a:latin typeface="+mj-lt"/>
                <a:ea typeface="+mj-ea"/>
                <a:cs typeface="+mj-cs"/>
              </a:rPr>
              <a:t>Maciej</a:t>
            </a:r>
            <a:r>
              <a:rPr kumimoji="0" lang="en-US" sz="1400" b="0" i="0" u="none" strike="noStrike" kern="0" cap="none" spc="0" normalizeH="0" baseline="0" noProof="0" dirty="0" smtClean="0">
                <a:ln>
                  <a:noFill/>
                </a:ln>
                <a:solidFill>
                  <a:schemeClr val="accent2"/>
                </a:solidFill>
                <a:effectLst/>
                <a:uLnTx/>
                <a:uFillTx/>
                <a:latin typeface="+mj-lt"/>
                <a:ea typeface="+mj-ea"/>
                <a:cs typeface="+mj-cs"/>
              </a:rPr>
              <a:t> </a:t>
            </a:r>
            <a:r>
              <a:rPr kumimoji="0" lang="en-US" sz="1400" b="0" i="0" u="none" strike="noStrike" kern="0" cap="none" spc="0" normalizeH="0" baseline="0" noProof="0" dirty="0" err="1" smtClean="0">
                <a:ln>
                  <a:noFill/>
                </a:ln>
                <a:solidFill>
                  <a:schemeClr val="accent2"/>
                </a:solidFill>
                <a:effectLst/>
                <a:uLnTx/>
                <a:uFillTx/>
                <a:latin typeface="+mj-lt"/>
                <a:ea typeface="+mj-ea"/>
                <a:cs typeface="+mj-cs"/>
              </a:rPr>
              <a:t>Zgirski</a:t>
            </a:r>
            <a:r>
              <a:rPr kumimoji="0" lang="en-US" sz="1400" b="0" i="0" u="none" strike="noStrike" kern="0" cap="none" spc="0" normalizeH="0" baseline="0" noProof="0" dirty="0" smtClean="0">
                <a:ln>
                  <a:noFill/>
                </a:ln>
                <a:solidFill>
                  <a:schemeClr val="accent2"/>
                </a:solidFill>
                <a:effectLst/>
                <a:uLnTx/>
                <a:uFillTx/>
                <a:latin typeface="+mj-lt"/>
                <a:ea typeface="+mj-ea"/>
                <a:cs typeface="+mj-cs"/>
              </a:rPr>
              <a:t>*, L. </a:t>
            </a:r>
            <a:r>
              <a:rPr kumimoji="0" lang="en-US" sz="1400" b="0" i="0" u="none" strike="noStrike" kern="0" cap="none" spc="0" normalizeH="0" baseline="0" noProof="0" dirty="0" err="1" smtClean="0">
                <a:ln>
                  <a:noFill/>
                </a:ln>
                <a:solidFill>
                  <a:schemeClr val="accent2"/>
                </a:solidFill>
                <a:effectLst/>
                <a:uLnTx/>
                <a:uFillTx/>
                <a:latin typeface="+mj-lt"/>
                <a:ea typeface="+mj-ea"/>
                <a:cs typeface="+mj-cs"/>
              </a:rPr>
              <a:t>Bretheau</a:t>
            </a:r>
            <a:r>
              <a:rPr kumimoji="0" lang="en-US" sz="1400" b="0" i="0" u="none" strike="noStrike" kern="0" cap="none" spc="0" normalizeH="0" baseline="0" noProof="0" dirty="0" smtClean="0">
                <a:ln>
                  <a:noFill/>
                </a:ln>
                <a:solidFill>
                  <a:schemeClr val="accent2"/>
                </a:solidFill>
                <a:effectLst/>
                <a:uLnTx/>
                <a:uFillTx/>
                <a:latin typeface="+mj-lt"/>
                <a:ea typeface="+mj-ea"/>
                <a:cs typeface="+mj-cs"/>
              </a:rPr>
              <a:t>, Q. Le </a:t>
            </a:r>
            <a:r>
              <a:rPr kumimoji="0" lang="en-US" sz="1400" b="0" i="0" u="none" strike="noStrike" kern="0" cap="none" spc="0" normalizeH="0" baseline="0" noProof="0" dirty="0" err="1" smtClean="0">
                <a:ln>
                  <a:noFill/>
                </a:ln>
                <a:solidFill>
                  <a:schemeClr val="accent2"/>
                </a:solidFill>
                <a:effectLst/>
                <a:uLnTx/>
                <a:uFillTx/>
                <a:latin typeface="+mj-lt"/>
                <a:ea typeface="+mj-ea"/>
                <a:cs typeface="+mj-cs"/>
              </a:rPr>
              <a:t>Masne</a:t>
            </a:r>
            <a:r>
              <a:rPr kumimoji="0" lang="en-US" sz="1400" b="0" i="0" u="none" strike="noStrike" kern="0" cap="none" spc="0" normalizeH="0" baseline="0" noProof="0" dirty="0" smtClean="0">
                <a:ln>
                  <a:noFill/>
                </a:ln>
                <a:solidFill>
                  <a:schemeClr val="accent2"/>
                </a:solidFill>
                <a:effectLst/>
                <a:uLnTx/>
                <a:uFillTx/>
                <a:latin typeface="+mj-lt"/>
                <a:ea typeface="+mj-ea"/>
                <a:cs typeface="+mj-cs"/>
              </a:rPr>
              <a:t>, H. </a:t>
            </a:r>
            <a:r>
              <a:rPr kumimoji="0" lang="en-US" sz="1400" b="0" i="0" u="none" strike="noStrike" kern="0" cap="none" spc="0" normalizeH="0" baseline="0" noProof="0" dirty="0" err="1" smtClean="0">
                <a:ln>
                  <a:noFill/>
                </a:ln>
                <a:solidFill>
                  <a:schemeClr val="accent2"/>
                </a:solidFill>
                <a:effectLst/>
                <a:uLnTx/>
                <a:uFillTx/>
                <a:latin typeface="+mj-lt"/>
                <a:ea typeface="+mj-ea"/>
                <a:cs typeface="+mj-cs"/>
              </a:rPr>
              <a:t>Pothier</a:t>
            </a:r>
            <a:r>
              <a:rPr kumimoji="0" lang="en-US" sz="1400" b="0" i="0" u="none" strike="noStrike" kern="0" cap="none" spc="0" normalizeH="0" baseline="0" noProof="0" dirty="0" smtClean="0">
                <a:ln>
                  <a:noFill/>
                </a:ln>
                <a:solidFill>
                  <a:schemeClr val="accent2"/>
                </a:solidFill>
                <a:effectLst/>
                <a:uLnTx/>
                <a:uFillTx/>
                <a:latin typeface="+mj-lt"/>
                <a:ea typeface="+mj-ea"/>
                <a:cs typeface="+mj-cs"/>
              </a:rPr>
              <a:t>, C. </a:t>
            </a:r>
            <a:r>
              <a:rPr kumimoji="0" lang="en-US" sz="1400" b="0" i="0" u="none" strike="noStrike" kern="0" cap="none" spc="0" normalizeH="0" baseline="0" noProof="0" dirty="0" err="1" smtClean="0">
                <a:ln>
                  <a:noFill/>
                </a:ln>
                <a:solidFill>
                  <a:schemeClr val="accent2"/>
                </a:solidFill>
                <a:effectLst/>
                <a:uLnTx/>
                <a:uFillTx/>
                <a:latin typeface="+mj-lt"/>
                <a:ea typeface="+mj-ea"/>
                <a:cs typeface="+mj-cs"/>
              </a:rPr>
              <a:t>Urbina</a:t>
            </a:r>
            <a:r>
              <a:rPr kumimoji="0" lang="en-US" sz="1400" b="0" i="0" u="none" strike="noStrike" kern="0" cap="none" spc="0" normalizeH="0" baseline="0" noProof="0" dirty="0" smtClean="0">
                <a:ln>
                  <a:noFill/>
                </a:ln>
                <a:solidFill>
                  <a:schemeClr val="accent2"/>
                </a:solidFill>
                <a:effectLst/>
                <a:uLnTx/>
                <a:uFillTx/>
                <a:latin typeface="+mj-lt"/>
                <a:ea typeface="+mj-ea"/>
                <a:cs typeface="+mj-cs"/>
              </a:rPr>
              <a:t>, D. </a:t>
            </a:r>
            <a:r>
              <a:rPr kumimoji="0" lang="en-US" sz="1400" b="0" i="0" u="none" strike="noStrike" kern="0" cap="none" spc="0" normalizeH="0" baseline="0" noProof="0" dirty="0" err="1" smtClean="0">
                <a:ln>
                  <a:noFill/>
                </a:ln>
                <a:solidFill>
                  <a:schemeClr val="accent2"/>
                </a:solidFill>
                <a:effectLst/>
                <a:uLnTx/>
                <a:uFillTx/>
                <a:latin typeface="+mj-lt"/>
                <a:ea typeface="+mj-ea"/>
                <a:cs typeface="+mj-cs"/>
              </a:rPr>
              <a:t>Esteve</a:t>
            </a:r>
            <a:r>
              <a:rPr kumimoji="0" lang="en-US" sz="1400" b="0" i="0" u="none" strike="noStrike" kern="0" cap="none" spc="0" normalizeH="0" baseline="0" noProof="0" dirty="0" smtClean="0">
                <a:ln>
                  <a:noFill/>
                </a:ln>
                <a:solidFill>
                  <a:schemeClr val="accent2"/>
                </a:solidFill>
                <a:effectLst/>
                <a:uLnTx/>
                <a:uFillTx/>
                <a:latin typeface="+mj-lt"/>
                <a:ea typeface="+mj-ea"/>
                <a:cs typeface="+mj-cs"/>
              </a:rPr>
              <a:t> </a:t>
            </a:r>
            <a:br>
              <a:rPr kumimoji="0" lang="en-US" sz="1400" b="0" i="0" u="none" strike="noStrike" kern="0" cap="none" spc="0" normalizeH="0" baseline="0" noProof="0" dirty="0" smtClean="0">
                <a:ln>
                  <a:noFill/>
                </a:ln>
                <a:solidFill>
                  <a:schemeClr val="accent2"/>
                </a:solidFill>
                <a:effectLst/>
                <a:uLnTx/>
                <a:uFillTx/>
                <a:latin typeface="+mj-lt"/>
                <a:ea typeface="+mj-ea"/>
                <a:cs typeface="+mj-cs"/>
              </a:rPr>
            </a:br>
            <a:r>
              <a:rPr kumimoji="0" lang="en-US" sz="1400" b="0" i="0" u="none" strike="noStrike" kern="0" cap="none" spc="0" normalizeH="0" baseline="0" noProof="0" dirty="0" err="1" smtClean="0">
                <a:ln>
                  <a:noFill/>
                </a:ln>
                <a:solidFill>
                  <a:schemeClr val="accent2"/>
                </a:solidFill>
                <a:effectLst/>
                <a:uLnTx/>
                <a:uFillTx/>
                <a:latin typeface="+mj-lt"/>
                <a:ea typeface="+mj-ea"/>
                <a:cs typeface="+mj-cs"/>
              </a:rPr>
              <a:t>Quantronics</a:t>
            </a:r>
            <a:r>
              <a:rPr kumimoji="0" lang="en-US" sz="1400" b="0" i="0" u="none" strike="noStrike" kern="0" cap="none" spc="0" normalizeH="0" baseline="0" noProof="0" dirty="0" smtClean="0">
                <a:ln>
                  <a:noFill/>
                </a:ln>
                <a:solidFill>
                  <a:schemeClr val="accent2"/>
                </a:solidFill>
                <a:effectLst/>
                <a:uLnTx/>
                <a:uFillTx/>
                <a:latin typeface="+mj-lt"/>
                <a:ea typeface="+mj-ea"/>
                <a:cs typeface="+mj-cs"/>
              </a:rPr>
              <a:t> Group, SPEC, CEA </a:t>
            </a:r>
            <a:r>
              <a:rPr kumimoji="0" lang="en-US" sz="1400" b="0" i="0" u="none" strike="noStrike" kern="0" cap="none" spc="0" normalizeH="0" baseline="0" noProof="0" dirty="0" err="1" smtClean="0">
                <a:ln>
                  <a:noFill/>
                </a:ln>
                <a:solidFill>
                  <a:schemeClr val="accent2"/>
                </a:solidFill>
                <a:effectLst/>
                <a:uLnTx/>
                <a:uFillTx/>
                <a:latin typeface="+mj-lt"/>
                <a:ea typeface="+mj-ea"/>
                <a:cs typeface="+mj-cs"/>
              </a:rPr>
              <a:t>Saclay</a:t>
            </a:r>
            <a:r>
              <a:rPr kumimoji="0" lang="en-US" sz="1400" b="0" i="0" u="none" strike="noStrike" kern="0" cap="none" spc="0" normalizeH="0" baseline="0" noProof="0" dirty="0" smtClean="0">
                <a:ln>
                  <a:noFill/>
                </a:ln>
                <a:solidFill>
                  <a:schemeClr val="accent2"/>
                </a:solidFill>
                <a:effectLst/>
                <a:uLnTx/>
                <a:uFillTx/>
                <a:latin typeface="+mj-lt"/>
                <a:ea typeface="+mj-ea"/>
                <a:cs typeface="+mj-cs"/>
              </a:rPr>
              <a:t>, France</a:t>
            </a:r>
            <a:br>
              <a:rPr kumimoji="0" lang="en-US" sz="1400" b="0" i="0" u="none" strike="noStrike" kern="0" cap="none" spc="0" normalizeH="0" baseline="0" noProof="0" dirty="0" smtClean="0">
                <a:ln>
                  <a:noFill/>
                </a:ln>
                <a:solidFill>
                  <a:schemeClr val="accent2"/>
                </a:solidFill>
                <a:effectLst/>
                <a:uLnTx/>
                <a:uFillTx/>
                <a:latin typeface="+mj-lt"/>
                <a:ea typeface="+mj-ea"/>
                <a:cs typeface="+mj-cs"/>
              </a:rPr>
            </a:br>
            <a:r>
              <a:rPr kumimoji="0" lang="fr-FR" sz="1400" b="0" i="0" u="none" strike="noStrike" kern="0" cap="none" spc="0" normalizeH="0" baseline="0" noProof="0" dirty="0" smtClean="0">
                <a:ln>
                  <a:noFill/>
                </a:ln>
                <a:solidFill>
                  <a:schemeClr val="accent2"/>
                </a:solidFill>
                <a:effectLst/>
                <a:uLnTx/>
                <a:uFillTx/>
                <a:latin typeface="+mj-lt"/>
                <a:ea typeface="+mj-ea"/>
                <a:cs typeface="+mj-cs"/>
              </a:rPr>
              <a:t>*presently: Institute of Physics, PAN, Warsaw</a:t>
            </a:r>
            <a:r>
              <a:rPr kumimoji="0" lang="fr-FR" sz="1400" b="0" i="0" u="none" strike="noStrike" kern="0" cap="none" spc="0" normalizeH="0" baseline="0" noProof="0" dirty="0" smtClean="0">
                <a:ln>
                  <a:noFill/>
                </a:ln>
                <a:solidFill>
                  <a:schemeClr val="accent2">
                    <a:lumMod val="75000"/>
                  </a:schemeClr>
                </a:solidFill>
                <a:effectLst/>
                <a:uLnTx/>
                <a:uFillTx/>
                <a:latin typeface="+mj-lt"/>
                <a:ea typeface="+mj-ea"/>
                <a:cs typeface="+mj-cs"/>
              </a:rPr>
              <a:t/>
            </a:r>
            <a:br>
              <a:rPr kumimoji="0" lang="fr-FR" sz="1400" b="0" i="0" u="none" strike="noStrike" kern="0" cap="none" spc="0" normalizeH="0" baseline="0" noProof="0" dirty="0" smtClean="0">
                <a:ln>
                  <a:noFill/>
                </a:ln>
                <a:solidFill>
                  <a:schemeClr val="accent2">
                    <a:lumMod val="75000"/>
                  </a:schemeClr>
                </a:solidFill>
                <a:effectLst/>
                <a:uLnTx/>
                <a:uFillTx/>
                <a:latin typeface="+mj-lt"/>
                <a:ea typeface="+mj-ea"/>
                <a:cs typeface="+mj-cs"/>
              </a:rPr>
            </a:br>
            <a:endParaRPr kumimoji="0" lang="fr-FR" sz="1400" b="0" i="0" u="none" strike="noStrike" kern="0" cap="none" spc="0" normalizeH="0" baseline="0" noProof="0" dirty="0" smtClean="0">
              <a:ln>
                <a:noFill/>
              </a:ln>
              <a:solidFill>
                <a:schemeClr val="accent2"/>
              </a:solidFill>
              <a:effectLst/>
              <a:uLnTx/>
              <a:uFillTx/>
              <a:latin typeface="+mj-lt"/>
              <a:ea typeface="+mj-ea"/>
              <a:cs typeface="+mj-cs"/>
            </a:endParaRPr>
          </a:p>
        </p:txBody>
      </p:sp>
      <p:grpSp>
        <p:nvGrpSpPr>
          <p:cNvPr id="8" name="Group 39"/>
          <p:cNvGrpSpPr/>
          <p:nvPr/>
        </p:nvGrpSpPr>
        <p:grpSpPr>
          <a:xfrm>
            <a:off x="178756" y="2076992"/>
            <a:ext cx="1721296" cy="2126873"/>
            <a:chOff x="97416" y="1268759"/>
            <a:chExt cx="1440000" cy="1800001"/>
          </a:xfrm>
        </p:grpSpPr>
        <p:pic>
          <p:nvPicPr>
            <p:cNvPr id="9" name="Picture 2"/>
            <p:cNvPicPr preferRelativeResize="0">
              <a:picLocks noChangeAspect="1" noChangeArrowheads="1"/>
            </p:cNvPicPr>
            <p:nvPr/>
          </p:nvPicPr>
          <p:blipFill>
            <a:blip r:embed="rId3" cstate="print"/>
            <a:srcRect/>
            <a:stretch>
              <a:fillRect/>
            </a:stretch>
          </p:blipFill>
          <p:spPr bwMode="auto">
            <a:xfrm>
              <a:off x="97416" y="1268759"/>
              <a:ext cx="1440000" cy="1440000"/>
            </a:xfrm>
            <a:prstGeom prst="rect">
              <a:avLst/>
            </a:prstGeom>
            <a:noFill/>
            <a:ln w="9525">
              <a:noFill/>
              <a:miter lim="800000"/>
              <a:headEnd/>
              <a:tailEnd/>
            </a:ln>
          </p:spPr>
        </p:pic>
        <p:sp>
          <p:nvSpPr>
            <p:cNvPr id="10" name="TextBox 36"/>
            <p:cNvSpPr txBox="1"/>
            <p:nvPr/>
          </p:nvSpPr>
          <p:spPr>
            <a:xfrm>
              <a:off x="132379" y="2701365"/>
              <a:ext cx="1370075" cy="367395"/>
            </a:xfrm>
            <a:prstGeom prst="rect">
              <a:avLst/>
            </a:prstGeom>
            <a:noFill/>
          </p:spPr>
          <p:txBody>
            <a:bodyPr wrap="none" rtlCol="0">
              <a:spAutoFit/>
            </a:bodyPr>
            <a:lstStyle/>
            <a:p>
              <a:r>
                <a:rPr lang="fr-FR" dirty="0" smtClean="0"/>
                <a:t>L. </a:t>
              </a:r>
              <a:r>
                <a:rPr lang="fr-FR" dirty="0" err="1" smtClean="0"/>
                <a:t>Bretheau</a:t>
              </a:r>
              <a:endParaRPr lang="en-US" dirty="0"/>
            </a:p>
          </p:txBody>
        </p:sp>
      </p:grpSp>
      <p:grpSp>
        <p:nvGrpSpPr>
          <p:cNvPr id="11" name="Group 41"/>
          <p:cNvGrpSpPr/>
          <p:nvPr/>
        </p:nvGrpSpPr>
        <p:grpSpPr>
          <a:xfrm>
            <a:off x="154379" y="4178924"/>
            <a:ext cx="1840676" cy="2198125"/>
            <a:chOff x="2164011" y="1268760"/>
            <a:chExt cx="1512168" cy="1801937"/>
          </a:xfrm>
        </p:grpSpPr>
        <p:sp>
          <p:nvSpPr>
            <p:cNvPr id="12" name="Text Box 4"/>
            <p:cNvSpPr txBox="1">
              <a:spLocks noChangeArrowheads="1"/>
            </p:cNvSpPr>
            <p:nvPr/>
          </p:nvSpPr>
          <p:spPr bwMode="auto">
            <a:xfrm>
              <a:off x="2164011" y="2701365"/>
              <a:ext cx="1512168" cy="369332"/>
            </a:xfrm>
            <a:prstGeom prst="rect">
              <a:avLst/>
            </a:prstGeom>
            <a:noFill/>
            <a:ln w="9525">
              <a:noFill/>
              <a:miter lim="800000"/>
              <a:headEnd/>
              <a:tailEnd/>
            </a:ln>
          </p:spPr>
          <p:txBody>
            <a:bodyPr wrap="square">
              <a:spAutoFit/>
            </a:bodyPr>
            <a:lstStyle/>
            <a:p>
              <a:r>
                <a:rPr lang="fr-FR" dirty="0"/>
                <a:t>Q. </a:t>
              </a:r>
              <a:r>
                <a:rPr lang="fr-FR" dirty="0" smtClean="0"/>
                <a:t>Le </a:t>
              </a:r>
              <a:r>
                <a:rPr lang="fr-FR" dirty="0" err="1" smtClean="0"/>
                <a:t>Masne</a:t>
              </a:r>
              <a:endParaRPr lang="fr-FR" dirty="0"/>
            </a:p>
          </p:txBody>
        </p:sp>
        <p:pic>
          <p:nvPicPr>
            <p:cNvPr id="13" name="Picture 4"/>
            <p:cNvPicPr preferRelativeResize="0">
              <a:picLocks noChangeAspect="1" noChangeArrowheads="1"/>
            </p:cNvPicPr>
            <p:nvPr/>
          </p:nvPicPr>
          <p:blipFill>
            <a:blip r:embed="rId4" cstate="print">
              <a:lum contrast="19000"/>
            </a:blip>
            <a:srcRect l="46178" t="4736" b="18945"/>
            <a:stretch>
              <a:fillRect/>
            </a:stretch>
          </p:blipFill>
          <p:spPr bwMode="auto">
            <a:xfrm>
              <a:off x="2243087" y="1268760"/>
              <a:ext cx="1354016" cy="1440000"/>
            </a:xfrm>
            <a:prstGeom prst="rect">
              <a:avLst/>
            </a:prstGeom>
            <a:noFill/>
            <a:ln w="9525">
              <a:noFill/>
              <a:miter lim="800000"/>
              <a:headEnd/>
              <a:tailEnd/>
            </a:ln>
          </p:spPr>
        </p:pic>
      </p:grpSp>
      <p:grpSp>
        <p:nvGrpSpPr>
          <p:cNvPr id="14" name="Groupe 2"/>
          <p:cNvGrpSpPr/>
          <p:nvPr/>
        </p:nvGrpSpPr>
        <p:grpSpPr>
          <a:xfrm>
            <a:off x="6958940" y="1959429"/>
            <a:ext cx="1733798" cy="2205861"/>
            <a:chOff x="5076056" y="4477567"/>
            <a:chExt cx="1428750" cy="1813407"/>
          </a:xfrm>
        </p:grpSpPr>
        <p:pic>
          <p:nvPicPr>
            <p:cNvPr id="15"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076056" y="4477567"/>
              <a:ext cx="1428750" cy="1428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6" name="Rectangle 1"/>
            <p:cNvSpPr/>
            <p:nvPr/>
          </p:nvSpPr>
          <p:spPr>
            <a:xfrm>
              <a:off x="5220072" y="5921642"/>
              <a:ext cx="1184940" cy="369332"/>
            </a:xfrm>
            <a:prstGeom prst="rect">
              <a:avLst/>
            </a:prstGeom>
          </p:spPr>
          <p:txBody>
            <a:bodyPr wrap="none">
              <a:spAutoFit/>
            </a:bodyPr>
            <a:lstStyle/>
            <a:p>
              <a:r>
                <a:rPr lang="fr-FR" dirty="0" smtClean="0"/>
                <a:t>D. </a:t>
              </a:r>
              <a:r>
                <a:rPr lang="fr-FR" dirty="0" err="1" smtClean="0"/>
                <a:t>Esteve</a:t>
              </a:r>
              <a:endParaRPr lang="fr-FR" dirty="0"/>
            </a:p>
          </p:txBody>
        </p:sp>
      </p:grpSp>
      <p:grpSp>
        <p:nvGrpSpPr>
          <p:cNvPr id="17" name="Groupe 4"/>
          <p:cNvGrpSpPr/>
          <p:nvPr/>
        </p:nvGrpSpPr>
        <p:grpSpPr>
          <a:xfrm>
            <a:off x="6970815" y="4180685"/>
            <a:ext cx="1768797" cy="2291367"/>
            <a:chOff x="6654800" y="4477567"/>
            <a:chExt cx="1428750" cy="1813407"/>
          </a:xfrm>
        </p:grpSpPr>
        <p:pic>
          <p:nvPicPr>
            <p:cNvPr id="18"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654800" y="4477567"/>
              <a:ext cx="1428750" cy="1428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9" name="ZoneTexte 3"/>
            <p:cNvSpPr txBox="1"/>
            <p:nvPr/>
          </p:nvSpPr>
          <p:spPr>
            <a:xfrm>
              <a:off x="6752223" y="5921642"/>
              <a:ext cx="1159292" cy="369332"/>
            </a:xfrm>
            <a:prstGeom prst="rect">
              <a:avLst/>
            </a:prstGeom>
            <a:noFill/>
          </p:spPr>
          <p:txBody>
            <a:bodyPr wrap="none" rtlCol="0">
              <a:spAutoFit/>
            </a:bodyPr>
            <a:lstStyle/>
            <a:p>
              <a:r>
                <a:rPr lang="fr-FR" dirty="0" smtClean="0"/>
                <a:t>C. </a:t>
              </a:r>
              <a:r>
                <a:rPr lang="fr-FR" dirty="0" err="1" smtClean="0"/>
                <a:t>Urbina</a:t>
              </a:r>
              <a:endParaRPr lang="fr-FR" dirty="0"/>
            </a:p>
          </p:txBody>
        </p:sp>
      </p:grpSp>
      <p:grpSp>
        <p:nvGrpSpPr>
          <p:cNvPr id="20" name="Grupa 19"/>
          <p:cNvGrpSpPr/>
          <p:nvPr/>
        </p:nvGrpSpPr>
        <p:grpSpPr>
          <a:xfrm>
            <a:off x="3420094" y="2045743"/>
            <a:ext cx="1686296" cy="2348127"/>
            <a:chOff x="957213" y="1238221"/>
            <a:chExt cx="1643085" cy="2261323"/>
          </a:xfrm>
        </p:grpSpPr>
        <p:pic>
          <p:nvPicPr>
            <p:cNvPr id="21" name="Picture 19" descr="IMG_0025"/>
            <p:cNvPicPr>
              <a:picLocks noChangeAspect="1" noChangeArrowheads="1"/>
            </p:cNvPicPr>
            <p:nvPr/>
          </p:nvPicPr>
          <p:blipFill>
            <a:blip r:embed="rId7" cstate="print"/>
            <a:srcRect l="41573" t="1121" r="16325" b="30380"/>
            <a:stretch>
              <a:fillRect/>
            </a:stretch>
          </p:blipFill>
          <p:spPr bwMode="auto">
            <a:xfrm>
              <a:off x="1103265" y="1238221"/>
              <a:ext cx="1375275" cy="1714784"/>
            </a:xfrm>
            <a:prstGeom prst="rect">
              <a:avLst/>
            </a:prstGeom>
            <a:noFill/>
            <a:ln w="38100">
              <a:solidFill>
                <a:schemeClr val="tx2">
                  <a:lumMod val="60000"/>
                  <a:lumOff val="40000"/>
                </a:schemeClr>
              </a:solidFill>
              <a:miter lim="800000"/>
              <a:headEnd/>
              <a:tailEnd/>
            </a:ln>
          </p:spPr>
        </p:pic>
        <p:sp>
          <p:nvSpPr>
            <p:cNvPr id="22" name="ZoneTexte 14"/>
            <p:cNvSpPr txBox="1"/>
            <p:nvPr/>
          </p:nvSpPr>
          <p:spPr>
            <a:xfrm>
              <a:off x="957213" y="2990844"/>
              <a:ext cx="1643085" cy="508700"/>
            </a:xfrm>
            <a:prstGeom prst="rect">
              <a:avLst/>
            </a:prstGeom>
            <a:noFill/>
          </p:spPr>
          <p:txBody>
            <a:bodyPr wrap="square" rtlCol="0">
              <a:spAutoFit/>
            </a:bodyPr>
            <a:lstStyle/>
            <a:p>
              <a:pPr algn="ctr"/>
              <a:r>
                <a:rPr lang="fr-FR" dirty="0" smtClean="0"/>
                <a:t>H. Pothier</a:t>
              </a:r>
              <a:endParaRPr lang="fr-FR" dirty="0"/>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Line 31"/>
          <p:cNvSpPr>
            <a:spLocks noChangeShapeType="1"/>
          </p:cNvSpPr>
          <p:nvPr/>
        </p:nvSpPr>
        <p:spPr bwMode="auto">
          <a:xfrm flipV="1">
            <a:off x="1712913" y="4464050"/>
            <a:ext cx="1074737" cy="0"/>
          </a:xfrm>
          <a:prstGeom prst="line">
            <a:avLst/>
          </a:prstGeom>
          <a:noFill/>
          <a:ln w="9525">
            <a:solidFill>
              <a:schemeClr val="tx1"/>
            </a:solidFill>
            <a:round/>
            <a:headEnd/>
            <a:tailEnd type="triangle" w="med" len="med"/>
          </a:ln>
        </p:spPr>
        <p:txBody>
          <a:bodyPr/>
          <a:lstStyle/>
          <a:p>
            <a:endParaRPr lang="fr-FR"/>
          </a:p>
        </p:txBody>
      </p:sp>
      <p:sp>
        <p:nvSpPr>
          <p:cNvPr id="12293" name="Line 32"/>
          <p:cNvSpPr>
            <a:spLocks noChangeShapeType="1"/>
          </p:cNvSpPr>
          <p:nvPr/>
        </p:nvSpPr>
        <p:spPr bwMode="auto">
          <a:xfrm>
            <a:off x="511175" y="3952875"/>
            <a:ext cx="0" cy="636588"/>
          </a:xfrm>
          <a:prstGeom prst="line">
            <a:avLst/>
          </a:prstGeom>
          <a:noFill/>
          <a:ln w="9525">
            <a:solidFill>
              <a:schemeClr val="tx1"/>
            </a:solidFill>
            <a:round/>
            <a:headEnd type="triangle" w="med" len="med"/>
            <a:tailEnd/>
          </a:ln>
        </p:spPr>
        <p:txBody>
          <a:bodyPr/>
          <a:lstStyle/>
          <a:p>
            <a:endParaRPr lang="fr-FR"/>
          </a:p>
        </p:txBody>
      </p:sp>
      <p:grpSp>
        <p:nvGrpSpPr>
          <p:cNvPr id="12294" name="Group 33"/>
          <p:cNvGrpSpPr>
            <a:grpSpLocks/>
          </p:cNvGrpSpPr>
          <p:nvPr/>
        </p:nvGrpSpPr>
        <p:grpSpPr bwMode="auto">
          <a:xfrm>
            <a:off x="565150" y="4106863"/>
            <a:ext cx="223838" cy="368300"/>
            <a:chOff x="479" y="3168"/>
            <a:chExt cx="341" cy="404"/>
          </a:xfrm>
        </p:grpSpPr>
        <p:sp>
          <p:nvSpPr>
            <p:cNvPr id="12353" name="Line 34"/>
            <p:cNvSpPr>
              <a:spLocks noChangeShapeType="1"/>
            </p:cNvSpPr>
            <p:nvPr/>
          </p:nvSpPr>
          <p:spPr bwMode="auto">
            <a:xfrm flipV="1">
              <a:off x="479" y="3174"/>
              <a:ext cx="19" cy="398"/>
            </a:xfrm>
            <a:prstGeom prst="line">
              <a:avLst/>
            </a:prstGeom>
            <a:noFill/>
            <a:ln w="38100">
              <a:solidFill>
                <a:srgbClr val="FF0000"/>
              </a:solidFill>
              <a:round/>
              <a:headEnd/>
              <a:tailEnd/>
            </a:ln>
          </p:spPr>
          <p:txBody>
            <a:bodyPr/>
            <a:lstStyle/>
            <a:p>
              <a:endParaRPr lang="fr-FR"/>
            </a:p>
          </p:txBody>
        </p:sp>
        <p:sp>
          <p:nvSpPr>
            <p:cNvPr id="12354" name="Line 35"/>
            <p:cNvSpPr>
              <a:spLocks noChangeShapeType="1"/>
            </p:cNvSpPr>
            <p:nvPr/>
          </p:nvSpPr>
          <p:spPr bwMode="auto">
            <a:xfrm>
              <a:off x="492" y="3180"/>
              <a:ext cx="312" cy="0"/>
            </a:xfrm>
            <a:prstGeom prst="line">
              <a:avLst/>
            </a:prstGeom>
            <a:noFill/>
            <a:ln w="38100">
              <a:solidFill>
                <a:srgbClr val="FF0000"/>
              </a:solidFill>
              <a:round/>
              <a:headEnd/>
              <a:tailEnd/>
            </a:ln>
          </p:spPr>
          <p:txBody>
            <a:bodyPr/>
            <a:lstStyle/>
            <a:p>
              <a:endParaRPr lang="fr-FR"/>
            </a:p>
          </p:txBody>
        </p:sp>
        <p:sp>
          <p:nvSpPr>
            <p:cNvPr id="12355" name="Line 36"/>
            <p:cNvSpPr>
              <a:spLocks noChangeShapeType="1"/>
            </p:cNvSpPr>
            <p:nvPr/>
          </p:nvSpPr>
          <p:spPr bwMode="auto">
            <a:xfrm>
              <a:off x="810" y="3168"/>
              <a:ext cx="10" cy="384"/>
            </a:xfrm>
            <a:prstGeom prst="line">
              <a:avLst/>
            </a:prstGeom>
            <a:noFill/>
            <a:ln w="38100">
              <a:solidFill>
                <a:srgbClr val="FF0000"/>
              </a:solidFill>
              <a:round/>
              <a:headEnd/>
              <a:tailEnd/>
            </a:ln>
          </p:spPr>
          <p:txBody>
            <a:bodyPr/>
            <a:lstStyle/>
            <a:p>
              <a:endParaRPr lang="fr-FR"/>
            </a:p>
          </p:txBody>
        </p:sp>
      </p:grpSp>
      <p:sp>
        <p:nvSpPr>
          <p:cNvPr id="12295" name="Text Box 41"/>
          <p:cNvSpPr txBox="1">
            <a:spLocks noChangeArrowheads="1"/>
          </p:cNvSpPr>
          <p:nvPr/>
        </p:nvSpPr>
        <p:spPr bwMode="auto">
          <a:xfrm>
            <a:off x="0" y="3597275"/>
            <a:ext cx="1693863" cy="338138"/>
          </a:xfrm>
          <a:prstGeom prst="rect">
            <a:avLst/>
          </a:prstGeom>
          <a:noFill/>
          <a:ln w="9525" algn="ctr">
            <a:solidFill>
              <a:schemeClr val="bg1"/>
            </a:solidFill>
            <a:miter lim="800000"/>
            <a:headEnd/>
            <a:tailEnd/>
          </a:ln>
        </p:spPr>
        <p:txBody>
          <a:bodyPr>
            <a:spAutoFit/>
          </a:bodyPr>
          <a:lstStyle/>
          <a:p>
            <a:pPr>
              <a:spcBef>
                <a:spcPct val="50000"/>
              </a:spcBef>
            </a:pPr>
            <a:r>
              <a:rPr lang="fr-FR" sz="1600">
                <a:solidFill>
                  <a:srgbClr val="FF0000"/>
                </a:solidFill>
              </a:rPr>
              <a:t>I</a:t>
            </a:r>
            <a:r>
              <a:rPr lang="fr-FR" sz="1600" baseline="-25000">
                <a:solidFill>
                  <a:srgbClr val="FF0000"/>
                </a:solidFill>
              </a:rPr>
              <a:t>b</a:t>
            </a:r>
            <a:r>
              <a:rPr lang="fr-FR" sz="1600">
                <a:solidFill>
                  <a:srgbClr val="FF0000"/>
                </a:solidFill>
              </a:rPr>
              <a:t> Pulse height</a:t>
            </a:r>
          </a:p>
        </p:txBody>
      </p:sp>
      <p:sp>
        <p:nvSpPr>
          <p:cNvPr id="12296" name="Text Box 55"/>
          <p:cNvSpPr txBox="1">
            <a:spLocks noChangeArrowheads="1"/>
          </p:cNvSpPr>
          <p:nvPr/>
        </p:nvSpPr>
        <p:spPr bwMode="auto">
          <a:xfrm>
            <a:off x="287338" y="5180013"/>
            <a:ext cx="223837" cy="339725"/>
          </a:xfrm>
          <a:prstGeom prst="rect">
            <a:avLst/>
          </a:prstGeom>
          <a:noFill/>
          <a:ln w="9525" algn="ctr">
            <a:noFill/>
            <a:miter lim="800000"/>
            <a:headEnd/>
            <a:tailEnd/>
          </a:ln>
        </p:spPr>
        <p:txBody>
          <a:bodyPr>
            <a:spAutoFit/>
          </a:bodyPr>
          <a:lstStyle/>
          <a:p>
            <a:pPr>
              <a:spcBef>
                <a:spcPct val="50000"/>
              </a:spcBef>
            </a:pPr>
            <a:r>
              <a:rPr lang="fr-FR" sz="1600">
                <a:solidFill>
                  <a:srgbClr val="7030A0"/>
                </a:solidFill>
              </a:rPr>
              <a:t>V</a:t>
            </a:r>
          </a:p>
        </p:txBody>
      </p:sp>
      <p:sp>
        <p:nvSpPr>
          <p:cNvPr id="12297" name="Text Box 99"/>
          <p:cNvSpPr txBox="1">
            <a:spLocks noChangeArrowheads="1"/>
          </p:cNvSpPr>
          <p:nvPr/>
        </p:nvSpPr>
        <p:spPr bwMode="auto">
          <a:xfrm>
            <a:off x="2576513" y="4452938"/>
            <a:ext cx="660400" cy="346075"/>
          </a:xfrm>
          <a:prstGeom prst="rect">
            <a:avLst/>
          </a:prstGeom>
          <a:noFill/>
          <a:ln w="9525" algn="ctr">
            <a:noFill/>
            <a:miter lim="800000"/>
            <a:headEnd/>
            <a:tailEnd/>
          </a:ln>
        </p:spPr>
        <p:txBody>
          <a:bodyPr>
            <a:spAutoFit/>
          </a:bodyPr>
          <a:lstStyle/>
          <a:p>
            <a:pPr>
              <a:spcBef>
                <a:spcPct val="50000"/>
              </a:spcBef>
            </a:pPr>
            <a:r>
              <a:rPr lang="fr-FR" sz="1600"/>
              <a:t>time</a:t>
            </a:r>
          </a:p>
        </p:txBody>
      </p:sp>
      <p:grpSp>
        <p:nvGrpSpPr>
          <p:cNvPr id="12298" name="Group 33"/>
          <p:cNvGrpSpPr>
            <a:grpSpLocks/>
          </p:cNvGrpSpPr>
          <p:nvPr/>
        </p:nvGrpSpPr>
        <p:grpSpPr bwMode="auto">
          <a:xfrm>
            <a:off x="1147763" y="4105275"/>
            <a:ext cx="233362" cy="358775"/>
            <a:chOff x="465" y="3168"/>
            <a:chExt cx="355" cy="394"/>
          </a:xfrm>
        </p:grpSpPr>
        <p:sp>
          <p:nvSpPr>
            <p:cNvPr id="12350" name="Line 34"/>
            <p:cNvSpPr>
              <a:spLocks noChangeShapeType="1"/>
            </p:cNvSpPr>
            <p:nvPr/>
          </p:nvSpPr>
          <p:spPr bwMode="auto">
            <a:xfrm flipV="1">
              <a:off x="465" y="3174"/>
              <a:ext cx="33" cy="388"/>
            </a:xfrm>
            <a:prstGeom prst="line">
              <a:avLst/>
            </a:prstGeom>
            <a:noFill/>
            <a:ln w="38100">
              <a:solidFill>
                <a:srgbClr val="FF0000"/>
              </a:solidFill>
              <a:round/>
              <a:headEnd/>
              <a:tailEnd/>
            </a:ln>
          </p:spPr>
          <p:txBody>
            <a:bodyPr/>
            <a:lstStyle/>
            <a:p>
              <a:endParaRPr lang="fr-FR"/>
            </a:p>
          </p:txBody>
        </p:sp>
        <p:sp>
          <p:nvSpPr>
            <p:cNvPr id="12351" name="Line 35"/>
            <p:cNvSpPr>
              <a:spLocks noChangeShapeType="1"/>
            </p:cNvSpPr>
            <p:nvPr/>
          </p:nvSpPr>
          <p:spPr bwMode="auto">
            <a:xfrm>
              <a:off x="492" y="3180"/>
              <a:ext cx="312" cy="0"/>
            </a:xfrm>
            <a:prstGeom prst="line">
              <a:avLst/>
            </a:prstGeom>
            <a:noFill/>
            <a:ln w="38100">
              <a:solidFill>
                <a:srgbClr val="FF0000"/>
              </a:solidFill>
              <a:round/>
              <a:headEnd/>
              <a:tailEnd/>
            </a:ln>
          </p:spPr>
          <p:txBody>
            <a:bodyPr/>
            <a:lstStyle/>
            <a:p>
              <a:endParaRPr lang="fr-FR"/>
            </a:p>
          </p:txBody>
        </p:sp>
        <p:sp>
          <p:nvSpPr>
            <p:cNvPr id="12352" name="Line 36"/>
            <p:cNvSpPr>
              <a:spLocks noChangeShapeType="1"/>
            </p:cNvSpPr>
            <p:nvPr/>
          </p:nvSpPr>
          <p:spPr bwMode="auto">
            <a:xfrm>
              <a:off x="810" y="3168"/>
              <a:ext cx="10" cy="384"/>
            </a:xfrm>
            <a:prstGeom prst="line">
              <a:avLst/>
            </a:prstGeom>
            <a:noFill/>
            <a:ln w="38100">
              <a:solidFill>
                <a:srgbClr val="FF0000"/>
              </a:solidFill>
              <a:round/>
              <a:headEnd/>
              <a:tailEnd/>
            </a:ln>
          </p:spPr>
          <p:txBody>
            <a:bodyPr/>
            <a:lstStyle/>
            <a:p>
              <a:endParaRPr lang="fr-FR"/>
            </a:p>
          </p:txBody>
        </p:sp>
      </p:grpSp>
      <p:grpSp>
        <p:nvGrpSpPr>
          <p:cNvPr id="12299" name="Group 33"/>
          <p:cNvGrpSpPr>
            <a:grpSpLocks/>
          </p:cNvGrpSpPr>
          <p:nvPr/>
        </p:nvGrpSpPr>
        <p:grpSpPr bwMode="auto">
          <a:xfrm>
            <a:off x="1757363" y="4114800"/>
            <a:ext cx="223837" cy="349250"/>
            <a:chOff x="479" y="3168"/>
            <a:chExt cx="341" cy="384"/>
          </a:xfrm>
        </p:grpSpPr>
        <p:sp>
          <p:nvSpPr>
            <p:cNvPr id="12347" name="Line 34"/>
            <p:cNvSpPr>
              <a:spLocks noChangeShapeType="1"/>
            </p:cNvSpPr>
            <p:nvPr/>
          </p:nvSpPr>
          <p:spPr bwMode="auto">
            <a:xfrm flipV="1">
              <a:off x="479" y="3174"/>
              <a:ext cx="19" cy="368"/>
            </a:xfrm>
            <a:prstGeom prst="line">
              <a:avLst/>
            </a:prstGeom>
            <a:noFill/>
            <a:ln w="38100">
              <a:solidFill>
                <a:srgbClr val="FF0000"/>
              </a:solidFill>
              <a:round/>
              <a:headEnd/>
              <a:tailEnd/>
            </a:ln>
          </p:spPr>
          <p:txBody>
            <a:bodyPr/>
            <a:lstStyle/>
            <a:p>
              <a:endParaRPr lang="fr-FR"/>
            </a:p>
          </p:txBody>
        </p:sp>
        <p:sp>
          <p:nvSpPr>
            <p:cNvPr id="12348" name="Line 35"/>
            <p:cNvSpPr>
              <a:spLocks noChangeShapeType="1"/>
            </p:cNvSpPr>
            <p:nvPr/>
          </p:nvSpPr>
          <p:spPr bwMode="auto">
            <a:xfrm>
              <a:off x="492" y="3180"/>
              <a:ext cx="312" cy="0"/>
            </a:xfrm>
            <a:prstGeom prst="line">
              <a:avLst/>
            </a:prstGeom>
            <a:noFill/>
            <a:ln w="38100">
              <a:solidFill>
                <a:srgbClr val="FF0000"/>
              </a:solidFill>
              <a:round/>
              <a:headEnd/>
              <a:tailEnd/>
            </a:ln>
          </p:spPr>
          <p:txBody>
            <a:bodyPr/>
            <a:lstStyle/>
            <a:p>
              <a:endParaRPr lang="fr-FR"/>
            </a:p>
          </p:txBody>
        </p:sp>
        <p:sp>
          <p:nvSpPr>
            <p:cNvPr id="12349" name="Line 36"/>
            <p:cNvSpPr>
              <a:spLocks noChangeShapeType="1"/>
            </p:cNvSpPr>
            <p:nvPr/>
          </p:nvSpPr>
          <p:spPr bwMode="auto">
            <a:xfrm>
              <a:off x="810" y="3168"/>
              <a:ext cx="10" cy="384"/>
            </a:xfrm>
            <a:prstGeom prst="line">
              <a:avLst/>
            </a:prstGeom>
            <a:noFill/>
            <a:ln w="38100">
              <a:solidFill>
                <a:srgbClr val="FF0000"/>
              </a:solidFill>
              <a:round/>
              <a:headEnd/>
              <a:tailEnd/>
            </a:ln>
          </p:spPr>
          <p:txBody>
            <a:bodyPr/>
            <a:lstStyle/>
            <a:p>
              <a:endParaRPr lang="fr-FR"/>
            </a:p>
          </p:txBody>
        </p:sp>
      </p:grpSp>
      <p:grpSp>
        <p:nvGrpSpPr>
          <p:cNvPr id="12300" name="Group 33"/>
          <p:cNvGrpSpPr>
            <a:grpSpLocks/>
          </p:cNvGrpSpPr>
          <p:nvPr/>
        </p:nvGrpSpPr>
        <p:grpSpPr bwMode="auto">
          <a:xfrm>
            <a:off x="2322513" y="4114800"/>
            <a:ext cx="223837" cy="349250"/>
            <a:chOff x="479" y="3168"/>
            <a:chExt cx="341" cy="384"/>
          </a:xfrm>
        </p:grpSpPr>
        <p:sp>
          <p:nvSpPr>
            <p:cNvPr id="12344" name="Line 34"/>
            <p:cNvSpPr>
              <a:spLocks noChangeShapeType="1"/>
            </p:cNvSpPr>
            <p:nvPr/>
          </p:nvSpPr>
          <p:spPr bwMode="auto">
            <a:xfrm flipV="1">
              <a:off x="479" y="3174"/>
              <a:ext cx="19" cy="368"/>
            </a:xfrm>
            <a:prstGeom prst="line">
              <a:avLst/>
            </a:prstGeom>
            <a:noFill/>
            <a:ln w="38100">
              <a:solidFill>
                <a:srgbClr val="FF0000"/>
              </a:solidFill>
              <a:round/>
              <a:headEnd/>
              <a:tailEnd/>
            </a:ln>
          </p:spPr>
          <p:txBody>
            <a:bodyPr/>
            <a:lstStyle/>
            <a:p>
              <a:endParaRPr lang="fr-FR"/>
            </a:p>
          </p:txBody>
        </p:sp>
        <p:sp>
          <p:nvSpPr>
            <p:cNvPr id="12345" name="Line 35"/>
            <p:cNvSpPr>
              <a:spLocks noChangeShapeType="1"/>
            </p:cNvSpPr>
            <p:nvPr/>
          </p:nvSpPr>
          <p:spPr bwMode="auto">
            <a:xfrm>
              <a:off x="492" y="3180"/>
              <a:ext cx="312" cy="0"/>
            </a:xfrm>
            <a:prstGeom prst="line">
              <a:avLst/>
            </a:prstGeom>
            <a:noFill/>
            <a:ln w="38100">
              <a:solidFill>
                <a:srgbClr val="FF0000"/>
              </a:solidFill>
              <a:round/>
              <a:headEnd/>
              <a:tailEnd/>
            </a:ln>
          </p:spPr>
          <p:txBody>
            <a:bodyPr/>
            <a:lstStyle/>
            <a:p>
              <a:endParaRPr lang="fr-FR"/>
            </a:p>
          </p:txBody>
        </p:sp>
        <p:sp>
          <p:nvSpPr>
            <p:cNvPr id="12346" name="Line 36"/>
            <p:cNvSpPr>
              <a:spLocks noChangeShapeType="1"/>
            </p:cNvSpPr>
            <p:nvPr/>
          </p:nvSpPr>
          <p:spPr bwMode="auto">
            <a:xfrm>
              <a:off x="810" y="3168"/>
              <a:ext cx="10" cy="384"/>
            </a:xfrm>
            <a:prstGeom prst="line">
              <a:avLst/>
            </a:prstGeom>
            <a:noFill/>
            <a:ln w="38100">
              <a:solidFill>
                <a:srgbClr val="FF0000"/>
              </a:solidFill>
              <a:round/>
              <a:headEnd/>
              <a:tailEnd/>
            </a:ln>
          </p:spPr>
          <p:txBody>
            <a:bodyPr/>
            <a:lstStyle/>
            <a:p>
              <a:endParaRPr lang="fr-FR"/>
            </a:p>
          </p:txBody>
        </p:sp>
      </p:grpSp>
      <p:sp>
        <p:nvSpPr>
          <p:cNvPr id="12301" name="Line 32"/>
          <p:cNvSpPr>
            <a:spLocks noChangeShapeType="1"/>
          </p:cNvSpPr>
          <p:nvPr/>
        </p:nvSpPr>
        <p:spPr bwMode="auto">
          <a:xfrm>
            <a:off x="493713" y="5164138"/>
            <a:ext cx="0" cy="617537"/>
          </a:xfrm>
          <a:prstGeom prst="line">
            <a:avLst/>
          </a:prstGeom>
          <a:noFill/>
          <a:ln w="9525">
            <a:solidFill>
              <a:schemeClr val="tx1"/>
            </a:solidFill>
            <a:round/>
            <a:headEnd type="triangle" w="med" len="med"/>
            <a:tailEnd/>
          </a:ln>
        </p:spPr>
        <p:txBody>
          <a:bodyPr/>
          <a:lstStyle/>
          <a:p>
            <a:endParaRPr lang="fr-FR"/>
          </a:p>
        </p:txBody>
      </p:sp>
      <p:grpSp>
        <p:nvGrpSpPr>
          <p:cNvPr id="12302" name="Group 33"/>
          <p:cNvGrpSpPr>
            <a:grpSpLocks/>
          </p:cNvGrpSpPr>
          <p:nvPr/>
        </p:nvGrpSpPr>
        <p:grpSpPr bwMode="auto">
          <a:xfrm>
            <a:off x="600075" y="5370513"/>
            <a:ext cx="171450" cy="339725"/>
            <a:chOff x="479" y="3168"/>
            <a:chExt cx="341" cy="384"/>
          </a:xfrm>
        </p:grpSpPr>
        <p:sp>
          <p:nvSpPr>
            <p:cNvPr id="12341" name="Line 34"/>
            <p:cNvSpPr>
              <a:spLocks noChangeShapeType="1"/>
            </p:cNvSpPr>
            <p:nvPr/>
          </p:nvSpPr>
          <p:spPr bwMode="auto">
            <a:xfrm flipV="1">
              <a:off x="479" y="3174"/>
              <a:ext cx="19" cy="368"/>
            </a:xfrm>
            <a:prstGeom prst="line">
              <a:avLst/>
            </a:prstGeom>
            <a:noFill/>
            <a:ln w="38100">
              <a:solidFill>
                <a:srgbClr val="7030A0"/>
              </a:solidFill>
              <a:round/>
              <a:headEnd/>
              <a:tailEnd/>
            </a:ln>
          </p:spPr>
          <p:txBody>
            <a:bodyPr/>
            <a:lstStyle/>
            <a:p>
              <a:endParaRPr lang="fr-FR"/>
            </a:p>
          </p:txBody>
        </p:sp>
        <p:sp>
          <p:nvSpPr>
            <p:cNvPr id="12342" name="Line 35"/>
            <p:cNvSpPr>
              <a:spLocks noChangeShapeType="1"/>
            </p:cNvSpPr>
            <p:nvPr/>
          </p:nvSpPr>
          <p:spPr bwMode="auto">
            <a:xfrm>
              <a:off x="492" y="3180"/>
              <a:ext cx="312" cy="0"/>
            </a:xfrm>
            <a:prstGeom prst="line">
              <a:avLst/>
            </a:prstGeom>
            <a:noFill/>
            <a:ln w="38100">
              <a:solidFill>
                <a:srgbClr val="7030A0"/>
              </a:solidFill>
              <a:round/>
              <a:headEnd/>
              <a:tailEnd/>
            </a:ln>
          </p:spPr>
          <p:txBody>
            <a:bodyPr/>
            <a:lstStyle/>
            <a:p>
              <a:endParaRPr lang="fr-FR"/>
            </a:p>
          </p:txBody>
        </p:sp>
        <p:sp>
          <p:nvSpPr>
            <p:cNvPr id="12343" name="Line 36"/>
            <p:cNvSpPr>
              <a:spLocks noChangeShapeType="1"/>
            </p:cNvSpPr>
            <p:nvPr/>
          </p:nvSpPr>
          <p:spPr bwMode="auto">
            <a:xfrm>
              <a:off x="810" y="3168"/>
              <a:ext cx="10" cy="384"/>
            </a:xfrm>
            <a:prstGeom prst="line">
              <a:avLst/>
            </a:prstGeom>
            <a:noFill/>
            <a:ln w="38100">
              <a:solidFill>
                <a:srgbClr val="7030A0"/>
              </a:solidFill>
              <a:round/>
              <a:headEnd/>
              <a:tailEnd/>
            </a:ln>
          </p:spPr>
          <p:txBody>
            <a:bodyPr/>
            <a:lstStyle/>
            <a:p>
              <a:endParaRPr lang="fr-FR"/>
            </a:p>
          </p:txBody>
        </p:sp>
      </p:grpSp>
      <p:sp>
        <p:nvSpPr>
          <p:cNvPr id="12303" name="Text Box 99"/>
          <p:cNvSpPr txBox="1">
            <a:spLocks noChangeArrowheads="1"/>
          </p:cNvSpPr>
          <p:nvPr/>
        </p:nvSpPr>
        <p:spPr bwMode="auto">
          <a:xfrm>
            <a:off x="2460625" y="5716588"/>
            <a:ext cx="658813" cy="346075"/>
          </a:xfrm>
          <a:prstGeom prst="rect">
            <a:avLst/>
          </a:prstGeom>
          <a:noFill/>
          <a:ln w="9525" algn="ctr">
            <a:noFill/>
            <a:miter lim="800000"/>
            <a:headEnd/>
            <a:tailEnd/>
          </a:ln>
        </p:spPr>
        <p:txBody>
          <a:bodyPr>
            <a:spAutoFit/>
          </a:bodyPr>
          <a:lstStyle/>
          <a:p>
            <a:pPr>
              <a:spcBef>
                <a:spcPct val="50000"/>
              </a:spcBef>
            </a:pPr>
            <a:r>
              <a:rPr lang="fr-FR" sz="1600"/>
              <a:t>time</a:t>
            </a:r>
          </a:p>
        </p:txBody>
      </p:sp>
      <p:grpSp>
        <p:nvGrpSpPr>
          <p:cNvPr id="12304" name="Group 33"/>
          <p:cNvGrpSpPr>
            <a:grpSpLocks/>
          </p:cNvGrpSpPr>
          <p:nvPr/>
        </p:nvGrpSpPr>
        <p:grpSpPr bwMode="auto">
          <a:xfrm>
            <a:off x="1300163" y="5370513"/>
            <a:ext cx="61912" cy="339725"/>
            <a:chOff x="479" y="3168"/>
            <a:chExt cx="341" cy="384"/>
          </a:xfrm>
        </p:grpSpPr>
        <p:sp>
          <p:nvSpPr>
            <p:cNvPr id="12338" name="Line 34"/>
            <p:cNvSpPr>
              <a:spLocks noChangeShapeType="1"/>
            </p:cNvSpPr>
            <p:nvPr/>
          </p:nvSpPr>
          <p:spPr bwMode="auto">
            <a:xfrm flipV="1">
              <a:off x="479" y="3174"/>
              <a:ext cx="19" cy="368"/>
            </a:xfrm>
            <a:prstGeom prst="line">
              <a:avLst/>
            </a:prstGeom>
            <a:noFill/>
            <a:ln w="38100">
              <a:solidFill>
                <a:srgbClr val="7030A0"/>
              </a:solidFill>
              <a:round/>
              <a:headEnd/>
              <a:tailEnd/>
            </a:ln>
          </p:spPr>
          <p:txBody>
            <a:bodyPr/>
            <a:lstStyle/>
            <a:p>
              <a:endParaRPr lang="fr-FR"/>
            </a:p>
          </p:txBody>
        </p:sp>
        <p:sp>
          <p:nvSpPr>
            <p:cNvPr id="12339" name="Line 35"/>
            <p:cNvSpPr>
              <a:spLocks noChangeShapeType="1"/>
            </p:cNvSpPr>
            <p:nvPr/>
          </p:nvSpPr>
          <p:spPr bwMode="auto">
            <a:xfrm>
              <a:off x="492" y="3180"/>
              <a:ext cx="312" cy="0"/>
            </a:xfrm>
            <a:prstGeom prst="line">
              <a:avLst/>
            </a:prstGeom>
            <a:noFill/>
            <a:ln w="38100">
              <a:solidFill>
                <a:srgbClr val="7030A0"/>
              </a:solidFill>
              <a:round/>
              <a:headEnd/>
              <a:tailEnd/>
            </a:ln>
          </p:spPr>
          <p:txBody>
            <a:bodyPr/>
            <a:lstStyle/>
            <a:p>
              <a:endParaRPr lang="fr-FR"/>
            </a:p>
          </p:txBody>
        </p:sp>
        <p:sp>
          <p:nvSpPr>
            <p:cNvPr id="12340" name="Line 36"/>
            <p:cNvSpPr>
              <a:spLocks noChangeShapeType="1"/>
            </p:cNvSpPr>
            <p:nvPr/>
          </p:nvSpPr>
          <p:spPr bwMode="auto">
            <a:xfrm>
              <a:off x="810" y="3168"/>
              <a:ext cx="10" cy="384"/>
            </a:xfrm>
            <a:prstGeom prst="line">
              <a:avLst/>
            </a:prstGeom>
            <a:noFill/>
            <a:ln w="38100">
              <a:solidFill>
                <a:srgbClr val="7030A0"/>
              </a:solidFill>
              <a:round/>
              <a:headEnd/>
              <a:tailEnd/>
            </a:ln>
          </p:spPr>
          <p:txBody>
            <a:bodyPr/>
            <a:lstStyle/>
            <a:p>
              <a:endParaRPr lang="fr-FR"/>
            </a:p>
          </p:txBody>
        </p:sp>
      </p:grpSp>
      <p:grpSp>
        <p:nvGrpSpPr>
          <p:cNvPr id="12305" name="Group 33"/>
          <p:cNvGrpSpPr>
            <a:grpSpLocks/>
          </p:cNvGrpSpPr>
          <p:nvPr/>
        </p:nvGrpSpPr>
        <p:grpSpPr bwMode="auto">
          <a:xfrm>
            <a:off x="2401888" y="5360988"/>
            <a:ext cx="125412" cy="339725"/>
            <a:chOff x="479" y="3168"/>
            <a:chExt cx="341" cy="384"/>
          </a:xfrm>
        </p:grpSpPr>
        <p:sp>
          <p:nvSpPr>
            <p:cNvPr id="12335" name="Line 34"/>
            <p:cNvSpPr>
              <a:spLocks noChangeShapeType="1"/>
            </p:cNvSpPr>
            <p:nvPr/>
          </p:nvSpPr>
          <p:spPr bwMode="auto">
            <a:xfrm flipV="1">
              <a:off x="479" y="3174"/>
              <a:ext cx="19" cy="368"/>
            </a:xfrm>
            <a:prstGeom prst="line">
              <a:avLst/>
            </a:prstGeom>
            <a:noFill/>
            <a:ln w="38100">
              <a:solidFill>
                <a:srgbClr val="7030A0"/>
              </a:solidFill>
              <a:round/>
              <a:headEnd/>
              <a:tailEnd/>
            </a:ln>
          </p:spPr>
          <p:txBody>
            <a:bodyPr/>
            <a:lstStyle/>
            <a:p>
              <a:endParaRPr lang="fr-FR"/>
            </a:p>
          </p:txBody>
        </p:sp>
        <p:sp>
          <p:nvSpPr>
            <p:cNvPr id="12336" name="Line 35"/>
            <p:cNvSpPr>
              <a:spLocks noChangeShapeType="1"/>
            </p:cNvSpPr>
            <p:nvPr/>
          </p:nvSpPr>
          <p:spPr bwMode="auto">
            <a:xfrm>
              <a:off x="492" y="3180"/>
              <a:ext cx="312" cy="0"/>
            </a:xfrm>
            <a:prstGeom prst="line">
              <a:avLst/>
            </a:prstGeom>
            <a:noFill/>
            <a:ln w="38100">
              <a:solidFill>
                <a:srgbClr val="7030A0"/>
              </a:solidFill>
              <a:round/>
              <a:headEnd/>
              <a:tailEnd/>
            </a:ln>
          </p:spPr>
          <p:txBody>
            <a:bodyPr/>
            <a:lstStyle/>
            <a:p>
              <a:endParaRPr lang="fr-FR"/>
            </a:p>
          </p:txBody>
        </p:sp>
        <p:sp>
          <p:nvSpPr>
            <p:cNvPr id="12337" name="Line 36"/>
            <p:cNvSpPr>
              <a:spLocks noChangeShapeType="1"/>
            </p:cNvSpPr>
            <p:nvPr/>
          </p:nvSpPr>
          <p:spPr bwMode="auto">
            <a:xfrm>
              <a:off x="810" y="3168"/>
              <a:ext cx="10" cy="384"/>
            </a:xfrm>
            <a:prstGeom prst="line">
              <a:avLst/>
            </a:prstGeom>
            <a:noFill/>
            <a:ln w="38100">
              <a:solidFill>
                <a:srgbClr val="7030A0"/>
              </a:solidFill>
              <a:round/>
              <a:headEnd/>
              <a:tailEnd/>
            </a:ln>
          </p:spPr>
          <p:txBody>
            <a:bodyPr/>
            <a:lstStyle/>
            <a:p>
              <a:endParaRPr lang="fr-FR"/>
            </a:p>
          </p:txBody>
        </p:sp>
      </p:grpSp>
      <p:cxnSp>
        <p:nvCxnSpPr>
          <p:cNvPr id="12306" name="Straight Arrow Connector 224"/>
          <p:cNvCxnSpPr>
            <a:cxnSpLocks noChangeShapeType="1"/>
          </p:cNvCxnSpPr>
          <p:nvPr/>
        </p:nvCxnSpPr>
        <p:spPr bwMode="auto">
          <a:xfrm>
            <a:off x="1120775" y="4508500"/>
            <a:ext cx="277813" cy="1588"/>
          </a:xfrm>
          <a:prstGeom prst="straightConnector1">
            <a:avLst/>
          </a:prstGeom>
          <a:noFill/>
          <a:ln w="9525" algn="ctr">
            <a:solidFill>
              <a:schemeClr val="tx1"/>
            </a:solidFill>
            <a:round/>
            <a:headEnd type="arrow" w="med" len="med"/>
            <a:tailEnd type="arrow" w="med" len="med"/>
          </a:ln>
        </p:spPr>
      </p:cxnSp>
      <p:cxnSp>
        <p:nvCxnSpPr>
          <p:cNvPr id="12307" name="Straight Arrow Connector 227"/>
          <p:cNvCxnSpPr>
            <a:cxnSpLocks noChangeShapeType="1"/>
          </p:cNvCxnSpPr>
          <p:nvPr/>
        </p:nvCxnSpPr>
        <p:spPr bwMode="auto">
          <a:xfrm>
            <a:off x="1730375" y="4491038"/>
            <a:ext cx="600075" cy="1587"/>
          </a:xfrm>
          <a:prstGeom prst="straightConnector1">
            <a:avLst/>
          </a:prstGeom>
          <a:noFill/>
          <a:ln w="9525" algn="ctr">
            <a:solidFill>
              <a:schemeClr val="tx1"/>
            </a:solidFill>
            <a:round/>
            <a:headEnd type="arrow" w="med" len="med"/>
            <a:tailEnd type="arrow" w="med" len="med"/>
          </a:ln>
        </p:spPr>
      </p:cxnSp>
      <p:sp>
        <p:nvSpPr>
          <p:cNvPr id="3095" name="TextBox 228"/>
          <p:cNvSpPr txBox="1">
            <a:spLocks noChangeArrowheads="1"/>
          </p:cNvSpPr>
          <p:nvPr/>
        </p:nvSpPr>
        <p:spPr bwMode="auto">
          <a:xfrm>
            <a:off x="1076325" y="4446588"/>
            <a:ext cx="371475" cy="276225"/>
          </a:xfrm>
          <a:prstGeom prst="rect">
            <a:avLst/>
          </a:prstGeom>
          <a:noFill/>
          <a:ln w="9525">
            <a:noFill/>
            <a:miter lim="800000"/>
            <a:headEnd/>
            <a:tailEnd/>
          </a:ln>
        </p:spPr>
        <p:txBody>
          <a:bodyPr>
            <a:spAutoFit/>
          </a:bodyPr>
          <a:lstStyle/>
          <a:p>
            <a:pPr>
              <a:defRPr/>
            </a:pPr>
            <a:r>
              <a:rPr lang="fr-FR" sz="1200" dirty="0" err="1">
                <a:latin typeface="+mn-lt"/>
              </a:rPr>
              <a:t>t</a:t>
            </a:r>
            <a:r>
              <a:rPr lang="fr-FR" sz="1200" baseline="-25000" dirty="0" err="1">
                <a:latin typeface="+mn-lt"/>
              </a:rPr>
              <a:t>p</a:t>
            </a:r>
            <a:endParaRPr lang="fr-FR" sz="1200" baseline="-25000" dirty="0">
              <a:latin typeface="+mn-lt"/>
            </a:endParaRPr>
          </a:p>
        </p:txBody>
      </p:sp>
      <p:sp>
        <p:nvSpPr>
          <p:cNvPr id="230" name="TextBox 229"/>
          <p:cNvSpPr txBox="1"/>
          <p:nvPr/>
        </p:nvSpPr>
        <p:spPr>
          <a:xfrm>
            <a:off x="1892300" y="4446588"/>
            <a:ext cx="374650" cy="276225"/>
          </a:xfrm>
          <a:prstGeom prst="rect">
            <a:avLst/>
          </a:prstGeom>
          <a:noFill/>
        </p:spPr>
        <p:txBody>
          <a:bodyPr>
            <a:spAutoFit/>
          </a:bodyPr>
          <a:lstStyle/>
          <a:p>
            <a:pPr>
              <a:defRPr/>
            </a:pPr>
            <a:r>
              <a:rPr lang="fr-FR" sz="1200" dirty="0">
                <a:latin typeface="+mn-lt"/>
              </a:rPr>
              <a:t>T</a:t>
            </a:r>
            <a:r>
              <a:rPr lang="fr-FR" sz="1200" baseline="-25000" dirty="0">
                <a:latin typeface="+mn-lt"/>
              </a:rPr>
              <a:t>r</a:t>
            </a:r>
          </a:p>
        </p:txBody>
      </p:sp>
      <p:cxnSp>
        <p:nvCxnSpPr>
          <p:cNvPr id="12310" name="Straight Connector 237"/>
          <p:cNvCxnSpPr>
            <a:cxnSpLocks noChangeShapeType="1"/>
          </p:cNvCxnSpPr>
          <p:nvPr/>
        </p:nvCxnSpPr>
        <p:spPr bwMode="auto">
          <a:xfrm rot="10800000">
            <a:off x="169863" y="4464050"/>
            <a:ext cx="1265237" cy="0"/>
          </a:xfrm>
          <a:prstGeom prst="line">
            <a:avLst/>
          </a:prstGeom>
          <a:noFill/>
          <a:ln w="9525" algn="ctr">
            <a:solidFill>
              <a:schemeClr val="tx1"/>
            </a:solidFill>
            <a:round/>
            <a:headEnd/>
            <a:tailEnd/>
          </a:ln>
        </p:spPr>
      </p:cxnSp>
      <p:cxnSp>
        <p:nvCxnSpPr>
          <p:cNvPr id="12311" name="Straight Connector 240"/>
          <p:cNvCxnSpPr>
            <a:cxnSpLocks noChangeShapeType="1"/>
            <a:endCxn id="12292" idx="0"/>
          </p:cNvCxnSpPr>
          <p:nvPr/>
        </p:nvCxnSpPr>
        <p:spPr bwMode="auto">
          <a:xfrm flipV="1">
            <a:off x="995363" y="4464050"/>
            <a:ext cx="717550" cy="0"/>
          </a:xfrm>
          <a:prstGeom prst="line">
            <a:avLst/>
          </a:prstGeom>
          <a:noFill/>
          <a:ln w="9525" algn="ctr">
            <a:solidFill>
              <a:schemeClr val="tx1"/>
            </a:solidFill>
            <a:prstDash val="dash"/>
            <a:round/>
            <a:headEnd/>
            <a:tailEnd/>
          </a:ln>
        </p:spPr>
      </p:cxnSp>
      <p:sp>
        <p:nvSpPr>
          <p:cNvPr id="12312" name="Line 31"/>
          <p:cNvSpPr>
            <a:spLocks noChangeShapeType="1"/>
          </p:cNvSpPr>
          <p:nvPr/>
        </p:nvSpPr>
        <p:spPr bwMode="auto">
          <a:xfrm flipV="1">
            <a:off x="1712913" y="5702300"/>
            <a:ext cx="1074737" cy="0"/>
          </a:xfrm>
          <a:prstGeom prst="line">
            <a:avLst/>
          </a:prstGeom>
          <a:noFill/>
          <a:ln w="9525">
            <a:solidFill>
              <a:schemeClr val="tx1"/>
            </a:solidFill>
            <a:round/>
            <a:headEnd/>
            <a:tailEnd type="triangle" w="med" len="med"/>
          </a:ln>
        </p:spPr>
        <p:txBody>
          <a:bodyPr/>
          <a:lstStyle/>
          <a:p>
            <a:endParaRPr lang="fr-FR"/>
          </a:p>
        </p:txBody>
      </p:sp>
      <p:cxnSp>
        <p:nvCxnSpPr>
          <p:cNvPr id="12313" name="Straight Connector 245"/>
          <p:cNvCxnSpPr>
            <a:cxnSpLocks noChangeShapeType="1"/>
          </p:cNvCxnSpPr>
          <p:nvPr/>
        </p:nvCxnSpPr>
        <p:spPr bwMode="auto">
          <a:xfrm rot="10800000">
            <a:off x="169863" y="5702300"/>
            <a:ext cx="1265237" cy="0"/>
          </a:xfrm>
          <a:prstGeom prst="line">
            <a:avLst/>
          </a:prstGeom>
          <a:noFill/>
          <a:ln w="9525" algn="ctr">
            <a:solidFill>
              <a:schemeClr val="tx1"/>
            </a:solidFill>
            <a:round/>
            <a:headEnd/>
            <a:tailEnd/>
          </a:ln>
        </p:spPr>
      </p:cxnSp>
      <p:cxnSp>
        <p:nvCxnSpPr>
          <p:cNvPr id="12314" name="Straight Connector 246"/>
          <p:cNvCxnSpPr>
            <a:cxnSpLocks noChangeShapeType="1"/>
            <a:endCxn id="12312" idx="0"/>
          </p:cNvCxnSpPr>
          <p:nvPr/>
        </p:nvCxnSpPr>
        <p:spPr bwMode="auto">
          <a:xfrm flipV="1">
            <a:off x="995363" y="5702300"/>
            <a:ext cx="717550" cy="0"/>
          </a:xfrm>
          <a:prstGeom prst="line">
            <a:avLst/>
          </a:prstGeom>
          <a:noFill/>
          <a:ln w="9525" algn="ctr">
            <a:solidFill>
              <a:schemeClr val="tx1"/>
            </a:solidFill>
            <a:prstDash val="dash"/>
            <a:round/>
            <a:headEnd/>
            <a:tailEnd/>
          </a:ln>
        </p:spPr>
      </p:cxnSp>
      <p:sp>
        <p:nvSpPr>
          <p:cNvPr id="12315" name="Left Brace 248"/>
          <p:cNvSpPr>
            <a:spLocks/>
          </p:cNvSpPr>
          <p:nvPr/>
        </p:nvSpPr>
        <p:spPr bwMode="auto">
          <a:xfrm rot="-5400000">
            <a:off x="1501775" y="3662363"/>
            <a:ext cx="147637" cy="2065338"/>
          </a:xfrm>
          <a:prstGeom prst="leftBrace">
            <a:avLst>
              <a:gd name="adj1" fmla="val 8355"/>
              <a:gd name="adj2" fmla="val 50000"/>
            </a:avLst>
          </a:prstGeom>
          <a:noFill/>
          <a:ln w="9525" algn="ctr">
            <a:solidFill>
              <a:schemeClr val="tx1"/>
            </a:solidFill>
            <a:round/>
            <a:headEnd/>
            <a:tailEnd/>
          </a:ln>
        </p:spPr>
        <p:txBody>
          <a:bodyPr/>
          <a:lstStyle/>
          <a:p>
            <a:endParaRPr lang="fr-FR"/>
          </a:p>
        </p:txBody>
      </p:sp>
      <p:sp>
        <p:nvSpPr>
          <p:cNvPr id="250" name="TextBox 249"/>
          <p:cNvSpPr txBox="1"/>
          <p:nvPr/>
        </p:nvSpPr>
        <p:spPr>
          <a:xfrm>
            <a:off x="1435100" y="4714875"/>
            <a:ext cx="295275" cy="277813"/>
          </a:xfrm>
          <a:prstGeom prst="rect">
            <a:avLst/>
          </a:prstGeom>
          <a:noFill/>
        </p:spPr>
        <p:txBody>
          <a:bodyPr>
            <a:spAutoFit/>
          </a:bodyPr>
          <a:lstStyle/>
          <a:p>
            <a:pPr>
              <a:defRPr/>
            </a:pPr>
            <a:r>
              <a:rPr lang="fr-FR" sz="1200" dirty="0">
                <a:latin typeface="+mn-lt"/>
              </a:rPr>
              <a:t>N</a:t>
            </a:r>
          </a:p>
        </p:txBody>
      </p:sp>
      <p:sp>
        <p:nvSpPr>
          <p:cNvPr id="251" name="TextBox 250"/>
          <p:cNvSpPr txBox="1"/>
          <p:nvPr/>
        </p:nvSpPr>
        <p:spPr>
          <a:xfrm>
            <a:off x="1030288" y="6099175"/>
            <a:ext cx="987425" cy="646113"/>
          </a:xfrm>
          <a:prstGeom prst="rect">
            <a:avLst/>
          </a:prstGeom>
          <a:noFill/>
        </p:spPr>
        <p:txBody>
          <a:bodyPr>
            <a:spAutoFit/>
          </a:bodyPr>
          <a:lstStyle/>
          <a:p>
            <a:pPr>
              <a:defRPr/>
            </a:pPr>
            <a:r>
              <a:rPr lang="fr-FR" sz="1200" dirty="0">
                <a:latin typeface="+mn-lt"/>
              </a:rPr>
              <a:t>T</a:t>
            </a:r>
            <a:r>
              <a:rPr lang="fr-FR" sz="1200" baseline="-25000" dirty="0">
                <a:latin typeface="+mn-lt"/>
              </a:rPr>
              <a:t>r</a:t>
            </a:r>
            <a:r>
              <a:rPr lang="fr-FR" sz="1200" dirty="0">
                <a:latin typeface="+mn-lt"/>
              </a:rPr>
              <a:t>=20µs</a:t>
            </a:r>
          </a:p>
          <a:p>
            <a:pPr>
              <a:defRPr/>
            </a:pPr>
            <a:r>
              <a:rPr lang="fr-FR" sz="1200" dirty="0" err="1"/>
              <a:t>t</a:t>
            </a:r>
            <a:r>
              <a:rPr lang="fr-FR" sz="1200" baseline="-25000" dirty="0" err="1"/>
              <a:t>p</a:t>
            </a:r>
            <a:r>
              <a:rPr lang="fr-FR" sz="1200" dirty="0">
                <a:latin typeface="+mn-lt"/>
              </a:rPr>
              <a:t>=1µs</a:t>
            </a:r>
          </a:p>
          <a:p>
            <a:pPr>
              <a:defRPr/>
            </a:pPr>
            <a:r>
              <a:rPr lang="fr-FR" sz="1200" dirty="0">
                <a:latin typeface="+mn-lt"/>
              </a:rPr>
              <a:t>N=5000</a:t>
            </a:r>
          </a:p>
        </p:txBody>
      </p:sp>
      <p:sp>
        <p:nvSpPr>
          <p:cNvPr id="12318" name="TextBox 251"/>
          <p:cNvSpPr txBox="1">
            <a:spLocks noChangeArrowheads="1"/>
          </p:cNvSpPr>
          <p:nvPr/>
        </p:nvSpPr>
        <p:spPr bwMode="auto">
          <a:xfrm>
            <a:off x="0" y="6149975"/>
            <a:ext cx="958850" cy="369888"/>
          </a:xfrm>
          <a:prstGeom prst="rect">
            <a:avLst/>
          </a:prstGeom>
          <a:noFill/>
          <a:ln w="9525">
            <a:noFill/>
            <a:miter lim="800000"/>
            <a:headEnd/>
            <a:tailEnd/>
          </a:ln>
        </p:spPr>
        <p:txBody>
          <a:bodyPr>
            <a:spAutoFit/>
          </a:bodyPr>
          <a:lstStyle/>
          <a:p>
            <a:r>
              <a:rPr lang="fr-FR"/>
              <a:t>usually</a:t>
            </a:r>
          </a:p>
        </p:txBody>
      </p:sp>
      <p:grpSp>
        <p:nvGrpSpPr>
          <p:cNvPr id="12319" name="Group 279"/>
          <p:cNvGrpSpPr>
            <a:grpSpLocks/>
          </p:cNvGrpSpPr>
          <p:nvPr/>
        </p:nvGrpSpPr>
        <p:grpSpPr bwMode="auto">
          <a:xfrm>
            <a:off x="4021138" y="3719513"/>
            <a:ext cx="4770437" cy="3014662"/>
            <a:chOff x="3162969" y="3558988"/>
            <a:chExt cx="4125338" cy="2601545"/>
          </a:xfrm>
        </p:grpSpPr>
        <p:pic>
          <p:nvPicPr>
            <p:cNvPr id="12329" name="Picture 10"/>
            <p:cNvPicPr>
              <a:picLocks noChangeAspect="1" noChangeArrowheads="1"/>
            </p:cNvPicPr>
            <p:nvPr/>
          </p:nvPicPr>
          <p:blipFill>
            <a:blip r:embed="rId3"/>
            <a:srcRect/>
            <a:stretch>
              <a:fillRect/>
            </a:stretch>
          </p:blipFill>
          <p:spPr bwMode="auto">
            <a:xfrm>
              <a:off x="3504924" y="3989293"/>
              <a:ext cx="3278191" cy="2096621"/>
            </a:xfrm>
            <a:prstGeom prst="rect">
              <a:avLst/>
            </a:prstGeom>
            <a:noFill/>
            <a:ln w="9525" algn="ctr">
              <a:noFill/>
              <a:miter lim="800000"/>
              <a:headEnd/>
              <a:tailEnd/>
            </a:ln>
          </p:spPr>
        </p:pic>
        <p:grpSp>
          <p:nvGrpSpPr>
            <p:cNvPr id="12330" name="Group 263"/>
            <p:cNvGrpSpPr>
              <a:grpSpLocks/>
            </p:cNvGrpSpPr>
            <p:nvPr/>
          </p:nvGrpSpPr>
          <p:grpSpPr bwMode="auto">
            <a:xfrm>
              <a:off x="3162969" y="3944793"/>
              <a:ext cx="4125338" cy="2215740"/>
              <a:chOff x="3145039" y="3899968"/>
              <a:chExt cx="4125338" cy="2215740"/>
            </a:xfrm>
          </p:grpSpPr>
          <p:sp>
            <p:nvSpPr>
              <p:cNvPr id="12333" name="Text Box 97"/>
              <p:cNvSpPr txBox="1">
                <a:spLocks noChangeArrowheads="1"/>
              </p:cNvSpPr>
              <p:nvPr/>
            </p:nvSpPr>
            <p:spPr bwMode="auto">
              <a:xfrm rot="-5400000">
                <a:off x="2290626" y="4754381"/>
                <a:ext cx="2016612" cy="307786"/>
              </a:xfrm>
              <a:prstGeom prst="rect">
                <a:avLst/>
              </a:prstGeom>
              <a:solidFill>
                <a:schemeClr val="bg1"/>
              </a:solidFill>
              <a:ln w="9525" algn="ctr">
                <a:noFill/>
                <a:miter lim="800000"/>
                <a:headEnd/>
                <a:tailEnd/>
              </a:ln>
            </p:spPr>
            <p:txBody>
              <a:bodyPr>
                <a:spAutoFit/>
              </a:bodyPr>
              <a:lstStyle/>
              <a:p>
                <a:pPr>
                  <a:spcBef>
                    <a:spcPct val="50000"/>
                  </a:spcBef>
                </a:pPr>
                <a:r>
                  <a:rPr lang="fr-FR" sz="1400"/>
                  <a:t>Switching   probability </a:t>
                </a:r>
                <a:endParaRPr lang="fr-FR" sz="1400" baseline="-25000"/>
              </a:p>
            </p:txBody>
          </p:sp>
          <p:sp>
            <p:nvSpPr>
              <p:cNvPr id="12334" name="TextBox 252"/>
              <p:cNvSpPr txBox="1">
                <a:spLocks noChangeArrowheads="1"/>
              </p:cNvSpPr>
              <p:nvPr/>
            </p:nvSpPr>
            <p:spPr bwMode="auto">
              <a:xfrm>
                <a:off x="6355978" y="5746376"/>
                <a:ext cx="914399" cy="369332"/>
              </a:xfrm>
              <a:prstGeom prst="rect">
                <a:avLst/>
              </a:prstGeom>
              <a:noFill/>
              <a:ln w="9525">
                <a:noFill/>
                <a:miter lim="800000"/>
                <a:headEnd/>
                <a:tailEnd/>
              </a:ln>
            </p:spPr>
            <p:txBody>
              <a:bodyPr>
                <a:spAutoFit/>
              </a:bodyPr>
              <a:lstStyle/>
              <a:p>
                <a:r>
                  <a:rPr lang="fr-FR">
                    <a:solidFill>
                      <a:srgbClr val="FF0000"/>
                    </a:solidFill>
                  </a:rPr>
                  <a:t>I</a:t>
                </a:r>
                <a:r>
                  <a:rPr lang="fr-FR" baseline="-25000">
                    <a:solidFill>
                      <a:srgbClr val="FF0000"/>
                    </a:solidFill>
                  </a:rPr>
                  <a:t>b</a:t>
                </a:r>
                <a:r>
                  <a:rPr lang="fr-FR">
                    <a:solidFill>
                      <a:srgbClr val="FF0000"/>
                    </a:solidFill>
                  </a:rPr>
                  <a:t> (nA)</a:t>
                </a:r>
              </a:p>
            </p:txBody>
          </p:sp>
        </p:grpSp>
        <p:sp>
          <p:nvSpPr>
            <p:cNvPr id="12331" name="TextBox 267"/>
            <p:cNvSpPr txBox="1">
              <a:spLocks noChangeArrowheads="1"/>
            </p:cNvSpPr>
            <p:nvPr/>
          </p:nvSpPr>
          <p:spPr bwMode="auto">
            <a:xfrm>
              <a:off x="3451412" y="3684494"/>
              <a:ext cx="322730" cy="369332"/>
            </a:xfrm>
            <a:prstGeom prst="rect">
              <a:avLst/>
            </a:prstGeom>
            <a:noFill/>
            <a:ln w="9525">
              <a:noFill/>
              <a:miter lim="800000"/>
              <a:headEnd/>
              <a:tailEnd/>
            </a:ln>
          </p:spPr>
          <p:txBody>
            <a:bodyPr>
              <a:spAutoFit/>
            </a:bodyPr>
            <a:lstStyle/>
            <a:p>
              <a:r>
                <a:rPr lang="fr-FR"/>
                <a:t>P</a:t>
              </a:r>
            </a:p>
          </p:txBody>
        </p:sp>
        <p:sp>
          <p:nvSpPr>
            <p:cNvPr id="12332" name="TextBox 278"/>
            <p:cNvSpPr txBox="1">
              <a:spLocks noChangeArrowheads="1"/>
            </p:cNvSpPr>
            <p:nvPr/>
          </p:nvSpPr>
          <p:spPr bwMode="auto">
            <a:xfrm>
              <a:off x="4087906" y="3558988"/>
              <a:ext cx="2106706" cy="369332"/>
            </a:xfrm>
            <a:prstGeom prst="rect">
              <a:avLst/>
            </a:prstGeom>
            <a:noFill/>
            <a:ln w="9525">
              <a:noFill/>
              <a:miter lim="800000"/>
              <a:headEnd/>
              <a:tailEnd/>
            </a:ln>
          </p:spPr>
          <p:txBody>
            <a:bodyPr>
              <a:spAutoFit/>
            </a:bodyPr>
            <a:lstStyle/>
            <a:p>
              <a:r>
                <a:rPr lang="fr-FR"/>
                <a:t>« s curve »</a:t>
              </a:r>
            </a:p>
          </p:txBody>
        </p:sp>
      </p:grpSp>
      <p:sp>
        <p:nvSpPr>
          <p:cNvPr id="281" name="Titre 1"/>
          <p:cNvSpPr txBox="1">
            <a:spLocks/>
          </p:cNvSpPr>
          <p:nvPr/>
        </p:nvSpPr>
        <p:spPr bwMode="auto">
          <a:xfrm>
            <a:off x="1933575" y="200025"/>
            <a:ext cx="6165396" cy="523875"/>
          </a:xfrm>
          <a:prstGeom prst="rect">
            <a:avLst/>
          </a:prstGeom>
          <a:noFill/>
          <a:ln w="9525">
            <a:noFill/>
            <a:miter lim="800000"/>
            <a:headEnd/>
            <a:tailEnd/>
          </a:ln>
          <a:effectLst/>
        </p:spPr>
        <p:txBody>
          <a:bodyPr anchor="ctr"/>
          <a:lstStyle/>
          <a:p>
            <a:pPr>
              <a:defRPr/>
            </a:pPr>
            <a:r>
              <a:rPr lang="fr-FR" sz="3000" b="1" kern="0" dirty="0" smtClean="0">
                <a:solidFill>
                  <a:srgbClr val="3333FF"/>
                </a:solidFill>
                <a:latin typeface="+mn-lt"/>
                <a:ea typeface="+mj-ea"/>
                <a:cs typeface="+mj-cs"/>
              </a:rPr>
              <a:t>SWITCHING MEASUREMENTS</a:t>
            </a:r>
            <a:r>
              <a:rPr lang="fr-FR" sz="2800" kern="0" dirty="0">
                <a:solidFill>
                  <a:schemeClr val="accent2"/>
                </a:solidFill>
                <a:latin typeface="+mj-lt"/>
                <a:ea typeface="+mj-ea"/>
                <a:cs typeface="+mj-cs"/>
              </a:rPr>
              <a:t/>
            </a:r>
            <a:br>
              <a:rPr lang="fr-FR" sz="2800" kern="0" dirty="0">
                <a:solidFill>
                  <a:schemeClr val="accent2"/>
                </a:solidFill>
                <a:latin typeface="+mj-lt"/>
                <a:ea typeface="+mj-ea"/>
                <a:cs typeface="+mj-cs"/>
              </a:rPr>
            </a:br>
            <a:endParaRPr lang="fr-FR" sz="2800" kern="0" dirty="0">
              <a:solidFill>
                <a:schemeClr val="accent2"/>
              </a:solidFill>
              <a:latin typeface="+mj-lt"/>
              <a:ea typeface="+mj-ea"/>
              <a:cs typeface="+mj-cs"/>
            </a:endParaRPr>
          </a:p>
        </p:txBody>
      </p:sp>
      <p:grpSp>
        <p:nvGrpSpPr>
          <p:cNvPr id="12321" name="Groupe 119"/>
          <p:cNvGrpSpPr>
            <a:grpSpLocks/>
          </p:cNvGrpSpPr>
          <p:nvPr/>
        </p:nvGrpSpPr>
        <p:grpSpPr bwMode="auto">
          <a:xfrm>
            <a:off x="1860550" y="557213"/>
            <a:ext cx="5240338" cy="3176587"/>
            <a:chOff x="3384550" y="538163"/>
            <a:chExt cx="5240339" cy="3176587"/>
          </a:xfrm>
        </p:grpSpPr>
        <p:graphicFrame>
          <p:nvGraphicFramePr>
            <p:cNvPr id="12291" name="Object 14"/>
            <p:cNvGraphicFramePr>
              <a:graphicFrameLocks noChangeAspect="1"/>
            </p:cNvGraphicFramePr>
            <p:nvPr/>
          </p:nvGraphicFramePr>
          <p:xfrm>
            <a:off x="3384550" y="538163"/>
            <a:ext cx="4984775" cy="3176587"/>
          </p:xfrm>
          <a:graphic>
            <a:graphicData uri="http://schemas.openxmlformats.org/presentationml/2006/ole">
              <p:oleObj spid="_x0000_s12291" name="Graph" r:id="rId4" imgW="4711680" imgH="3024000" progId="Origin50.Graph">
                <p:embed/>
              </p:oleObj>
            </a:graphicData>
          </a:graphic>
        </p:graphicFrame>
        <p:sp>
          <p:nvSpPr>
            <p:cNvPr id="12324" name="TextBox 59"/>
            <p:cNvSpPr txBox="1">
              <a:spLocks noChangeArrowheads="1"/>
            </p:cNvSpPr>
            <p:nvPr/>
          </p:nvSpPr>
          <p:spPr bwMode="auto">
            <a:xfrm>
              <a:off x="3535451" y="714375"/>
              <a:ext cx="855573" cy="369332"/>
            </a:xfrm>
            <a:prstGeom prst="rect">
              <a:avLst/>
            </a:prstGeom>
            <a:noFill/>
            <a:ln w="9525">
              <a:noFill/>
              <a:miter lim="800000"/>
              <a:headEnd/>
              <a:tailEnd/>
            </a:ln>
          </p:spPr>
          <p:txBody>
            <a:bodyPr>
              <a:spAutoFit/>
            </a:bodyPr>
            <a:lstStyle/>
            <a:p>
              <a:r>
                <a:rPr lang="fr-FR">
                  <a:solidFill>
                    <a:srgbClr val="FF0000"/>
                  </a:solidFill>
                </a:rPr>
                <a:t>I</a:t>
              </a:r>
              <a:r>
                <a:rPr lang="fr-FR" baseline="-25000">
                  <a:solidFill>
                    <a:srgbClr val="FF0000"/>
                  </a:solidFill>
                </a:rPr>
                <a:t>b </a:t>
              </a:r>
              <a:r>
                <a:rPr lang="fr-FR">
                  <a:solidFill>
                    <a:srgbClr val="FF0000"/>
                  </a:solidFill>
                </a:rPr>
                <a:t>(nA)</a:t>
              </a:r>
              <a:r>
                <a:rPr lang="fr-FR" baseline="-25000"/>
                <a:t> </a:t>
              </a:r>
            </a:p>
          </p:txBody>
        </p:sp>
        <p:sp>
          <p:nvSpPr>
            <p:cNvPr id="12325" name="TextBox 58"/>
            <p:cNvSpPr txBox="1">
              <a:spLocks noChangeArrowheads="1"/>
            </p:cNvSpPr>
            <p:nvPr/>
          </p:nvSpPr>
          <p:spPr bwMode="auto">
            <a:xfrm>
              <a:off x="7772400" y="3272913"/>
              <a:ext cx="852489" cy="369332"/>
            </a:xfrm>
            <a:prstGeom prst="rect">
              <a:avLst/>
            </a:prstGeom>
            <a:noFill/>
            <a:ln w="9525">
              <a:noFill/>
              <a:miter lim="800000"/>
              <a:headEnd/>
              <a:tailEnd/>
            </a:ln>
          </p:spPr>
          <p:txBody>
            <a:bodyPr>
              <a:spAutoFit/>
            </a:bodyPr>
            <a:lstStyle/>
            <a:p>
              <a:r>
                <a:rPr lang="fr-FR">
                  <a:solidFill>
                    <a:srgbClr val="7030A0"/>
                  </a:solidFill>
                </a:rPr>
                <a:t>V (µV)</a:t>
              </a:r>
            </a:p>
          </p:txBody>
        </p:sp>
        <p:sp>
          <p:nvSpPr>
            <p:cNvPr id="12326" name="ZoneTexte 80"/>
            <p:cNvSpPr txBox="1">
              <a:spLocks noChangeArrowheads="1"/>
            </p:cNvSpPr>
            <p:nvPr/>
          </p:nvSpPr>
          <p:spPr bwMode="auto">
            <a:xfrm>
              <a:off x="5886451" y="1355418"/>
              <a:ext cx="666750" cy="307698"/>
            </a:xfrm>
            <a:prstGeom prst="rect">
              <a:avLst/>
            </a:prstGeom>
            <a:noFill/>
            <a:ln w="9525">
              <a:noFill/>
              <a:miter lim="800000"/>
              <a:headEnd/>
              <a:tailEnd/>
            </a:ln>
          </p:spPr>
          <p:txBody>
            <a:bodyPr>
              <a:spAutoFit/>
            </a:bodyPr>
            <a:lstStyle/>
            <a:p>
              <a:r>
                <a:rPr lang="fr-FR" sz="1400">
                  <a:solidFill>
                    <a:srgbClr val="FF0000"/>
                  </a:solidFill>
                </a:rPr>
                <a:t>&lt;I</a:t>
              </a:r>
              <a:r>
                <a:rPr lang="fr-FR" sz="1400" i="1" baseline="-25000">
                  <a:solidFill>
                    <a:srgbClr val="FF0000"/>
                  </a:solidFill>
                </a:rPr>
                <a:t>sw</a:t>
              </a:r>
              <a:r>
                <a:rPr lang="fr-FR" sz="1400" i="1">
                  <a:solidFill>
                    <a:srgbClr val="FF0000"/>
                  </a:solidFill>
                </a:rPr>
                <a:t>&gt;</a:t>
              </a:r>
              <a:endParaRPr lang="fr-FR" sz="1400">
                <a:solidFill>
                  <a:srgbClr val="FF0000"/>
                </a:solidFill>
              </a:endParaRPr>
            </a:p>
          </p:txBody>
        </p:sp>
        <p:sp>
          <p:nvSpPr>
            <p:cNvPr id="12327" name="ZoneTexte 80"/>
            <p:cNvSpPr txBox="1">
              <a:spLocks noChangeArrowheads="1"/>
            </p:cNvSpPr>
            <p:nvPr/>
          </p:nvSpPr>
          <p:spPr bwMode="auto">
            <a:xfrm>
              <a:off x="4453667" y="1173956"/>
              <a:ext cx="1317954" cy="523086"/>
            </a:xfrm>
            <a:prstGeom prst="rect">
              <a:avLst/>
            </a:prstGeom>
            <a:noFill/>
            <a:ln w="9525">
              <a:noFill/>
              <a:miter lim="800000"/>
              <a:headEnd/>
              <a:tailEnd/>
            </a:ln>
          </p:spPr>
          <p:txBody>
            <a:bodyPr>
              <a:spAutoFit/>
            </a:bodyPr>
            <a:lstStyle/>
            <a:p>
              <a:r>
                <a:rPr lang="fr-FR" sz="1400"/>
                <a:t>Supercurrent branch</a:t>
              </a:r>
            </a:p>
          </p:txBody>
        </p:sp>
        <p:cxnSp>
          <p:nvCxnSpPr>
            <p:cNvPr id="118" name="Connecteur droit avec flèche 117"/>
            <p:cNvCxnSpPr/>
            <p:nvPr/>
          </p:nvCxnSpPr>
          <p:spPr bwMode="auto">
            <a:xfrm>
              <a:off x="5640388" y="1635125"/>
              <a:ext cx="242887" cy="2143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12290" name="Object 6"/>
          <p:cNvGraphicFramePr>
            <a:graphicFrameLocks noChangeAspect="1"/>
          </p:cNvGraphicFramePr>
          <p:nvPr/>
        </p:nvGraphicFramePr>
        <p:xfrm>
          <a:off x="3048000" y="5108575"/>
          <a:ext cx="885825" cy="654050"/>
        </p:xfrm>
        <a:graphic>
          <a:graphicData uri="http://schemas.openxmlformats.org/presentationml/2006/ole">
            <p:oleObj spid="_x0000_s12290" name="Równanie" r:id="rId5" imgW="533160" imgH="393480" progId="Equation.3">
              <p:embed/>
            </p:oleObj>
          </a:graphicData>
        </a:graphic>
      </p:graphicFrame>
      <p:sp>
        <p:nvSpPr>
          <p:cNvPr id="12322" name="Left Brace 248"/>
          <p:cNvSpPr>
            <a:spLocks/>
          </p:cNvSpPr>
          <p:nvPr/>
        </p:nvSpPr>
        <p:spPr bwMode="auto">
          <a:xfrm rot="-5400000">
            <a:off x="1511300" y="4776788"/>
            <a:ext cx="147637" cy="2065338"/>
          </a:xfrm>
          <a:prstGeom prst="leftBrace">
            <a:avLst>
              <a:gd name="adj1" fmla="val 8355"/>
              <a:gd name="adj2" fmla="val 50000"/>
            </a:avLst>
          </a:prstGeom>
          <a:noFill/>
          <a:ln w="9525" algn="ctr">
            <a:solidFill>
              <a:schemeClr val="tx1"/>
            </a:solidFill>
            <a:round/>
            <a:headEnd/>
            <a:tailEnd/>
          </a:ln>
        </p:spPr>
        <p:txBody>
          <a:bodyPr/>
          <a:lstStyle/>
          <a:p>
            <a:endParaRPr lang="fr-FR"/>
          </a:p>
        </p:txBody>
      </p:sp>
      <p:sp>
        <p:nvSpPr>
          <p:cNvPr id="107" name="TextBox 249"/>
          <p:cNvSpPr txBox="1"/>
          <p:nvPr/>
        </p:nvSpPr>
        <p:spPr>
          <a:xfrm>
            <a:off x="1444625" y="5857875"/>
            <a:ext cx="295275" cy="277813"/>
          </a:xfrm>
          <a:prstGeom prst="rect">
            <a:avLst/>
          </a:prstGeom>
          <a:noFill/>
        </p:spPr>
        <p:txBody>
          <a:bodyPr>
            <a:spAutoFit/>
          </a:bodyPr>
          <a:lstStyle/>
          <a:p>
            <a:pPr>
              <a:defRPr/>
            </a:pPr>
            <a:r>
              <a:rPr lang="en-US" sz="1200" dirty="0">
                <a:latin typeface="+mn-lt"/>
              </a:rPr>
              <a:t>n</a:t>
            </a:r>
            <a:endParaRPr lang="fr-FR" sz="1200" dirty="0">
              <a:latin typeface="+mn-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ytuł 1"/>
          <p:cNvSpPr>
            <a:spLocks noGrp="1"/>
          </p:cNvSpPr>
          <p:nvPr>
            <p:ph type="title"/>
          </p:nvPr>
        </p:nvSpPr>
        <p:spPr>
          <a:xfrm>
            <a:off x="0" y="47500"/>
            <a:ext cx="9144000" cy="800100"/>
          </a:xfrm>
        </p:spPr>
        <p:txBody>
          <a:bodyPr/>
          <a:lstStyle/>
          <a:p>
            <a:r>
              <a:rPr lang="en-US" sz="3000" b="1" dirty="0" smtClean="0">
                <a:solidFill>
                  <a:srgbClr val="3333FF"/>
                </a:solidFill>
                <a:latin typeface="+mn-lt"/>
              </a:rPr>
              <a:t>Flux Modulation </a:t>
            </a:r>
            <a:r>
              <a:rPr lang="en-US" sz="3000" b="1" dirty="0" smtClean="0">
                <a:solidFill>
                  <a:srgbClr val="3333FF"/>
                </a:solidFill>
                <a:latin typeface="+mn-lt"/>
              </a:rPr>
              <a:t>pattern for ATOMIC </a:t>
            </a:r>
            <a:r>
              <a:rPr lang="en-US" sz="3000" b="1" dirty="0" smtClean="0">
                <a:solidFill>
                  <a:srgbClr val="3333FF"/>
                </a:solidFill>
                <a:latin typeface="+mn-lt"/>
              </a:rPr>
              <a:t>SQUID</a:t>
            </a:r>
            <a:br>
              <a:rPr lang="en-US" sz="3000" b="1" dirty="0" smtClean="0">
                <a:solidFill>
                  <a:srgbClr val="3333FF"/>
                </a:solidFill>
                <a:latin typeface="+mn-lt"/>
              </a:rPr>
            </a:br>
            <a:r>
              <a:rPr lang="en-US" sz="3000" b="1" dirty="0" smtClean="0">
                <a:solidFill>
                  <a:srgbClr val="3333FF"/>
                </a:solidFill>
                <a:latin typeface="+mn-lt"/>
              </a:rPr>
              <a:t>= I(</a:t>
            </a:r>
            <a:r>
              <a:rPr lang="en-US" sz="3000" b="1" dirty="0" smtClean="0">
                <a:solidFill>
                  <a:srgbClr val="3333FF"/>
                </a:solidFill>
                <a:latin typeface="Symbol" pitchFamily="18" charset="2"/>
              </a:rPr>
              <a:t>d</a:t>
            </a:r>
            <a:r>
              <a:rPr lang="en-US" sz="3000" b="1" dirty="0" smtClean="0">
                <a:solidFill>
                  <a:srgbClr val="3333FF"/>
                </a:solidFill>
                <a:latin typeface="+mn-lt"/>
              </a:rPr>
              <a:t>) of the atomic contact</a:t>
            </a:r>
            <a:r>
              <a:rPr lang="en-US" sz="3000" b="1" dirty="0" smtClean="0">
                <a:solidFill>
                  <a:srgbClr val="3333FF"/>
                </a:solidFill>
                <a:latin typeface="+mn-lt"/>
              </a:rPr>
              <a:t> </a:t>
            </a:r>
            <a:endParaRPr lang="fr-FR" sz="3000" b="1" dirty="0" smtClean="0">
              <a:solidFill>
                <a:srgbClr val="3333FF"/>
              </a:solidFill>
              <a:latin typeface="+mn-lt"/>
            </a:endParaRPr>
          </a:p>
        </p:txBody>
      </p:sp>
      <p:grpSp>
        <p:nvGrpSpPr>
          <p:cNvPr id="13316" name="Groupe 88"/>
          <p:cNvGrpSpPr>
            <a:grpSpLocks/>
          </p:cNvGrpSpPr>
          <p:nvPr/>
        </p:nvGrpSpPr>
        <p:grpSpPr bwMode="auto">
          <a:xfrm>
            <a:off x="454789" y="700212"/>
            <a:ext cx="7339012" cy="3719512"/>
            <a:chOff x="4051309" y="4106742"/>
            <a:chExt cx="6200577" cy="2576513"/>
          </a:xfrm>
        </p:grpSpPr>
        <p:grpSp>
          <p:nvGrpSpPr>
            <p:cNvPr id="13318" name="Groupe 84"/>
            <p:cNvGrpSpPr>
              <a:grpSpLocks/>
            </p:cNvGrpSpPr>
            <p:nvPr/>
          </p:nvGrpSpPr>
          <p:grpSpPr bwMode="auto">
            <a:xfrm>
              <a:off x="4051309" y="4106742"/>
              <a:ext cx="3257550" cy="2576513"/>
              <a:chOff x="50781" y="4318000"/>
              <a:chExt cx="3257550" cy="2576513"/>
            </a:xfrm>
          </p:grpSpPr>
          <p:graphicFrame>
            <p:nvGraphicFramePr>
              <p:cNvPr id="13314" name="Object 2"/>
              <p:cNvGraphicFramePr>
                <a:graphicFrameLocks noChangeAspect="1"/>
              </p:cNvGraphicFramePr>
              <p:nvPr/>
            </p:nvGraphicFramePr>
            <p:xfrm>
              <a:off x="50781" y="4318000"/>
              <a:ext cx="3257550" cy="2576513"/>
            </p:xfrm>
            <a:graphic>
              <a:graphicData uri="http://schemas.openxmlformats.org/presentationml/2006/ole">
                <p:oleObj spid="_x0000_s13314" name="Graph" r:id="rId3" imgW="3965760" imgH="3136320" progId="Origin50.Graph">
                  <p:embed/>
                </p:oleObj>
              </a:graphicData>
            </a:graphic>
          </p:graphicFrame>
          <p:cxnSp>
            <p:nvCxnSpPr>
              <p:cNvPr id="10" name="Connecteur droit 82"/>
              <p:cNvCxnSpPr/>
              <p:nvPr/>
            </p:nvCxnSpPr>
            <p:spPr>
              <a:xfrm>
                <a:off x="714697" y="5571617"/>
                <a:ext cx="214331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3319" name="ZoneTexte 85"/>
            <p:cNvSpPr txBox="1">
              <a:spLocks noChangeArrowheads="1"/>
            </p:cNvSpPr>
            <p:nvPr/>
          </p:nvSpPr>
          <p:spPr bwMode="auto">
            <a:xfrm>
              <a:off x="6179920" y="4734089"/>
              <a:ext cx="4071966" cy="646331"/>
            </a:xfrm>
            <a:prstGeom prst="rect">
              <a:avLst/>
            </a:prstGeom>
            <a:noFill/>
            <a:ln w="9525">
              <a:noFill/>
              <a:miter lim="800000"/>
              <a:headEnd/>
              <a:tailEnd/>
            </a:ln>
          </p:spPr>
          <p:txBody>
            <a:bodyPr>
              <a:spAutoFit/>
            </a:bodyPr>
            <a:lstStyle/>
            <a:p>
              <a:pPr algn="ctr"/>
              <a:r>
                <a:rPr lang="fr-FR"/>
                <a:t>I</a:t>
              </a:r>
              <a:r>
                <a:rPr lang="fr-FR" sz="1100"/>
                <a:t>0</a:t>
              </a:r>
              <a:r>
                <a:rPr lang="fr-FR"/>
                <a:t>-switching current </a:t>
              </a:r>
            </a:p>
            <a:p>
              <a:pPr algn="ctr"/>
              <a:r>
                <a:rPr lang="fr-FR"/>
                <a:t>of junction alone</a:t>
              </a:r>
            </a:p>
          </p:txBody>
        </p:sp>
        <p:cxnSp>
          <p:nvCxnSpPr>
            <p:cNvPr id="8" name="Connecteur droit avec flèche 87"/>
            <p:cNvCxnSpPr/>
            <p:nvPr/>
          </p:nvCxnSpPr>
          <p:spPr>
            <a:xfrm rot="10800000" flipV="1">
              <a:off x="6783425" y="4961181"/>
              <a:ext cx="684035" cy="3826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3317" name="pole tekstowe 16"/>
          <p:cNvSpPr txBox="1">
            <a:spLocks noChangeArrowheads="1"/>
          </p:cNvSpPr>
          <p:nvPr/>
        </p:nvSpPr>
        <p:spPr bwMode="auto">
          <a:xfrm>
            <a:off x="4577195" y="4070639"/>
            <a:ext cx="3800475" cy="1477963"/>
          </a:xfrm>
          <a:prstGeom prst="rect">
            <a:avLst/>
          </a:prstGeom>
          <a:noFill/>
          <a:ln w="9525">
            <a:noFill/>
            <a:miter lim="800000"/>
            <a:headEnd/>
            <a:tailEnd/>
          </a:ln>
        </p:spPr>
        <p:txBody>
          <a:bodyPr>
            <a:spAutoFit/>
          </a:bodyPr>
          <a:lstStyle/>
          <a:p>
            <a:r>
              <a:rPr lang="en-US" dirty="0">
                <a:latin typeface="Times New Roman" pitchFamily="18" charset="0"/>
                <a:cs typeface="Times New Roman" pitchFamily="18" charset="0"/>
              </a:rPr>
              <a:t>When SQUID switches, phase across JJ is </a:t>
            </a:r>
            <a:r>
              <a:rPr lang="en-US" dirty="0" smtClean="0">
                <a:latin typeface="Times New Roman" pitchFamily="18" charset="0"/>
                <a:cs typeface="Times New Roman" pitchFamily="18" charset="0"/>
              </a:rPr>
              <a:t>approx. the </a:t>
            </a:r>
            <a:r>
              <a:rPr lang="en-US" dirty="0">
                <a:latin typeface="Times New Roman" pitchFamily="18" charset="0"/>
                <a:cs typeface="Times New Roman" pitchFamily="18" charset="0"/>
              </a:rPr>
              <a:t>same independently of applied magnetic flux =&gt; interference pattern is current-phase relation of atomic contact</a:t>
            </a:r>
            <a:endParaRPr lang="fr-FR" dirty="0">
              <a:latin typeface="Times New Roman" pitchFamily="18" charset="0"/>
              <a:cs typeface="Times New Roman" pitchFamily="18" charset="0"/>
            </a:endParaRPr>
          </a:p>
        </p:txBody>
      </p:sp>
      <p:graphicFrame>
        <p:nvGraphicFramePr>
          <p:cNvPr id="13322" name="Object 39"/>
          <p:cNvGraphicFramePr>
            <a:graphicFrameLocks noChangeAspect="1"/>
          </p:cNvGraphicFramePr>
          <p:nvPr/>
        </p:nvGraphicFramePr>
        <p:xfrm>
          <a:off x="5008294" y="2960874"/>
          <a:ext cx="2843213" cy="815975"/>
        </p:xfrm>
        <a:graphic>
          <a:graphicData uri="http://schemas.openxmlformats.org/presentationml/2006/ole">
            <p:oleObj spid="_x0000_s13322" name="Równanie" r:id="rId4" imgW="1371600" imgH="393480" progId="Equation.3">
              <p:embed/>
            </p:oleObj>
          </a:graphicData>
        </a:graphic>
      </p:graphicFrame>
      <p:sp>
        <p:nvSpPr>
          <p:cNvPr id="11" name="ZoneTexte 72"/>
          <p:cNvSpPr txBox="1">
            <a:spLocks noChangeArrowheads="1"/>
          </p:cNvSpPr>
          <p:nvPr/>
        </p:nvSpPr>
        <p:spPr bwMode="auto">
          <a:xfrm>
            <a:off x="244145" y="4530623"/>
            <a:ext cx="3943350" cy="830262"/>
          </a:xfrm>
          <a:prstGeom prst="rect">
            <a:avLst/>
          </a:prstGeom>
          <a:noFill/>
          <a:ln w="9525">
            <a:noFill/>
            <a:miter lim="800000"/>
            <a:headEnd/>
            <a:tailEnd/>
          </a:ln>
        </p:spPr>
        <p:txBody>
          <a:bodyPr>
            <a:spAutoFit/>
          </a:bodyPr>
          <a:lstStyle/>
          <a:p>
            <a:pPr algn="ctr"/>
            <a:r>
              <a:rPr lang="fr-FR" sz="2400" dirty="0"/>
              <a:t>The ground Andreev state is well-known…</a:t>
            </a:r>
          </a:p>
        </p:txBody>
      </p:sp>
      <p:sp>
        <p:nvSpPr>
          <p:cNvPr id="12" name="ZoneTexte 73"/>
          <p:cNvSpPr txBox="1"/>
          <p:nvPr/>
        </p:nvSpPr>
        <p:spPr>
          <a:xfrm>
            <a:off x="430605" y="5514749"/>
            <a:ext cx="1387475" cy="1169551"/>
          </a:xfrm>
          <a:prstGeom prst="rect">
            <a:avLst/>
          </a:prstGeom>
          <a:noFill/>
        </p:spPr>
        <p:txBody>
          <a:bodyPr>
            <a:spAutoFit/>
          </a:bodyPr>
          <a:lstStyle/>
          <a:p>
            <a:pPr algn="ctr">
              <a:defRPr/>
            </a:pPr>
            <a:r>
              <a:rPr lang="en-US" sz="1400" b="1" dirty="0" smtClean="0">
                <a:solidFill>
                  <a:schemeClr val="tx2">
                    <a:lumMod val="60000"/>
                    <a:lumOff val="40000"/>
                  </a:schemeClr>
                </a:solidFill>
                <a:latin typeface="Arial" charset="0"/>
                <a:cs typeface="+mn-cs"/>
              </a:rPr>
              <a:t>Theses in </a:t>
            </a:r>
            <a:r>
              <a:rPr lang="en-US" sz="1400" b="1" dirty="0" err="1" smtClean="0">
                <a:solidFill>
                  <a:schemeClr val="tx2">
                    <a:lumMod val="60000"/>
                    <a:lumOff val="40000"/>
                  </a:schemeClr>
                </a:solidFill>
                <a:latin typeface="Arial" charset="0"/>
                <a:cs typeface="+mn-cs"/>
              </a:rPr>
              <a:t>Quantronics</a:t>
            </a:r>
            <a:r>
              <a:rPr lang="en-US" sz="1400" b="1" dirty="0" smtClean="0">
                <a:solidFill>
                  <a:schemeClr val="tx2">
                    <a:lumMod val="60000"/>
                    <a:lumOff val="40000"/>
                  </a:schemeClr>
                </a:solidFill>
                <a:latin typeface="Arial" charset="0"/>
                <a:cs typeface="+mn-cs"/>
              </a:rPr>
              <a:t>:</a:t>
            </a:r>
            <a:endParaRPr lang="en-US" sz="1400" b="1" dirty="0">
              <a:solidFill>
                <a:schemeClr val="tx2">
                  <a:lumMod val="60000"/>
                  <a:lumOff val="40000"/>
                </a:schemeClr>
              </a:solidFill>
              <a:latin typeface="Arial" charset="0"/>
              <a:cs typeface="+mn-cs"/>
            </a:endParaRPr>
          </a:p>
          <a:p>
            <a:pPr algn="ctr">
              <a:defRPr/>
            </a:pPr>
            <a:r>
              <a:rPr lang="fr-FR" sz="1400" b="1" dirty="0">
                <a:solidFill>
                  <a:schemeClr val="tx2">
                    <a:lumMod val="60000"/>
                    <a:lumOff val="40000"/>
                  </a:schemeClr>
                </a:solidFill>
                <a:latin typeface="Arial" charset="0"/>
                <a:cs typeface="+mn-cs"/>
              </a:rPr>
              <a:t>M. Chauvin, </a:t>
            </a:r>
          </a:p>
          <a:p>
            <a:pPr algn="ctr">
              <a:defRPr/>
            </a:pPr>
            <a:r>
              <a:rPr lang="fr-FR" sz="1400" b="1" dirty="0">
                <a:solidFill>
                  <a:schemeClr val="tx2">
                    <a:lumMod val="60000"/>
                    <a:lumOff val="40000"/>
                  </a:schemeClr>
                </a:solidFill>
                <a:latin typeface="Arial" charset="0"/>
                <a:cs typeface="+mn-cs"/>
              </a:rPr>
              <a:t>B. Huard,</a:t>
            </a:r>
          </a:p>
          <a:p>
            <a:pPr algn="ctr">
              <a:defRPr/>
            </a:pPr>
            <a:r>
              <a:rPr lang="fr-FR" sz="1400" b="1" dirty="0">
                <a:solidFill>
                  <a:schemeClr val="tx2">
                    <a:lumMod val="60000"/>
                    <a:lumOff val="40000"/>
                  </a:schemeClr>
                </a:solidFill>
                <a:latin typeface="Arial" charset="0"/>
                <a:cs typeface="+mn-cs"/>
              </a:rPr>
              <a:t>Q. Le </a:t>
            </a:r>
            <a:r>
              <a:rPr lang="fr-FR" sz="1400" b="1" dirty="0" err="1">
                <a:solidFill>
                  <a:schemeClr val="tx2">
                    <a:lumMod val="60000"/>
                    <a:lumOff val="40000"/>
                  </a:schemeClr>
                </a:solidFill>
                <a:latin typeface="Arial" charset="0"/>
                <a:cs typeface="+mn-cs"/>
              </a:rPr>
              <a:t>Masne</a:t>
            </a:r>
            <a:endParaRPr lang="fr-FR" sz="1400" b="1" dirty="0">
              <a:solidFill>
                <a:schemeClr val="tx2">
                  <a:lumMod val="60000"/>
                  <a:lumOff val="40000"/>
                </a:schemeClr>
              </a:solidFill>
              <a:latin typeface="Arial" charset="0"/>
              <a:cs typeface="+mn-cs"/>
            </a:endParaRPr>
          </a:p>
        </p:txBody>
      </p:sp>
      <p:sp>
        <p:nvSpPr>
          <p:cNvPr id="13" name="ZoneTexte 75"/>
          <p:cNvSpPr txBox="1"/>
          <p:nvPr/>
        </p:nvSpPr>
        <p:spPr>
          <a:xfrm>
            <a:off x="1774887" y="5889790"/>
            <a:ext cx="2573337" cy="306388"/>
          </a:xfrm>
          <a:prstGeom prst="rect">
            <a:avLst/>
          </a:prstGeom>
          <a:noFill/>
        </p:spPr>
        <p:txBody>
          <a:bodyPr>
            <a:spAutoFit/>
          </a:bodyPr>
          <a:lstStyle/>
          <a:p>
            <a:pPr algn="ctr">
              <a:defRPr/>
            </a:pPr>
            <a:r>
              <a:rPr lang="fr-FR" sz="1400" b="1" dirty="0" err="1">
                <a:solidFill>
                  <a:schemeClr val="tx2">
                    <a:lumMod val="60000"/>
                    <a:lumOff val="40000"/>
                  </a:schemeClr>
                </a:solidFill>
                <a:latin typeface="Arial" charset="0"/>
                <a:cs typeface="+mn-cs"/>
              </a:rPr>
              <a:t>Della</a:t>
            </a:r>
            <a:r>
              <a:rPr lang="fr-FR" sz="1400" b="1" dirty="0">
                <a:solidFill>
                  <a:schemeClr val="tx2">
                    <a:lumMod val="60000"/>
                    <a:lumOff val="40000"/>
                  </a:schemeClr>
                </a:solidFill>
                <a:latin typeface="Arial" charset="0"/>
                <a:cs typeface="+mn-cs"/>
              </a:rPr>
              <a:t> Rocca et al., PRL 2007</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1"/>
          <p:cNvSpPr>
            <a:spLocks noChangeArrowheads="1"/>
          </p:cNvSpPr>
          <p:nvPr/>
        </p:nvSpPr>
        <p:spPr bwMode="auto">
          <a:xfrm>
            <a:off x="4927600" y="1352550"/>
            <a:ext cx="1627188" cy="646113"/>
          </a:xfrm>
          <a:prstGeom prst="rect">
            <a:avLst/>
          </a:prstGeom>
          <a:noFill/>
          <a:ln w="9525">
            <a:noFill/>
            <a:miter lim="800000"/>
            <a:headEnd/>
            <a:tailEnd/>
          </a:ln>
        </p:spPr>
        <p:txBody>
          <a:bodyPr wrap="none">
            <a:spAutoFit/>
          </a:bodyPr>
          <a:lstStyle/>
          <a:p>
            <a:r>
              <a:rPr lang="fr-FR" sz="3600"/>
              <a:t>P</a:t>
            </a:r>
            <a:r>
              <a:rPr lang="fr-FR" sz="3600">
                <a:solidFill>
                  <a:srgbClr val="FF0000"/>
                </a:solidFill>
              </a:rPr>
              <a:t> (I</a:t>
            </a:r>
            <a:r>
              <a:rPr lang="fr-FR" sz="3600" baseline="-25000">
                <a:solidFill>
                  <a:srgbClr val="FF0000"/>
                </a:solidFill>
              </a:rPr>
              <a:t>b</a:t>
            </a:r>
            <a:r>
              <a:rPr lang="fr-FR" sz="3600">
                <a:solidFill>
                  <a:srgbClr val="FF0000"/>
                </a:solidFill>
              </a:rPr>
              <a:t>,</a:t>
            </a:r>
            <a:r>
              <a:rPr lang="fr-FR" sz="3600">
                <a:solidFill>
                  <a:srgbClr val="3333FF"/>
                </a:solidFill>
                <a:latin typeface="Symbol" pitchFamily="18" charset="2"/>
              </a:rPr>
              <a:t>j</a:t>
            </a:r>
            <a:r>
              <a:rPr lang="fr-FR" sz="3600">
                <a:solidFill>
                  <a:srgbClr val="FF0000"/>
                </a:solidFill>
              </a:rPr>
              <a:t>)</a:t>
            </a:r>
            <a:endParaRPr lang="fr-FR" sz="3600"/>
          </a:p>
        </p:txBody>
      </p:sp>
      <p:sp>
        <p:nvSpPr>
          <p:cNvPr id="77827" name="ZoneTexte 24"/>
          <p:cNvSpPr txBox="1">
            <a:spLocks noChangeArrowheads="1"/>
          </p:cNvSpPr>
          <p:nvPr/>
        </p:nvSpPr>
        <p:spPr bwMode="auto">
          <a:xfrm>
            <a:off x="534390" y="2997551"/>
            <a:ext cx="2873828" cy="369332"/>
          </a:xfrm>
          <a:prstGeom prst="rect">
            <a:avLst/>
          </a:prstGeom>
          <a:noFill/>
          <a:ln w="9525">
            <a:noFill/>
            <a:miter lim="800000"/>
            <a:headEnd/>
            <a:tailEnd/>
          </a:ln>
        </p:spPr>
        <p:txBody>
          <a:bodyPr wrap="square">
            <a:spAutoFit/>
          </a:bodyPr>
          <a:lstStyle/>
          <a:p>
            <a:r>
              <a:rPr lang="fr-FR" dirty="0"/>
              <a:t>A vertical cut is </a:t>
            </a:r>
            <a:r>
              <a:rPr lang="fr-FR" dirty="0" smtClean="0"/>
              <a:t>an </a:t>
            </a:r>
            <a:r>
              <a:rPr lang="fr-FR" i="1" dirty="0"/>
              <a:t>s-curve</a:t>
            </a:r>
          </a:p>
        </p:txBody>
      </p:sp>
      <p:grpSp>
        <p:nvGrpSpPr>
          <p:cNvPr id="77828" name="Groupe 49"/>
          <p:cNvGrpSpPr>
            <a:grpSpLocks/>
          </p:cNvGrpSpPr>
          <p:nvPr/>
        </p:nvGrpSpPr>
        <p:grpSpPr bwMode="auto">
          <a:xfrm>
            <a:off x="3295650" y="1897063"/>
            <a:ext cx="5372100" cy="4960937"/>
            <a:chOff x="2457450" y="1411476"/>
            <a:chExt cx="5057775" cy="4674999"/>
          </a:xfrm>
        </p:grpSpPr>
        <p:pic>
          <p:nvPicPr>
            <p:cNvPr id="77836" name="Picture 1"/>
            <p:cNvPicPr>
              <a:picLocks noChangeAspect="1" noChangeArrowheads="1"/>
            </p:cNvPicPr>
            <p:nvPr/>
          </p:nvPicPr>
          <p:blipFill>
            <a:blip r:embed="rId2"/>
            <a:srcRect/>
            <a:stretch>
              <a:fillRect/>
            </a:stretch>
          </p:blipFill>
          <p:spPr bwMode="auto">
            <a:xfrm>
              <a:off x="2457450" y="1800225"/>
              <a:ext cx="4238448" cy="4286250"/>
            </a:xfrm>
            <a:prstGeom prst="rect">
              <a:avLst/>
            </a:prstGeom>
            <a:noFill/>
            <a:ln w="9525">
              <a:noFill/>
              <a:miter lim="800000"/>
              <a:headEnd/>
              <a:tailEnd/>
            </a:ln>
          </p:spPr>
        </p:pic>
        <p:cxnSp>
          <p:nvCxnSpPr>
            <p:cNvPr id="77837" name="Straight Connector 36"/>
            <p:cNvCxnSpPr>
              <a:cxnSpLocks noChangeShapeType="1"/>
            </p:cNvCxnSpPr>
            <p:nvPr/>
          </p:nvCxnSpPr>
          <p:spPr bwMode="auto">
            <a:xfrm rot="5400000">
              <a:off x="1438875" y="3713924"/>
              <a:ext cx="3780000" cy="9750"/>
            </a:xfrm>
            <a:prstGeom prst="line">
              <a:avLst/>
            </a:prstGeom>
            <a:noFill/>
            <a:ln w="28575" algn="ctr">
              <a:solidFill>
                <a:srgbClr val="3333FF"/>
              </a:solidFill>
              <a:round/>
              <a:headEnd/>
              <a:tailEnd/>
            </a:ln>
          </p:spPr>
        </p:cxnSp>
        <p:sp>
          <p:nvSpPr>
            <p:cNvPr id="77838" name="ZoneTexte 12"/>
            <p:cNvSpPr txBox="1">
              <a:spLocks noChangeArrowheads="1"/>
            </p:cNvSpPr>
            <p:nvPr/>
          </p:nvSpPr>
          <p:spPr bwMode="auto">
            <a:xfrm>
              <a:off x="5492651" y="5106646"/>
              <a:ext cx="711046" cy="338554"/>
            </a:xfrm>
            <a:prstGeom prst="rect">
              <a:avLst/>
            </a:prstGeom>
            <a:noFill/>
            <a:ln w="9525">
              <a:noFill/>
              <a:miter lim="800000"/>
              <a:headEnd/>
              <a:tailEnd/>
            </a:ln>
          </p:spPr>
          <p:txBody>
            <a:bodyPr>
              <a:spAutoFit/>
            </a:bodyPr>
            <a:lstStyle/>
            <a:p>
              <a:r>
                <a:rPr lang="fr-FR" sz="1600">
                  <a:solidFill>
                    <a:schemeClr val="bg1"/>
                  </a:solidFill>
                </a:rPr>
                <a:t>P = 0</a:t>
              </a:r>
            </a:p>
          </p:txBody>
        </p:sp>
        <p:sp>
          <p:nvSpPr>
            <p:cNvPr id="77839" name="ZoneTexte 12"/>
            <p:cNvSpPr txBox="1">
              <a:spLocks noChangeArrowheads="1"/>
            </p:cNvSpPr>
            <p:nvPr/>
          </p:nvSpPr>
          <p:spPr bwMode="auto">
            <a:xfrm>
              <a:off x="5689927" y="1916301"/>
              <a:ext cx="709312" cy="338554"/>
            </a:xfrm>
            <a:prstGeom prst="rect">
              <a:avLst/>
            </a:prstGeom>
            <a:noFill/>
            <a:ln w="9525">
              <a:noFill/>
              <a:miter lim="800000"/>
              <a:headEnd/>
              <a:tailEnd/>
            </a:ln>
          </p:spPr>
          <p:txBody>
            <a:bodyPr>
              <a:spAutoFit/>
            </a:bodyPr>
            <a:lstStyle/>
            <a:p>
              <a:r>
                <a:rPr lang="fr-FR" sz="1600"/>
                <a:t>P = 1</a:t>
              </a:r>
            </a:p>
          </p:txBody>
        </p:sp>
        <p:grpSp>
          <p:nvGrpSpPr>
            <p:cNvPr id="77840" name="Groupe 41"/>
            <p:cNvGrpSpPr>
              <a:grpSpLocks/>
            </p:cNvGrpSpPr>
            <p:nvPr/>
          </p:nvGrpSpPr>
          <p:grpSpPr bwMode="auto">
            <a:xfrm>
              <a:off x="6753224" y="1411476"/>
              <a:ext cx="762001" cy="4339481"/>
              <a:chOff x="6753224" y="1411476"/>
              <a:chExt cx="762001" cy="4339481"/>
            </a:xfrm>
          </p:grpSpPr>
          <p:pic>
            <p:nvPicPr>
              <p:cNvPr id="77842" name="Picture 2"/>
              <p:cNvPicPr>
                <a:picLocks noChangeAspect="1" noChangeArrowheads="1"/>
              </p:cNvPicPr>
              <p:nvPr/>
            </p:nvPicPr>
            <p:blipFill>
              <a:blip r:embed="rId3"/>
              <a:srcRect/>
              <a:stretch>
                <a:fillRect/>
              </a:stretch>
            </p:blipFill>
            <p:spPr bwMode="auto">
              <a:xfrm rot="-5400000">
                <a:off x="5324476" y="3583779"/>
                <a:ext cx="3840955" cy="292893"/>
              </a:xfrm>
              <a:prstGeom prst="rect">
                <a:avLst/>
              </a:prstGeom>
              <a:noFill/>
              <a:ln w="9525">
                <a:noFill/>
                <a:miter lim="800000"/>
                <a:headEnd/>
                <a:tailEnd/>
              </a:ln>
            </p:spPr>
          </p:pic>
          <p:sp>
            <p:nvSpPr>
              <p:cNvPr id="77843" name="ZoneTexte 12"/>
              <p:cNvSpPr txBox="1">
                <a:spLocks noChangeArrowheads="1"/>
              </p:cNvSpPr>
              <p:nvPr/>
            </p:nvSpPr>
            <p:spPr bwMode="auto">
              <a:xfrm>
                <a:off x="7023427" y="1411476"/>
                <a:ext cx="491798" cy="461665"/>
              </a:xfrm>
              <a:prstGeom prst="rect">
                <a:avLst/>
              </a:prstGeom>
              <a:noFill/>
              <a:ln w="9525">
                <a:noFill/>
                <a:miter lim="800000"/>
                <a:headEnd/>
                <a:tailEnd/>
              </a:ln>
            </p:spPr>
            <p:txBody>
              <a:bodyPr>
                <a:spAutoFit/>
              </a:bodyPr>
              <a:lstStyle/>
              <a:p>
                <a:r>
                  <a:rPr lang="fr-FR" sz="2400"/>
                  <a:t>P</a:t>
                </a:r>
              </a:p>
            </p:txBody>
          </p:sp>
          <p:sp>
            <p:nvSpPr>
              <p:cNvPr id="77844" name="ZoneTexte 12"/>
              <p:cNvSpPr txBox="1">
                <a:spLocks noChangeArrowheads="1"/>
              </p:cNvSpPr>
              <p:nvPr/>
            </p:nvSpPr>
            <p:spPr bwMode="auto">
              <a:xfrm>
                <a:off x="6753224" y="1666875"/>
                <a:ext cx="341339" cy="369332"/>
              </a:xfrm>
              <a:prstGeom prst="rect">
                <a:avLst/>
              </a:prstGeom>
              <a:noFill/>
              <a:ln w="9525">
                <a:noFill/>
                <a:miter lim="800000"/>
                <a:headEnd/>
                <a:tailEnd/>
              </a:ln>
            </p:spPr>
            <p:txBody>
              <a:bodyPr>
                <a:spAutoFit/>
              </a:bodyPr>
              <a:lstStyle/>
              <a:p>
                <a:r>
                  <a:rPr lang="fr-FR"/>
                  <a:t>1</a:t>
                </a:r>
              </a:p>
            </p:txBody>
          </p:sp>
          <p:sp>
            <p:nvSpPr>
              <p:cNvPr id="77845" name="ZoneTexte 12"/>
              <p:cNvSpPr txBox="1">
                <a:spLocks noChangeArrowheads="1"/>
              </p:cNvSpPr>
              <p:nvPr/>
            </p:nvSpPr>
            <p:spPr bwMode="auto">
              <a:xfrm>
                <a:off x="6791324" y="5381625"/>
                <a:ext cx="341339" cy="369332"/>
              </a:xfrm>
              <a:prstGeom prst="rect">
                <a:avLst/>
              </a:prstGeom>
              <a:noFill/>
              <a:ln w="9525">
                <a:noFill/>
                <a:miter lim="800000"/>
                <a:headEnd/>
                <a:tailEnd/>
              </a:ln>
            </p:spPr>
            <p:txBody>
              <a:bodyPr>
                <a:spAutoFit/>
              </a:bodyPr>
              <a:lstStyle/>
              <a:p>
                <a:r>
                  <a:rPr lang="fr-FR"/>
                  <a:t>0</a:t>
                </a:r>
              </a:p>
            </p:txBody>
          </p:sp>
        </p:grpSp>
        <p:cxnSp>
          <p:nvCxnSpPr>
            <p:cNvPr id="77841" name="Straight Connector 36"/>
            <p:cNvCxnSpPr>
              <a:cxnSpLocks noChangeShapeType="1"/>
            </p:cNvCxnSpPr>
            <p:nvPr/>
          </p:nvCxnSpPr>
          <p:spPr bwMode="auto">
            <a:xfrm rot="5400000">
              <a:off x="2467575" y="3713924"/>
              <a:ext cx="3780000" cy="9750"/>
            </a:xfrm>
            <a:prstGeom prst="line">
              <a:avLst/>
            </a:prstGeom>
            <a:noFill/>
            <a:ln w="28575" algn="ctr">
              <a:solidFill>
                <a:srgbClr val="FF6600"/>
              </a:solidFill>
              <a:round/>
              <a:headEnd/>
              <a:tailEnd/>
            </a:ln>
          </p:spPr>
        </p:cxnSp>
      </p:grpSp>
      <p:sp>
        <p:nvSpPr>
          <p:cNvPr id="77829" name="Rectangle 55"/>
          <p:cNvSpPr>
            <a:spLocks noChangeArrowheads="1"/>
          </p:cNvSpPr>
          <p:nvPr/>
        </p:nvSpPr>
        <p:spPr bwMode="auto">
          <a:xfrm>
            <a:off x="1335088" y="4562475"/>
            <a:ext cx="2192337" cy="584200"/>
          </a:xfrm>
          <a:prstGeom prst="rect">
            <a:avLst/>
          </a:prstGeom>
          <a:noFill/>
          <a:ln w="9525">
            <a:noFill/>
            <a:miter lim="800000"/>
            <a:headEnd/>
            <a:tailEnd/>
          </a:ln>
        </p:spPr>
        <p:txBody>
          <a:bodyPr wrap="none">
            <a:spAutoFit/>
          </a:bodyPr>
          <a:lstStyle/>
          <a:p>
            <a:r>
              <a:rPr lang="fr-FR" sz="2000">
                <a:solidFill>
                  <a:srgbClr val="FF0000"/>
                </a:solidFill>
              </a:rPr>
              <a:t>s </a:t>
            </a:r>
            <a:r>
              <a:rPr lang="fr-FR" sz="2000"/>
              <a:t>=</a:t>
            </a:r>
            <a:r>
              <a:rPr lang="fr-FR" sz="2000">
                <a:solidFill>
                  <a:srgbClr val="FF0000"/>
                </a:solidFill>
              </a:rPr>
              <a:t> I</a:t>
            </a:r>
            <a:r>
              <a:rPr lang="fr-FR" sz="2000" baseline="-25000">
                <a:solidFill>
                  <a:srgbClr val="FF0000"/>
                </a:solidFill>
              </a:rPr>
              <a:t>b</a:t>
            </a:r>
            <a:r>
              <a:rPr lang="fr-FR" sz="2000"/>
              <a:t>/I</a:t>
            </a:r>
            <a:r>
              <a:rPr lang="fr-FR" sz="2000" baseline="-25000"/>
              <a:t>0</a:t>
            </a:r>
          </a:p>
          <a:p>
            <a:r>
              <a:rPr lang="fr-FR" sz="1200"/>
              <a:t>I</a:t>
            </a:r>
            <a:r>
              <a:rPr lang="fr-FR" sz="1200" baseline="-25000"/>
              <a:t>0</a:t>
            </a:r>
            <a:r>
              <a:rPr lang="en-US" sz="1200" baseline="-25000"/>
              <a:t> </a:t>
            </a:r>
            <a:r>
              <a:rPr lang="en-US" sz="1200"/>
              <a:t> - critical current of JJ alone</a:t>
            </a:r>
            <a:endParaRPr lang="fr-FR" sz="1200" baseline="-25000"/>
          </a:p>
        </p:txBody>
      </p:sp>
      <p:grpSp>
        <p:nvGrpSpPr>
          <p:cNvPr id="77830" name="Groupe 57"/>
          <p:cNvGrpSpPr>
            <a:grpSpLocks/>
          </p:cNvGrpSpPr>
          <p:nvPr/>
        </p:nvGrpSpPr>
        <p:grpSpPr bwMode="auto">
          <a:xfrm>
            <a:off x="371475" y="723900"/>
            <a:ext cx="3441700" cy="2276475"/>
            <a:chOff x="857251" y="1042988"/>
            <a:chExt cx="2955280" cy="1919288"/>
          </a:xfrm>
        </p:grpSpPr>
        <p:pic>
          <p:nvPicPr>
            <p:cNvPr id="77834" name="Picture 3"/>
            <p:cNvPicPr>
              <a:picLocks noChangeAspect="1" noChangeArrowheads="1"/>
            </p:cNvPicPr>
            <p:nvPr/>
          </p:nvPicPr>
          <p:blipFill>
            <a:blip r:embed="rId4"/>
            <a:srcRect/>
            <a:stretch>
              <a:fillRect/>
            </a:stretch>
          </p:blipFill>
          <p:spPr bwMode="auto">
            <a:xfrm>
              <a:off x="857251" y="1042988"/>
              <a:ext cx="2955280" cy="1747837"/>
            </a:xfrm>
            <a:prstGeom prst="rect">
              <a:avLst/>
            </a:prstGeom>
            <a:noFill/>
            <a:ln w="9525">
              <a:noFill/>
              <a:miter lim="800000"/>
              <a:headEnd/>
              <a:tailEnd/>
            </a:ln>
          </p:spPr>
        </p:pic>
        <p:pic>
          <p:nvPicPr>
            <p:cNvPr id="77835" name="Picture 5"/>
            <p:cNvPicPr>
              <a:picLocks noChangeAspect="1" noChangeArrowheads="1"/>
            </p:cNvPicPr>
            <p:nvPr/>
          </p:nvPicPr>
          <p:blipFill>
            <a:blip r:embed="rId5"/>
            <a:srcRect/>
            <a:stretch>
              <a:fillRect/>
            </a:stretch>
          </p:blipFill>
          <p:spPr bwMode="auto">
            <a:xfrm>
              <a:off x="2928939" y="2790826"/>
              <a:ext cx="134710" cy="171450"/>
            </a:xfrm>
            <a:prstGeom prst="rect">
              <a:avLst/>
            </a:prstGeom>
            <a:noFill/>
            <a:ln w="9525">
              <a:noFill/>
              <a:miter lim="800000"/>
              <a:headEnd/>
              <a:tailEnd/>
            </a:ln>
          </p:spPr>
        </p:pic>
      </p:grpSp>
      <p:cxnSp>
        <p:nvCxnSpPr>
          <p:cNvPr id="77831" name="Straight Arrow Connector 29"/>
          <p:cNvCxnSpPr>
            <a:cxnSpLocks noChangeShapeType="1"/>
          </p:cNvCxnSpPr>
          <p:nvPr/>
        </p:nvCxnSpPr>
        <p:spPr bwMode="auto">
          <a:xfrm>
            <a:off x="1771650" y="2181225"/>
            <a:ext cx="3505200" cy="904875"/>
          </a:xfrm>
          <a:prstGeom prst="straightConnector1">
            <a:avLst/>
          </a:prstGeom>
          <a:noFill/>
          <a:ln w="19050" algn="ctr">
            <a:solidFill>
              <a:srgbClr val="FF6600"/>
            </a:solidFill>
            <a:round/>
            <a:headEnd/>
            <a:tailEnd type="arrow" w="med" len="med"/>
          </a:ln>
        </p:spPr>
      </p:cxnSp>
      <p:cxnSp>
        <p:nvCxnSpPr>
          <p:cNvPr id="77832" name="Straight Arrow Connector 29"/>
          <p:cNvCxnSpPr>
            <a:cxnSpLocks noChangeShapeType="1"/>
          </p:cNvCxnSpPr>
          <p:nvPr/>
        </p:nvCxnSpPr>
        <p:spPr bwMode="auto">
          <a:xfrm rot="16200000" flipH="1">
            <a:off x="3462338" y="1728787"/>
            <a:ext cx="781050" cy="733425"/>
          </a:xfrm>
          <a:prstGeom prst="straightConnector1">
            <a:avLst/>
          </a:prstGeom>
          <a:noFill/>
          <a:ln w="19050" algn="ctr">
            <a:solidFill>
              <a:srgbClr val="3333FF"/>
            </a:solidFill>
            <a:round/>
            <a:headEnd/>
            <a:tailEnd type="arrow" w="med" len="med"/>
          </a:ln>
        </p:spPr>
      </p:cxnSp>
      <p:sp>
        <p:nvSpPr>
          <p:cNvPr id="25" name="Titre 1"/>
          <p:cNvSpPr txBox="1">
            <a:spLocks/>
          </p:cNvSpPr>
          <p:nvPr/>
        </p:nvSpPr>
        <p:spPr bwMode="auto">
          <a:xfrm>
            <a:off x="314325" y="0"/>
            <a:ext cx="8591550" cy="1143000"/>
          </a:xfrm>
          <a:prstGeom prst="rect">
            <a:avLst/>
          </a:prstGeom>
          <a:noFill/>
          <a:ln w="9525">
            <a:noFill/>
            <a:miter lim="800000"/>
            <a:headEnd/>
            <a:tailEnd/>
          </a:ln>
          <a:effectLst/>
        </p:spPr>
        <p:txBody>
          <a:bodyPr anchor="ctr"/>
          <a:lstStyle/>
          <a:p>
            <a:pPr>
              <a:defRPr/>
            </a:pPr>
            <a:r>
              <a:rPr lang="fr-FR" sz="3000" b="1" kern="0" dirty="0">
                <a:solidFill>
                  <a:srgbClr val="3333FF"/>
                </a:solidFill>
                <a:latin typeface="+mn-lt"/>
                <a:ea typeface="+mj-ea"/>
                <a:cs typeface="+mj-cs"/>
              </a:rPr>
              <a:t>Switching probability map with normal leads</a:t>
            </a:r>
            <a:r>
              <a:rPr lang="fr-FR" sz="2800" kern="0" dirty="0">
                <a:solidFill>
                  <a:schemeClr val="accent2"/>
                </a:solidFill>
                <a:latin typeface="+mj-lt"/>
                <a:ea typeface="+mj-ea"/>
                <a:cs typeface="+mj-cs"/>
              </a:rPr>
              <a:t/>
            </a:r>
            <a:br>
              <a:rPr lang="fr-FR" sz="2800" kern="0" dirty="0">
                <a:solidFill>
                  <a:schemeClr val="accent2"/>
                </a:solidFill>
                <a:latin typeface="+mj-lt"/>
                <a:ea typeface="+mj-ea"/>
                <a:cs typeface="+mj-cs"/>
              </a:rPr>
            </a:br>
            <a:endParaRPr lang="fr-FR" sz="2800" kern="0" dirty="0">
              <a:solidFill>
                <a:schemeClr val="accent2"/>
              </a:solidFill>
              <a:latin typeface="+mj-lt"/>
              <a:ea typeface="+mj-ea"/>
              <a:cs typeface="+mj-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a:xfrm>
            <a:off x="422275" y="0"/>
            <a:ext cx="8229600" cy="1143000"/>
          </a:xfrm>
        </p:spPr>
        <p:txBody>
          <a:bodyPr/>
          <a:lstStyle/>
          <a:p>
            <a:pPr>
              <a:defRPr/>
            </a:pPr>
            <a:r>
              <a:rPr lang="en-US" sz="3000" b="1" cap="all" dirty="0" smtClean="0">
                <a:solidFill>
                  <a:srgbClr val="0000FF"/>
                </a:solidFill>
              </a:rPr>
              <a:t>SAMPLE</a:t>
            </a:r>
            <a:endParaRPr lang="fr-FR" sz="3000" b="1" cap="all" dirty="0">
              <a:solidFill>
                <a:srgbClr val="0000FF"/>
              </a:solidFill>
            </a:endParaRPr>
          </a:p>
        </p:txBody>
      </p:sp>
      <p:grpSp>
        <p:nvGrpSpPr>
          <p:cNvPr id="7" name="Grupa 6"/>
          <p:cNvGrpSpPr/>
          <p:nvPr/>
        </p:nvGrpSpPr>
        <p:grpSpPr>
          <a:xfrm>
            <a:off x="201613" y="2112122"/>
            <a:ext cx="8775700" cy="3286125"/>
            <a:chOff x="201613" y="2397125"/>
            <a:chExt cx="8775700" cy="3286125"/>
          </a:xfrm>
        </p:grpSpPr>
        <p:pic>
          <p:nvPicPr>
            <p:cNvPr id="76802" name="Picture 2" descr="W:\ALSN2no2\ALSN2no2x2500BF.jpg"/>
            <p:cNvPicPr>
              <a:picLocks noChangeAspect="1" noChangeArrowheads="1"/>
            </p:cNvPicPr>
            <p:nvPr/>
          </p:nvPicPr>
          <p:blipFill>
            <a:blip r:embed="rId2"/>
            <a:srcRect/>
            <a:stretch>
              <a:fillRect/>
            </a:stretch>
          </p:blipFill>
          <p:spPr bwMode="auto">
            <a:xfrm>
              <a:off x="4613275" y="2397125"/>
              <a:ext cx="4364038" cy="3286125"/>
            </a:xfrm>
            <a:prstGeom prst="rect">
              <a:avLst/>
            </a:prstGeom>
            <a:noFill/>
            <a:ln w="9525">
              <a:noFill/>
              <a:miter lim="800000"/>
              <a:headEnd/>
              <a:tailEnd/>
            </a:ln>
          </p:spPr>
        </p:pic>
        <p:pic>
          <p:nvPicPr>
            <p:cNvPr id="76803" name="Picture 4" descr="W:\ALSN1no7\ALSN1no7Opticalx100.jpg"/>
            <p:cNvPicPr>
              <a:picLocks noChangeAspect="1" noChangeArrowheads="1"/>
            </p:cNvPicPr>
            <p:nvPr/>
          </p:nvPicPr>
          <p:blipFill>
            <a:blip r:embed="rId3"/>
            <a:srcRect/>
            <a:stretch>
              <a:fillRect/>
            </a:stretch>
          </p:blipFill>
          <p:spPr bwMode="auto">
            <a:xfrm>
              <a:off x="201613" y="2413763"/>
              <a:ext cx="4335462" cy="3263900"/>
            </a:xfrm>
            <a:prstGeom prst="rect">
              <a:avLst/>
            </a:prstGeom>
            <a:noFill/>
            <a:ln w="28575">
              <a:solidFill>
                <a:srgbClr val="FF0000"/>
              </a:solidFill>
              <a:miter lim="800000"/>
              <a:headEnd/>
              <a:tailEnd/>
            </a:ln>
          </p:spPr>
        </p:pic>
        <p:sp>
          <p:nvSpPr>
            <p:cNvPr id="76805" name="Elipsa 6"/>
            <p:cNvSpPr>
              <a:spLocks noChangeArrowheads="1"/>
            </p:cNvSpPr>
            <p:nvPr/>
          </p:nvSpPr>
          <p:spPr bwMode="auto">
            <a:xfrm>
              <a:off x="2316163" y="5022850"/>
              <a:ext cx="546100" cy="415925"/>
            </a:xfrm>
            <a:prstGeom prst="ellipse">
              <a:avLst/>
            </a:prstGeom>
            <a:noFill/>
            <a:ln w="9525" algn="ctr">
              <a:solidFill>
                <a:srgbClr val="FFFF00"/>
              </a:solidFill>
              <a:round/>
              <a:headEnd/>
              <a:tailEnd/>
            </a:ln>
          </p:spPr>
          <p:txBody>
            <a:bodyPr/>
            <a:lstStyle/>
            <a:p>
              <a:pPr algn="ctr"/>
              <a:endParaRPr lang="fr-FR"/>
            </a:p>
          </p:txBody>
        </p:sp>
        <p:cxnSp>
          <p:nvCxnSpPr>
            <p:cNvPr id="76806" name="Łącznik prosty ze strzałką 8"/>
            <p:cNvCxnSpPr>
              <a:cxnSpLocks noChangeShapeType="1"/>
            </p:cNvCxnSpPr>
            <p:nvPr/>
          </p:nvCxnSpPr>
          <p:spPr bwMode="auto">
            <a:xfrm flipV="1">
              <a:off x="2992438" y="4524375"/>
              <a:ext cx="2101850" cy="688975"/>
            </a:xfrm>
            <a:prstGeom prst="straightConnector1">
              <a:avLst/>
            </a:prstGeom>
            <a:noFill/>
            <a:ln w="9525" algn="ctr">
              <a:solidFill>
                <a:srgbClr val="00B0F0"/>
              </a:solidFill>
              <a:round/>
              <a:headEnd/>
              <a:tailEnd type="arrow" w="med" len="med"/>
            </a:ln>
          </p:spPr>
        </p:cxn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re 1"/>
          <p:cNvSpPr>
            <a:spLocks noGrp="1"/>
          </p:cNvSpPr>
          <p:nvPr>
            <p:ph type="title"/>
          </p:nvPr>
        </p:nvSpPr>
        <p:spPr>
          <a:xfrm>
            <a:off x="428625" y="-214313"/>
            <a:ext cx="8186738" cy="1417638"/>
          </a:xfrm>
        </p:spPr>
        <p:txBody>
          <a:bodyPr/>
          <a:lstStyle/>
          <a:p>
            <a:r>
              <a:rPr lang="en-US" dirty="0" smtClean="0"/>
              <a:t>Sample design</a:t>
            </a:r>
            <a:endParaRPr lang="fr-FR" dirty="0" smtClean="0"/>
          </a:p>
        </p:txBody>
      </p:sp>
      <p:grpSp>
        <p:nvGrpSpPr>
          <p:cNvPr id="2" name="Groupe 19"/>
          <p:cNvGrpSpPr>
            <a:grpSpLocks/>
          </p:cNvGrpSpPr>
          <p:nvPr/>
        </p:nvGrpSpPr>
        <p:grpSpPr bwMode="auto">
          <a:xfrm>
            <a:off x="1714500" y="1428750"/>
            <a:ext cx="4943475" cy="4800600"/>
            <a:chOff x="214282" y="1357298"/>
            <a:chExt cx="4943475" cy="4800600"/>
          </a:xfrm>
        </p:grpSpPr>
        <p:grpSp>
          <p:nvGrpSpPr>
            <p:cNvPr id="3" name="Groupe 18"/>
            <p:cNvGrpSpPr>
              <a:grpSpLocks/>
            </p:cNvGrpSpPr>
            <p:nvPr/>
          </p:nvGrpSpPr>
          <p:grpSpPr bwMode="auto">
            <a:xfrm>
              <a:off x="214282" y="1357298"/>
              <a:ext cx="4943475" cy="4800600"/>
              <a:chOff x="214282" y="1357298"/>
              <a:chExt cx="4943475" cy="4800600"/>
            </a:xfrm>
          </p:grpSpPr>
          <p:grpSp>
            <p:nvGrpSpPr>
              <p:cNvPr id="4" name="Groupe 17"/>
              <p:cNvGrpSpPr>
                <a:grpSpLocks/>
              </p:cNvGrpSpPr>
              <p:nvPr/>
            </p:nvGrpSpPr>
            <p:grpSpPr bwMode="auto">
              <a:xfrm>
                <a:off x="214282" y="1357298"/>
                <a:ext cx="4943475" cy="4800600"/>
                <a:chOff x="214282" y="1357298"/>
                <a:chExt cx="4943475" cy="4800600"/>
              </a:xfrm>
            </p:grpSpPr>
            <p:pic>
              <p:nvPicPr>
                <p:cNvPr id="82953" name="Picture 2"/>
                <p:cNvPicPr>
                  <a:picLocks noChangeAspect="1" noChangeArrowheads="1"/>
                </p:cNvPicPr>
                <p:nvPr/>
              </p:nvPicPr>
              <p:blipFill>
                <a:blip r:embed="rId2"/>
                <a:srcRect/>
                <a:stretch>
                  <a:fillRect/>
                </a:stretch>
              </p:blipFill>
              <p:spPr bwMode="auto">
                <a:xfrm>
                  <a:off x="214282" y="1357298"/>
                  <a:ext cx="4943475" cy="4800600"/>
                </a:xfrm>
                <a:prstGeom prst="rect">
                  <a:avLst/>
                </a:prstGeom>
                <a:noFill/>
                <a:ln w="9525">
                  <a:noFill/>
                  <a:miter lim="800000"/>
                  <a:headEnd/>
                  <a:tailEnd/>
                </a:ln>
              </p:spPr>
            </p:pic>
            <p:cxnSp>
              <p:nvCxnSpPr>
                <p:cNvPr id="25" name="Connecteur droit avec flèche 24"/>
                <p:cNvCxnSpPr/>
                <p:nvPr/>
              </p:nvCxnSpPr>
              <p:spPr>
                <a:xfrm rot="5400000" flipH="1" flipV="1">
                  <a:off x="321439" y="2964642"/>
                  <a:ext cx="857250" cy="714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rot="16200000" flipH="1">
                  <a:off x="464314" y="4321954"/>
                  <a:ext cx="928688" cy="428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2956" name="ZoneTexte 30"/>
                <p:cNvSpPr txBox="1">
                  <a:spLocks noChangeArrowheads="1"/>
                </p:cNvSpPr>
                <p:nvPr/>
              </p:nvSpPr>
              <p:spPr bwMode="auto">
                <a:xfrm>
                  <a:off x="571472" y="5214950"/>
                  <a:ext cx="1000132" cy="369332"/>
                </a:xfrm>
                <a:prstGeom prst="rect">
                  <a:avLst/>
                </a:prstGeom>
                <a:noFill/>
                <a:ln w="9525">
                  <a:noFill/>
                  <a:miter lim="800000"/>
                  <a:headEnd/>
                  <a:tailEnd/>
                </a:ln>
              </p:spPr>
              <p:txBody>
                <a:bodyPr>
                  <a:spAutoFit/>
                </a:bodyPr>
                <a:lstStyle/>
                <a:p>
                  <a:pPr algn="ctr"/>
                  <a:r>
                    <a:rPr lang="fr-FR"/>
                    <a:t>antenna</a:t>
                  </a:r>
                </a:p>
              </p:txBody>
            </p:sp>
            <p:sp>
              <p:nvSpPr>
                <p:cNvPr id="82957" name="ZoneTexte 31"/>
                <p:cNvSpPr txBox="1">
                  <a:spLocks noChangeArrowheads="1"/>
                </p:cNvSpPr>
                <p:nvPr/>
              </p:nvSpPr>
              <p:spPr bwMode="auto">
                <a:xfrm>
                  <a:off x="571472" y="1857364"/>
                  <a:ext cx="1000132" cy="369332"/>
                </a:xfrm>
                <a:prstGeom prst="rect">
                  <a:avLst/>
                </a:prstGeom>
                <a:noFill/>
                <a:ln w="9525">
                  <a:noFill/>
                  <a:miter lim="800000"/>
                  <a:headEnd/>
                  <a:tailEnd/>
                </a:ln>
              </p:spPr>
              <p:txBody>
                <a:bodyPr>
                  <a:spAutoFit/>
                </a:bodyPr>
                <a:lstStyle/>
                <a:p>
                  <a:pPr algn="ctr"/>
                  <a:r>
                    <a:rPr lang="fr-FR"/>
                    <a:t>bias line</a:t>
                  </a:r>
                </a:p>
              </p:txBody>
            </p:sp>
            <p:sp>
              <p:nvSpPr>
                <p:cNvPr id="82958" name="ZoneTexte 32"/>
                <p:cNvSpPr txBox="1">
                  <a:spLocks noChangeArrowheads="1"/>
                </p:cNvSpPr>
                <p:nvPr/>
              </p:nvSpPr>
              <p:spPr bwMode="auto">
                <a:xfrm>
                  <a:off x="500034" y="3429000"/>
                  <a:ext cx="2500330" cy="646331"/>
                </a:xfrm>
                <a:prstGeom prst="rect">
                  <a:avLst/>
                </a:prstGeom>
                <a:noFill/>
                <a:ln w="9525">
                  <a:noFill/>
                  <a:miter lim="800000"/>
                  <a:headEnd/>
                  <a:tailEnd/>
                </a:ln>
              </p:spPr>
              <p:txBody>
                <a:bodyPr>
                  <a:spAutoFit/>
                </a:bodyPr>
                <a:lstStyle/>
                <a:p>
                  <a:pPr algn="ctr"/>
                  <a:r>
                    <a:rPr lang="fr-FR"/>
                    <a:t>designed to be 50</a:t>
                  </a:r>
                  <a:r>
                    <a:rPr lang="fr-FR">
                      <a:latin typeface="Symbol" pitchFamily="18" charset="2"/>
                    </a:rPr>
                    <a:t>W</a:t>
                  </a:r>
                  <a:r>
                    <a:rPr lang="fr-FR"/>
                    <a:t> </a:t>
                  </a:r>
                </a:p>
                <a:p>
                  <a:pPr algn="ctr"/>
                  <a:r>
                    <a:rPr lang="fr-FR"/>
                    <a:t>at T &lt; 1K</a:t>
                  </a:r>
                </a:p>
              </p:txBody>
            </p:sp>
          </p:grpSp>
          <p:cxnSp>
            <p:nvCxnSpPr>
              <p:cNvPr id="16" name="Connecteur droit avec flèche 15"/>
              <p:cNvCxnSpPr/>
              <p:nvPr/>
            </p:nvCxnSpPr>
            <p:spPr>
              <a:xfrm>
                <a:off x="2428845" y="3214673"/>
                <a:ext cx="571500" cy="285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2952" name="ZoneTexte 16"/>
              <p:cNvSpPr txBox="1">
                <a:spLocks noChangeArrowheads="1"/>
              </p:cNvSpPr>
              <p:nvPr/>
            </p:nvSpPr>
            <p:spPr bwMode="auto">
              <a:xfrm>
                <a:off x="1785918" y="2643182"/>
                <a:ext cx="1643074" cy="646331"/>
              </a:xfrm>
              <a:prstGeom prst="rect">
                <a:avLst/>
              </a:prstGeom>
              <a:noFill/>
              <a:ln w="9525">
                <a:noFill/>
                <a:miter lim="800000"/>
                <a:headEnd/>
                <a:tailEnd/>
              </a:ln>
            </p:spPr>
            <p:txBody>
              <a:bodyPr>
                <a:spAutoFit/>
              </a:bodyPr>
              <a:lstStyle/>
              <a:p>
                <a:pPr algn="ctr"/>
                <a:r>
                  <a:rPr lang="fr-FR"/>
                  <a:t>e-beam lithography</a:t>
                </a:r>
              </a:p>
            </p:txBody>
          </p:sp>
        </p:grpSp>
        <p:sp>
          <p:nvSpPr>
            <p:cNvPr id="23" name="Ellipse 22"/>
            <p:cNvSpPr/>
            <p:nvPr/>
          </p:nvSpPr>
          <p:spPr>
            <a:xfrm>
              <a:off x="3000345" y="3357548"/>
              <a:ext cx="714375" cy="642938"/>
            </a:xfrm>
            <a:prstGeom prst="ellipse">
              <a:avLst/>
            </a:prstGeom>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fr-F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ZoneTexte 6"/>
          <p:cNvSpPr txBox="1">
            <a:spLocks noChangeArrowheads="1"/>
          </p:cNvSpPr>
          <p:nvPr/>
        </p:nvSpPr>
        <p:spPr bwMode="auto">
          <a:xfrm>
            <a:off x="1096963" y="1512888"/>
            <a:ext cx="1643062" cy="647700"/>
          </a:xfrm>
          <a:prstGeom prst="rect">
            <a:avLst/>
          </a:prstGeom>
          <a:noFill/>
          <a:ln w="9525">
            <a:noFill/>
            <a:miter lim="800000"/>
            <a:headEnd/>
            <a:tailEnd/>
          </a:ln>
        </p:spPr>
        <p:txBody>
          <a:bodyPr>
            <a:spAutoFit/>
          </a:bodyPr>
          <a:lstStyle/>
          <a:p>
            <a:r>
              <a:rPr lang="fr-FR"/>
              <a:t>T=40mK,</a:t>
            </a:r>
          </a:p>
          <a:p>
            <a:r>
              <a:rPr lang="fr-FR"/>
              <a:t>Period= 20µs</a:t>
            </a:r>
          </a:p>
        </p:txBody>
      </p:sp>
      <p:sp>
        <p:nvSpPr>
          <p:cNvPr id="14340" name="ZoneTexte 20"/>
          <p:cNvSpPr txBox="1">
            <a:spLocks noChangeArrowheads="1"/>
          </p:cNvSpPr>
          <p:nvPr/>
        </p:nvSpPr>
        <p:spPr bwMode="auto">
          <a:xfrm>
            <a:off x="6072188" y="1941513"/>
            <a:ext cx="2714625" cy="369887"/>
          </a:xfrm>
          <a:prstGeom prst="rect">
            <a:avLst/>
          </a:prstGeom>
          <a:noFill/>
          <a:ln w="9525">
            <a:noFill/>
            <a:miter lim="800000"/>
            <a:headEnd/>
            <a:tailEnd/>
          </a:ln>
        </p:spPr>
        <p:txBody>
          <a:bodyPr>
            <a:spAutoFit/>
          </a:bodyPr>
          <a:lstStyle/>
          <a:p>
            <a:r>
              <a:rPr lang="fr-FR">
                <a:latin typeface="Symbol" pitchFamily="18" charset="2"/>
              </a:rPr>
              <a:t>t</a:t>
            </a:r>
            <a:r>
              <a:rPr lang="fr-FR"/>
              <a:t>={0.95, 0.445, 0.097}</a:t>
            </a:r>
          </a:p>
        </p:txBody>
      </p:sp>
      <p:sp>
        <p:nvSpPr>
          <p:cNvPr id="16" name="Titre 1"/>
          <p:cNvSpPr txBox="1">
            <a:spLocks/>
          </p:cNvSpPr>
          <p:nvPr/>
        </p:nvSpPr>
        <p:spPr bwMode="auto">
          <a:xfrm>
            <a:off x="314325" y="295275"/>
            <a:ext cx="8591550" cy="1143000"/>
          </a:xfrm>
          <a:prstGeom prst="rect">
            <a:avLst/>
          </a:prstGeom>
          <a:noFill/>
          <a:ln w="9525">
            <a:noFill/>
            <a:miter lim="800000"/>
            <a:headEnd/>
            <a:tailEnd/>
          </a:ln>
          <a:effectLst/>
        </p:spPr>
        <p:txBody>
          <a:bodyPr anchor="ctr"/>
          <a:lstStyle/>
          <a:p>
            <a:pPr algn="ctr">
              <a:defRPr/>
            </a:pPr>
            <a:r>
              <a:rPr lang="fr-FR" sz="3000" b="1" kern="0" dirty="0">
                <a:solidFill>
                  <a:srgbClr val="3333FF"/>
                </a:solidFill>
                <a:latin typeface="+mn-lt"/>
                <a:ea typeface="+mj-ea"/>
                <a:cs typeface="+mj-cs"/>
              </a:rPr>
              <a:t>Switching probability map </a:t>
            </a:r>
            <a:endParaRPr lang="fr-FR" sz="3000" b="1" kern="0" dirty="0" smtClean="0">
              <a:solidFill>
                <a:srgbClr val="3333FF"/>
              </a:solidFill>
              <a:latin typeface="+mn-lt"/>
              <a:ea typeface="+mj-ea"/>
              <a:cs typeface="+mj-cs"/>
            </a:endParaRPr>
          </a:p>
          <a:p>
            <a:pPr algn="ctr">
              <a:defRPr/>
            </a:pPr>
            <a:r>
              <a:rPr lang="fr-FR" sz="3000" b="1" kern="0" dirty="0" smtClean="0">
                <a:solidFill>
                  <a:srgbClr val="3333FF"/>
                </a:solidFill>
                <a:latin typeface="+mn-lt"/>
                <a:ea typeface="+mj-ea"/>
                <a:cs typeface="+mj-cs"/>
              </a:rPr>
              <a:t>with </a:t>
            </a:r>
            <a:r>
              <a:rPr lang="fr-FR" sz="3000" b="1" kern="0" dirty="0">
                <a:solidFill>
                  <a:srgbClr val="3333FF"/>
                </a:solidFill>
                <a:latin typeface="+mn-lt"/>
                <a:ea typeface="+mj-ea"/>
                <a:cs typeface="+mj-cs"/>
              </a:rPr>
              <a:t>superconducting electrodes</a:t>
            </a:r>
            <a:r>
              <a:rPr lang="fr-FR" sz="2800" kern="0" dirty="0">
                <a:solidFill>
                  <a:schemeClr val="accent2"/>
                </a:solidFill>
                <a:latin typeface="+mj-lt"/>
                <a:ea typeface="+mj-ea"/>
                <a:cs typeface="+mj-cs"/>
              </a:rPr>
              <a:t/>
            </a:r>
            <a:br>
              <a:rPr lang="fr-FR" sz="2800" kern="0" dirty="0">
                <a:solidFill>
                  <a:schemeClr val="accent2"/>
                </a:solidFill>
                <a:latin typeface="+mj-lt"/>
                <a:ea typeface="+mj-ea"/>
                <a:cs typeface="+mj-cs"/>
              </a:rPr>
            </a:br>
            <a:endParaRPr lang="fr-FR" sz="2800" kern="0" dirty="0">
              <a:solidFill>
                <a:schemeClr val="accent2"/>
              </a:solidFill>
              <a:latin typeface="+mj-lt"/>
              <a:ea typeface="+mj-ea"/>
              <a:cs typeface="+mj-cs"/>
            </a:endParaRPr>
          </a:p>
        </p:txBody>
      </p:sp>
      <p:graphicFrame>
        <p:nvGraphicFramePr>
          <p:cNvPr id="14338" name="Object 2"/>
          <p:cNvGraphicFramePr>
            <a:graphicFrameLocks noChangeAspect="1"/>
          </p:cNvGraphicFramePr>
          <p:nvPr/>
        </p:nvGraphicFramePr>
        <p:xfrm>
          <a:off x="415925" y="2304412"/>
          <a:ext cx="5062538" cy="4070350"/>
        </p:xfrm>
        <a:graphic>
          <a:graphicData uri="http://schemas.openxmlformats.org/presentationml/2006/ole">
            <p:oleObj spid="_x0000_s14338" name="Graph" r:id="rId4" imgW="4055040" imgH="3258720" progId="Origin50.Graph">
              <p:embed/>
            </p:oleObj>
          </a:graphicData>
        </a:graphic>
      </p:graphicFrame>
      <p:grpSp>
        <p:nvGrpSpPr>
          <p:cNvPr id="14343" name="Groupe 19"/>
          <p:cNvGrpSpPr>
            <a:grpSpLocks/>
          </p:cNvGrpSpPr>
          <p:nvPr/>
        </p:nvGrpSpPr>
        <p:grpSpPr bwMode="auto">
          <a:xfrm>
            <a:off x="4665663" y="2711450"/>
            <a:ext cx="4149725" cy="3525838"/>
            <a:chOff x="4703553" y="1656273"/>
            <a:chExt cx="4150384" cy="3525327"/>
          </a:xfrm>
        </p:grpSpPr>
        <p:pic>
          <p:nvPicPr>
            <p:cNvPr id="14373" name="Picture 2"/>
            <p:cNvPicPr>
              <a:picLocks noChangeAspect="1" noChangeArrowheads="1"/>
            </p:cNvPicPr>
            <p:nvPr/>
          </p:nvPicPr>
          <p:blipFill>
            <a:blip r:embed="rId5"/>
            <a:srcRect/>
            <a:stretch>
              <a:fillRect/>
            </a:stretch>
          </p:blipFill>
          <p:spPr bwMode="auto">
            <a:xfrm>
              <a:off x="4703553" y="1676400"/>
              <a:ext cx="3429000" cy="3505200"/>
            </a:xfrm>
            <a:prstGeom prst="rect">
              <a:avLst/>
            </a:prstGeom>
            <a:noFill/>
            <a:ln w="9525">
              <a:noFill/>
              <a:miter lim="800000"/>
              <a:headEnd/>
              <a:tailEnd/>
            </a:ln>
          </p:spPr>
        </p:pic>
        <p:pic>
          <p:nvPicPr>
            <p:cNvPr id="14374" name="Picture 6"/>
            <p:cNvPicPr>
              <a:picLocks noChangeAspect="1" noChangeArrowheads="1"/>
            </p:cNvPicPr>
            <p:nvPr/>
          </p:nvPicPr>
          <p:blipFill>
            <a:blip r:embed="rId6"/>
            <a:srcRect/>
            <a:stretch>
              <a:fillRect/>
            </a:stretch>
          </p:blipFill>
          <p:spPr bwMode="auto">
            <a:xfrm>
              <a:off x="8415456" y="1656273"/>
              <a:ext cx="438481" cy="2719280"/>
            </a:xfrm>
            <a:prstGeom prst="rect">
              <a:avLst/>
            </a:prstGeom>
            <a:noFill/>
            <a:ln w="9525">
              <a:noFill/>
              <a:miter lim="800000"/>
              <a:headEnd/>
              <a:tailEnd/>
            </a:ln>
          </p:spPr>
        </p:pic>
        <p:cxnSp>
          <p:nvCxnSpPr>
            <p:cNvPr id="14375" name="Connecteur droit 21"/>
            <p:cNvCxnSpPr>
              <a:cxnSpLocks noChangeShapeType="1"/>
            </p:cNvCxnSpPr>
            <p:nvPr/>
          </p:nvCxnSpPr>
          <p:spPr bwMode="auto">
            <a:xfrm rot="5400000" flipH="1" flipV="1">
              <a:off x="4666659" y="2962325"/>
              <a:ext cx="2577600" cy="0"/>
            </a:xfrm>
            <a:prstGeom prst="line">
              <a:avLst/>
            </a:prstGeom>
            <a:noFill/>
            <a:ln w="28575" algn="ctr">
              <a:solidFill>
                <a:schemeClr val="tx1"/>
              </a:solidFill>
              <a:round/>
              <a:headEnd/>
              <a:tailEnd/>
            </a:ln>
          </p:spPr>
        </p:cxnSp>
        <p:cxnSp>
          <p:nvCxnSpPr>
            <p:cNvPr id="14376" name="Connecteur droit 22"/>
            <p:cNvCxnSpPr>
              <a:cxnSpLocks noChangeShapeType="1"/>
            </p:cNvCxnSpPr>
            <p:nvPr/>
          </p:nvCxnSpPr>
          <p:spPr bwMode="auto">
            <a:xfrm rot="5400000" flipH="1" flipV="1">
              <a:off x="5663916" y="2963403"/>
              <a:ext cx="2577600" cy="0"/>
            </a:xfrm>
            <a:prstGeom prst="line">
              <a:avLst/>
            </a:prstGeom>
            <a:noFill/>
            <a:ln w="28575" algn="ctr">
              <a:solidFill>
                <a:srgbClr val="008A3E"/>
              </a:solidFill>
              <a:round/>
              <a:headEnd/>
              <a:tailEnd/>
            </a:ln>
          </p:spPr>
        </p:cxnSp>
      </p:grpSp>
      <p:sp>
        <p:nvSpPr>
          <p:cNvPr id="14344" name="TextBox 15"/>
          <p:cNvSpPr txBox="1">
            <a:spLocks noChangeArrowheads="1"/>
          </p:cNvSpPr>
          <p:nvPr/>
        </p:nvSpPr>
        <p:spPr bwMode="auto">
          <a:xfrm>
            <a:off x="5691188" y="2303463"/>
            <a:ext cx="461962" cy="461962"/>
          </a:xfrm>
          <a:prstGeom prst="rect">
            <a:avLst/>
          </a:prstGeom>
          <a:noFill/>
          <a:ln w="9525">
            <a:noFill/>
            <a:miter lim="800000"/>
            <a:headEnd/>
            <a:tailEnd/>
          </a:ln>
        </p:spPr>
        <p:txBody>
          <a:bodyPr wrap="none">
            <a:spAutoFit/>
          </a:bodyPr>
          <a:lstStyle/>
          <a:p>
            <a:r>
              <a:rPr lang="fr-FR" sz="2400">
                <a:latin typeface="Mathematica1" pitchFamily="2" charset="2"/>
              </a:rPr>
              <a:t>j</a:t>
            </a:r>
            <a:r>
              <a:rPr lang="fr-FR" sz="2400" baseline="-25000">
                <a:latin typeface="Mathematica1" pitchFamily="2" charset="2"/>
              </a:rPr>
              <a:t>1</a:t>
            </a:r>
          </a:p>
        </p:txBody>
      </p:sp>
      <p:sp>
        <p:nvSpPr>
          <p:cNvPr id="14345" name="TextBox 16"/>
          <p:cNvSpPr txBox="1">
            <a:spLocks noChangeArrowheads="1"/>
          </p:cNvSpPr>
          <p:nvPr/>
        </p:nvSpPr>
        <p:spPr bwMode="auto">
          <a:xfrm>
            <a:off x="6691313" y="2303463"/>
            <a:ext cx="461962" cy="461962"/>
          </a:xfrm>
          <a:prstGeom prst="rect">
            <a:avLst/>
          </a:prstGeom>
          <a:noFill/>
          <a:ln w="9525">
            <a:noFill/>
            <a:miter lim="800000"/>
            <a:headEnd/>
            <a:tailEnd/>
          </a:ln>
        </p:spPr>
        <p:txBody>
          <a:bodyPr wrap="none">
            <a:spAutoFit/>
          </a:bodyPr>
          <a:lstStyle/>
          <a:p>
            <a:r>
              <a:rPr lang="fr-FR" sz="2400">
                <a:solidFill>
                  <a:srgbClr val="008A3E"/>
                </a:solidFill>
                <a:latin typeface="Mathematica1" pitchFamily="2" charset="2"/>
              </a:rPr>
              <a:t>j</a:t>
            </a:r>
            <a:r>
              <a:rPr lang="fr-FR" sz="2400" baseline="-25000">
                <a:solidFill>
                  <a:srgbClr val="008A3E"/>
                </a:solidFill>
                <a:latin typeface="Mathematica1" pitchFamily="2" charset="2"/>
              </a:rPr>
              <a:t>2</a:t>
            </a:r>
          </a:p>
        </p:txBody>
      </p:sp>
      <p:sp>
        <p:nvSpPr>
          <p:cNvPr id="14346" name="Line 31"/>
          <p:cNvSpPr>
            <a:spLocks noChangeShapeType="1"/>
          </p:cNvSpPr>
          <p:nvPr/>
        </p:nvSpPr>
        <p:spPr bwMode="auto">
          <a:xfrm flipV="1">
            <a:off x="4151313" y="2016125"/>
            <a:ext cx="1074737" cy="0"/>
          </a:xfrm>
          <a:prstGeom prst="line">
            <a:avLst/>
          </a:prstGeom>
          <a:noFill/>
          <a:ln w="9525">
            <a:solidFill>
              <a:schemeClr val="tx1"/>
            </a:solidFill>
            <a:round/>
            <a:headEnd/>
            <a:tailEnd type="triangle" w="med" len="med"/>
          </a:ln>
        </p:spPr>
        <p:txBody>
          <a:bodyPr/>
          <a:lstStyle/>
          <a:p>
            <a:endParaRPr lang="fr-FR"/>
          </a:p>
        </p:txBody>
      </p:sp>
      <p:sp>
        <p:nvSpPr>
          <p:cNvPr id="14347" name="Line 32"/>
          <p:cNvSpPr>
            <a:spLocks noChangeShapeType="1"/>
          </p:cNvSpPr>
          <p:nvPr/>
        </p:nvSpPr>
        <p:spPr bwMode="auto">
          <a:xfrm>
            <a:off x="2949575" y="1504950"/>
            <a:ext cx="0" cy="636588"/>
          </a:xfrm>
          <a:prstGeom prst="line">
            <a:avLst/>
          </a:prstGeom>
          <a:noFill/>
          <a:ln w="9525">
            <a:solidFill>
              <a:schemeClr val="tx1"/>
            </a:solidFill>
            <a:round/>
            <a:headEnd type="triangle" w="med" len="med"/>
            <a:tailEnd/>
          </a:ln>
        </p:spPr>
        <p:txBody>
          <a:bodyPr/>
          <a:lstStyle/>
          <a:p>
            <a:endParaRPr lang="fr-FR"/>
          </a:p>
        </p:txBody>
      </p:sp>
      <p:grpSp>
        <p:nvGrpSpPr>
          <p:cNvPr id="14348" name="Group 33"/>
          <p:cNvGrpSpPr>
            <a:grpSpLocks/>
          </p:cNvGrpSpPr>
          <p:nvPr/>
        </p:nvGrpSpPr>
        <p:grpSpPr bwMode="auto">
          <a:xfrm>
            <a:off x="3003550" y="1658938"/>
            <a:ext cx="223838" cy="368300"/>
            <a:chOff x="479" y="3168"/>
            <a:chExt cx="341" cy="404"/>
          </a:xfrm>
        </p:grpSpPr>
        <p:sp>
          <p:nvSpPr>
            <p:cNvPr id="14370" name="Line 34"/>
            <p:cNvSpPr>
              <a:spLocks noChangeShapeType="1"/>
            </p:cNvSpPr>
            <p:nvPr/>
          </p:nvSpPr>
          <p:spPr bwMode="auto">
            <a:xfrm flipV="1">
              <a:off x="479" y="3174"/>
              <a:ext cx="19" cy="398"/>
            </a:xfrm>
            <a:prstGeom prst="line">
              <a:avLst/>
            </a:prstGeom>
            <a:noFill/>
            <a:ln w="38100">
              <a:solidFill>
                <a:srgbClr val="FF0000"/>
              </a:solidFill>
              <a:round/>
              <a:headEnd/>
              <a:tailEnd/>
            </a:ln>
          </p:spPr>
          <p:txBody>
            <a:bodyPr/>
            <a:lstStyle/>
            <a:p>
              <a:endParaRPr lang="fr-FR"/>
            </a:p>
          </p:txBody>
        </p:sp>
        <p:sp>
          <p:nvSpPr>
            <p:cNvPr id="14371" name="Line 35"/>
            <p:cNvSpPr>
              <a:spLocks noChangeShapeType="1"/>
            </p:cNvSpPr>
            <p:nvPr/>
          </p:nvSpPr>
          <p:spPr bwMode="auto">
            <a:xfrm>
              <a:off x="492" y="3180"/>
              <a:ext cx="312" cy="0"/>
            </a:xfrm>
            <a:prstGeom prst="line">
              <a:avLst/>
            </a:prstGeom>
            <a:noFill/>
            <a:ln w="38100">
              <a:solidFill>
                <a:srgbClr val="FF0000"/>
              </a:solidFill>
              <a:round/>
              <a:headEnd/>
              <a:tailEnd/>
            </a:ln>
          </p:spPr>
          <p:txBody>
            <a:bodyPr/>
            <a:lstStyle/>
            <a:p>
              <a:endParaRPr lang="fr-FR"/>
            </a:p>
          </p:txBody>
        </p:sp>
        <p:sp>
          <p:nvSpPr>
            <p:cNvPr id="14372" name="Line 36"/>
            <p:cNvSpPr>
              <a:spLocks noChangeShapeType="1"/>
            </p:cNvSpPr>
            <p:nvPr/>
          </p:nvSpPr>
          <p:spPr bwMode="auto">
            <a:xfrm>
              <a:off x="810" y="3168"/>
              <a:ext cx="10" cy="384"/>
            </a:xfrm>
            <a:prstGeom prst="line">
              <a:avLst/>
            </a:prstGeom>
            <a:noFill/>
            <a:ln w="38100">
              <a:solidFill>
                <a:srgbClr val="FF0000"/>
              </a:solidFill>
              <a:round/>
              <a:headEnd/>
              <a:tailEnd/>
            </a:ln>
          </p:spPr>
          <p:txBody>
            <a:bodyPr/>
            <a:lstStyle/>
            <a:p>
              <a:endParaRPr lang="fr-FR"/>
            </a:p>
          </p:txBody>
        </p:sp>
      </p:grpSp>
      <p:sp>
        <p:nvSpPr>
          <p:cNvPr id="14349" name="Text Box 99"/>
          <p:cNvSpPr txBox="1">
            <a:spLocks noChangeArrowheads="1"/>
          </p:cNvSpPr>
          <p:nvPr/>
        </p:nvSpPr>
        <p:spPr bwMode="auto">
          <a:xfrm>
            <a:off x="5014913" y="2005013"/>
            <a:ext cx="660400" cy="346075"/>
          </a:xfrm>
          <a:prstGeom prst="rect">
            <a:avLst/>
          </a:prstGeom>
          <a:noFill/>
          <a:ln w="9525" algn="ctr">
            <a:noFill/>
            <a:miter lim="800000"/>
            <a:headEnd/>
            <a:tailEnd/>
          </a:ln>
        </p:spPr>
        <p:txBody>
          <a:bodyPr>
            <a:spAutoFit/>
          </a:bodyPr>
          <a:lstStyle/>
          <a:p>
            <a:pPr>
              <a:spcBef>
                <a:spcPct val="50000"/>
              </a:spcBef>
            </a:pPr>
            <a:r>
              <a:rPr lang="fr-FR" sz="1600"/>
              <a:t>time</a:t>
            </a:r>
          </a:p>
        </p:txBody>
      </p:sp>
      <p:grpSp>
        <p:nvGrpSpPr>
          <p:cNvPr id="14350" name="Group 33"/>
          <p:cNvGrpSpPr>
            <a:grpSpLocks/>
          </p:cNvGrpSpPr>
          <p:nvPr/>
        </p:nvGrpSpPr>
        <p:grpSpPr bwMode="auto">
          <a:xfrm>
            <a:off x="3586163" y="1657350"/>
            <a:ext cx="233362" cy="358775"/>
            <a:chOff x="465" y="3168"/>
            <a:chExt cx="355" cy="394"/>
          </a:xfrm>
        </p:grpSpPr>
        <p:sp>
          <p:nvSpPr>
            <p:cNvPr id="14367" name="Line 34"/>
            <p:cNvSpPr>
              <a:spLocks noChangeShapeType="1"/>
            </p:cNvSpPr>
            <p:nvPr/>
          </p:nvSpPr>
          <p:spPr bwMode="auto">
            <a:xfrm flipV="1">
              <a:off x="465" y="3174"/>
              <a:ext cx="33" cy="388"/>
            </a:xfrm>
            <a:prstGeom prst="line">
              <a:avLst/>
            </a:prstGeom>
            <a:noFill/>
            <a:ln w="38100">
              <a:solidFill>
                <a:srgbClr val="FF0000"/>
              </a:solidFill>
              <a:round/>
              <a:headEnd/>
              <a:tailEnd/>
            </a:ln>
          </p:spPr>
          <p:txBody>
            <a:bodyPr/>
            <a:lstStyle/>
            <a:p>
              <a:endParaRPr lang="fr-FR"/>
            </a:p>
          </p:txBody>
        </p:sp>
        <p:sp>
          <p:nvSpPr>
            <p:cNvPr id="14368" name="Line 35"/>
            <p:cNvSpPr>
              <a:spLocks noChangeShapeType="1"/>
            </p:cNvSpPr>
            <p:nvPr/>
          </p:nvSpPr>
          <p:spPr bwMode="auto">
            <a:xfrm>
              <a:off x="492" y="3180"/>
              <a:ext cx="312" cy="0"/>
            </a:xfrm>
            <a:prstGeom prst="line">
              <a:avLst/>
            </a:prstGeom>
            <a:noFill/>
            <a:ln w="38100">
              <a:solidFill>
                <a:srgbClr val="FF0000"/>
              </a:solidFill>
              <a:round/>
              <a:headEnd/>
              <a:tailEnd/>
            </a:ln>
          </p:spPr>
          <p:txBody>
            <a:bodyPr/>
            <a:lstStyle/>
            <a:p>
              <a:endParaRPr lang="fr-FR"/>
            </a:p>
          </p:txBody>
        </p:sp>
        <p:sp>
          <p:nvSpPr>
            <p:cNvPr id="14369" name="Line 36"/>
            <p:cNvSpPr>
              <a:spLocks noChangeShapeType="1"/>
            </p:cNvSpPr>
            <p:nvPr/>
          </p:nvSpPr>
          <p:spPr bwMode="auto">
            <a:xfrm>
              <a:off x="810" y="3168"/>
              <a:ext cx="10" cy="384"/>
            </a:xfrm>
            <a:prstGeom prst="line">
              <a:avLst/>
            </a:prstGeom>
            <a:noFill/>
            <a:ln w="38100">
              <a:solidFill>
                <a:srgbClr val="FF0000"/>
              </a:solidFill>
              <a:round/>
              <a:headEnd/>
              <a:tailEnd/>
            </a:ln>
          </p:spPr>
          <p:txBody>
            <a:bodyPr/>
            <a:lstStyle/>
            <a:p>
              <a:endParaRPr lang="fr-FR"/>
            </a:p>
          </p:txBody>
        </p:sp>
      </p:grpSp>
      <p:grpSp>
        <p:nvGrpSpPr>
          <p:cNvPr id="14351" name="Group 33"/>
          <p:cNvGrpSpPr>
            <a:grpSpLocks/>
          </p:cNvGrpSpPr>
          <p:nvPr/>
        </p:nvGrpSpPr>
        <p:grpSpPr bwMode="auto">
          <a:xfrm>
            <a:off x="4195763" y="1666875"/>
            <a:ext cx="223837" cy="349250"/>
            <a:chOff x="479" y="3168"/>
            <a:chExt cx="341" cy="384"/>
          </a:xfrm>
        </p:grpSpPr>
        <p:sp>
          <p:nvSpPr>
            <p:cNvPr id="14364" name="Line 34"/>
            <p:cNvSpPr>
              <a:spLocks noChangeShapeType="1"/>
            </p:cNvSpPr>
            <p:nvPr/>
          </p:nvSpPr>
          <p:spPr bwMode="auto">
            <a:xfrm flipV="1">
              <a:off x="479" y="3174"/>
              <a:ext cx="19" cy="368"/>
            </a:xfrm>
            <a:prstGeom prst="line">
              <a:avLst/>
            </a:prstGeom>
            <a:noFill/>
            <a:ln w="38100">
              <a:solidFill>
                <a:srgbClr val="FF0000"/>
              </a:solidFill>
              <a:round/>
              <a:headEnd/>
              <a:tailEnd/>
            </a:ln>
          </p:spPr>
          <p:txBody>
            <a:bodyPr/>
            <a:lstStyle/>
            <a:p>
              <a:endParaRPr lang="fr-FR"/>
            </a:p>
          </p:txBody>
        </p:sp>
        <p:sp>
          <p:nvSpPr>
            <p:cNvPr id="14365" name="Line 35"/>
            <p:cNvSpPr>
              <a:spLocks noChangeShapeType="1"/>
            </p:cNvSpPr>
            <p:nvPr/>
          </p:nvSpPr>
          <p:spPr bwMode="auto">
            <a:xfrm>
              <a:off x="492" y="3180"/>
              <a:ext cx="312" cy="0"/>
            </a:xfrm>
            <a:prstGeom prst="line">
              <a:avLst/>
            </a:prstGeom>
            <a:noFill/>
            <a:ln w="38100">
              <a:solidFill>
                <a:srgbClr val="FF0000"/>
              </a:solidFill>
              <a:round/>
              <a:headEnd/>
              <a:tailEnd/>
            </a:ln>
          </p:spPr>
          <p:txBody>
            <a:bodyPr/>
            <a:lstStyle/>
            <a:p>
              <a:endParaRPr lang="fr-FR"/>
            </a:p>
          </p:txBody>
        </p:sp>
        <p:sp>
          <p:nvSpPr>
            <p:cNvPr id="14366" name="Line 36"/>
            <p:cNvSpPr>
              <a:spLocks noChangeShapeType="1"/>
            </p:cNvSpPr>
            <p:nvPr/>
          </p:nvSpPr>
          <p:spPr bwMode="auto">
            <a:xfrm>
              <a:off x="810" y="3168"/>
              <a:ext cx="10" cy="384"/>
            </a:xfrm>
            <a:prstGeom prst="line">
              <a:avLst/>
            </a:prstGeom>
            <a:noFill/>
            <a:ln w="38100">
              <a:solidFill>
                <a:srgbClr val="FF0000"/>
              </a:solidFill>
              <a:round/>
              <a:headEnd/>
              <a:tailEnd/>
            </a:ln>
          </p:spPr>
          <p:txBody>
            <a:bodyPr/>
            <a:lstStyle/>
            <a:p>
              <a:endParaRPr lang="fr-FR"/>
            </a:p>
          </p:txBody>
        </p:sp>
      </p:grpSp>
      <p:grpSp>
        <p:nvGrpSpPr>
          <p:cNvPr id="14352" name="Group 33"/>
          <p:cNvGrpSpPr>
            <a:grpSpLocks/>
          </p:cNvGrpSpPr>
          <p:nvPr/>
        </p:nvGrpSpPr>
        <p:grpSpPr bwMode="auto">
          <a:xfrm>
            <a:off x="4760913" y="1666875"/>
            <a:ext cx="223837" cy="349250"/>
            <a:chOff x="479" y="3168"/>
            <a:chExt cx="341" cy="384"/>
          </a:xfrm>
        </p:grpSpPr>
        <p:sp>
          <p:nvSpPr>
            <p:cNvPr id="14361" name="Line 34"/>
            <p:cNvSpPr>
              <a:spLocks noChangeShapeType="1"/>
            </p:cNvSpPr>
            <p:nvPr/>
          </p:nvSpPr>
          <p:spPr bwMode="auto">
            <a:xfrm flipV="1">
              <a:off x="479" y="3174"/>
              <a:ext cx="19" cy="368"/>
            </a:xfrm>
            <a:prstGeom prst="line">
              <a:avLst/>
            </a:prstGeom>
            <a:noFill/>
            <a:ln w="38100">
              <a:solidFill>
                <a:srgbClr val="FF0000"/>
              </a:solidFill>
              <a:round/>
              <a:headEnd/>
              <a:tailEnd/>
            </a:ln>
          </p:spPr>
          <p:txBody>
            <a:bodyPr/>
            <a:lstStyle/>
            <a:p>
              <a:endParaRPr lang="fr-FR"/>
            </a:p>
          </p:txBody>
        </p:sp>
        <p:sp>
          <p:nvSpPr>
            <p:cNvPr id="14362" name="Line 35"/>
            <p:cNvSpPr>
              <a:spLocks noChangeShapeType="1"/>
            </p:cNvSpPr>
            <p:nvPr/>
          </p:nvSpPr>
          <p:spPr bwMode="auto">
            <a:xfrm>
              <a:off x="492" y="3180"/>
              <a:ext cx="312" cy="0"/>
            </a:xfrm>
            <a:prstGeom prst="line">
              <a:avLst/>
            </a:prstGeom>
            <a:noFill/>
            <a:ln w="38100">
              <a:solidFill>
                <a:srgbClr val="FF0000"/>
              </a:solidFill>
              <a:round/>
              <a:headEnd/>
              <a:tailEnd/>
            </a:ln>
          </p:spPr>
          <p:txBody>
            <a:bodyPr/>
            <a:lstStyle/>
            <a:p>
              <a:endParaRPr lang="fr-FR"/>
            </a:p>
          </p:txBody>
        </p:sp>
        <p:sp>
          <p:nvSpPr>
            <p:cNvPr id="14363" name="Line 36"/>
            <p:cNvSpPr>
              <a:spLocks noChangeShapeType="1"/>
            </p:cNvSpPr>
            <p:nvPr/>
          </p:nvSpPr>
          <p:spPr bwMode="auto">
            <a:xfrm>
              <a:off x="810" y="3168"/>
              <a:ext cx="10" cy="384"/>
            </a:xfrm>
            <a:prstGeom prst="line">
              <a:avLst/>
            </a:prstGeom>
            <a:noFill/>
            <a:ln w="38100">
              <a:solidFill>
                <a:srgbClr val="FF0000"/>
              </a:solidFill>
              <a:round/>
              <a:headEnd/>
              <a:tailEnd/>
            </a:ln>
          </p:spPr>
          <p:txBody>
            <a:bodyPr/>
            <a:lstStyle/>
            <a:p>
              <a:endParaRPr lang="fr-FR"/>
            </a:p>
          </p:txBody>
        </p:sp>
      </p:grpSp>
      <p:cxnSp>
        <p:nvCxnSpPr>
          <p:cNvPr id="14353" name="Straight Arrow Connector 224"/>
          <p:cNvCxnSpPr>
            <a:cxnSpLocks noChangeShapeType="1"/>
          </p:cNvCxnSpPr>
          <p:nvPr/>
        </p:nvCxnSpPr>
        <p:spPr bwMode="auto">
          <a:xfrm>
            <a:off x="3559175" y="2060575"/>
            <a:ext cx="277813" cy="1588"/>
          </a:xfrm>
          <a:prstGeom prst="straightConnector1">
            <a:avLst/>
          </a:prstGeom>
          <a:noFill/>
          <a:ln w="9525" algn="ctr">
            <a:solidFill>
              <a:schemeClr val="tx1"/>
            </a:solidFill>
            <a:round/>
            <a:headEnd type="arrow" w="med" len="med"/>
            <a:tailEnd type="arrow" w="med" len="med"/>
          </a:ln>
        </p:spPr>
      </p:cxnSp>
      <p:cxnSp>
        <p:nvCxnSpPr>
          <p:cNvPr id="14354" name="Straight Arrow Connector 227"/>
          <p:cNvCxnSpPr>
            <a:cxnSpLocks noChangeShapeType="1"/>
          </p:cNvCxnSpPr>
          <p:nvPr/>
        </p:nvCxnSpPr>
        <p:spPr bwMode="auto">
          <a:xfrm>
            <a:off x="4168775" y="2043113"/>
            <a:ext cx="600075" cy="1587"/>
          </a:xfrm>
          <a:prstGeom prst="straightConnector1">
            <a:avLst/>
          </a:prstGeom>
          <a:noFill/>
          <a:ln w="9525" algn="ctr">
            <a:solidFill>
              <a:schemeClr val="tx1"/>
            </a:solidFill>
            <a:round/>
            <a:headEnd type="arrow" w="med" len="med"/>
            <a:tailEnd type="arrow" w="med" len="med"/>
          </a:ln>
        </p:spPr>
      </p:cxnSp>
      <p:sp>
        <p:nvSpPr>
          <p:cNvPr id="44" name="TextBox 228"/>
          <p:cNvSpPr txBox="1">
            <a:spLocks noChangeArrowheads="1"/>
          </p:cNvSpPr>
          <p:nvPr/>
        </p:nvSpPr>
        <p:spPr bwMode="auto">
          <a:xfrm>
            <a:off x="3514725" y="1998663"/>
            <a:ext cx="371475" cy="276225"/>
          </a:xfrm>
          <a:prstGeom prst="rect">
            <a:avLst/>
          </a:prstGeom>
          <a:noFill/>
          <a:ln w="9525">
            <a:noFill/>
            <a:miter lim="800000"/>
            <a:headEnd/>
            <a:tailEnd/>
          </a:ln>
        </p:spPr>
        <p:txBody>
          <a:bodyPr>
            <a:spAutoFit/>
          </a:bodyPr>
          <a:lstStyle/>
          <a:p>
            <a:pPr>
              <a:defRPr/>
            </a:pPr>
            <a:r>
              <a:rPr lang="fr-FR" sz="1200" dirty="0" err="1">
                <a:latin typeface="+mn-lt"/>
              </a:rPr>
              <a:t>t</a:t>
            </a:r>
            <a:r>
              <a:rPr lang="fr-FR" sz="1200" baseline="-25000" dirty="0" err="1">
                <a:latin typeface="+mn-lt"/>
              </a:rPr>
              <a:t>p</a:t>
            </a:r>
            <a:endParaRPr lang="fr-FR" sz="1200" baseline="-25000" dirty="0">
              <a:latin typeface="+mn-lt"/>
            </a:endParaRPr>
          </a:p>
        </p:txBody>
      </p:sp>
      <p:sp>
        <p:nvSpPr>
          <p:cNvPr id="45" name="TextBox 229"/>
          <p:cNvSpPr txBox="1"/>
          <p:nvPr/>
        </p:nvSpPr>
        <p:spPr>
          <a:xfrm>
            <a:off x="4330700" y="1998663"/>
            <a:ext cx="374650" cy="276225"/>
          </a:xfrm>
          <a:prstGeom prst="rect">
            <a:avLst/>
          </a:prstGeom>
          <a:noFill/>
        </p:spPr>
        <p:txBody>
          <a:bodyPr>
            <a:spAutoFit/>
          </a:bodyPr>
          <a:lstStyle/>
          <a:p>
            <a:pPr>
              <a:defRPr/>
            </a:pPr>
            <a:r>
              <a:rPr lang="fr-FR" sz="1200" dirty="0">
                <a:latin typeface="+mn-lt"/>
              </a:rPr>
              <a:t>T</a:t>
            </a:r>
            <a:r>
              <a:rPr lang="fr-FR" sz="1200" baseline="-25000" dirty="0">
                <a:latin typeface="+mn-lt"/>
              </a:rPr>
              <a:t>r</a:t>
            </a:r>
          </a:p>
        </p:txBody>
      </p:sp>
      <p:cxnSp>
        <p:nvCxnSpPr>
          <p:cNvPr id="14357" name="Straight Connector 237"/>
          <p:cNvCxnSpPr>
            <a:cxnSpLocks noChangeShapeType="1"/>
          </p:cNvCxnSpPr>
          <p:nvPr/>
        </p:nvCxnSpPr>
        <p:spPr bwMode="auto">
          <a:xfrm rot="10800000">
            <a:off x="2608263" y="2016125"/>
            <a:ext cx="1265237" cy="0"/>
          </a:xfrm>
          <a:prstGeom prst="line">
            <a:avLst/>
          </a:prstGeom>
          <a:noFill/>
          <a:ln w="9525" algn="ctr">
            <a:solidFill>
              <a:schemeClr val="tx1"/>
            </a:solidFill>
            <a:round/>
            <a:headEnd/>
            <a:tailEnd/>
          </a:ln>
        </p:spPr>
      </p:cxnSp>
      <p:cxnSp>
        <p:nvCxnSpPr>
          <p:cNvPr id="14358" name="Straight Connector 240"/>
          <p:cNvCxnSpPr>
            <a:cxnSpLocks noChangeShapeType="1"/>
            <a:endCxn id="14346" idx="0"/>
          </p:cNvCxnSpPr>
          <p:nvPr/>
        </p:nvCxnSpPr>
        <p:spPr bwMode="auto">
          <a:xfrm flipV="1">
            <a:off x="3433763" y="2016125"/>
            <a:ext cx="717550" cy="0"/>
          </a:xfrm>
          <a:prstGeom prst="line">
            <a:avLst/>
          </a:prstGeom>
          <a:noFill/>
          <a:ln w="9525" algn="ctr">
            <a:solidFill>
              <a:schemeClr val="tx1"/>
            </a:solidFill>
            <a:prstDash val="dash"/>
            <a:round/>
            <a:headEnd/>
            <a:tailEnd/>
          </a:ln>
        </p:spPr>
      </p:cxnSp>
      <p:sp>
        <p:nvSpPr>
          <p:cNvPr id="14359" name="Left Brace 248"/>
          <p:cNvSpPr>
            <a:spLocks/>
          </p:cNvSpPr>
          <p:nvPr/>
        </p:nvSpPr>
        <p:spPr bwMode="auto">
          <a:xfrm rot="-5400000">
            <a:off x="3940175" y="1214438"/>
            <a:ext cx="147637" cy="2065338"/>
          </a:xfrm>
          <a:prstGeom prst="leftBrace">
            <a:avLst>
              <a:gd name="adj1" fmla="val 8355"/>
              <a:gd name="adj2" fmla="val 50000"/>
            </a:avLst>
          </a:prstGeom>
          <a:noFill/>
          <a:ln w="9525" algn="ctr">
            <a:solidFill>
              <a:schemeClr val="tx1"/>
            </a:solidFill>
            <a:round/>
            <a:headEnd/>
            <a:tailEnd/>
          </a:ln>
        </p:spPr>
        <p:txBody>
          <a:bodyPr/>
          <a:lstStyle/>
          <a:p>
            <a:endParaRPr lang="fr-FR"/>
          </a:p>
        </p:txBody>
      </p:sp>
      <p:sp>
        <p:nvSpPr>
          <p:cNvPr id="49" name="TextBox 249"/>
          <p:cNvSpPr txBox="1"/>
          <p:nvPr/>
        </p:nvSpPr>
        <p:spPr>
          <a:xfrm>
            <a:off x="3873500" y="2266950"/>
            <a:ext cx="295275" cy="277813"/>
          </a:xfrm>
          <a:prstGeom prst="rect">
            <a:avLst/>
          </a:prstGeom>
          <a:noFill/>
        </p:spPr>
        <p:txBody>
          <a:bodyPr>
            <a:spAutoFit/>
          </a:bodyPr>
          <a:lstStyle/>
          <a:p>
            <a:pPr>
              <a:defRPr/>
            </a:pPr>
            <a:r>
              <a:rPr lang="fr-FR" sz="1200" dirty="0">
                <a:latin typeface="+mn-lt"/>
              </a:rPr>
              <a:t>N</a:t>
            </a:r>
          </a:p>
        </p:txBody>
      </p:sp>
      <p:sp>
        <p:nvSpPr>
          <p:cNvPr id="40" name="pole tekstowe 51"/>
          <p:cNvSpPr txBox="1">
            <a:spLocks noChangeArrowheads="1"/>
          </p:cNvSpPr>
          <p:nvPr/>
        </p:nvSpPr>
        <p:spPr bwMode="auto">
          <a:xfrm>
            <a:off x="549976" y="6045633"/>
            <a:ext cx="5667375" cy="646112"/>
          </a:xfrm>
          <a:prstGeom prst="rect">
            <a:avLst/>
          </a:prstGeom>
          <a:noFill/>
          <a:ln w="9525">
            <a:noFill/>
            <a:miter lim="800000"/>
            <a:headEnd/>
            <a:tailEnd/>
          </a:ln>
        </p:spPr>
        <p:txBody>
          <a:bodyPr>
            <a:spAutoFit/>
          </a:bodyPr>
          <a:lstStyle/>
          <a:p>
            <a:r>
              <a:rPr lang="en-US" dirty="0"/>
              <a:t>Height of plateau is period dependent =&gt; some relaxation going on in the system</a:t>
            </a:r>
            <a:endParaRPr lang="fr-FR" dirty="0"/>
          </a:p>
        </p:txBody>
      </p:sp>
      <p:cxnSp>
        <p:nvCxnSpPr>
          <p:cNvPr id="41" name="Łącznik prosty ze strzałką 50"/>
          <p:cNvCxnSpPr>
            <a:cxnSpLocks noChangeShapeType="1"/>
          </p:cNvCxnSpPr>
          <p:nvPr/>
        </p:nvCxnSpPr>
        <p:spPr bwMode="auto">
          <a:xfrm rot="16200000" flipV="1">
            <a:off x="1903084" y="5536933"/>
            <a:ext cx="853661" cy="209056"/>
          </a:xfrm>
          <a:prstGeom prst="straightConnector1">
            <a:avLst/>
          </a:prstGeom>
          <a:noFill/>
          <a:ln w="9525" algn="ctr">
            <a:solidFill>
              <a:schemeClr val="tx1"/>
            </a:solidFill>
            <a:round/>
            <a:headEnd/>
            <a:tailEnd type="arrow" w="med" len="med"/>
          </a:ln>
        </p:spPr>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Object 2"/>
          <p:cNvGraphicFramePr>
            <a:graphicFrameLocks noChangeAspect="1"/>
          </p:cNvGraphicFramePr>
          <p:nvPr/>
        </p:nvGraphicFramePr>
        <p:xfrm>
          <a:off x="2386013" y="1057275"/>
          <a:ext cx="6611937" cy="4618038"/>
        </p:xfrm>
        <a:graphic>
          <a:graphicData uri="http://schemas.openxmlformats.org/presentationml/2006/ole">
            <p:oleObj spid="_x0000_s17410" name="Graph" r:id="rId4" imgW="4154400" imgH="2901600" progId="Origin50.Graph">
              <p:embed/>
            </p:oleObj>
          </a:graphicData>
        </a:graphic>
      </p:graphicFrame>
      <p:sp>
        <p:nvSpPr>
          <p:cNvPr id="17411" name="TextBox 33"/>
          <p:cNvSpPr txBox="1">
            <a:spLocks noChangeArrowheads="1"/>
          </p:cNvSpPr>
          <p:nvPr/>
        </p:nvSpPr>
        <p:spPr bwMode="auto">
          <a:xfrm>
            <a:off x="4749099" y="2065997"/>
            <a:ext cx="673100" cy="338137"/>
          </a:xfrm>
          <a:prstGeom prst="rect">
            <a:avLst/>
          </a:prstGeom>
          <a:noFill/>
          <a:ln w="9525">
            <a:noFill/>
            <a:miter lim="800000"/>
            <a:headEnd/>
            <a:tailEnd/>
          </a:ln>
        </p:spPr>
        <p:txBody>
          <a:bodyPr>
            <a:spAutoFit/>
          </a:bodyPr>
          <a:lstStyle/>
          <a:p>
            <a:r>
              <a:rPr lang="fr-FR" sz="1600" dirty="0">
                <a:solidFill>
                  <a:srgbClr val="3333FF"/>
                </a:solidFill>
              </a:rPr>
              <a:t>P</a:t>
            </a:r>
            <a:r>
              <a:rPr lang="fr-FR" sz="1600" baseline="-25000" dirty="0">
                <a:solidFill>
                  <a:srgbClr val="3333FF"/>
                </a:solidFill>
              </a:rPr>
              <a:t>1</a:t>
            </a:r>
            <a:r>
              <a:rPr lang="fr-FR" sz="1600" dirty="0">
                <a:solidFill>
                  <a:srgbClr val="3333FF"/>
                </a:solidFill>
              </a:rPr>
              <a:t>(I</a:t>
            </a:r>
            <a:r>
              <a:rPr lang="fr-FR" sz="1600" baseline="-25000" dirty="0">
                <a:solidFill>
                  <a:srgbClr val="3333FF"/>
                </a:solidFill>
              </a:rPr>
              <a:t>b</a:t>
            </a:r>
            <a:r>
              <a:rPr lang="fr-FR" sz="1600" dirty="0">
                <a:solidFill>
                  <a:srgbClr val="3333FF"/>
                </a:solidFill>
              </a:rPr>
              <a:t>)</a:t>
            </a:r>
          </a:p>
        </p:txBody>
      </p:sp>
      <p:sp>
        <p:nvSpPr>
          <p:cNvPr id="17412" name="TextBox 34"/>
          <p:cNvSpPr txBox="1">
            <a:spLocks noChangeArrowheads="1"/>
          </p:cNvSpPr>
          <p:nvPr/>
        </p:nvSpPr>
        <p:spPr bwMode="auto">
          <a:xfrm>
            <a:off x="6846888" y="3963988"/>
            <a:ext cx="698500" cy="339725"/>
          </a:xfrm>
          <a:prstGeom prst="rect">
            <a:avLst/>
          </a:prstGeom>
          <a:noFill/>
          <a:ln w="9525">
            <a:noFill/>
            <a:miter lim="800000"/>
            <a:headEnd/>
            <a:tailEnd/>
          </a:ln>
        </p:spPr>
        <p:txBody>
          <a:bodyPr>
            <a:spAutoFit/>
          </a:bodyPr>
          <a:lstStyle/>
          <a:p>
            <a:r>
              <a:rPr lang="fr-FR" sz="1600">
                <a:solidFill>
                  <a:srgbClr val="006600"/>
                </a:solidFill>
              </a:rPr>
              <a:t>P</a:t>
            </a:r>
            <a:r>
              <a:rPr lang="fr-FR" sz="1600" baseline="-25000">
                <a:solidFill>
                  <a:srgbClr val="006600"/>
                </a:solidFill>
              </a:rPr>
              <a:t>2</a:t>
            </a:r>
            <a:r>
              <a:rPr lang="fr-FR" sz="1600">
                <a:solidFill>
                  <a:srgbClr val="006600"/>
                </a:solidFill>
              </a:rPr>
              <a:t>(I</a:t>
            </a:r>
            <a:r>
              <a:rPr lang="fr-FR" sz="1600" baseline="-25000">
                <a:solidFill>
                  <a:srgbClr val="006600"/>
                </a:solidFill>
              </a:rPr>
              <a:t>b</a:t>
            </a:r>
            <a:r>
              <a:rPr lang="fr-FR" sz="1600">
                <a:solidFill>
                  <a:srgbClr val="006600"/>
                </a:solidFill>
              </a:rPr>
              <a:t>)</a:t>
            </a:r>
          </a:p>
        </p:txBody>
      </p:sp>
      <p:sp>
        <p:nvSpPr>
          <p:cNvPr id="17413" name="TextBox 35"/>
          <p:cNvSpPr txBox="1">
            <a:spLocks noChangeArrowheads="1"/>
          </p:cNvSpPr>
          <p:nvPr/>
        </p:nvSpPr>
        <p:spPr bwMode="auto">
          <a:xfrm>
            <a:off x="5370120" y="2876055"/>
            <a:ext cx="1703388" cy="307975"/>
          </a:xfrm>
          <a:prstGeom prst="rect">
            <a:avLst/>
          </a:prstGeom>
          <a:noFill/>
          <a:ln w="9525">
            <a:noFill/>
            <a:miter lim="800000"/>
            <a:headEnd/>
            <a:tailEnd/>
          </a:ln>
        </p:spPr>
        <p:txBody>
          <a:bodyPr>
            <a:spAutoFit/>
          </a:bodyPr>
          <a:lstStyle/>
          <a:p>
            <a:r>
              <a:rPr lang="fr-FR" sz="1400" dirty="0">
                <a:solidFill>
                  <a:srgbClr val="FF6600"/>
                </a:solidFill>
              </a:rPr>
              <a:t>pP</a:t>
            </a:r>
            <a:r>
              <a:rPr lang="fr-FR" sz="1400" baseline="-25000" dirty="0">
                <a:solidFill>
                  <a:srgbClr val="FF6600"/>
                </a:solidFill>
              </a:rPr>
              <a:t>1</a:t>
            </a:r>
            <a:r>
              <a:rPr lang="fr-FR" sz="1400" dirty="0">
                <a:solidFill>
                  <a:srgbClr val="FF6600"/>
                </a:solidFill>
              </a:rPr>
              <a:t>(I</a:t>
            </a:r>
            <a:r>
              <a:rPr lang="fr-FR" sz="1400" baseline="-25000" dirty="0">
                <a:solidFill>
                  <a:srgbClr val="FF6600"/>
                </a:solidFill>
              </a:rPr>
              <a:t>b</a:t>
            </a:r>
            <a:r>
              <a:rPr lang="fr-FR" sz="1400" dirty="0">
                <a:solidFill>
                  <a:srgbClr val="FF6600"/>
                </a:solidFill>
              </a:rPr>
              <a:t>)+(1-p)P</a:t>
            </a:r>
            <a:r>
              <a:rPr lang="fr-FR" sz="1400" baseline="-25000" dirty="0">
                <a:solidFill>
                  <a:srgbClr val="FF6600"/>
                </a:solidFill>
              </a:rPr>
              <a:t>2</a:t>
            </a:r>
            <a:r>
              <a:rPr lang="fr-FR" sz="1400" dirty="0">
                <a:solidFill>
                  <a:srgbClr val="FF6600"/>
                </a:solidFill>
              </a:rPr>
              <a:t>(I</a:t>
            </a:r>
            <a:r>
              <a:rPr lang="fr-FR" sz="1400" baseline="-25000" dirty="0">
                <a:solidFill>
                  <a:srgbClr val="FF6600"/>
                </a:solidFill>
              </a:rPr>
              <a:t>b</a:t>
            </a:r>
            <a:r>
              <a:rPr lang="fr-FR" sz="1400" dirty="0">
                <a:solidFill>
                  <a:srgbClr val="FF6600"/>
                </a:solidFill>
              </a:rPr>
              <a:t>)</a:t>
            </a:r>
          </a:p>
        </p:txBody>
      </p:sp>
      <p:sp>
        <p:nvSpPr>
          <p:cNvPr id="17414" name="Titre 1"/>
          <p:cNvSpPr>
            <a:spLocks noGrp="1"/>
          </p:cNvSpPr>
          <p:nvPr>
            <p:ph type="title"/>
          </p:nvPr>
        </p:nvSpPr>
        <p:spPr>
          <a:xfrm>
            <a:off x="1638300" y="77788"/>
            <a:ext cx="6392863" cy="385762"/>
          </a:xfrm>
        </p:spPr>
        <p:txBody>
          <a:bodyPr/>
          <a:lstStyle/>
          <a:p>
            <a:pPr eaLnBrk="1" hangingPunct="1"/>
            <a:r>
              <a:rPr lang="fr-FR" sz="3000" b="1" dirty="0" smtClean="0">
                <a:solidFill>
                  <a:srgbClr val="3333FF"/>
                </a:solidFill>
                <a:latin typeface="+mn-lt"/>
              </a:rPr>
              <a:t>Switching curve with prepulse</a:t>
            </a:r>
          </a:p>
        </p:txBody>
      </p:sp>
      <p:sp>
        <p:nvSpPr>
          <p:cNvPr id="17415" name="ZoneTexte 13"/>
          <p:cNvSpPr txBox="1">
            <a:spLocks noChangeArrowheads="1"/>
          </p:cNvSpPr>
          <p:nvPr/>
        </p:nvSpPr>
        <p:spPr bwMode="auto">
          <a:xfrm>
            <a:off x="4297363" y="5589588"/>
            <a:ext cx="4360862" cy="646112"/>
          </a:xfrm>
          <a:prstGeom prst="rect">
            <a:avLst/>
          </a:prstGeom>
          <a:noFill/>
          <a:ln w="9525">
            <a:noFill/>
            <a:miter lim="800000"/>
            <a:headEnd/>
            <a:tailEnd/>
          </a:ln>
        </p:spPr>
        <p:txBody>
          <a:bodyPr>
            <a:spAutoFit/>
          </a:bodyPr>
          <a:lstStyle/>
          <a:p>
            <a:r>
              <a:rPr lang="fr-FR"/>
              <a:t>After switching, system is where we expect it to be  with probability p</a:t>
            </a:r>
          </a:p>
        </p:txBody>
      </p:sp>
      <p:sp>
        <p:nvSpPr>
          <p:cNvPr id="21" name="ZoneTexte 20"/>
          <p:cNvSpPr txBox="1"/>
          <p:nvPr/>
        </p:nvSpPr>
        <p:spPr>
          <a:xfrm>
            <a:off x="6705600" y="4333875"/>
            <a:ext cx="1147763" cy="307975"/>
          </a:xfrm>
          <a:prstGeom prst="rect">
            <a:avLst/>
          </a:prstGeom>
          <a:noFill/>
        </p:spPr>
        <p:txBody>
          <a:bodyPr wrap="none">
            <a:spAutoFit/>
          </a:bodyPr>
          <a:lstStyle/>
          <a:p>
            <a:pPr>
              <a:defRPr/>
            </a:pPr>
            <a:r>
              <a:rPr lang="fr-FR" sz="1400" dirty="0">
                <a:latin typeface="+mn-lt"/>
                <a:cs typeface="Times New Roman" pitchFamily="18" charset="0"/>
              </a:rPr>
              <a:t>{0.45 , 0.10}</a:t>
            </a:r>
          </a:p>
        </p:txBody>
      </p:sp>
      <p:sp>
        <p:nvSpPr>
          <p:cNvPr id="23" name="ZoneTexte 22"/>
          <p:cNvSpPr txBox="1"/>
          <p:nvPr/>
        </p:nvSpPr>
        <p:spPr>
          <a:xfrm>
            <a:off x="3661888" y="1664814"/>
            <a:ext cx="1595438" cy="307975"/>
          </a:xfrm>
          <a:prstGeom prst="rect">
            <a:avLst/>
          </a:prstGeom>
          <a:noFill/>
        </p:spPr>
        <p:txBody>
          <a:bodyPr wrap="none">
            <a:spAutoFit/>
          </a:bodyPr>
          <a:lstStyle/>
          <a:p>
            <a:pPr>
              <a:defRPr/>
            </a:pPr>
            <a:r>
              <a:rPr lang="fr-FR" sz="1400" dirty="0">
                <a:latin typeface="+mn-lt"/>
                <a:cs typeface="Times New Roman" pitchFamily="18" charset="0"/>
              </a:rPr>
              <a:t>{0.95, 0.45 , 0.10}</a:t>
            </a:r>
          </a:p>
        </p:txBody>
      </p:sp>
      <p:sp>
        <p:nvSpPr>
          <p:cNvPr id="17419" name="pole tekstowe 61"/>
          <p:cNvSpPr txBox="1">
            <a:spLocks noChangeArrowheads="1"/>
          </p:cNvSpPr>
          <p:nvPr/>
        </p:nvSpPr>
        <p:spPr bwMode="auto">
          <a:xfrm>
            <a:off x="188150" y="1898691"/>
            <a:ext cx="2899434" cy="923330"/>
          </a:xfrm>
          <a:prstGeom prst="rect">
            <a:avLst/>
          </a:prstGeom>
          <a:noFill/>
          <a:ln w="9525">
            <a:noFill/>
            <a:miter lim="800000"/>
            <a:headEnd/>
            <a:tailEnd/>
          </a:ln>
        </p:spPr>
        <p:txBody>
          <a:bodyPr wrap="square">
            <a:spAutoFit/>
          </a:bodyPr>
          <a:lstStyle/>
          <a:p>
            <a:r>
              <a:rPr lang="en-US" dirty="0" smtClean="0"/>
              <a:t>Erase </a:t>
            </a:r>
            <a:r>
              <a:rPr lang="en-US" dirty="0" smtClean="0"/>
              <a:t>memory</a:t>
            </a:r>
            <a:r>
              <a:rPr lang="en-US" dirty="0" smtClean="0"/>
              <a:t> </a:t>
            </a:r>
            <a:r>
              <a:rPr lang="en-US" dirty="0" smtClean="0"/>
              <a:t>of the previous </a:t>
            </a:r>
            <a:r>
              <a:rPr lang="en-US" dirty="0" smtClean="0"/>
              <a:t>history</a:t>
            </a:r>
            <a:r>
              <a:rPr lang="en-US" dirty="0" smtClean="0"/>
              <a:t> </a:t>
            </a:r>
            <a:r>
              <a:rPr lang="en-US" dirty="0" smtClean="0"/>
              <a:t>before </a:t>
            </a:r>
            <a:endParaRPr lang="en-US" dirty="0"/>
          </a:p>
          <a:p>
            <a:r>
              <a:rPr lang="en-US" dirty="0"/>
              <a:t>each measurement:</a:t>
            </a:r>
            <a:endParaRPr lang="fr-FR" dirty="0"/>
          </a:p>
        </p:txBody>
      </p:sp>
      <p:grpSp>
        <p:nvGrpSpPr>
          <p:cNvPr id="17420" name="Group 34"/>
          <p:cNvGrpSpPr>
            <a:grpSpLocks/>
          </p:cNvGrpSpPr>
          <p:nvPr/>
        </p:nvGrpSpPr>
        <p:grpSpPr bwMode="auto">
          <a:xfrm>
            <a:off x="273050" y="3178175"/>
            <a:ext cx="1657350" cy="1506538"/>
            <a:chOff x="5228103" y="4195467"/>
            <a:chExt cx="1657545" cy="1505993"/>
          </a:xfrm>
        </p:grpSpPr>
        <p:grpSp>
          <p:nvGrpSpPr>
            <p:cNvPr id="17432" name="Group 4"/>
            <p:cNvGrpSpPr>
              <a:grpSpLocks/>
            </p:cNvGrpSpPr>
            <p:nvPr/>
          </p:nvGrpSpPr>
          <p:grpSpPr bwMode="auto">
            <a:xfrm>
              <a:off x="6664539" y="4712445"/>
              <a:ext cx="1633" cy="809851"/>
              <a:chOff x="249" y="1162"/>
              <a:chExt cx="1633" cy="967"/>
            </a:xfrm>
          </p:grpSpPr>
          <p:sp>
            <p:nvSpPr>
              <p:cNvPr id="17443" name="Line 6"/>
              <p:cNvSpPr>
                <a:spLocks noChangeShapeType="1"/>
              </p:cNvSpPr>
              <p:nvPr/>
            </p:nvSpPr>
            <p:spPr bwMode="auto">
              <a:xfrm>
                <a:off x="249" y="1162"/>
                <a:ext cx="227" cy="0"/>
              </a:xfrm>
              <a:prstGeom prst="line">
                <a:avLst/>
              </a:prstGeom>
              <a:noFill/>
              <a:ln w="28575">
                <a:solidFill>
                  <a:schemeClr val="tx1"/>
                </a:solidFill>
                <a:round/>
                <a:headEnd/>
                <a:tailEnd/>
              </a:ln>
            </p:spPr>
            <p:txBody>
              <a:bodyPr/>
              <a:lstStyle/>
              <a:p>
                <a:endParaRPr lang="fr-FR"/>
              </a:p>
            </p:txBody>
          </p:sp>
          <p:sp>
            <p:nvSpPr>
              <p:cNvPr id="17444" name="Line 8"/>
              <p:cNvSpPr>
                <a:spLocks noChangeShapeType="1"/>
              </p:cNvSpPr>
              <p:nvPr/>
            </p:nvSpPr>
            <p:spPr bwMode="auto">
              <a:xfrm>
                <a:off x="476" y="1344"/>
                <a:ext cx="499" cy="0"/>
              </a:xfrm>
              <a:prstGeom prst="line">
                <a:avLst/>
              </a:prstGeom>
              <a:noFill/>
              <a:ln w="28575">
                <a:solidFill>
                  <a:schemeClr val="tx1"/>
                </a:solidFill>
                <a:round/>
                <a:headEnd/>
                <a:tailEnd/>
              </a:ln>
            </p:spPr>
            <p:txBody>
              <a:bodyPr/>
              <a:lstStyle/>
              <a:p>
                <a:endParaRPr lang="fr-FR"/>
              </a:p>
            </p:txBody>
          </p:sp>
          <p:sp>
            <p:nvSpPr>
              <p:cNvPr id="17445" name="Line 12"/>
              <p:cNvSpPr>
                <a:spLocks noChangeShapeType="1"/>
              </p:cNvSpPr>
              <p:nvPr/>
            </p:nvSpPr>
            <p:spPr bwMode="auto">
              <a:xfrm flipV="1">
                <a:off x="980" y="2115"/>
                <a:ext cx="902" cy="14"/>
              </a:xfrm>
              <a:prstGeom prst="line">
                <a:avLst/>
              </a:prstGeom>
              <a:noFill/>
              <a:ln w="28575">
                <a:solidFill>
                  <a:schemeClr val="tx1"/>
                </a:solidFill>
                <a:round/>
                <a:headEnd/>
                <a:tailEnd/>
              </a:ln>
            </p:spPr>
            <p:txBody>
              <a:bodyPr/>
              <a:lstStyle/>
              <a:p>
                <a:endParaRPr lang="fr-FR"/>
              </a:p>
            </p:txBody>
          </p:sp>
        </p:grpSp>
        <p:sp>
          <p:nvSpPr>
            <p:cNvPr id="17433" name="Line 13"/>
            <p:cNvSpPr>
              <a:spLocks noChangeShapeType="1"/>
            </p:cNvSpPr>
            <p:nvPr/>
          </p:nvSpPr>
          <p:spPr bwMode="auto">
            <a:xfrm flipH="1" flipV="1">
              <a:off x="6087035" y="4392705"/>
              <a:ext cx="1688" cy="1134129"/>
            </a:xfrm>
            <a:prstGeom prst="line">
              <a:avLst/>
            </a:prstGeom>
            <a:noFill/>
            <a:ln w="28575">
              <a:solidFill>
                <a:schemeClr val="tx1"/>
              </a:solidFill>
              <a:round/>
              <a:headEnd/>
              <a:tailEnd/>
            </a:ln>
          </p:spPr>
          <p:txBody>
            <a:bodyPr/>
            <a:lstStyle/>
            <a:p>
              <a:endParaRPr lang="fr-FR"/>
            </a:p>
          </p:txBody>
        </p:sp>
        <p:sp>
          <p:nvSpPr>
            <p:cNvPr id="17434" name="Line 14"/>
            <p:cNvSpPr>
              <a:spLocks noChangeShapeType="1"/>
            </p:cNvSpPr>
            <p:nvPr/>
          </p:nvSpPr>
          <p:spPr bwMode="auto">
            <a:xfrm>
              <a:off x="6079198" y="4396920"/>
              <a:ext cx="84138" cy="0"/>
            </a:xfrm>
            <a:prstGeom prst="line">
              <a:avLst/>
            </a:prstGeom>
            <a:noFill/>
            <a:ln w="28575">
              <a:solidFill>
                <a:schemeClr val="tx1"/>
              </a:solidFill>
              <a:round/>
              <a:headEnd/>
              <a:tailEnd/>
            </a:ln>
          </p:spPr>
          <p:txBody>
            <a:bodyPr/>
            <a:lstStyle/>
            <a:p>
              <a:endParaRPr lang="fr-FR"/>
            </a:p>
          </p:txBody>
        </p:sp>
        <p:sp>
          <p:nvSpPr>
            <p:cNvPr id="17435" name="Line 15"/>
            <p:cNvSpPr>
              <a:spLocks noChangeShapeType="1"/>
            </p:cNvSpPr>
            <p:nvPr/>
          </p:nvSpPr>
          <p:spPr bwMode="auto">
            <a:xfrm>
              <a:off x="6158752" y="4392705"/>
              <a:ext cx="2995" cy="1132541"/>
            </a:xfrm>
            <a:prstGeom prst="line">
              <a:avLst/>
            </a:prstGeom>
            <a:noFill/>
            <a:ln w="28575">
              <a:solidFill>
                <a:schemeClr val="tx1"/>
              </a:solidFill>
              <a:round/>
              <a:headEnd/>
              <a:tailEnd/>
            </a:ln>
          </p:spPr>
          <p:txBody>
            <a:bodyPr/>
            <a:lstStyle/>
            <a:p>
              <a:endParaRPr lang="fr-FR"/>
            </a:p>
          </p:txBody>
        </p:sp>
        <p:sp>
          <p:nvSpPr>
            <p:cNvPr id="17436" name="Line 16"/>
            <p:cNvSpPr>
              <a:spLocks noChangeShapeType="1"/>
            </p:cNvSpPr>
            <p:nvPr/>
          </p:nvSpPr>
          <p:spPr bwMode="auto">
            <a:xfrm>
              <a:off x="6168098" y="5515722"/>
              <a:ext cx="717550" cy="0"/>
            </a:xfrm>
            <a:prstGeom prst="line">
              <a:avLst/>
            </a:prstGeom>
            <a:noFill/>
            <a:ln w="28575">
              <a:solidFill>
                <a:schemeClr val="tx1"/>
              </a:solidFill>
              <a:round/>
              <a:headEnd/>
              <a:tailEnd/>
            </a:ln>
          </p:spPr>
          <p:txBody>
            <a:bodyPr/>
            <a:lstStyle/>
            <a:p>
              <a:endParaRPr lang="fr-FR"/>
            </a:p>
          </p:txBody>
        </p:sp>
        <p:sp>
          <p:nvSpPr>
            <p:cNvPr id="17437" name="Line 17"/>
            <p:cNvSpPr>
              <a:spLocks noChangeShapeType="1"/>
            </p:cNvSpPr>
            <p:nvPr/>
          </p:nvSpPr>
          <p:spPr bwMode="auto">
            <a:xfrm flipV="1">
              <a:off x="5717249" y="4706471"/>
              <a:ext cx="1167646" cy="2801"/>
            </a:xfrm>
            <a:prstGeom prst="line">
              <a:avLst/>
            </a:prstGeom>
            <a:noFill/>
            <a:ln w="9525" cap="rnd">
              <a:solidFill>
                <a:schemeClr val="tx1"/>
              </a:solidFill>
              <a:prstDash val="sysDot"/>
              <a:round/>
              <a:headEnd/>
              <a:tailEnd/>
            </a:ln>
          </p:spPr>
          <p:txBody>
            <a:bodyPr/>
            <a:lstStyle/>
            <a:p>
              <a:endParaRPr lang="fr-FR"/>
            </a:p>
          </p:txBody>
        </p:sp>
        <p:sp>
          <p:nvSpPr>
            <p:cNvPr id="17438" name="Text Box 18"/>
            <p:cNvSpPr txBox="1">
              <a:spLocks noChangeArrowheads="1"/>
            </p:cNvSpPr>
            <p:nvPr/>
          </p:nvSpPr>
          <p:spPr bwMode="auto">
            <a:xfrm>
              <a:off x="5326723" y="4509247"/>
              <a:ext cx="466725" cy="366713"/>
            </a:xfrm>
            <a:prstGeom prst="rect">
              <a:avLst/>
            </a:prstGeom>
            <a:noFill/>
            <a:ln w="9525">
              <a:noFill/>
              <a:miter lim="800000"/>
              <a:headEnd/>
              <a:tailEnd/>
            </a:ln>
          </p:spPr>
          <p:txBody>
            <a:bodyPr>
              <a:spAutoFit/>
            </a:bodyPr>
            <a:lstStyle/>
            <a:p>
              <a:pPr>
                <a:spcBef>
                  <a:spcPct val="50000"/>
                </a:spcBef>
              </a:pPr>
              <a:r>
                <a:rPr lang="fr-FR"/>
                <a:t>1</a:t>
              </a:r>
            </a:p>
          </p:txBody>
        </p:sp>
        <p:sp>
          <p:nvSpPr>
            <p:cNvPr id="17439" name="Line 19"/>
            <p:cNvSpPr>
              <a:spLocks noChangeShapeType="1"/>
            </p:cNvSpPr>
            <p:nvPr/>
          </p:nvSpPr>
          <p:spPr bwMode="auto">
            <a:xfrm flipV="1">
              <a:off x="5612473" y="5504330"/>
              <a:ext cx="1263456" cy="14567"/>
            </a:xfrm>
            <a:prstGeom prst="line">
              <a:avLst/>
            </a:prstGeom>
            <a:noFill/>
            <a:ln w="9525" cap="rnd">
              <a:solidFill>
                <a:schemeClr val="tx1"/>
              </a:solidFill>
              <a:prstDash val="sysDot"/>
              <a:round/>
              <a:headEnd/>
              <a:tailEnd/>
            </a:ln>
          </p:spPr>
          <p:txBody>
            <a:bodyPr/>
            <a:lstStyle/>
            <a:p>
              <a:endParaRPr lang="fr-FR"/>
            </a:p>
          </p:txBody>
        </p:sp>
        <p:sp>
          <p:nvSpPr>
            <p:cNvPr id="17440" name="Text Box 20"/>
            <p:cNvSpPr txBox="1">
              <a:spLocks noChangeArrowheads="1"/>
            </p:cNvSpPr>
            <p:nvPr/>
          </p:nvSpPr>
          <p:spPr bwMode="auto">
            <a:xfrm>
              <a:off x="5326723" y="5334747"/>
              <a:ext cx="466725" cy="366713"/>
            </a:xfrm>
            <a:prstGeom prst="rect">
              <a:avLst/>
            </a:prstGeom>
            <a:noFill/>
            <a:ln w="9525">
              <a:noFill/>
              <a:miter lim="800000"/>
              <a:headEnd/>
              <a:tailEnd/>
            </a:ln>
          </p:spPr>
          <p:txBody>
            <a:bodyPr>
              <a:spAutoFit/>
            </a:bodyPr>
            <a:lstStyle/>
            <a:p>
              <a:pPr>
                <a:spcBef>
                  <a:spcPct val="50000"/>
                </a:spcBef>
              </a:pPr>
              <a:r>
                <a:rPr lang="fr-FR"/>
                <a:t>0</a:t>
              </a:r>
            </a:p>
          </p:txBody>
        </p:sp>
        <p:sp>
          <p:nvSpPr>
            <p:cNvPr id="17441" name="Line 17"/>
            <p:cNvSpPr>
              <a:spLocks noChangeShapeType="1"/>
            </p:cNvSpPr>
            <p:nvPr/>
          </p:nvSpPr>
          <p:spPr bwMode="auto">
            <a:xfrm flipV="1">
              <a:off x="5717244" y="4392706"/>
              <a:ext cx="342898" cy="2786"/>
            </a:xfrm>
            <a:prstGeom prst="line">
              <a:avLst/>
            </a:prstGeom>
            <a:noFill/>
            <a:ln w="9525" cap="rnd">
              <a:solidFill>
                <a:schemeClr val="tx1"/>
              </a:solidFill>
              <a:prstDash val="sysDot"/>
              <a:round/>
              <a:headEnd/>
              <a:tailEnd/>
            </a:ln>
          </p:spPr>
          <p:txBody>
            <a:bodyPr/>
            <a:lstStyle/>
            <a:p>
              <a:endParaRPr lang="fr-FR"/>
            </a:p>
          </p:txBody>
        </p:sp>
        <p:sp>
          <p:nvSpPr>
            <p:cNvPr id="17442" name="Text Box 18"/>
            <p:cNvSpPr txBox="1">
              <a:spLocks noChangeArrowheads="1"/>
            </p:cNvSpPr>
            <p:nvPr/>
          </p:nvSpPr>
          <p:spPr bwMode="auto">
            <a:xfrm>
              <a:off x="5228103" y="4195467"/>
              <a:ext cx="652741" cy="369332"/>
            </a:xfrm>
            <a:prstGeom prst="rect">
              <a:avLst/>
            </a:prstGeom>
            <a:noFill/>
            <a:ln w="9525">
              <a:noFill/>
              <a:miter lim="800000"/>
              <a:headEnd/>
              <a:tailEnd/>
            </a:ln>
          </p:spPr>
          <p:txBody>
            <a:bodyPr>
              <a:spAutoFit/>
            </a:bodyPr>
            <a:lstStyle/>
            <a:p>
              <a:pPr>
                <a:spcBef>
                  <a:spcPct val="50000"/>
                </a:spcBef>
              </a:pPr>
              <a:r>
                <a:rPr lang="fr-FR"/>
                <a:t>1.3</a:t>
              </a:r>
            </a:p>
          </p:txBody>
        </p:sp>
      </p:grpSp>
      <p:cxnSp>
        <p:nvCxnSpPr>
          <p:cNvPr id="17421" name="Straight Arrow Connector 40"/>
          <p:cNvCxnSpPr>
            <a:cxnSpLocks noChangeShapeType="1"/>
          </p:cNvCxnSpPr>
          <p:nvPr/>
        </p:nvCxnSpPr>
        <p:spPr bwMode="auto">
          <a:xfrm>
            <a:off x="1903413" y="3635375"/>
            <a:ext cx="231775" cy="1588"/>
          </a:xfrm>
          <a:prstGeom prst="straightConnector1">
            <a:avLst/>
          </a:prstGeom>
          <a:noFill/>
          <a:ln w="9525" algn="ctr">
            <a:solidFill>
              <a:schemeClr val="tx1"/>
            </a:solidFill>
            <a:round/>
            <a:headEnd type="arrow" w="med" len="med"/>
            <a:tailEnd type="arrow" w="med" len="med"/>
          </a:ln>
        </p:spPr>
      </p:cxnSp>
      <p:cxnSp>
        <p:nvCxnSpPr>
          <p:cNvPr id="17422" name="Straight Arrow Connector 42"/>
          <p:cNvCxnSpPr>
            <a:cxnSpLocks noChangeShapeType="1"/>
          </p:cNvCxnSpPr>
          <p:nvPr/>
        </p:nvCxnSpPr>
        <p:spPr bwMode="auto">
          <a:xfrm>
            <a:off x="1212850" y="4603750"/>
            <a:ext cx="742950" cy="1588"/>
          </a:xfrm>
          <a:prstGeom prst="straightConnector1">
            <a:avLst/>
          </a:prstGeom>
          <a:noFill/>
          <a:ln w="9525" algn="ctr">
            <a:solidFill>
              <a:schemeClr val="tx1"/>
            </a:solidFill>
            <a:round/>
            <a:headEnd type="arrow" w="med" len="med"/>
            <a:tailEnd type="arrow" w="med" len="med"/>
          </a:ln>
        </p:spPr>
      </p:cxnSp>
      <p:sp>
        <p:nvSpPr>
          <p:cNvPr id="171" name="TextBox 44"/>
          <p:cNvSpPr txBox="1"/>
          <p:nvPr/>
        </p:nvSpPr>
        <p:spPr>
          <a:xfrm>
            <a:off x="1284288" y="4567238"/>
            <a:ext cx="592137" cy="277812"/>
          </a:xfrm>
          <a:prstGeom prst="rect">
            <a:avLst/>
          </a:prstGeom>
          <a:noFill/>
        </p:spPr>
        <p:txBody>
          <a:bodyPr>
            <a:spAutoFit/>
          </a:bodyPr>
          <a:lstStyle/>
          <a:p>
            <a:pPr>
              <a:defRPr/>
            </a:pPr>
            <a:r>
              <a:rPr lang="fr-FR" sz="1200" dirty="0" err="1">
                <a:latin typeface="+mn-lt"/>
              </a:rPr>
              <a:t>delay</a:t>
            </a:r>
            <a:endParaRPr lang="fr-FR" sz="1200" dirty="0">
              <a:latin typeface="+mn-lt"/>
            </a:endParaRPr>
          </a:p>
        </p:txBody>
      </p:sp>
      <p:sp>
        <p:nvSpPr>
          <p:cNvPr id="172" name="TextBox 45"/>
          <p:cNvSpPr txBox="1"/>
          <p:nvPr/>
        </p:nvSpPr>
        <p:spPr>
          <a:xfrm>
            <a:off x="773113" y="3106738"/>
            <a:ext cx="744537" cy="276225"/>
          </a:xfrm>
          <a:prstGeom prst="rect">
            <a:avLst/>
          </a:prstGeom>
          <a:noFill/>
        </p:spPr>
        <p:txBody>
          <a:bodyPr>
            <a:spAutoFit/>
          </a:bodyPr>
          <a:lstStyle/>
          <a:p>
            <a:pPr>
              <a:defRPr/>
            </a:pPr>
            <a:r>
              <a:rPr lang="fr-FR" sz="1200" dirty="0">
                <a:latin typeface="+mn-lt"/>
              </a:rPr>
              <a:t>~ 0.1µs</a:t>
            </a:r>
          </a:p>
        </p:txBody>
      </p:sp>
      <p:cxnSp>
        <p:nvCxnSpPr>
          <p:cNvPr id="17425" name="Łącznik prosty 173"/>
          <p:cNvCxnSpPr>
            <a:cxnSpLocks noChangeShapeType="1"/>
            <a:stCxn id="17437" idx="1"/>
            <a:endCxn id="17436" idx="1"/>
          </p:cNvCxnSpPr>
          <p:nvPr/>
        </p:nvCxnSpPr>
        <p:spPr bwMode="auto">
          <a:xfrm rot="16200000" flipH="1">
            <a:off x="1525587" y="4094163"/>
            <a:ext cx="809625" cy="0"/>
          </a:xfrm>
          <a:prstGeom prst="line">
            <a:avLst/>
          </a:prstGeom>
          <a:noFill/>
          <a:ln w="9525" algn="ctr">
            <a:solidFill>
              <a:schemeClr val="tx1"/>
            </a:solidFill>
            <a:round/>
            <a:headEnd/>
            <a:tailEnd/>
          </a:ln>
        </p:spPr>
      </p:cxnSp>
      <p:cxnSp>
        <p:nvCxnSpPr>
          <p:cNvPr id="17426" name="Łącznik prosty 175"/>
          <p:cNvCxnSpPr>
            <a:cxnSpLocks noChangeShapeType="1"/>
            <a:stCxn id="17437" idx="1"/>
          </p:cNvCxnSpPr>
          <p:nvPr/>
        </p:nvCxnSpPr>
        <p:spPr bwMode="auto">
          <a:xfrm rot="5400000" flipH="1" flipV="1">
            <a:off x="2009775" y="3606800"/>
            <a:ext cx="3175" cy="161925"/>
          </a:xfrm>
          <a:prstGeom prst="line">
            <a:avLst/>
          </a:prstGeom>
          <a:noFill/>
          <a:ln w="9525" algn="ctr">
            <a:solidFill>
              <a:schemeClr val="tx1"/>
            </a:solidFill>
            <a:round/>
            <a:headEnd/>
            <a:tailEnd/>
          </a:ln>
        </p:spPr>
      </p:cxnSp>
      <p:cxnSp>
        <p:nvCxnSpPr>
          <p:cNvPr id="17427" name="Łącznik prosty 177"/>
          <p:cNvCxnSpPr>
            <a:cxnSpLocks noChangeShapeType="1"/>
          </p:cNvCxnSpPr>
          <p:nvPr/>
        </p:nvCxnSpPr>
        <p:spPr bwMode="auto">
          <a:xfrm rot="16200000" flipH="1">
            <a:off x="1694657" y="4090193"/>
            <a:ext cx="812800" cy="4763"/>
          </a:xfrm>
          <a:prstGeom prst="line">
            <a:avLst/>
          </a:prstGeom>
          <a:noFill/>
          <a:ln w="9525" algn="ctr">
            <a:solidFill>
              <a:schemeClr val="tx1"/>
            </a:solidFill>
            <a:round/>
            <a:headEnd/>
            <a:tailEnd/>
          </a:ln>
        </p:spPr>
      </p:cxnSp>
      <p:cxnSp>
        <p:nvCxnSpPr>
          <p:cNvPr id="17428" name="Łącznik prosty 179"/>
          <p:cNvCxnSpPr>
            <a:cxnSpLocks noChangeShapeType="1"/>
          </p:cNvCxnSpPr>
          <p:nvPr/>
        </p:nvCxnSpPr>
        <p:spPr bwMode="auto">
          <a:xfrm>
            <a:off x="2098675" y="4494213"/>
            <a:ext cx="622300" cy="1587"/>
          </a:xfrm>
          <a:prstGeom prst="line">
            <a:avLst/>
          </a:prstGeom>
          <a:noFill/>
          <a:ln w="9525" algn="ctr">
            <a:solidFill>
              <a:schemeClr val="tx1"/>
            </a:solidFill>
            <a:round/>
            <a:headEnd/>
            <a:tailEnd/>
          </a:ln>
        </p:spPr>
      </p:cxnSp>
      <p:sp>
        <p:nvSpPr>
          <p:cNvPr id="17429" name="pole tekstowe 181"/>
          <p:cNvSpPr txBox="1">
            <a:spLocks noChangeArrowheads="1"/>
          </p:cNvSpPr>
          <p:nvPr/>
        </p:nvSpPr>
        <p:spPr bwMode="auto">
          <a:xfrm>
            <a:off x="1811338" y="3371850"/>
            <a:ext cx="617537" cy="276225"/>
          </a:xfrm>
          <a:prstGeom prst="rect">
            <a:avLst/>
          </a:prstGeom>
          <a:noFill/>
          <a:ln w="9525">
            <a:noFill/>
            <a:miter lim="800000"/>
            <a:headEnd/>
            <a:tailEnd/>
          </a:ln>
        </p:spPr>
        <p:txBody>
          <a:bodyPr>
            <a:spAutoFit/>
          </a:bodyPr>
          <a:lstStyle/>
          <a:p>
            <a:r>
              <a:rPr lang="en-US" sz="1200">
                <a:latin typeface="Times New Roman" pitchFamily="18" charset="0"/>
                <a:cs typeface="Times New Roman" pitchFamily="18" charset="0"/>
              </a:rPr>
              <a:t>1</a:t>
            </a:r>
            <a:r>
              <a:rPr lang="en-US" sz="1200">
                <a:latin typeface="Symbol" pitchFamily="18" charset="2"/>
                <a:cs typeface="Times New Roman" pitchFamily="18" charset="0"/>
              </a:rPr>
              <a:t>m</a:t>
            </a:r>
            <a:r>
              <a:rPr lang="en-US" sz="1200">
                <a:latin typeface="Times New Roman" pitchFamily="18" charset="0"/>
                <a:cs typeface="Times New Roman" pitchFamily="18" charset="0"/>
              </a:rPr>
              <a:t>s</a:t>
            </a:r>
            <a:endParaRPr lang="fr-FR" sz="1200">
              <a:latin typeface="Times New Roman" pitchFamily="18" charset="0"/>
              <a:cs typeface="Times New Roman" pitchFamily="18" charset="0"/>
            </a:endParaRPr>
          </a:p>
        </p:txBody>
      </p:sp>
      <p:cxnSp>
        <p:nvCxnSpPr>
          <p:cNvPr id="17430" name="Connecteur droit avec flèche 32"/>
          <p:cNvCxnSpPr>
            <a:cxnSpLocks noChangeShapeType="1"/>
          </p:cNvCxnSpPr>
          <p:nvPr/>
        </p:nvCxnSpPr>
        <p:spPr bwMode="auto">
          <a:xfrm rot="5400000" flipH="1" flipV="1">
            <a:off x="956469" y="4925219"/>
            <a:ext cx="395288" cy="6350"/>
          </a:xfrm>
          <a:prstGeom prst="straightConnector1">
            <a:avLst/>
          </a:prstGeom>
          <a:noFill/>
          <a:ln w="9525" algn="ctr">
            <a:solidFill>
              <a:srgbClr val="FF0000"/>
            </a:solidFill>
            <a:round/>
            <a:headEnd/>
            <a:tailEnd type="arrow" w="med" len="med"/>
          </a:ln>
        </p:spPr>
      </p:cxnSp>
      <p:sp>
        <p:nvSpPr>
          <p:cNvPr id="17431" name="ZoneTexte 33"/>
          <p:cNvSpPr txBox="1">
            <a:spLocks noChangeArrowheads="1"/>
          </p:cNvSpPr>
          <p:nvPr/>
        </p:nvSpPr>
        <p:spPr bwMode="auto">
          <a:xfrm>
            <a:off x="430213" y="5078413"/>
            <a:ext cx="1454150" cy="369887"/>
          </a:xfrm>
          <a:prstGeom prst="rect">
            <a:avLst/>
          </a:prstGeom>
          <a:noFill/>
          <a:ln w="9525">
            <a:noFill/>
            <a:miter lim="800000"/>
            <a:headEnd/>
            <a:tailEnd/>
          </a:ln>
        </p:spPr>
        <p:txBody>
          <a:bodyPr wrap="none">
            <a:spAutoFit/>
          </a:bodyPr>
          <a:lstStyle/>
          <a:p>
            <a:r>
              <a:rPr lang="fr-FR">
                <a:solidFill>
                  <a:srgbClr val="FF0000"/>
                </a:solidFill>
              </a:rPr>
              <a:t>« prepulse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Object 2"/>
          <p:cNvGraphicFramePr>
            <a:graphicFrameLocks noChangeAspect="1"/>
          </p:cNvGraphicFramePr>
          <p:nvPr/>
        </p:nvGraphicFramePr>
        <p:xfrm>
          <a:off x="3897313" y="1276350"/>
          <a:ext cx="5089525" cy="4057650"/>
        </p:xfrm>
        <a:graphic>
          <a:graphicData uri="http://schemas.openxmlformats.org/presentationml/2006/ole">
            <p:oleObj spid="_x0000_s18434" name="Graph" r:id="rId3" imgW="4088160" imgH="3258720" progId="Origin50.Graph">
              <p:embed/>
            </p:oleObj>
          </a:graphicData>
        </a:graphic>
      </p:graphicFrame>
      <p:sp>
        <p:nvSpPr>
          <p:cNvPr id="18435" name="Titre 1"/>
          <p:cNvSpPr>
            <a:spLocks noGrp="1"/>
          </p:cNvSpPr>
          <p:nvPr>
            <p:ph type="title"/>
          </p:nvPr>
        </p:nvSpPr>
        <p:spPr>
          <a:xfrm>
            <a:off x="736600" y="-66675"/>
            <a:ext cx="7427913" cy="800100"/>
          </a:xfrm>
        </p:spPr>
        <p:txBody>
          <a:bodyPr/>
          <a:lstStyle/>
          <a:p>
            <a:pPr eaLnBrk="1" hangingPunct="1"/>
            <a:r>
              <a:rPr lang="en-US" sz="3000" dirty="0" smtClean="0">
                <a:solidFill>
                  <a:srgbClr val="3333FF"/>
                </a:solidFill>
                <a:latin typeface="+mn-lt"/>
              </a:rPr>
              <a:t>Blocking the most transmitting channel</a:t>
            </a:r>
            <a:endParaRPr lang="fr-FR" sz="3000" dirty="0" smtClean="0">
              <a:solidFill>
                <a:srgbClr val="3333FF"/>
              </a:solidFill>
              <a:latin typeface="+mn-lt"/>
            </a:endParaRPr>
          </a:p>
        </p:txBody>
      </p:sp>
      <p:pic>
        <p:nvPicPr>
          <p:cNvPr id="18436" name="Picture 4"/>
          <p:cNvPicPr>
            <a:picLocks noChangeAspect="1" noChangeArrowheads="1"/>
          </p:cNvPicPr>
          <p:nvPr/>
        </p:nvPicPr>
        <p:blipFill>
          <a:blip r:embed="rId4"/>
          <a:srcRect/>
          <a:stretch>
            <a:fillRect/>
          </a:stretch>
        </p:blipFill>
        <p:spPr bwMode="auto">
          <a:xfrm>
            <a:off x="19050" y="1566863"/>
            <a:ext cx="4048125" cy="4138612"/>
          </a:xfrm>
          <a:prstGeom prst="rect">
            <a:avLst/>
          </a:prstGeom>
          <a:noFill/>
          <a:ln w="9525">
            <a:noFill/>
            <a:miter lim="800000"/>
            <a:headEnd/>
            <a:tailEnd/>
          </a:ln>
        </p:spPr>
      </p:pic>
      <p:cxnSp>
        <p:nvCxnSpPr>
          <p:cNvPr id="18437" name="Connecteur droit 49"/>
          <p:cNvCxnSpPr>
            <a:cxnSpLocks noChangeShapeType="1"/>
          </p:cNvCxnSpPr>
          <p:nvPr/>
        </p:nvCxnSpPr>
        <p:spPr bwMode="auto">
          <a:xfrm rot="5400000" flipH="1" flipV="1">
            <a:off x="1828800" y="3786188"/>
            <a:ext cx="1647825" cy="0"/>
          </a:xfrm>
          <a:prstGeom prst="line">
            <a:avLst/>
          </a:prstGeom>
          <a:noFill/>
          <a:ln w="28575" algn="ctr">
            <a:solidFill>
              <a:srgbClr val="FF6600"/>
            </a:solidFill>
            <a:round/>
            <a:headEnd/>
            <a:tailEnd/>
          </a:ln>
        </p:spPr>
      </p:cxnSp>
      <p:sp>
        <p:nvSpPr>
          <p:cNvPr id="10" name="ZoneTexte 9"/>
          <p:cNvSpPr txBox="1"/>
          <p:nvPr/>
        </p:nvSpPr>
        <p:spPr>
          <a:xfrm>
            <a:off x="981075" y="4267200"/>
            <a:ext cx="1644650" cy="307975"/>
          </a:xfrm>
          <a:prstGeom prst="rect">
            <a:avLst/>
          </a:prstGeom>
          <a:noFill/>
        </p:spPr>
        <p:txBody>
          <a:bodyPr wrap="none">
            <a:spAutoFit/>
          </a:bodyPr>
          <a:lstStyle/>
          <a:p>
            <a:pPr>
              <a:defRPr/>
            </a:pPr>
            <a:r>
              <a:rPr lang="fr-FR" sz="1400" dirty="0">
                <a:solidFill>
                  <a:schemeClr val="bg1"/>
                </a:solidFill>
                <a:latin typeface="+mn-lt"/>
                <a:cs typeface="Times New Roman" pitchFamily="18" charset="0"/>
              </a:rPr>
              <a:t>{0.95 , 0.45 , 0.10}</a:t>
            </a:r>
          </a:p>
        </p:txBody>
      </p:sp>
      <p:sp>
        <p:nvSpPr>
          <p:cNvPr id="11" name="ZoneTexte 10"/>
          <p:cNvSpPr txBox="1"/>
          <p:nvPr/>
        </p:nvSpPr>
        <p:spPr>
          <a:xfrm>
            <a:off x="2155825" y="2444750"/>
            <a:ext cx="1149350" cy="307975"/>
          </a:xfrm>
          <a:prstGeom prst="rect">
            <a:avLst/>
          </a:prstGeom>
          <a:noFill/>
        </p:spPr>
        <p:txBody>
          <a:bodyPr wrap="none">
            <a:spAutoFit/>
          </a:bodyPr>
          <a:lstStyle/>
          <a:p>
            <a:pPr>
              <a:defRPr/>
            </a:pPr>
            <a:r>
              <a:rPr lang="fr-FR" sz="1400" dirty="0">
                <a:solidFill>
                  <a:schemeClr val="bg1"/>
                </a:solidFill>
                <a:latin typeface="+mn-lt"/>
                <a:cs typeface="Times New Roman" pitchFamily="18" charset="0"/>
              </a:rPr>
              <a:t>{0.45 , 0.10}</a:t>
            </a:r>
          </a:p>
        </p:txBody>
      </p:sp>
      <p:cxnSp>
        <p:nvCxnSpPr>
          <p:cNvPr id="18440" name="Connecteur droit avec flèche 11"/>
          <p:cNvCxnSpPr>
            <a:cxnSpLocks noChangeShapeType="1"/>
          </p:cNvCxnSpPr>
          <p:nvPr/>
        </p:nvCxnSpPr>
        <p:spPr bwMode="auto">
          <a:xfrm rot="16200000" flipH="1">
            <a:off x="2700338" y="2986087"/>
            <a:ext cx="419100" cy="85725"/>
          </a:xfrm>
          <a:prstGeom prst="straightConnector1">
            <a:avLst/>
          </a:prstGeom>
          <a:noFill/>
          <a:ln w="19050" algn="ctr">
            <a:solidFill>
              <a:schemeClr val="bg1"/>
            </a:solidFill>
            <a:round/>
            <a:headEnd/>
            <a:tailEnd type="arrow" w="med" len="med"/>
          </a:ln>
        </p:spPr>
      </p:cxnSp>
      <p:cxnSp>
        <p:nvCxnSpPr>
          <p:cNvPr id="18441" name="Connecteur droit avec flèche 12"/>
          <p:cNvCxnSpPr>
            <a:cxnSpLocks noChangeShapeType="1"/>
          </p:cNvCxnSpPr>
          <p:nvPr/>
        </p:nvCxnSpPr>
        <p:spPr bwMode="auto">
          <a:xfrm rot="5400000" flipH="1" flipV="1">
            <a:off x="1851819" y="3955256"/>
            <a:ext cx="293688" cy="174625"/>
          </a:xfrm>
          <a:prstGeom prst="straightConnector1">
            <a:avLst/>
          </a:prstGeom>
          <a:noFill/>
          <a:ln w="19050" algn="ctr">
            <a:solidFill>
              <a:schemeClr val="bg1"/>
            </a:solidFill>
            <a:round/>
            <a:headEnd/>
            <a:tailEnd type="arrow" w="med" len="med"/>
          </a:ln>
        </p:spPr>
      </p:cxnSp>
      <p:sp>
        <p:nvSpPr>
          <p:cNvPr id="18442" name="Ellipse 13"/>
          <p:cNvSpPr>
            <a:spLocks noChangeArrowheads="1"/>
          </p:cNvSpPr>
          <p:nvPr/>
        </p:nvSpPr>
        <p:spPr bwMode="auto">
          <a:xfrm>
            <a:off x="2552700" y="3286125"/>
            <a:ext cx="152400" cy="152400"/>
          </a:xfrm>
          <a:prstGeom prst="ellipse">
            <a:avLst/>
          </a:prstGeom>
          <a:noFill/>
          <a:ln w="28575" algn="ctr">
            <a:solidFill>
              <a:srgbClr val="006600"/>
            </a:solidFill>
            <a:round/>
            <a:headEnd/>
            <a:tailEnd/>
          </a:ln>
        </p:spPr>
        <p:txBody>
          <a:bodyPr/>
          <a:lstStyle/>
          <a:p>
            <a:pPr algn="ctr"/>
            <a:endParaRPr lang="fr-FR"/>
          </a:p>
        </p:txBody>
      </p:sp>
      <p:sp>
        <p:nvSpPr>
          <p:cNvPr id="18443" name="Ellipse 14"/>
          <p:cNvSpPr>
            <a:spLocks noChangeArrowheads="1"/>
          </p:cNvSpPr>
          <p:nvPr/>
        </p:nvSpPr>
        <p:spPr bwMode="auto">
          <a:xfrm>
            <a:off x="2562225" y="4000500"/>
            <a:ext cx="152400" cy="152400"/>
          </a:xfrm>
          <a:prstGeom prst="ellipse">
            <a:avLst/>
          </a:prstGeom>
          <a:noFill/>
          <a:ln w="28575" algn="ctr">
            <a:solidFill>
              <a:srgbClr val="3333FF"/>
            </a:solidFill>
            <a:round/>
            <a:headEnd/>
            <a:tailEnd/>
          </a:ln>
        </p:spPr>
        <p:txBody>
          <a:bodyPr/>
          <a:lstStyle/>
          <a:p>
            <a:pPr algn="ctr"/>
            <a:endParaRPr lang="fr-FR"/>
          </a:p>
        </p:txBody>
      </p:sp>
      <p:sp>
        <p:nvSpPr>
          <p:cNvPr id="18444" name="Ellipse 15"/>
          <p:cNvSpPr>
            <a:spLocks noChangeArrowheads="1"/>
          </p:cNvSpPr>
          <p:nvPr/>
        </p:nvSpPr>
        <p:spPr bwMode="auto">
          <a:xfrm>
            <a:off x="7439025" y="3019425"/>
            <a:ext cx="152400" cy="152400"/>
          </a:xfrm>
          <a:prstGeom prst="ellipse">
            <a:avLst/>
          </a:prstGeom>
          <a:noFill/>
          <a:ln w="28575" algn="ctr">
            <a:solidFill>
              <a:srgbClr val="006600"/>
            </a:solidFill>
            <a:round/>
            <a:headEnd/>
            <a:tailEnd/>
          </a:ln>
        </p:spPr>
        <p:txBody>
          <a:bodyPr/>
          <a:lstStyle/>
          <a:p>
            <a:pPr algn="ctr"/>
            <a:endParaRPr lang="fr-FR"/>
          </a:p>
        </p:txBody>
      </p:sp>
      <p:sp>
        <p:nvSpPr>
          <p:cNvPr id="18445" name="Ellipse 16"/>
          <p:cNvSpPr>
            <a:spLocks noChangeArrowheads="1"/>
          </p:cNvSpPr>
          <p:nvPr/>
        </p:nvSpPr>
        <p:spPr bwMode="auto">
          <a:xfrm>
            <a:off x="6038850" y="3009900"/>
            <a:ext cx="152400" cy="152400"/>
          </a:xfrm>
          <a:prstGeom prst="ellipse">
            <a:avLst/>
          </a:prstGeom>
          <a:noFill/>
          <a:ln w="28575" algn="ctr">
            <a:solidFill>
              <a:srgbClr val="3333FF"/>
            </a:solidFill>
            <a:round/>
            <a:headEnd/>
            <a:tailEnd/>
          </a:ln>
        </p:spPr>
        <p:txBody>
          <a:bodyPr/>
          <a:lstStyle/>
          <a:p>
            <a:pPr algn="ctr"/>
            <a:endParaRPr lang="fr-FR"/>
          </a:p>
        </p:txBody>
      </p:sp>
      <p:cxnSp>
        <p:nvCxnSpPr>
          <p:cNvPr id="18446" name="Connecteur droit 18"/>
          <p:cNvCxnSpPr>
            <a:cxnSpLocks noChangeShapeType="1"/>
          </p:cNvCxnSpPr>
          <p:nvPr/>
        </p:nvCxnSpPr>
        <p:spPr bwMode="auto">
          <a:xfrm>
            <a:off x="4953000" y="3095625"/>
            <a:ext cx="3533775" cy="0"/>
          </a:xfrm>
          <a:prstGeom prst="line">
            <a:avLst/>
          </a:prstGeom>
          <a:noFill/>
          <a:ln w="9525" algn="ctr">
            <a:solidFill>
              <a:schemeClr val="tx1"/>
            </a:solidFill>
            <a:prstDash val="dash"/>
            <a:round/>
            <a:headEnd/>
            <a:tailEnd/>
          </a:ln>
        </p:spPr>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2" name="Rectangle 19"/>
          <p:cNvSpPr>
            <a:spLocks noChangeArrowheads="1"/>
          </p:cNvSpPr>
          <p:nvPr/>
        </p:nvSpPr>
        <p:spPr bwMode="auto">
          <a:xfrm>
            <a:off x="0" y="258763"/>
            <a:ext cx="9144000" cy="577850"/>
          </a:xfrm>
          <a:prstGeom prst="rect">
            <a:avLst/>
          </a:prstGeom>
          <a:noFill/>
          <a:ln w="9525">
            <a:noFill/>
            <a:miter lim="800000"/>
            <a:headEnd/>
            <a:tailEnd/>
          </a:ln>
        </p:spPr>
        <p:txBody>
          <a:bodyPr anchor="ctr"/>
          <a:lstStyle/>
          <a:p>
            <a:pPr algn="ctr"/>
            <a:r>
              <a:rPr lang="en-US" sz="3000" b="1">
                <a:solidFill>
                  <a:srgbClr val="0000FF"/>
                </a:solidFill>
              </a:rPr>
              <a:t>QUASIPARTICLES IN A SUPERCONDUCTING</a:t>
            </a:r>
          </a:p>
          <a:p>
            <a:pPr algn="ctr"/>
            <a:r>
              <a:rPr lang="en-US" sz="3000" b="1">
                <a:solidFill>
                  <a:srgbClr val="0000FF"/>
                </a:solidFill>
              </a:rPr>
              <a:t>POINT CONTACT</a:t>
            </a:r>
          </a:p>
        </p:txBody>
      </p:sp>
      <p:grpSp>
        <p:nvGrpSpPr>
          <p:cNvPr id="21513" name="Groupe 341"/>
          <p:cNvGrpSpPr>
            <a:grpSpLocks/>
          </p:cNvGrpSpPr>
          <p:nvPr/>
        </p:nvGrpSpPr>
        <p:grpSpPr bwMode="auto">
          <a:xfrm>
            <a:off x="395288" y="981075"/>
            <a:ext cx="1655762" cy="2509838"/>
            <a:chOff x="395536" y="1734935"/>
            <a:chExt cx="1656184" cy="2510943"/>
          </a:xfrm>
        </p:grpSpPr>
        <p:grpSp>
          <p:nvGrpSpPr>
            <p:cNvPr id="21714" name="Groupe 68"/>
            <p:cNvGrpSpPr>
              <a:grpSpLocks/>
            </p:cNvGrpSpPr>
            <p:nvPr/>
          </p:nvGrpSpPr>
          <p:grpSpPr bwMode="auto">
            <a:xfrm>
              <a:off x="1021726" y="3773672"/>
              <a:ext cx="1029994" cy="454242"/>
              <a:chOff x="1309758" y="3811073"/>
              <a:chExt cx="1029994" cy="454242"/>
            </a:xfrm>
          </p:grpSpPr>
          <p:cxnSp>
            <p:nvCxnSpPr>
              <p:cNvPr id="21733" name="Connecteur droit 54"/>
              <p:cNvCxnSpPr>
                <a:cxnSpLocks noChangeShapeType="1"/>
              </p:cNvCxnSpPr>
              <p:nvPr/>
            </p:nvCxnSpPr>
            <p:spPr bwMode="auto">
              <a:xfrm flipV="1">
                <a:off x="1309758" y="3811073"/>
                <a:ext cx="1029994" cy="0"/>
              </a:xfrm>
              <a:prstGeom prst="line">
                <a:avLst/>
              </a:prstGeom>
              <a:noFill/>
              <a:ln w="9525" algn="ctr">
                <a:solidFill>
                  <a:schemeClr val="tx1"/>
                </a:solidFill>
                <a:round/>
                <a:headEnd/>
                <a:tailEnd/>
              </a:ln>
            </p:spPr>
          </p:cxnSp>
          <p:cxnSp>
            <p:nvCxnSpPr>
              <p:cNvPr id="21734" name="Connecteur droit 55"/>
              <p:cNvCxnSpPr>
                <a:cxnSpLocks noChangeShapeType="1"/>
              </p:cNvCxnSpPr>
              <p:nvPr/>
            </p:nvCxnSpPr>
            <p:spPr bwMode="auto">
              <a:xfrm flipV="1">
                <a:off x="1309758" y="3887908"/>
                <a:ext cx="1029994" cy="0"/>
              </a:xfrm>
              <a:prstGeom prst="line">
                <a:avLst/>
              </a:prstGeom>
              <a:noFill/>
              <a:ln w="9525" algn="ctr">
                <a:solidFill>
                  <a:schemeClr val="tx1"/>
                </a:solidFill>
                <a:round/>
                <a:headEnd/>
                <a:tailEnd/>
              </a:ln>
            </p:spPr>
          </p:cxnSp>
          <p:cxnSp>
            <p:nvCxnSpPr>
              <p:cNvPr id="21735" name="Connecteur droit 56"/>
              <p:cNvCxnSpPr>
                <a:cxnSpLocks noChangeShapeType="1"/>
              </p:cNvCxnSpPr>
              <p:nvPr/>
            </p:nvCxnSpPr>
            <p:spPr bwMode="auto">
              <a:xfrm flipV="1">
                <a:off x="1309758" y="3976518"/>
                <a:ext cx="1029994" cy="0"/>
              </a:xfrm>
              <a:prstGeom prst="line">
                <a:avLst/>
              </a:prstGeom>
              <a:noFill/>
              <a:ln w="9525" algn="ctr">
                <a:solidFill>
                  <a:schemeClr val="tx1"/>
                </a:solidFill>
                <a:round/>
                <a:headEnd/>
                <a:tailEnd/>
              </a:ln>
            </p:spPr>
          </p:cxnSp>
          <p:cxnSp>
            <p:nvCxnSpPr>
              <p:cNvPr id="21736" name="Connecteur droit 57"/>
              <p:cNvCxnSpPr>
                <a:cxnSpLocks noChangeShapeType="1"/>
              </p:cNvCxnSpPr>
              <p:nvPr/>
            </p:nvCxnSpPr>
            <p:spPr bwMode="auto">
              <a:xfrm flipV="1">
                <a:off x="1309758" y="4120917"/>
                <a:ext cx="1029994" cy="0"/>
              </a:xfrm>
              <a:prstGeom prst="line">
                <a:avLst/>
              </a:prstGeom>
              <a:noFill/>
              <a:ln w="9525" algn="ctr">
                <a:solidFill>
                  <a:schemeClr val="tx1"/>
                </a:solidFill>
                <a:round/>
                <a:headEnd/>
                <a:tailEnd/>
              </a:ln>
            </p:spPr>
          </p:cxnSp>
          <p:cxnSp>
            <p:nvCxnSpPr>
              <p:cNvPr id="21737" name="Connecteur droit 58"/>
              <p:cNvCxnSpPr>
                <a:cxnSpLocks noChangeShapeType="1"/>
              </p:cNvCxnSpPr>
              <p:nvPr/>
            </p:nvCxnSpPr>
            <p:spPr bwMode="auto">
              <a:xfrm flipV="1">
                <a:off x="1309758" y="4024651"/>
                <a:ext cx="1029994" cy="0"/>
              </a:xfrm>
              <a:prstGeom prst="line">
                <a:avLst/>
              </a:prstGeom>
              <a:noFill/>
              <a:ln w="9525" algn="ctr">
                <a:solidFill>
                  <a:schemeClr val="tx1"/>
                </a:solidFill>
                <a:round/>
                <a:headEnd/>
                <a:tailEnd/>
              </a:ln>
            </p:spPr>
          </p:cxnSp>
          <p:cxnSp>
            <p:nvCxnSpPr>
              <p:cNvPr id="21738" name="Connecteur droit 59"/>
              <p:cNvCxnSpPr>
                <a:cxnSpLocks noChangeShapeType="1"/>
              </p:cNvCxnSpPr>
              <p:nvPr/>
            </p:nvCxnSpPr>
            <p:spPr bwMode="auto">
              <a:xfrm flipV="1">
                <a:off x="1309758" y="3842156"/>
                <a:ext cx="1029994" cy="0"/>
              </a:xfrm>
              <a:prstGeom prst="line">
                <a:avLst/>
              </a:prstGeom>
              <a:noFill/>
              <a:ln w="9525" algn="ctr">
                <a:solidFill>
                  <a:schemeClr val="tx1"/>
                </a:solidFill>
                <a:round/>
                <a:headEnd/>
                <a:tailEnd/>
              </a:ln>
            </p:spPr>
          </p:cxnSp>
          <p:cxnSp>
            <p:nvCxnSpPr>
              <p:cNvPr id="21739" name="Connecteur droit 60"/>
              <p:cNvCxnSpPr>
                <a:cxnSpLocks noChangeShapeType="1"/>
              </p:cNvCxnSpPr>
              <p:nvPr/>
            </p:nvCxnSpPr>
            <p:spPr bwMode="auto">
              <a:xfrm flipV="1">
                <a:off x="1309758" y="4169050"/>
                <a:ext cx="1029994" cy="0"/>
              </a:xfrm>
              <a:prstGeom prst="line">
                <a:avLst/>
              </a:prstGeom>
              <a:noFill/>
              <a:ln w="9525" algn="ctr">
                <a:solidFill>
                  <a:schemeClr val="tx1"/>
                </a:solidFill>
                <a:round/>
                <a:headEnd/>
                <a:tailEnd/>
              </a:ln>
            </p:spPr>
          </p:cxnSp>
          <p:cxnSp>
            <p:nvCxnSpPr>
              <p:cNvPr id="21740" name="Connecteur droit 61"/>
              <p:cNvCxnSpPr>
                <a:cxnSpLocks noChangeShapeType="1"/>
              </p:cNvCxnSpPr>
              <p:nvPr/>
            </p:nvCxnSpPr>
            <p:spPr bwMode="auto">
              <a:xfrm flipV="1">
                <a:off x="1309758" y="4072784"/>
                <a:ext cx="1029994" cy="0"/>
              </a:xfrm>
              <a:prstGeom prst="line">
                <a:avLst/>
              </a:prstGeom>
              <a:noFill/>
              <a:ln w="9525" algn="ctr">
                <a:solidFill>
                  <a:schemeClr val="tx1"/>
                </a:solidFill>
                <a:round/>
                <a:headEnd/>
                <a:tailEnd/>
              </a:ln>
            </p:spPr>
          </p:cxnSp>
          <p:cxnSp>
            <p:nvCxnSpPr>
              <p:cNvPr id="21741" name="Connecteur droit 62"/>
              <p:cNvCxnSpPr>
                <a:cxnSpLocks noChangeShapeType="1"/>
              </p:cNvCxnSpPr>
              <p:nvPr/>
            </p:nvCxnSpPr>
            <p:spPr bwMode="auto">
              <a:xfrm flipV="1">
                <a:off x="1309758" y="4217183"/>
                <a:ext cx="1029994" cy="0"/>
              </a:xfrm>
              <a:prstGeom prst="line">
                <a:avLst/>
              </a:prstGeom>
              <a:noFill/>
              <a:ln w="9525" algn="ctr">
                <a:solidFill>
                  <a:schemeClr val="tx1"/>
                </a:solidFill>
                <a:round/>
                <a:headEnd/>
                <a:tailEnd/>
              </a:ln>
            </p:spPr>
          </p:cxnSp>
          <p:cxnSp>
            <p:nvCxnSpPr>
              <p:cNvPr id="21742" name="Connecteur droit 63"/>
              <p:cNvCxnSpPr>
                <a:cxnSpLocks noChangeShapeType="1"/>
              </p:cNvCxnSpPr>
              <p:nvPr/>
            </p:nvCxnSpPr>
            <p:spPr bwMode="auto">
              <a:xfrm flipV="1">
                <a:off x="1309758" y="4265315"/>
                <a:ext cx="1029994" cy="0"/>
              </a:xfrm>
              <a:prstGeom prst="line">
                <a:avLst/>
              </a:prstGeom>
              <a:noFill/>
              <a:ln w="9525" algn="ctr">
                <a:solidFill>
                  <a:schemeClr val="tx1"/>
                </a:solidFill>
                <a:round/>
                <a:headEnd/>
                <a:tailEnd/>
              </a:ln>
            </p:spPr>
          </p:cxnSp>
          <p:cxnSp>
            <p:nvCxnSpPr>
              <p:cNvPr id="21743" name="Connecteur droit 65"/>
              <p:cNvCxnSpPr>
                <a:cxnSpLocks noChangeShapeType="1"/>
              </p:cNvCxnSpPr>
              <p:nvPr/>
            </p:nvCxnSpPr>
            <p:spPr bwMode="auto">
              <a:xfrm flipV="1">
                <a:off x="1309758" y="3933056"/>
                <a:ext cx="1029994" cy="0"/>
              </a:xfrm>
              <a:prstGeom prst="line">
                <a:avLst/>
              </a:prstGeom>
              <a:noFill/>
              <a:ln w="9525" algn="ctr">
                <a:solidFill>
                  <a:schemeClr val="tx1"/>
                </a:solidFill>
                <a:round/>
                <a:headEnd/>
                <a:tailEnd/>
              </a:ln>
            </p:spPr>
          </p:cxnSp>
        </p:grpSp>
        <p:sp>
          <p:nvSpPr>
            <p:cNvPr id="21715" name="Line 6"/>
            <p:cNvSpPr>
              <a:spLocks noChangeShapeType="1"/>
            </p:cNvSpPr>
            <p:nvPr/>
          </p:nvSpPr>
          <p:spPr bwMode="auto">
            <a:xfrm flipH="1" flipV="1">
              <a:off x="1016249" y="1956861"/>
              <a:ext cx="5477" cy="2282671"/>
            </a:xfrm>
            <a:prstGeom prst="line">
              <a:avLst/>
            </a:prstGeom>
            <a:noFill/>
            <a:ln w="25400">
              <a:solidFill>
                <a:schemeClr val="tx1"/>
              </a:solidFill>
              <a:round/>
              <a:headEnd/>
              <a:tailEnd type="triangle" w="med" len="med"/>
            </a:ln>
          </p:spPr>
          <p:txBody>
            <a:bodyPr wrap="none" anchor="ctr"/>
            <a:lstStyle/>
            <a:p>
              <a:endParaRPr lang="fr-FR"/>
            </a:p>
          </p:txBody>
        </p:sp>
        <p:sp>
          <p:nvSpPr>
            <p:cNvPr id="21716" name="Rectangle 7"/>
            <p:cNvSpPr>
              <a:spLocks noChangeArrowheads="1"/>
            </p:cNvSpPr>
            <p:nvPr/>
          </p:nvSpPr>
          <p:spPr bwMode="auto">
            <a:xfrm>
              <a:off x="395536" y="1734935"/>
              <a:ext cx="337741" cy="369877"/>
            </a:xfrm>
            <a:prstGeom prst="rect">
              <a:avLst/>
            </a:prstGeom>
            <a:noFill/>
            <a:ln w="9525">
              <a:noFill/>
              <a:miter lim="800000"/>
              <a:headEnd/>
              <a:tailEnd/>
            </a:ln>
          </p:spPr>
          <p:txBody>
            <a:bodyPr wrap="none">
              <a:spAutoFit/>
            </a:bodyPr>
            <a:lstStyle/>
            <a:p>
              <a:pPr eaLnBrk="0" hangingPunct="0"/>
              <a:r>
                <a:rPr lang="en-US">
                  <a:solidFill>
                    <a:srgbClr val="000000"/>
                  </a:solidFill>
                  <a:sym typeface="Math1"/>
                </a:rPr>
                <a:t>E</a:t>
              </a:r>
            </a:p>
          </p:txBody>
        </p:sp>
        <p:sp>
          <p:nvSpPr>
            <p:cNvPr id="21717" name="Rectangle 14"/>
            <p:cNvSpPr>
              <a:spLocks noChangeArrowheads="1"/>
            </p:cNvSpPr>
            <p:nvPr/>
          </p:nvSpPr>
          <p:spPr bwMode="auto">
            <a:xfrm>
              <a:off x="611560" y="2249744"/>
              <a:ext cx="325730" cy="369332"/>
            </a:xfrm>
            <a:prstGeom prst="rect">
              <a:avLst/>
            </a:prstGeom>
            <a:noFill/>
            <a:ln w="9525">
              <a:noFill/>
              <a:miter lim="800000"/>
              <a:headEnd/>
              <a:tailEnd/>
            </a:ln>
          </p:spPr>
          <p:txBody>
            <a:bodyPr wrap="none">
              <a:spAutoFit/>
            </a:bodyPr>
            <a:lstStyle/>
            <a:p>
              <a:pPr eaLnBrk="0" hangingPunct="0"/>
              <a:r>
                <a:rPr lang="en-US">
                  <a:solidFill>
                    <a:srgbClr val="000000"/>
                  </a:solidFill>
                  <a:latin typeface="Symbol" pitchFamily="18" charset="2"/>
                  <a:sym typeface="Math1"/>
                </a:rPr>
                <a:t>D</a:t>
              </a:r>
            </a:p>
          </p:txBody>
        </p:sp>
        <p:sp>
          <p:nvSpPr>
            <p:cNvPr id="21718" name="Rectangle 15"/>
            <p:cNvSpPr>
              <a:spLocks noChangeArrowheads="1"/>
            </p:cNvSpPr>
            <p:nvPr/>
          </p:nvSpPr>
          <p:spPr bwMode="auto">
            <a:xfrm>
              <a:off x="541586" y="3546578"/>
              <a:ext cx="460058" cy="348741"/>
            </a:xfrm>
            <a:prstGeom prst="rect">
              <a:avLst/>
            </a:prstGeom>
            <a:noFill/>
            <a:ln w="9525">
              <a:noFill/>
              <a:miter lim="800000"/>
              <a:headEnd/>
              <a:tailEnd/>
            </a:ln>
          </p:spPr>
          <p:txBody>
            <a:bodyPr wrap="none">
              <a:spAutoFit/>
            </a:bodyPr>
            <a:lstStyle/>
            <a:p>
              <a:pPr eaLnBrk="0" hangingPunct="0"/>
              <a:r>
                <a:rPr lang="en-US">
                  <a:solidFill>
                    <a:srgbClr val="000000"/>
                  </a:solidFill>
                  <a:sym typeface="Math1"/>
                </a:rPr>
                <a:t>-</a:t>
              </a:r>
              <a:r>
                <a:rPr lang="en-US">
                  <a:solidFill>
                    <a:srgbClr val="000000"/>
                  </a:solidFill>
                  <a:latin typeface="Symbol" pitchFamily="18" charset="2"/>
                  <a:sym typeface="Math1"/>
                </a:rPr>
                <a:t>D</a:t>
              </a:r>
            </a:p>
          </p:txBody>
        </p:sp>
        <p:sp>
          <p:nvSpPr>
            <p:cNvPr id="21719" name="Rectangle 16"/>
            <p:cNvSpPr>
              <a:spLocks noChangeArrowheads="1"/>
            </p:cNvSpPr>
            <p:nvPr/>
          </p:nvSpPr>
          <p:spPr bwMode="auto">
            <a:xfrm>
              <a:off x="651124" y="2920052"/>
              <a:ext cx="357823" cy="348741"/>
            </a:xfrm>
            <a:prstGeom prst="rect">
              <a:avLst/>
            </a:prstGeom>
            <a:noFill/>
            <a:ln w="9525">
              <a:noFill/>
              <a:miter lim="800000"/>
              <a:headEnd/>
              <a:tailEnd/>
            </a:ln>
          </p:spPr>
          <p:txBody>
            <a:bodyPr wrap="none">
              <a:spAutoFit/>
            </a:bodyPr>
            <a:lstStyle/>
            <a:p>
              <a:pPr eaLnBrk="0" hangingPunct="0"/>
              <a:r>
                <a:rPr lang="en-US">
                  <a:solidFill>
                    <a:srgbClr val="000000"/>
                  </a:solidFill>
                  <a:sym typeface="Math1"/>
                </a:rPr>
                <a:t>0</a:t>
              </a:r>
            </a:p>
          </p:txBody>
        </p:sp>
        <p:grpSp>
          <p:nvGrpSpPr>
            <p:cNvPr id="21720" name="Groupe 69"/>
            <p:cNvGrpSpPr>
              <a:grpSpLocks/>
            </p:cNvGrpSpPr>
            <p:nvPr/>
          </p:nvGrpSpPr>
          <p:grpSpPr bwMode="auto">
            <a:xfrm rot="10800000">
              <a:off x="1021726" y="2004942"/>
              <a:ext cx="1029994" cy="454242"/>
              <a:chOff x="1309758" y="3811073"/>
              <a:chExt cx="1029994" cy="454242"/>
            </a:xfrm>
          </p:grpSpPr>
          <p:cxnSp>
            <p:nvCxnSpPr>
              <p:cNvPr id="21722" name="Connecteur droit 70"/>
              <p:cNvCxnSpPr>
                <a:cxnSpLocks noChangeShapeType="1"/>
              </p:cNvCxnSpPr>
              <p:nvPr/>
            </p:nvCxnSpPr>
            <p:spPr bwMode="auto">
              <a:xfrm flipV="1">
                <a:off x="1309758" y="3811073"/>
                <a:ext cx="1029994" cy="0"/>
              </a:xfrm>
              <a:prstGeom prst="line">
                <a:avLst/>
              </a:prstGeom>
              <a:noFill/>
              <a:ln w="9525" algn="ctr">
                <a:solidFill>
                  <a:schemeClr val="tx1"/>
                </a:solidFill>
                <a:round/>
                <a:headEnd/>
                <a:tailEnd/>
              </a:ln>
            </p:spPr>
          </p:cxnSp>
          <p:cxnSp>
            <p:nvCxnSpPr>
              <p:cNvPr id="21723" name="Connecteur droit 71"/>
              <p:cNvCxnSpPr>
                <a:cxnSpLocks noChangeShapeType="1"/>
              </p:cNvCxnSpPr>
              <p:nvPr/>
            </p:nvCxnSpPr>
            <p:spPr bwMode="auto">
              <a:xfrm flipV="1">
                <a:off x="1309758" y="3887908"/>
                <a:ext cx="1029994" cy="0"/>
              </a:xfrm>
              <a:prstGeom prst="line">
                <a:avLst/>
              </a:prstGeom>
              <a:noFill/>
              <a:ln w="9525" algn="ctr">
                <a:solidFill>
                  <a:schemeClr val="tx1"/>
                </a:solidFill>
                <a:round/>
                <a:headEnd/>
                <a:tailEnd/>
              </a:ln>
            </p:spPr>
          </p:cxnSp>
          <p:cxnSp>
            <p:nvCxnSpPr>
              <p:cNvPr id="21724" name="Connecteur droit 72"/>
              <p:cNvCxnSpPr>
                <a:cxnSpLocks noChangeShapeType="1"/>
              </p:cNvCxnSpPr>
              <p:nvPr/>
            </p:nvCxnSpPr>
            <p:spPr bwMode="auto">
              <a:xfrm flipV="1">
                <a:off x="1309758" y="3976518"/>
                <a:ext cx="1029994" cy="0"/>
              </a:xfrm>
              <a:prstGeom prst="line">
                <a:avLst/>
              </a:prstGeom>
              <a:noFill/>
              <a:ln w="9525" algn="ctr">
                <a:solidFill>
                  <a:schemeClr val="tx1"/>
                </a:solidFill>
                <a:round/>
                <a:headEnd/>
                <a:tailEnd/>
              </a:ln>
            </p:spPr>
          </p:cxnSp>
          <p:cxnSp>
            <p:nvCxnSpPr>
              <p:cNvPr id="21725" name="Connecteur droit 73"/>
              <p:cNvCxnSpPr>
                <a:cxnSpLocks noChangeShapeType="1"/>
              </p:cNvCxnSpPr>
              <p:nvPr/>
            </p:nvCxnSpPr>
            <p:spPr bwMode="auto">
              <a:xfrm flipV="1">
                <a:off x="1309758" y="4120917"/>
                <a:ext cx="1029994" cy="0"/>
              </a:xfrm>
              <a:prstGeom prst="line">
                <a:avLst/>
              </a:prstGeom>
              <a:noFill/>
              <a:ln w="9525" algn="ctr">
                <a:solidFill>
                  <a:schemeClr val="tx1"/>
                </a:solidFill>
                <a:round/>
                <a:headEnd/>
                <a:tailEnd/>
              </a:ln>
            </p:spPr>
          </p:cxnSp>
          <p:cxnSp>
            <p:nvCxnSpPr>
              <p:cNvPr id="21726" name="Connecteur droit 74"/>
              <p:cNvCxnSpPr>
                <a:cxnSpLocks noChangeShapeType="1"/>
              </p:cNvCxnSpPr>
              <p:nvPr/>
            </p:nvCxnSpPr>
            <p:spPr bwMode="auto">
              <a:xfrm flipV="1">
                <a:off x="1309758" y="4024651"/>
                <a:ext cx="1029994" cy="0"/>
              </a:xfrm>
              <a:prstGeom prst="line">
                <a:avLst/>
              </a:prstGeom>
              <a:noFill/>
              <a:ln w="9525" algn="ctr">
                <a:solidFill>
                  <a:schemeClr val="tx1"/>
                </a:solidFill>
                <a:round/>
                <a:headEnd/>
                <a:tailEnd/>
              </a:ln>
            </p:spPr>
          </p:cxnSp>
          <p:cxnSp>
            <p:nvCxnSpPr>
              <p:cNvPr id="21727" name="Connecteur droit 75"/>
              <p:cNvCxnSpPr>
                <a:cxnSpLocks noChangeShapeType="1"/>
              </p:cNvCxnSpPr>
              <p:nvPr/>
            </p:nvCxnSpPr>
            <p:spPr bwMode="auto">
              <a:xfrm flipV="1">
                <a:off x="1309758" y="3842156"/>
                <a:ext cx="1029994" cy="0"/>
              </a:xfrm>
              <a:prstGeom prst="line">
                <a:avLst/>
              </a:prstGeom>
              <a:noFill/>
              <a:ln w="9525" algn="ctr">
                <a:solidFill>
                  <a:schemeClr val="tx1"/>
                </a:solidFill>
                <a:round/>
                <a:headEnd/>
                <a:tailEnd/>
              </a:ln>
            </p:spPr>
          </p:cxnSp>
          <p:cxnSp>
            <p:nvCxnSpPr>
              <p:cNvPr id="21728" name="Connecteur droit 76"/>
              <p:cNvCxnSpPr>
                <a:cxnSpLocks noChangeShapeType="1"/>
              </p:cNvCxnSpPr>
              <p:nvPr/>
            </p:nvCxnSpPr>
            <p:spPr bwMode="auto">
              <a:xfrm flipV="1">
                <a:off x="1309758" y="4169050"/>
                <a:ext cx="1029994" cy="0"/>
              </a:xfrm>
              <a:prstGeom prst="line">
                <a:avLst/>
              </a:prstGeom>
              <a:noFill/>
              <a:ln w="9525" algn="ctr">
                <a:solidFill>
                  <a:schemeClr val="tx1"/>
                </a:solidFill>
                <a:round/>
                <a:headEnd/>
                <a:tailEnd/>
              </a:ln>
            </p:spPr>
          </p:cxnSp>
          <p:cxnSp>
            <p:nvCxnSpPr>
              <p:cNvPr id="21729" name="Connecteur droit 77"/>
              <p:cNvCxnSpPr>
                <a:cxnSpLocks noChangeShapeType="1"/>
              </p:cNvCxnSpPr>
              <p:nvPr/>
            </p:nvCxnSpPr>
            <p:spPr bwMode="auto">
              <a:xfrm flipV="1">
                <a:off x="1309758" y="4072784"/>
                <a:ext cx="1029994" cy="0"/>
              </a:xfrm>
              <a:prstGeom prst="line">
                <a:avLst/>
              </a:prstGeom>
              <a:noFill/>
              <a:ln w="9525" algn="ctr">
                <a:solidFill>
                  <a:schemeClr val="tx1"/>
                </a:solidFill>
                <a:round/>
                <a:headEnd/>
                <a:tailEnd/>
              </a:ln>
            </p:spPr>
          </p:cxnSp>
          <p:cxnSp>
            <p:nvCxnSpPr>
              <p:cNvPr id="21730" name="Connecteur droit 78"/>
              <p:cNvCxnSpPr>
                <a:cxnSpLocks noChangeShapeType="1"/>
              </p:cNvCxnSpPr>
              <p:nvPr/>
            </p:nvCxnSpPr>
            <p:spPr bwMode="auto">
              <a:xfrm flipV="1">
                <a:off x="1309758" y="4217183"/>
                <a:ext cx="1029994" cy="0"/>
              </a:xfrm>
              <a:prstGeom prst="line">
                <a:avLst/>
              </a:prstGeom>
              <a:noFill/>
              <a:ln w="9525" algn="ctr">
                <a:solidFill>
                  <a:schemeClr val="tx1"/>
                </a:solidFill>
                <a:round/>
                <a:headEnd/>
                <a:tailEnd/>
              </a:ln>
            </p:spPr>
          </p:cxnSp>
          <p:cxnSp>
            <p:nvCxnSpPr>
              <p:cNvPr id="21731" name="Connecteur droit 79"/>
              <p:cNvCxnSpPr>
                <a:cxnSpLocks noChangeShapeType="1"/>
              </p:cNvCxnSpPr>
              <p:nvPr/>
            </p:nvCxnSpPr>
            <p:spPr bwMode="auto">
              <a:xfrm flipV="1">
                <a:off x="1309758" y="4265315"/>
                <a:ext cx="1029994" cy="0"/>
              </a:xfrm>
              <a:prstGeom prst="line">
                <a:avLst/>
              </a:prstGeom>
              <a:noFill/>
              <a:ln w="9525" algn="ctr">
                <a:solidFill>
                  <a:schemeClr val="tx1"/>
                </a:solidFill>
                <a:round/>
                <a:headEnd/>
                <a:tailEnd/>
              </a:ln>
            </p:spPr>
          </p:cxnSp>
          <p:cxnSp>
            <p:nvCxnSpPr>
              <p:cNvPr id="21732" name="Connecteur droit 81"/>
              <p:cNvCxnSpPr>
                <a:cxnSpLocks noChangeShapeType="1"/>
              </p:cNvCxnSpPr>
              <p:nvPr/>
            </p:nvCxnSpPr>
            <p:spPr bwMode="auto">
              <a:xfrm flipV="1">
                <a:off x="1309758" y="3936104"/>
                <a:ext cx="1029994" cy="0"/>
              </a:xfrm>
              <a:prstGeom prst="line">
                <a:avLst/>
              </a:prstGeom>
              <a:noFill/>
              <a:ln w="9525" algn="ctr">
                <a:solidFill>
                  <a:schemeClr val="tx1"/>
                </a:solidFill>
                <a:round/>
                <a:headEnd/>
                <a:tailEnd/>
              </a:ln>
            </p:spPr>
          </p:cxnSp>
        </p:grpSp>
        <p:grpSp>
          <p:nvGrpSpPr>
            <p:cNvPr id="5" name="Groupe 93"/>
            <p:cNvGrpSpPr/>
            <p:nvPr/>
          </p:nvGrpSpPr>
          <p:grpSpPr>
            <a:xfrm>
              <a:off x="1518721" y="3754020"/>
              <a:ext cx="36004" cy="491858"/>
              <a:chOff x="1794641" y="3791421"/>
              <a:chExt cx="36004" cy="491858"/>
            </a:xfrm>
            <a:solidFill>
              <a:schemeClr val="tx1"/>
            </a:solidFill>
          </p:grpSpPr>
          <p:sp>
            <p:nvSpPr>
              <p:cNvPr id="52" name="Ellipse 51"/>
              <p:cNvSpPr>
                <a:spLocks noChangeAspect="1"/>
              </p:cNvSpPr>
              <p:nvPr/>
            </p:nvSpPr>
            <p:spPr bwMode="auto">
              <a:xfrm>
                <a:off x="1794641" y="3791421"/>
                <a:ext cx="36004" cy="36000"/>
              </a:xfrm>
              <a:prstGeom prst="ellipse">
                <a:avLst/>
              </a:prstGeom>
              <a:grpFill/>
              <a:ln w="9525" cap="flat" cmpd="sng" algn="ctr">
                <a:solidFill>
                  <a:schemeClr val="tx1"/>
                </a:solidFill>
                <a:prstDash val="solid"/>
                <a:round/>
                <a:headEnd type="none" w="med" len="med"/>
                <a:tailEnd type="none" w="med" len="med"/>
              </a:ln>
              <a:effectLst/>
            </p:spPr>
            <p:txBody>
              <a:bodyPr/>
              <a:lstStyle/>
              <a:p>
                <a:pPr algn="ctr">
                  <a:defRPr/>
                </a:pPr>
                <a:endParaRPr lang="fr-FR">
                  <a:latin typeface="Arial" charset="0"/>
                </a:endParaRPr>
              </a:p>
            </p:txBody>
          </p:sp>
          <p:sp>
            <p:nvSpPr>
              <p:cNvPr id="84" name="Ellipse 83"/>
              <p:cNvSpPr>
                <a:spLocks noChangeAspect="1"/>
              </p:cNvSpPr>
              <p:nvPr/>
            </p:nvSpPr>
            <p:spPr bwMode="auto">
              <a:xfrm>
                <a:off x="1794641" y="3827136"/>
                <a:ext cx="36004" cy="36000"/>
              </a:xfrm>
              <a:prstGeom prst="ellipse">
                <a:avLst/>
              </a:prstGeom>
              <a:grpFill/>
              <a:ln w="9525" cap="flat" cmpd="sng" algn="ctr">
                <a:solidFill>
                  <a:schemeClr val="tx1"/>
                </a:solidFill>
                <a:prstDash val="solid"/>
                <a:round/>
                <a:headEnd type="none" w="med" len="med"/>
                <a:tailEnd type="none" w="med" len="med"/>
              </a:ln>
              <a:effectLst/>
            </p:spPr>
            <p:txBody>
              <a:bodyPr/>
              <a:lstStyle/>
              <a:p>
                <a:pPr algn="ctr">
                  <a:defRPr/>
                </a:pPr>
                <a:endParaRPr lang="fr-FR">
                  <a:latin typeface="Arial" charset="0"/>
                </a:endParaRPr>
              </a:p>
            </p:txBody>
          </p:sp>
          <p:sp>
            <p:nvSpPr>
              <p:cNvPr id="85" name="Ellipse 84"/>
              <p:cNvSpPr>
                <a:spLocks noChangeAspect="1"/>
              </p:cNvSpPr>
              <p:nvPr/>
            </p:nvSpPr>
            <p:spPr bwMode="auto">
              <a:xfrm>
                <a:off x="1794641" y="3868191"/>
                <a:ext cx="36004" cy="36000"/>
              </a:xfrm>
              <a:prstGeom prst="ellipse">
                <a:avLst/>
              </a:prstGeom>
              <a:grpFill/>
              <a:ln w="9525" cap="flat" cmpd="sng" algn="ctr">
                <a:solidFill>
                  <a:schemeClr val="tx1"/>
                </a:solidFill>
                <a:prstDash val="solid"/>
                <a:round/>
                <a:headEnd type="none" w="med" len="med"/>
                <a:tailEnd type="none" w="med" len="med"/>
              </a:ln>
              <a:effectLst/>
            </p:spPr>
            <p:txBody>
              <a:bodyPr/>
              <a:lstStyle/>
              <a:p>
                <a:pPr algn="ctr">
                  <a:defRPr/>
                </a:pPr>
                <a:endParaRPr lang="fr-FR">
                  <a:latin typeface="Arial" charset="0"/>
                </a:endParaRPr>
              </a:p>
            </p:txBody>
          </p:sp>
          <p:sp>
            <p:nvSpPr>
              <p:cNvPr id="86" name="Ellipse 85"/>
              <p:cNvSpPr>
                <a:spLocks noChangeAspect="1"/>
              </p:cNvSpPr>
              <p:nvPr/>
            </p:nvSpPr>
            <p:spPr bwMode="auto">
              <a:xfrm>
                <a:off x="1794641" y="4005064"/>
                <a:ext cx="36004" cy="36000"/>
              </a:xfrm>
              <a:prstGeom prst="ellipse">
                <a:avLst/>
              </a:prstGeom>
              <a:grpFill/>
              <a:ln w="9525" cap="flat" cmpd="sng" algn="ctr">
                <a:solidFill>
                  <a:schemeClr val="tx1"/>
                </a:solidFill>
                <a:prstDash val="solid"/>
                <a:round/>
                <a:headEnd type="none" w="med" len="med"/>
                <a:tailEnd type="none" w="med" len="med"/>
              </a:ln>
              <a:effectLst/>
            </p:spPr>
            <p:txBody>
              <a:bodyPr/>
              <a:lstStyle/>
              <a:p>
                <a:pPr algn="ctr">
                  <a:defRPr/>
                </a:pPr>
                <a:endParaRPr lang="fr-FR">
                  <a:latin typeface="Arial" charset="0"/>
                </a:endParaRPr>
              </a:p>
            </p:txBody>
          </p:sp>
          <p:sp>
            <p:nvSpPr>
              <p:cNvPr id="87" name="Ellipse 86"/>
              <p:cNvSpPr>
                <a:spLocks noChangeAspect="1"/>
              </p:cNvSpPr>
              <p:nvPr/>
            </p:nvSpPr>
            <p:spPr bwMode="auto">
              <a:xfrm>
                <a:off x="1794641" y="3957159"/>
                <a:ext cx="36004" cy="36000"/>
              </a:xfrm>
              <a:prstGeom prst="ellipse">
                <a:avLst/>
              </a:prstGeom>
              <a:grpFill/>
              <a:ln w="9525" cap="flat" cmpd="sng" algn="ctr">
                <a:solidFill>
                  <a:schemeClr val="tx1"/>
                </a:solidFill>
                <a:prstDash val="solid"/>
                <a:round/>
                <a:headEnd type="none" w="med" len="med"/>
                <a:tailEnd type="none" w="med" len="med"/>
              </a:ln>
              <a:effectLst/>
            </p:spPr>
            <p:txBody>
              <a:bodyPr/>
              <a:lstStyle/>
              <a:p>
                <a:pPr algn="ctr">
                  <a:defRPr/>
                </a:pPr>
                <a:endParaRPr lang="fr-FR">
                  <a:latin typeface="Arial" charset="0"/>
                </a:endParaRPr>
              </a:p>
            </p:txBody>
          </p:sp>
          <p:sp>
            <p:nvSpPr>
              <p:cNvPr id="88" name="Ellipse 87"/>
              <p:cNvSpPr>
                <a:spLocks noChangeAspect="1"/>
              </p:cNvSpPr>
              <p:nvPr/>
            </p:nvSpPr>
            <p:spPr bwMode="auto">
              <a:xfrm>
                <a:off x="1794641" y="3911342"/>
                <a:ext cx="36004" cy="36000"/>
              </a:xfrm>
              <a:prstGeom prst="ellipse">
                <a:avLst/>
              </a:prstGeom>
              <a:grpFill/>
              <a:ln w="9525" cap="flat" cmpd="sng" algn="ctr">
                <a:solidFill>
                  <a:schemeClr val="tx1"/>
                </a:solidFill>
                <a:prstDash val="solid"/>
                <a:round/>
                <a:headEnd type="none" w="med" len="med"/>
                <a:tailEnd type="none" w="med" len="med"/>
              </a:ln>
              <a:effectLst/>
            </p:spPr>
            <p:txBody>
              <a:bodyPr/>
              <a:lstStyle/>
              <a:p>
                <a:pPr algn="ctr">
                  <a:defRPr/>
                </a:pPr>
                <a:endParaRPr lang="fr-FR">
                  <a:latin typeface="Arial" charset="0"/>
                </a:endParaRPr>
              </a:p>
            </p:txBody>
          </p:sp>
          <p:sp>
            <p:nvSpPr>
              <p:cNvPr id="89" name="Ellipse 88"/>
              <p:cNvSpPr>
                <a:spLocks noChangeAspect="1"/>
              </p:cNvSpPr>
              <p:nvPr/>
            </p:nvSpPr>
            <p:spPr bwMode="auto">
              <a:xfrm>
                <a:off x="1794641" y="4053925"/>
                <a:ext cx="36004" cy="36000"/>
              </a:xfrm>
              <a:prstGeom prst="ellipse">
                <a:avLst/>
              </a:prstGeom>
              <a:grpFill/>
              <a:ln w="9525" cap="flat" cmpd="sng" algn="ctr">
                <a:solidFill>
                  <a:schemeClr val="tx1"/>
                </a:solidFill>
                <a:prstDash val="solid"/>
                <a:round/>
                <a:headEnd type="none" w="med" len="med"/>
                <a:tailEnd type="none" w="med" len="med"/>
              </a:ln>
              <a:effectLst/>
            </p:spPr>
            <p:txBody>
              <a:bodyPr/>
              <a:lstStyle/>
              <a:p>
                <a:pPr algn="ctr">
                  <a:defRPr/>
                </a:pPr>
                <a:endParaRPr lang="fr-FR">
                  <a:latin typeface="Arial" charset="0"/>
                </a:endParaRPr>
              </a:p>
            </p:txBody>
          </p:sp>
          <p:sp>
            <p:nvSpPr>
              <p:cNvPr id="90" name="Ellipse 89"/>
              <p:cNvSpPr>
                <a:spLocks noChangeAspect="1"/>
              </p:cNvSpPr>
              <p:nvPr/>
            </p:nvSpPr>
            <p:spPr bwMode="auto">
              <a:xfrm>
                <a:off x="1794641" y="4101545"/>
                <a:ext cx="36004" cy="36000"/>
              </a:xfrm>
              <a:prstGeom prst="ellipse">
                <a:avLst/>
              </a:prstGeom>
              <a:grpFill/>
              <a:ln w="9525" cap="flat" cmpd="sng" algn="ctr">
                <a:solidFill>
                  <a:schemeClr val="tx1"/>
                </a:solidFill>
                <a:prstDash val="solid"/>
                <a:round/>
                <a:headEnd type="none" w="med" len="med"/>
                <a:tailEnd type="none" w="med" len="med"/>
              </a:ln>
              <a:effectLst/>
            </p:spPr>
            <p:txBody>
              <a:bodyPr/>
              <a:lstStyle/>
              <a:p>
                <a:pPr algn="ctr">
                  <a:defRPr/>
                </a:pPr>
                <a:endParaRPr lang="fr-FR">
                  <a:latin typeface="Arial" charset="0"/>
                </a:endParaRPr>
              </a:p>
            </p:txBody>
          </p:sp>
          <p:sp>
            <p:nvSpPr>
              <p:cNvPr id="91" name="Ellipse 90"/>
              <p:cNvSpPr>
                <a:spLocks noChangeAspect="1"/>
              </p:cNvSpPr>
              <p:nvPr/>
            </p:nvSpPr>
            <p:spPr bwMode="auto">
              <a:xfrm>
                <a:off x="1794641" y="4149373"/>
                <a:ext cx="36004" cy="36000"/>
              </a:xfrm>
              <a:prstGeom prst="ellipse">
                <a:avLst/>
              </a:prstGeom>
              <a:grpFill/>
              <a:ln w="9525" cap="flat" cmpd="sng" algn="ctr">
                <a:solidFill>
                  <a:schemeClr val="tx1"/>
                </a:solidFill>
                <a:prstDash val="solid"/>
                <a:round/>
                <a:headEnd type="none" w="med" len="med"/>
                <a:tailEnd type="none" w="med" len="med"/>
              </a:ln>
              <a:effectLst/>
            </p:spPr>
            <p:txBody>
              <a:bodyPr/>
              <a:lstStyle/>
              <a:p>
                <a:pPr algn="ctr">
                  <a:defRPr/>
                </a:pPr>
                <a:endParaRPr lang="fr-FR">
                  <a:latin typeface="Arial" charset="0"/>
                </a:endParaRPr>
              </a:p>
            </p:txBody>
          </p:sp>
          <p:sp>
            <p:nvSpPr>
              <p:cNvPr id="92" name="Ellipse 91"/>
              <p:cNvSpPr>
                <a:spLocks noChangeAspect="1"/>
              </p:cNvSpPr>
              <p:nvPr/>
            </p:nvSpPr>
            <p:spPr bwMode="auto">
              <a:xfrm>
                <a:off x="1794641" y="4199659"/>
                <a:ext cx="36004" cy="36000"/>
              </a:xfrm>
              <a:prstGeom prst="ellipse">
                <a:avLst/>
              </a:prstGeom>
              <a:grpFill/>
              <a:ln w="9525" cap="flat" cmpd="sng" algn="ctr">
                <a:solidFill>
                  <a:schemeClr val="tx1"/>
                </a:solidFill>
                <a:prstDash val="solid"/>
                <a:round/>
                <a:headEnd type="none" w="med" len="med"/>
                <a:tailEnd type="none" w="med" len="med"/>
              </a:ln>
              <a:effectLst/>
            </p:spPr>
            <p:txBody>
              <a:bodyPr/>
              <a:lstStyle/>
              <a:p>
                <a:pPr algn="ctr">
                  <a:defRPr/>
                </a:pPr>
                <a:endParaRPr lang="fr-FR">
                  <a:latin typeface="Arial" charset="0"/>
                </a:endParaRPr>
              </a:p>
            </p:txBody>
          </p:sp>
          <p:sp>
            <p:nvSpPr>
              <p:cNvPr id="93" name="Ellipse 92"/>
              <p:cNvSpPr>
                <a:spLocks noChangeAspect="1"/>
              </p:cNvSpPr>
              <p:nvPr/>
            </p:nvSpPr>
            <p:spPr bwMode="auto">
              <a:xfrm>
                <a:off x="1794641" y="4247279"/>
                <a:ext cx="36004" cy="36000"/>
              </a:xfrm>
              <a:prstGeom prst="ellipse">
                <a:avLst/>
              </a:prstGeom>
              <a:grpFill/>
              <a:ln w="9525" cap="flat" cmpd="sng" algn="ctr">
                <a:solidFill>
                  <a:schemeClr val="tx1"/>
                </a:solidFill>
                <a:prstDash val="solid"/>
                <a:round/>
                <a:headEnd type="none" w="med" len="med"/>
                <a:tailEnd type="none" w="med" len="med"/>
              </a:ln>
              <a:effectLst/>
            </p:spPr>
            <p:txBody>
              <a:bodyPr/>
              <a:lstStyle/>
              <a:p>
                <a:pPr algn="ctr">
                  <a:defRPr/>
                </a:pPr>
                <a:endParaRPr lang="fr-FR">
                  <a:latin typeface="Arial" charset="0"/>
                </a:endParaRPr>
              </a:p>
            </p:txBody>
          </p:sp>
        </p:grpSp>
      </p:grpSp>
      <p:grpSp>
        <p:nvGrpSpPr>
          <p:cNvPr id="21514" name="Groupe 299"/>
          <p:cNvGrpSpPr>
            <a:grpSpLocks/>
          </p:cNvGrpSpPr>
          <p:nvPr/>
        </p:nvGrpSpPr>
        <p:grpSpPr bwMode="auto">
          <a:xfrm>
            <a:off x="5935663" y="3019425"/>
            <a:ext cx="1030287" cy="454025"/>
            <a:chOff x="1309758" y="3811073"/>
            <a:chExt cx="1029994" cy="454242"/>
          </a:xfrm>
        </p:grpSpPr>
        <p:cxnSp>
          <p:nvCxnSpPr>
            <p:cNvPr id="21703" name="Connecteur droit 329"/>
            <p:cNvCxnSpPr>
              <a:cxnSpLocks noChangeShapeType="1"/>
            </p:cNvCxnSpPr>
            <p:nvPr/>
          </p:nvCxnSpPr>
          <p:spPr bwMode="auto">
            <a:xfrm flipV="1">
              <a:off x="1309758" y="3811073"/>
              <a:ext cx="1029994" cy="0"/>
            </a:xfrm>
            <a:prstGeom prst="line">
              <a:avLst/>
            </a:prstGeom>
            <a:noFill/>
            <a:ln w="9525" algn="ctr">
              <a:solidFill>
                <a:schemeClr val="tx1"/>
              </a:solidFill>
              <a:round/>
              <a:headEnd/>
              <a:tailEnd/>
            </a:ln>
          </p:spPr>
        </p:cxnSp>
        <p:cxnSp>
          <p:nvCxnSpPr>
            <p:cNvPr id="21704" name="Connecteur droit 330"/>
            <p:cNvCxnSpPr>
              <a:cxnSpLocks noChangeShapeType="1"/>
            </p:cNvCxnSpPr>
            <p:nvPr/>
          </p:nvCxnSpPr>
          <p:spPr bwMode="auto">
            <a:xfrm flipV="1">
              <a:off x="1309758" y="3887908"/>
              <a:ext cx="1029994" cy="0"/>
            </a:xfrm>
            <a:prstGeom prst="line">
              <a:avLst/>
            </a:prstGeom>
            <a:noFill/>
            <a:ln w="9525" algn="ctr">
              <a:solidFill>
                <a:schemeClr val="tx1"/>
              </a:solidFill>
              <a:round/>
              <a:headEnd/>
              <a:tailEnd/>
            </a:ln>
          </p:spPr>
        </p:cxnSp>
        <p:cxnSp>
          <p:nvCxnSpPr>
            <p:cNvPr id="21705" name="Connecteur droit 331"/>
            <p:cNvCxnSpPr>
              <a:cxnSpLocks noChangeShapeType="1"/>
            </p:cNvCxnSpPr>
            <p:nvPr/>
          </p:nvCxnSpPr>
          <p:spPr bwMode="auto">
            <a:xfrm flipV="1">
              <a:off x="1309758" y="3976518"/>
              <a:ext cx="1029994" cy="0"/>
            </a:xfrm>
            <a:prstGeom prst="line">
              <a:avLst/>
            </a:prstGeom>
            <a:noFill/>
            <a:ln w="9525" algn="ctr">
              <a:solidFill>
                <a:schemeClr val="tx1"/>
              </a:solidFill>
              <a:round/>
              <a:headEnd/>
              <a:tailEnd/>
            </a:ln>
          </p:spPr>
        </p:cxnSp>
        <p:cxnSp>
          <p:nvCxnSpPr>
            <p:cNvPr id="21706" name="Connecteur droit 332"/>
            <p:cNvCxnSpPr>
              <a:cxnSpLocks noChangeShapeType="1"/>
            </p:cNvCxnSpPr>
            <p:nvPr/>
          </p:nvCxnSpPr>
          <p:spPr bwMode="auto">
            <a:xfrm flipV="1">
              <a:off x="1309758" y="4120917"/>
              <a:ext cx="1029994" cy="0"/>
            </a:xfrm>
            <a:prstGeom prst="line">
              <a:avLst/>
            </a:prstGeom>
            <a:noFill/>
            <a:ln w="9525" algn="ctr">
              <a:solidFill>
                <a:schemeClr val="tx1"/>
              </a:solidFill>
              <a:round/>
              <a:headEnd/>
              <a:tailEnd/>
            </a:ln>
          </p:spPr>
        </p:cxnSp>
        <p:cxnSp>
          <p:nvCxnSpPr>
            <p:cNvPr id="21707" name="Connecteur droit 333"/>
            <p:cNvCxnSpPr>
              <a:cxnSpLocks noChangeShapeType="1"/>
            </p:cNvCxnSpPr>
            <p:nvPr/>
          </p:nvCxnSpPr>
          <p:spPr bwMode="auto">
            <a:xfrm flipV="1">
              <a:off x="1309758" y="4024651"/>
              <a:ext cx="1029994" cy="0"/>
            </a:xfrm>
            <a:prstGeom prst="line">
              <a:avLst/>
            </a:prstGeom>
            <a:noFill/>
            <a:ln w="9525" algn="ctr">
              <a:solidFill>
                <a:schemeClr val="tx1"/>
              </a:solidFill>
              <a:round/>
              <a:headEnd/>
              <a:tailEnd/>
            </a:ln>
          </p:spPr>
        </p:cxnSp>
        <p:cxnSp>
          <p:nvCxnSpPr>
            <p:cNvPr id="21708" name="Connecteur droit 334"/>
            <p:cNvCxnSpPr>
              <a:cxnSpLocks noChangeShapeType="1"/>
            </p:cNvCxnSpPr>
            <p:nvPr/>
          </p:nvCxnSpPr>
          <p:spPr bwMode="auto">
            <a:xfrm flipV="1">
              <a:off x="1309758" y="3842156"/>
              <a:ext cx="1029994" cy="0"/>
            </a:xfrm>
            <a:prstGeom prst="line">
              <a:avLst/>
            </a:prstGeom>
            <a:noFill/>
            <a:ln w="9525" algn="ctr">
              <a:solidFill>
                <a:schemeClr val="tx1"/>
              </a:solidFill>
              <a:round/>
              <a:headEnd/>
              <a:tailEnd/>
            </a:ln>
          </p:spPr>
        </p:cxnSp>
        <p:cxnSp>
          <p:nvCxnSpPr>
            <p:cNvPr id="21709" name="Connecteur droit 335"/>
            <p:cNvCxnSpPr>
              <a:cxnSpLocks noChangeShapeType="1"/>
            </p:cNvCxnSpPr>
            <p:nvPr/>
          </p:nvCxnSpPr>
          <p:spPr bwMode="auto">
            <a:xfrm flipV="1">
              <a:off x="1309758" y="4169050"/>
              <a:ext cx="1029994" cy="0"/>
            </a:xfrm>
            <a:prstGeom prst="line">
              <a:avLst/>
            </a:prstGeom>
            <a:noFill/>
            <a:ln w="9525" algn="ctr">
              <a:solidFill>
                <a:schemeClr val="tx1"/>
              </a:solidFill>
              <a:round/>
              <a:headEnd/>
              <a:tailEnd/>
            </a:ln>
          </p:spPr>
        </p:cxnSp>
        <p:cxnSp>
          <p:nvCxnSpPr>
            <p:cNvPr id="21710" name="Connecteur droit 336"/>
            <p:cNvCxnSpPr>
              <a:cxnSpLocks noChangeShapeType="1"/>
            </p:cNvCxnSpPr>
            <p:nvPr/>
          </p:nvCxnSpPr>
          <p:spPr bwMode="auto">
            <a:xfrm flipV="1">
              <a:off x="1309758" y="4072784"/>
              <a:ext cx="1029994" cy="0"/>
            </a:xfrm>
            <a:prstGeom prst="line">
              <a:avLst/>
            </a:prstGeom>
            <a:noFill/>
            <a:ln w="9525" algn="ctr">
              <a:solidFill>
                <a:schemeClr val="tx1"/>
              </a:solidFill>
              <a:round/>
              <a:headEnd/>
              <a:tailEnd/>
            </a:ln>
          </p:spPr>
        </p:cxnSp>
        <p:cxnSp>
          <p:nvCxnSpPr>
            <p:cNvPr id="21711" name="Connecteur droit 337"/>
            <p:cNvCxnSpPr>
              <a:cxnSpLocks noChangeShapeType="1"/>
            </p:cNvCxnSpPr>
            <p:nvPr/>
          </p:nvCxnSpPr>
          <p:spPr bwMode="auto">
            <a:xfrm flipV="1">
              <a:off x="1309758" y="4217183"/>
              <a:ext cx="1029994" cy="0"/>
            </a:xfrm>
            <a:prstGeom prst="line">
              <a:avLst/>
            </a:prstGeom>
            <a:noFill/>
            <a:ln w="9525" algn="ctr">
              <a:solidFill>
                <a:schemeClr val="tx1"/>
              </a:solidFill>
              <a:round/>
              <a:headEnd/>
              <a:tailEnd/>
            </a:ln>
          </p:spPr>
        </p:cxnSp>
        <p:cxnSp>
          <p:nvCxnSpPr>
            <p:cNvPr id="21712" name="Connecteur droit 338"/>
            <p:cNvCxnSpPr>
              <a:cxnSpLocks noChangeShapeType="1"/>
            </p:cNvCxnSpPr>
            <p:nvPr/>
          </p:nvCxnSpPr>
          <p:spPr bwMode="auto">
            <a:xfrm flipV="1">
              <a:off x="1309758" y="4265315"/>
              <a:ext cx="1029994" cy="0"/>
            </a:xfrm>
            <a:prstGeom prst="line">
              <a:avLst/>
            </a:prstGeom>
            <a:noFill/>
            <a:ln w="9525" algn="ctr">
              <a:solidFill>
                <a:schemeClr val="tx1"/>
              </a:solidFill>
              <a:round/>
              <a:headEnd/>
              <a:tailEnd/>
            </a:ln>
          </p:spPr>
        </p:cxnSp>
        <p:cxnSp>
          <p:nvCxnSpPr>
            <p:cNvPr id="21713" name="Connecteur droit 339"/>
            <p:cNvCxnSpPr>
              <a:cxnSpLocks noChangeShapeType="1"/>
            </p:cNvCxnSpPr>
            <p:nvPr/>
          </p:nvCxnSpPr>
          <p:spPr bwMode="auto">
            <a:xfrm flipV="1">
              <a:off x="1309758" y="3933056"/>
              <a:ext cx="1029994" cy="0"/>
            </a:xfrm>
            <a:prstGeom prst="line">
              <a:avLst/>
            </a:prstGeom>
            <a:noFill/>
            <a:ln w="9525" algn="ctr">
              <a:solidFill>
                <a:schemeClr val="tx1"/>
              </a:solidFill>
              <a:round/>
              <a:headEnd/>
              <a:tailEnd/>
            </a:ln>
          </p:spPr>
        </p:cxnSp>
      </p:grpSp>
      <p:sp>
        <p:nvSpPr>
          <p:cNvPr id="21515" name="Line 6"/>
          <p:cNvSpPr>
            <a:spLocks noChangeShapeType="1"/>
          </p:cNvSpPr>
          <p:nvPr/>
        </p:nvSpPr>
        <p:spPr bwMode="auto">
          <a:xfrm flipH="1" flipV="1">
            <a:off x="5930900" y="1203325"/>
            <a:ext cx="4763" cy="2281238"/>
          </a:xfrm>
          <a:prstGeom prst="line">
            <a:avLst/>
          </a:prstGeom>
          <a:noFill/>
          <a:ln w="25400">
            <a:solidFill>
              <a:schemeClr val="tx1"/>
            </a:solidFill>
            <a:round/>
            <a:headEnd/>
            <a:tailEnd type="triangle" w="med" len="med"/>
          </a:ln>
        </p:spPr>
        <p:txBody>
          <a:bodyPr wrap="none" anchor="ctr"/>
          <a:lstStyle/>
          <a:p>
            <a:endParaRPr lang="fr-FR"/>
          </a:p>
        </p:txBody>
      </p:sp>
      <p:grpSp>
        <p:nvGrpSpPr>
          <p:cNvPr id="21516" name="Groupe 305"/>
          <p:cNvGrpSpPr>
            <a:grpSpLocks/>
          </p:cNvGrpSpPr>
          <p:nvPr/>
        </p:nvGrpSpPr>
        <p:grpSpPr bwMode="auto">
          <a:xfrm rot="10800000">
            <a:off x="5935663" y="1250950"/>
            <a:ext cx="1030287" cy="454025"/>
            <a:chOff x="1309758" y="3811073"/>
            <a:chExt cx="1029994" cy="454242"/>
          </a:xfrm>
        </p:grpSpPr>
        <p:cxnSp>
          <p:nvCxnSpPr>
            <p:cNvPr id="21692" name="Connecteur droit 318"/>
            <p:cNvCxnSpPr>
              <a:cxnSpLocks noChangeShapeType="1"/>
            </p:cNvCxnSpPr>
            <p:nvPr/>
          </p:nvCxnSpPr>
          <p:spPr bwMode="auto">
            <a:xfrm flipV="1">
              <a:off x="1309758" y="3811073"/>
              <a:ext cx="1029994" cy="0"/>
            </a:xfrm>
            <a:prstGeom prst="line">
              <a:avLst/>
            </a:prstGeom>
            <a:noFill/>
            <a:ln w="9525" algn="ctr">
              <a:solidFill>
                <a:schemeClr val="tx1"/>
              </a:solidFill>
              <a:round/>
              <a:headEnd/>
              <a:tailEnd/>
            </a:ln>
          </p:spPr>
        </p:cxnSp>
        <p:cxnSp>
          <p:nvCxnSpPr>
            <p:cNvPr id="21693" name="Connecteur droit 319"/>
            <p:cNvCxnSpPr>
              <a:cxnSpLocks noChangeShapeType="1"/>
            </p:cNvCxnSpPr>
            <p:nvPr/>
          </p:nvCxnSpPr>
          <p:spPr bwMode="auto">
            <a:xfrm flipV="1">
              <a:off x="1309758" y="3887908"/>
              <a:ext cx="1029994" cy="0"/>
            </a:xfrm>
            <a:prstGeom prst="line">
              <a:avLst/>
            </a:prstGeom>
            <a:noFill/>
            <a:ln w="9525" algn="ctr">
              <a:solidFill>
                <a:schemeClr val="tx1"/>
              </a:solidFill>
              <a:round/>
              <a:headEnd/>
              <a:tailEnd/>
            </a:ln>
          </p:spPr>
        </p:cxnSp>
        <p:cxnSp>
          <p:nvCxnSpPr>
            <p:cNvPr id="21694" name="Connecteur droit 320"/>
            <p:cNvCxnSpPr>
              <a:cxnSpLocks noChangeShapeType="1"/>
            </p:cNvCxnSpPr>
            <p:nvPr/>
          </p:nvCxnSpPr>
          <p:spPr bwMode="auto">
            <a:xfrm flipV="1">
              <a:off x="1309758" y="3976518"/>
              <a:ext cx="1029994" cy="0"/>
            </a:xfrm>
            <a:prstGeom prst="line">
              <a:avLst/>
            </a:prstGeom>
            <a:noFill/>
            <a:ln w="9525" algn="ctr">
              <a:solidFill>
                <a:schemeClr val="tx1"/>
              </a:solidFill>
              <a:round/>
              <a:headEnd/>
              <a:tailEnd/>
            </a:ln>
          </p:spPr>
        </p:cxnSp>
        <p:cxnSp>
          <p:nvCxnSpPr>
            <p:cNvPr id="21695" name="Connecteur droit 321"/>
            <p:cNvCxnSpPr>
              <a:cxnSpLocks noChangeShapeType="1"/>
            </p:cNvCxnSpPr>
            <p:nvPr/>
          </p:nvCxnSpPr>
          <p:spPr bwMode="auto">
            <a:xfrm flipV="1">
              <a:off x="1309758" y="4120917"/>
              <a:ext cx="1029994" cy="0"/>
            </a:xfrm>
            <a:prstGeom prst="line">
              <a:avLst/>
            </a:prstGeom>
            <a:noFill/>
            <a:ln w="9525" algn="ctr">
              <a:solidFill>
                <a:schemeClr val="tx1"/>
              </a:solidFill>
              <a:round/>
              <a:headEnd/>
              <a:tailEnd/>
            </a:ln>
          </p:spPr>
        </p:cxnSp>
        <p:cxnSp>
          <p:nvCxnSpPr>
            <p:cNvPr id="21696" name="Connecteur droit 322"/>
            <p:cNvCxnSpPr>
              <a:cxnSpLocks noChangeShapeType="1"/>
            </p:cNvCxnSpPr>
            <p:nvPr/>
          </p:nvCxnSpPr>
          <p:spPr bwMode="auto">
            <a:xfrm flipV="1">
              <a:off x="1309758" y="4024651"/>
              <a:ext cx="1029994" cy="0"/>
            </a:xfrm>
            <a:prstGeom prst="line">
              <a:avLst/>
            </a:prstGeom>
            <a:noFill/>
            <a:ln w="9525" algn="ctr">
              <a:solidFill>
                <a:schemeClr val="tx1"/>
              </a:solidFill>
              <a:round/>
              <a:headEnd/>
              <a:tailEnd/>
            </a:ln>
          </p:spPr>
        </p:cxnSp>
        <p:cxnSp>
          <p:nvCxnSpPr>
            <p:cNvPr id="21697" name="Connecteur droit 323"/>
            <p:cNvCxnSpPr>
              <a:cxnSpLocks noChangeShapeType="1"/>
            </p:cNvCxnSpPr>
            <p:nvPr/>
          </p:nvCxnSpPr>
          <p:spPr bwMode="auto">
            <a:xfrm flipV="1">
              <a:off x="1309758" y="3842156"/>
              <a:ext cx="1029994" cy="0"/>
            </a:xfrm>
            <a:prstGeom prst="line">
              <a:avLst/>
            </a:prstGeom>
            <a:noFill/>
            <a:ln w="9525" algn="ctr">
              <a:solidFill>
                <a:schemeClr val="tx1"/>
              </a:solidFill>
              <a:round/>
              <a:headEnd/>
              <a:tailEnd/>
            </a:ln>
          </p:spPr>
        </p:cxnSp>
        <p:cxnSp>
          <p:nvCxnSpPr>
            <p:cNvPr id="21698" name="Connecteur droit 324"/>
            <p:cNvCxnSpPr>
              <a:cxnSpLocks noChangeShapeType="1"/>
            </p:cNvCxnSpPr>
            <p:nvPr/>
          </p:nvCxnSpPr>
          <p:spPr bwMode="auto">
            <a:xfrm flipV="1">
              <a:off x="1309758" y="4169050"/>
              <a:ext cx="1029994" cy="0"/>
            </a:xfrm>
            <a:prstGeom prst="line">
              <a:avLst/>
            </a:prstGeom>
            <a:noFill/>
            <a:ln w="9525" algn="ctr">
              <a:solidFill>
                <a:schemeClr val="tx1"/>
              </a:solidFill>
              <a:round/>
              <a:headEnd/>
              <a:tailEnd/>
            </a:ln>
          </p:spPr>
        </p:cxnSp>
        <p:cxnSp>
          <p:nvCxnSpPr>
            <p:cNvPr id="21699" name="Connecteur droit 325"/>
            <p:cNvCxnSpPr>
              <a:cxnSpLocks noChangeShapeType="1"/>
            </p:cNvCxnSpPr>
            <p:nvPr/>
          </p:nvCxnSpPr>
          <p:spPr bwMode="auto">
            <a:xfrm flipV="1">
              <a:off x="1309758" y="4072784"/>
              <a:ext cx="1029994" cy="0"/>
            </a:xfrm>
            <a:prstGeom prst="line">
              <a:avLst/>
            </a:prstGeom>
            <a:noFill/>
            <a:ln w="9525" algn="ctr">
              <a:solidFill>
                <a:schemeClr val="tx1"/>
              </a:solidFill>
              <a:round/>
              <a:headEnd/>
              <a:tailEnd/>
            </a:ln>
          </p:spPr>
        </p:cxnSp>
        <p:cxnSp>
          <p:nvCxnSpPr>
            <p:cNvPr id="21700" name="Connecteur droit 326"/>
            <p:cNvCxnSpPr>
              <a:cxnSpLocks noChangeShapeType="1"/>
            </p:cNvCxnSpPr>
            <p:nvPr/>
          </p:nvCxnSpPr>
          <p:spPr bwMode="auto">
            <a:xfrm flipV="1">
              <a:off x="1309758" y="4217183"/>
              <a:ext cx="1029994" cy="0"/>
            </a:xfrm>
            <a:prstGeom prst="line">
              <a:avLst/>
            </a:prstGeom>
            <a:noFill/>
            <a:ln w="9525" algn="ctr">
              <a:solidFill>
                <a:schemeClr val="tx1"/>
              </a:solidFill>
              <a:round/>
              <a:headEnd/>
              <a:tailEnd/>
            </a:ln>
          </p:spPr>
        </p:cxnSp>
        <p:cxnSp>
          <p:nvCxnSpPr>
            <p:cNvPr id="21701" name="Connecteur droit 327"/>
            <p:cNvCxnSpPr>
              <a:cxnSpLocks noChangeShapeType="1"/>
            </p:cNvCxnSpPr>
            <p:nvPr/>
          </p:nvCxnSpPr>
          <p:spPr bwMode="auto">
            <a:xfrm flipV="1">
              <a:off x="1309758" y="4265315"/>
              <a:ext cx="1029994" cy="0"/>
            </a:xfrm>
            <a:prstGeom prst="line">
              <a:avLst/>
            </a:prstGeom>
            <a:noFill/>
            <a:ln w="9525" algn="ctr">
              <a:solidFill>
                <a:schemeClr val="tx1"/>
              </a:solidFill>
              <a:round/>
              <a:headEnd/>
              <a:tailEnd/>
            </a:ln>
          </p:spPr>
        </p:cxnSp>
        <p:cxnSp>
          <p:nvCxnSpPr>
            <p:cNvPr id="21702" name="Connecteur droit 328"/>
            <p:cNvCxnSpPr>
              <a:cxnSpLocks noChangeShapeType="1"/>
            </p:cNvCxnSpPr>
            <p:nvPr/>
          </p:nvCxnSpPr>
          <p:spPr bwMode="auto">
            <a:xfrm flipV="1">
              <a:off x="1309758" y="3936104"/>
              <a:ext cx="1029994" cy="0"/>
            </a:xfrm>
            <a:prstGeom prst="line">
              <a:avLst/>
            </a:prstGeom>
            <a:noFill/>
            <a:ln w="9525" algn="ctr">
              <a:solidFill>
                <a:schemeClr val="tx1"/>
              </a:solidFill>
              <a:round/>
              <a:headEnd/>
              <a:tailEnd/>
            </a:ln>
          </p:spPr>
        </p:cxnSp>
      </p:grpSp>
      <p:grpSp>
        <p:nvGrpSpPr>
          <p:cNvPr id="21517" name="Groupe 257"/>
          <p:cNvGrpSpPr>
            <a:grpSpLocks/>
          </p:cNvGrpSpPr>
          <p:nvPr/>
        </p:nvGrpSpPr>
        <p:grpSpPr bwMode="auto">
          <a:xfrm>
            <a:off x="4297363" y="3019425"/>
            <a:ext cx="1030287" cy="454025"/>
            <a:chOff x="1309758" y="3811073"/>
            <a:chExt cx="1029994" cy="454242"/>
          </a:xfrm>
        </p:grpSpPr>
        <p:cxnSp>
          <p:nvCxnSpPr>
            <p:cNvPr id="21681" name="Connecteur droit 287"/>
            <p:cNvCxnSpPr>
              <a:cxnSpLocks noChangeShapeType="1"/>
            </p:cNvCxnSpPr>
            <p:nvPr/>
          </p:nvCxnSpPr>
          <p:spPr bwMode="auto">
            <a:xfrm flipV="1">
              <a:off x="1309758" y="3811073"/>
              <a:ext cx="1029994" cy="0"/>
            </a:xfrm>
            <a:prstGeom prst="line">
              <a:avLst/>
            </a:prstGeom>
            <a:noFill/>
            <a:ln w="9525" algn="ctr">
              <a:solidFill>
                <a:schemeClr val="tx1"/>
              </a:solidFill>
              <a:round/>
              <a:headEnd/>
              <a:tailEnd/>
            </a:ln>
          </p:spPr>
        </p:cxnSp>
        <p:cxnSp>
          <p:nvCxnSpPr>
            <p:cNvPr id="21682" name="Connecteur droit 288"/>
            <p:cNvCxnSpPr>
              <a:cxnSpLocks noChangeShapeType="1"/>
            </p:cNvCxnSpPr>
            <p:nvPr/>
          </p:nvCxnSpPr>
          <p:spPr bwMode="auto">
            <a:xfrm flipV="1">
              <a:off x="1309758" y="3887908"/>
              <a:ext cx="1029994" cy="0"/>
            </a:xfrm>
            <a:prstGeom prst="line">
              <a:avLst/>
            </a:prstGeom>
            <a:noFill/>
            <a:ln w="9525" algn="ctr">
              <a:solidFill>
                <a:schemeClr val="tx1"/>
              </a:solidFill>
              <a:round/>
              <a:headEnd/>
              <a:tailEnd/>
            </a:ln>
          </p:spPr>
        </p:cxnSp>
        <p:cxnSp>
          <p:nvCxnSpPr>
            <p:cNvPr id="21683" name="Connecteur droit 289"/>
            <p:cNvCxnSpPr>
              <a:cxnSpLocks noChangeShapeType="1"/>
            </p:cNvCxnSpPr>
            <p:nvPr/>
          </p:nvCxnSpPr>
          <p:spPr bwMode="auto">
            <a:xfrm flipV="1">
              <a:off x="1309758" y="3976518"/>
              <a:ext cx="1029994" cy="0"/>
            </a:xfrm>
            <a:prstGeom prst="line">
              <a:avLst/>
            </a:prstGeom>
            <a:noFill/>
            <a:ln w="9525" algn="ctr">
              <a:solidFill>
                <a:schemeClr val="tx1"/>
              </a:solidFill>
              <a:round/>
              <a:headEnd/>
              <a:tailEnd/>
            </a:ln>
          </p:spPr>
        </p:cxnSp>
        <p:cxnSp>
          <p:nvCxnSpPr>
            <p:cNvPr id="21684" name="Connecteur droit 290"/>
            <p:cNvCxnSpPr>
              <a:cxnSpLocks noChangeShapeType="1"/>
            </p:cNvCxnSpPr>
            <p:nvPr/>
          </p:nvCxnSpPr>
          <p:spPr bwMode="auto">
            <a:xfrm flipV="1">
              <a:off x="1309758" y="4120917"/>
              <a:ext cx="1029994" cy="0"/>
            </a:xfrm>
            <a:prstGeom prst="line">
              <a:avLst/>
            </a:prstGeom>
            <a:noFill/>
            <a:ln w="9525" algn="ctr">
              <a:solidFill>
                <a:schemeClr val="tx1"/>
              </a:solidFill>
              <a:round/>
              <a:headEnd/>
              <a:tailEnd/>
            </a:ln>
          </p:spPr>
        </p:cxnSp>
        <p:cxnSp>
          <p:nvCxnSpPr>
            <p:cNvPr id="21685" name="Connecteur droit 291"/>
            <p:cNvCxnSpPr>
              <a:cxnSpLocks noChangeShapeType="1"/>
            </p:cNvCxnSpPr>
            <p:nvPr/>
          </p:nvCxnSpPr>
          <p:spPr bwMode="auto">
            <a:xfrm flipV="1">
              <a:off x="1309758" y="4024651"/>
              <a:ext cx="1029994" cy="0"/>
            </a:xfrm>
            <a:prstGeom prst="line">
              <a:avLst/>
            </a:prstGeom>
            <a:noFill/>
            <a:ln w="9525" algn="ctr">
              <a:solidFill>
                <a:schemeClr val="tx1"/>
              </a:solidFill>
              <a:round/>
              <a:headEnd/>
              <a:tailEnd/>
            </a:ln>
          </p:spPr>
        </p:cxnSp>
        <p:cxnSp>
          <p:nvCxnSpPr>
            <p:cNvPr id="21686" name="Connecteur droit 292"/>
            <p:cNvCxnSpPr>
              <a:cxnSpLocks noChangeShapeType="1"/>
            </p:cNvCxnSpPr>
            <p:nvPr/>
          </p:nvCxnSpPr>
          <p:spPr bwMode="auto">
            <a:xfrm flipV="1">
              <a:off x="1309758" y="3842156"/>
              <a:ext cx="1029994" cy="0"/>
            </a:xfrm>
            <a:prstGeom prst="line">
              <a:avLst/>
            </a:prstGeom>
            <a:noFill/>
            <a:ln w="9525" algn="ctr">
              <a:solidFill>
                <a:schemeClr val="tx1"/>
              </a:solidFill>
              <a:round/>
              <a:headEnd/>
              <a:tailEnd/>
            </a:ln>
          </p:spPr>
        </p:cxnSp>
        <p:cxnSp>
          <p:nvCxnSpPr>
            <p:cNvPr id="21687" name="Connecteur droit 293"/>
            <p:cNvCxnSpPr>
              <a:cxnSpLocks noChangeShapeType="1"/>
            </p:cNvCxnSpPr>
            <p:nvPr/>
          </p:nvCxnSpPr>
          <p:spPr bwMode="auto">
            <a:xfrm flipV="1">
              <a:off x="1309758" y="4169050"/>
              <a:ext cx="1029994" cy="0"/>
            </a:xfrm>
            <a:prstGeom prst="line">
              <a:avLst/>
            </a:prstGeom>
            <a:noFill/>
            <a:ln w="9525" algn="ctr">
              <a:solidFill>
                <a:schemeClr val="tx1"/>
              </a:solidFill>
              <a:round/>
              <a:headEnd/>
              <a:tailEnd/>
            </a:ln>
          </p:spPr>
        </p:cxnSp>
        <p:cxnSp>
          <p:nvCxnSpPr>
            <p:cNvPr id="21688" name="Connecteur droit 294"/>
            <p:cNvCxnSpPr>
              <a:cxnSpLocks noChangeShapeType="1"/>
            </p:cNvCxnSpPr>
            <p:nvPr/>
          </p:nvCxnSpPr>
          <p:spPr bwMode="auto">
            <a:xfrm flipV="1">
              <a:off x="1309758" y="4072784"/>
              <a:ext cx="1029994" cy="0"/>
            </a:xfrm>
            <a:prstGeom prst="line">
              <a:avLst/>
            </a:prstGeom>
            <a:noFill/>
            <a:ln w="9525" algn="ctr">
              <a:solidFill>
                <a:schemeClr val="tx1"/>
              </a:solidFill>
              <a:round/>
              <a:headEnd/>
              <a:tailEnd/>
            </a:ln>
          </p:spPr>
        </p:cxnSp>
        <p:cxnSp>
          <p:nvCxnSpPr>
            <p:cNvPr id="21689" name="Connecteur droit 295"/>
            <p:cNvCxnSpPr>
              <a:cxnSpLocks noChangeShapeType="1"/>
            </p:cNvCxnSpPr>
            <p:nvPr/>
          </p:nvCxnSpPr>
          <p:spPr bwMode="auto">
            <a:xfrm flipV="1">
              <a:off x="1309758" y="4217183"/>
              <a:ext cx="1029994" cy="0"/>
            </a:xfrm>
            <a:prstGeom prst="line">
              <a:avLst/>
            </a:prstGeom>
            <a:noFill/>
            <a:ln w="9525" algn="ctr">
              <a:solidFill>
                <a:schemeClr val="tx1"/>
              </a:solidFill>
              <a:round/>
              <a:headEnd/>
              <a:tailEnd/>
            </a:ln>
          </p:spPr>
        </p:cxnSp>
        <p:cxnSp>
          <p:nvCxnSpPr>
            <p:cNvPr id="21690" name="Connecteur droit 296"/>
            <p:cNvCxnSpPr>
              <a:cxnSpLocks noChangeShapeType="1"/>
            </p:cNvCxnSpPr>
            <p:nvPr/>
          </p:nvCxnSpPr>
          <p:spPr bwMode="auto">
            <a:xfrm flipV="1">
              <a:off x="1309758" y="4265315"/>
              <a:ext cx="1029994" cy="0"/>
            </a:xfrm>
            <a:prstGeom prst="line">
              <a:avLst/>
            </a:prstGeom>
            <a:noFill/>
            <a:ln w="9525" algn="ctr">
              <a:solidFill>
                <a:schemeClr val="tx1"/>
              </a:solidFill>
              <a:round/>
              <a:headEnd/>
              <a:tailEnd/>
            </a:ln>
          </p:spPr>
        </p:cxnSp>
        <p:cxnSp>
          <p:nvCxnSpPr>
            <p:cNvPr id="21691" name="Connecteur droit 297"/>
            <p:cNvCxnSpPr>
              <a:cxnSpLocks noChangeShapeType="1"/>
            </p:cNvCxnSpPr>
            <p:nvPr/>
          </p:nvCxnSpPr>
          <p:spPr bwMode="auto">
            <a:xfrm flipV="1">
              <a:off x="1309758" y="3933056"/>
              <a:ext cx="1029994" cy="0"/>
            </a:xfrm>
            <a:prstGeom prst="line">
              <a:avLst/>
            </a:prstGeom>
            <a:noFill/>
            <a:ln w="9525" algn="ctr">
              <a:solidFill>
                <a:schemeClr val="tx1"/>
              </a:solidFill>
              <a:round/>
              <a:headEnd/>
              <a:tailEnd/>
            </a:ln>
          </p:spPr>
        </p:cxnSp>
      </p:grpSp>
      <p:sp>
        <p:nvSpPr>
          <p:cNvPr id="21518" name="Line 6"/>
          <p:cNvSpPr>
            <a:spLocks noChangeShapeType="1"/>
          </p:cNvSpPr>
          <p:nvPr/>
        </p:nvSpPr>
        <p:spPr bwMode="auto">
          <a:xfrm flipH="1" flipV="1">
            <a:off x="4292600" y="1203325"/>
            <a:ext cx="4763" cy="2281238"/>
          </a:xfrm>
          <a:prstGeom prst="line">
            <a:avLst/>
          </a:prstGeom>
          <a:noFill/>
          <a:ln w="25400">
            <a:solidFill>
              <a:schemeClr val="tx1"/>
            </a:solidFill>
            <a:round/>
            <a:headEnd/>
            <a:tailEnd type="triangle" w="med" len="med"/>
          </a:ln>
        </p:spPr>
        <p:txBody>
          <a:bodyPr wrap="none" anchor="ctr"/>
          <a:lstStyle/>
          <a:p>
            <a:endParaRPr lang="fr-FR"/>
          </a:p>
        </p:txBody>
      </p:sp>
      <p:grpSp>
        <p:nvGrpSpPr>
          <p:cNvPr id="21519" name="Groupe 263"/>
          <p:cNvGrpSpPr>
            <a:grpSpLocks/>
          </p:cNvGrpSpPr>
          <p:nvPr/>
        </p:nvGrpSpPr>
        <p:grpSpPr bwMode="auto">
          <a:xfrm rot="10800000">
            <a:off x="4297363" y="1250950"/>
            <a:ext cx="1030287" cy="454025"/>
            <a:chOff x="1309758" y="3811073"/>
            <a:chExt cx="1029994" cy="454242"/>
          </a:xfrm>
        </p:grpSpPr>
        <p:cxnSp>
          <p:nvCxnSpPr>
            <p:cNvPr id="21670" name="Connecteur droit 276"/>
            <p:cNvCxnSpPr>
              <a:cxnSpLocks noChangeShapeType="1"/>
            </p:cNvCxnSpPr>
            <p:nvPr/>
          </p:nvCxnSpPr>
          <p:spPr bwMode="auto">
            <a:xfrm flipV="1">
              <a:off x="1309758" y="3811073"/>
              <a:ext cx="1029994" cy="0"/>
            </a:xfrm>
            <a:prstGeom prst="line">
              <a:avLst/>
            </a:prstGeom>
            <a:noFill/>
            <a:ln w="9525" algn="ctr">
              <a:solidFill>
                <a:schemeClr val="tx1"/>
              </a:solidFill>
              <a:round/>
              <a:headEnd/>
              <a:tailEnd/>
            </a:ln>
          </p:spPr>
        </p:cxnSp>
        <p:cxnSp>
          <p:nvCxnSpPr>
            <p:cNvPr id="21671" name="Connecteur droit 277"/>
            <p:cNvCxnSpPr>
              <a:cxnSpLocks noChangeShapeType="1"/>
            </p:cNvCxnSpPr>
            <p:nvPr/>
          </p:nvCxnSpPr>
          <p:spPr bwMode="auto">
            <a:xfrm flipV="1">
              <a:off x="1309758" y="3887908"/>
              <a:ext cx="1029994" cy="0"/>
            </a:xfrm>
            <a:prstGeom prst="line">
              <a:avLst/>
            </a:prstGeom>
            <a:noFill/>
            <a:ln w="9525" algn="ctr">
              <a:solidFill>
                <a:schemeClr val="tx1"/>
              </a:solidFill>
              <a:round/>
              <a:headEnd/>
              <a:tailEnd/>
            </a:ln>
          </p:spPr>
        </p:cxnSp>
        <p:cxnSp>
          <p:nvCxnSpPr>
            <p:cNvPr id="21672" name="Connecteur droit 278"/>
            <p:cNvCxnSpPr>
              <a:cxnSpLocks noChangeShapeType="1"/>
            </p:cNvCxnSpPr>
            <p:nvPr/>
          </p:nvCxnSpPr>
          <p:spPr bwMode="auto">
            <a:xfrm flipV="1">
              <a:off x="1309758" y="3976518"/>
              <a:ext cx="1029994" cy="0"/>
            </a:xfrm>
            <a:prstGeom prst="line">
              <a:avLst/>
            </a:prstGeom>
            <a:noFill/>
            <a:ln w="9525" algn="ctr">
              <a:solidFill>
                <a:schemeClr val="tx1"/>
              </a:solidFill>
              <a:round/>
              <a:headEnd/>
              <a:tailEnd/>
            </a:ln>
          </p:spPr>
        </p:cxnSp>
        <p:cxnSp>
          <p:nvCxnSpPr>
            <p:cNvPr id="21673" name="Connecteur droit 279"/>
            <p:cNvCxnSpPr>
              <a:cxnSpLocks noChangeShapeType="1"/>
            </p:cNvCxnSpPr>
            <p:nvPr/>
          </p:nvCxnSpPr>
          <p:spPr bwMode="auto">
            <a:xfrm flipV="1">
              <a:off x="1309758" y="4120917"/>
              <a:ext cx="1029994" cy="0"/>
            </a:xfrm>
            <a:prstGeom prst="line">
              <a:avLst/>
            </a:prstGeom>
            <a:noFill/>
            <a:ln w="9525" algn="ctr">
              <a:solidFill>
                <a:schemeClr val="tx1"/>
              </a:solidFill>
              <a:round/>
              <a:headEnd/>
              <a:tailEnd/>
            </a:ln>
          </p:spPr>
        </p:cxnSp>
        <p:cxnSp>
          <p:nvCxnSpPr>
            <p:cNvPr id="21674" name="Connecteur droit 280"/>
            <p:cNvCxnSpPr>
              <a:cxnSpLocks noChangeShapeType="1"/>
            </p:cNvCxnSpPr>
            <p:nvPr/>
          </p:nvCxnSpPr>
          <p:spPr bwMode="auto">
            <a:xfrm flipV="1">
              <a:off x="1309758" y="4024651"/>
              <a:ext cx="1029994" cy="0"/>
            </a:xfrm>
            <a:prstGeom prst="line">
              <a:avLst/>
            </a:prstGeom>
            <a:noFill/>
            <a:ln w="9525" algn="ctr">
              <a:solidFill>
                <a:schemeClr val="tx1"/>
              </a:solidFill>
              <a:round/>
              <a:headEnd/>
              <a:tailEnd/>
            </a:ln>
          </p:spPr>
        </p:cxnSp>
        <p:cxnSp>
          <p:nvCxnSpPr>
            <p:cNvPr id="21675" name="Connecteur droit 281"/>
            <p:cNvCxnSpPr>
              <a:cxnSpLocks noChangeShapeType="1"/>
            </p:cNvCxnSpPr>
            <p:nvPr/>
          </p:nvCxnSpPr>
          <p:spPr bwMode="auto">
            <a:xfrm flipV="1">
              <a:off x="1309758" y="3842156"/>
              <a:ext cx="1029994" cy="0"/>
            </a:xfrm>
            <a:prstGeom prst="line">
              <a:avLst/>
            </a:prstGeom>
            <a:noFill/>
            <a:ln w="9525" algn="ctr">
              <a:solidFill>
                <a:schemeClr val="tx1"/>
              </a:solidFill>
              <a:round/>
              <a:headEnd/>
              <a:tailEnd/>
            </a:ln>
          </p:spPr>
        </p:cxnSp>
        <p:cxnSp>
          <p:nvCxnSpPr>
            <p:cNvPr id="21676" name="Connecteur droit 282"/>
            <p:cNvCxnSpPr>
              <a:cxnSpLocks noChangeShapeType="1"/>
            </p:cNvCxnSpPr>
            <p:nvPr/>
          </p:nvCxnSpPr>
          <p:spPr bwMode="auto">
            <a:xfrm flipV="1">
              <a:off x="1309758" y="4169050"/>
              <a:ext cx="1029994" cy="0"/>
            </a:xfrm>
            <a:prstGeom prst="line">
              <a:avLst/>
            </a:prstGeom>
            <a:noFill/>
            <a:ln w="9525" algn="ctr">
              <a:solidFill>
                <a:schemeClr val="tx1"/>
              </a:solidFill>
              <a:round/>
              <a:headEnd/>
              <a:tailEnd/>
            </a:ln>
          </p:spPr>
        </p:cxnSp>
        <p:cxnSp>
          <p:nvCxnSpPr>
            <p:cNvPr id="21677" name="Connecteur droit 283"/>
            <p:cNvCxnSpPr>
              <a:cxnSpLocks noChangeShapeType="1"/>
            </p:cNvCxnSpPr>
            <p:nvPr/>
          </p:nvCxnSpPr>
          <p:spPr bwMode="auto">
            <a:xfrm flipV="1">
              <a:off x="1309758" y="4072784"/>
              <a:ext cx="1029994" cy="0"/>
            </a:xfrm>
            <a:prstGeom prst="line">
              <a:avLst/>
            </a:prstGeom>
            <a:noFill/>
            <a:ln w="9525" algn="ctr">
              <a:solidFill>
                <a:schemeClr val="tx1"/>
              </a:solidFill>
              <a:round/>
              <a:headEnd/>
              <a:tailEnd/>
            </a:ln>
          </p:spPr>
        </p:cxnSp>
        <p:cxnSp>
          <p:nvCxnSpPr>
            <p:cNvPr id="21678" name="Connecteur droit 284"/>
            <p:cNvCxnSpPr>
              <a:cxnSpLocks noChangeShapeType="1"/>
            </p:cNvCxnSpPr>
            <p:nvPr/>
          </p:nvCxnSpPr>
          <p:spPr bwMode="auto">
            <a:xfrm flipV="1">
              <a:off x="1309758" y="4217183"/>
              <a:ext cx="1029994" cy="0"/>
            </a:xfrm>
            <a:prstGeom prst="line">
              <a:avLst/>
            </a:prstGeom>
            <a:noFill/>
            <a:ln w="9525" algn="ctr">
              <a:solidFill>
                <a:schemeClr val="tx1"/>
              </a:solidFill>
              <a:round/>
              <a:headEnd/>
              <a:tailEnd/>
            </a:ln>
          </p:spPr>
        </p:cxnSp>
        <p:cxnSp>
          <p:nvCxnSpPr>
            <p:cNvPr id="21679" name="Connecteur droit 285"/>
            <p:cNvCxnSpPr>
              <a:cxnSpLocks noChangeShapeType="1"/>
            </p:cNvCxnSpPr>
            <p:nvPr/>
          </p:nvCxnSpPr>
          <p:spPr bwMode="auto">
            <a:xfrm flipV="1">
              <a:off x="1309758" y="4265315"/>
              <a:ext cx="1029994" cy="0"/>
            </a:xfrm>
            <a:prstGeom prst="line">
              <a:avLst/>
            </a:prstGeom>
            <a:noFill/>
            <a:ln w="9525" algn="ctr">
              <a:solidFill>
                <a:schemeClr val="tx1"/>
              </a:solidFill>
              <a:round/>
              <a:headEnd/>
              <a:tailEnd/>
            </a:ln>
          </p:spPr>
        </p:cxnSp>
        <p:cxnSp>
          <p:nvCxnSpPr>
            <p:cNvPr id="21680" name="Connecteur droit 286"/>
            <p:cNvCxnSpPr>
              <a:cxnSpLocks noChangeShapeType="1"/>
            </p:cNvCxnSpPr>
            <p:nvPr/>
          </p:nvCxnSpPr>
          <p:spPr bwMode="auto">
            <a:xfrm flipV="1">
              <a:off x="1309758" y="3936104"/>
              <a:ext cx="1029994" cy="0"/>
            </a:xfrm>
            <a:prstGeom prst="line">
              <a:avLst/>
            </a:prstGeom>
            <a:noFill/>
            <a:ln w="9525" algn="ctr">
              <a:solidFill>
                <a:schemeClr val="tx1"/>
              </a:solidFill>
              <a:round/>
              <a:headEnd/>
              <a:tailEnd/>
            </a:ln>
          </p:spPr>
        </p:cxnSp>
      </p:grpSp>
      <p:grpSp>
        <p:nvGrpSpPr>
          <p:cNvPr id="12" name="Groupe 264"/>
          <p:cNvGrpSpPr/>
          <p:nvPr/>
        </p:nvGrpSpPr>
        <p:grpSpPr>
          <a:xfrm>
            <a:off x="4795085" y="2999813"/>
            <a:ext cx="36004" cy="491858"/>
            <a:chOff x="1794641" y="3791421"/>
            <a:chExt cx="36004" cy="491858"/>
          </a:xfrm>
          <a:solidFill>
            <a:schemeClr val="tx1"/>
          </a:solidFill>
        </p:grpSpPr>
        <p:sp>
          <p:nvSpPr>
            <p:cNvPr id="266" name="Ellipse 265"/>
            <p:cNvSpPr>
              <a:spLocks noChangeAspect="1"/>
            </p:cNvSpPr>
            <p:nvPr/>
          </p:nvSpPr>
          <p:spPr bwMode="auto">
            <a:xfrm>
              <a:off x="1794641" y="3791421"/>
              <a:ext cx="36004" cy="36000"/>
            </a:xfrm>
            <a:prstGeom prst="ellipse">
              <a:avLst/>
            </a:prstGeom>
            <a:grpFill/>
            <a:ln w="9525" cap="flat" cmpd="sng" algn="ctr">
              <a:solidFill>
                <a:schemeClr val="tx1"/>
              </a:solidFill>
              <a:prstDash val="solid"/>
              <a:round/>
              <a:headEnd type="none" w="med" len="med"/>
              <a:tailEnd type="none" w="med" len="med"/>
            </a:ln>
            <a:effectLst/>
          </p:spPr>
          <p:txBody>
            <a:bodyPr/>
            <a:lstStyle/>
            <a:p>
              <a:pPr algn="ctr">
                <a:defRPr/>
              </a:pPr>
              <a:endParaRPr lang="fr-FR">
                <a:latin typeface="Arial" charset="0"/>
              </a:endParaRPr>
            </a:p>
          </p:txBody>
        </p:sp>
        <p:sp>
          <p:nvSpPr>
            <p:cNvPr id="267" name="Ellipse 266"/>
            <p:cNvSpPr>
              <a:spLocks noChangeAspect="1"/>
            </p:cNvSpPr>
            <p:nvPr/>
          </p:nvSpPr>
          <p:spPr bwMode="auto">
            <a:xfrm>
              <a:off x="1794641" y="3827136"/>
              <a:ext cx="36004" cy="36000"/>
            </a:xfrm>
            <a:prstGeom prst="ellipse">
              <a:avLst/>
            </a:prstGeom>
            <a:grpFill/>
            <a:ln w="9525" cap="flat" cmpd="sng" algn="ctr">
              <a:solidFill>
                <a:schemeClr val="tx1"/>
              </a:solidFill>
              <a:prstDash val="solid"/>
              <a:round/>
              <a:headEnd type="none" w="med" len="med"/>
              <a:tailEnd type="none" w="med" len="med"/>
            </a:ln>
            <a:effectLst/>
          </p:spPr>
          <p:txBody>
            <a:bodyPr/>
            <a:lstStyle/>
            <a:p>
              <a:pPr algn="ctr">
                <a:defRPr/>
              </a:pPr>
              <a:endParaRPr lang="fr-FR">
                <a:latin typeface="Arial" charset="0"/>
              </a:endParaRPr>
            </a:p>
          </p:txBody>
        </p:sp>
        <p:sp>
          <p:nvSpPr>
            <p:cNvPr id="268" name="Ellipse 267"/>
            <p:cNvSpPr>
              <a:spLocks noChangeAspect="1"/>
            </p:cNvSpPr>
            <p:nvPr/>
          </p:nvSpPr>
          <p:spPr bwMode="auto">
            <a:xfrm>
              <a:off x="1794641" y="3868191"/>
              <a:ext cx="36004" cy="36000"/>
            </a:xfrm>
            <a:prstGeom prst="ellipse">
              <a:avLst/>
            </a:prstGeom>
            <a:grpFill/>
            <a:ln w="9525" cap="flat" cmpd="sng" algn="ctr">
              <a:solidFill>
                <a:schemeClr val="tx1"/>
              </a:solidFill>
              <a:prstDash val="solid"/>
              <a:round/>
              <a:headEnd type="none" w="med" len="med"/>
              <a:tailEnd type="none" w="med" len="med"/>
            </a:ln>
            <a:effectLst/>
          </p:spPr>
          <p:txBody>
            <a:bodyPr/>
            <a:lstStyle/>
            <a:p>
              <a:pPr algn="ctr">
                <a:defRPr/>
              </a:pPr>
              <a:endParaRPr lang="fr-FR">
                <a:latin typeface="Arial" charset="0"/>
              </a:endParaRPr>
            </a:p>
          </p:txBody>
        </p:sp>
        <p:sp>
          <p:nvSpPr>
            <p:cNvPr id="269" name="Ellipse 268"/>
            <p:cNvSpPr>
              <a:spLocks noChangeAspect="1"/>
            </p:cNvSpPr>
            <p:nvPr/>
          </p:nvSpPr>
          <p:spPr bwMode="auto">
            <a:xfrm>
              <a:off x="1794641" y="4005064"/>
              <a:ext cx="36004" cy="36000"/>
            </a:xfrm>
            <a:prstGeom prst="ellipse">
              <a:avLst/>
            </a:prstGeom>
            <a:grpFill/>
            <a:ln w="9525" cap="flat" cmpd="sng" algn="ctr">
              <a:solidFill>
                <a:schemeClr val="tx1"/>
              </a:solidFill>
              <a:prstDash val="solid"/>
              <a:round/>
              <a:headEnd type="none" w="med" len="med"/>
              <a:tailEnd type="none" w="med" len="med"/>
            </a:ln>
            <a:effectLst/>
          </p:spPr>
          <p:txBody>
            <a:bodyPr/>
            <a:lstStyle/>
            <a:p>
              <a:pPr algn="ctr">
                <a:defRPr/>
              </a:pPr>
              <a:endParaRPr lang="fr-FR">
                <a:latin typeface="Arial" charset="0"/>
              </a:endParaRPr>
            </a:p>
          </p:txBody>
        </p:sp>
        <p:sp>
          <p:nvSpPr>
            <p:cNvPr id="270" name="Ellipse 269"/>
            <p:cNvSpPr>
              <a:spLocks noChangeAspect="1"/>
            </p:cNvSpPr>
            <p:nvPr/>
          </p:nvSpPr>
          <p:spPr bwMode="auto">
            <a:xfrm>
              <a:off x="1794641" y="3957159"/>
              <a:ext cx="36004" cy="36000"/>
            </a:xfrm>
            <a:prstGeom prst="ellipse">
              <a:avLst/>
            </a:prstGeom>
            <a:grpFill/>
            <a:ln w="9525" cap="flat" cmpd="sng" algn="ctr">
              <a:solidFill>
                <a:schemeClr val="tx1"/>
              </a:solidFill>
              <a:prstDash val="solid"/>
              <a:round/>
              <a:headEnd type="none" w="med" len="med"/>
              <a:tailEnd type="none" w="med" len="med"/>
            </a:ln>
            <a:effectLst/>
          </p:spPr>
          <p:txBody>
            <a:bodyPr/>
            <a:lstStyle/>
            <a:p>
              <a:pPr algn="ctr">
                <a:defRPr/>
              </a:pPr>
              <a:endParaRPr lang="fr-FR">
                <a:latin typeface="Arial" charset="0"/>
              </a:endParaRPr>
            </a:p>
          </p:txBody>
        </p:sp>
        <p:sp>
          <p:nvSpPr>
            <p:cNvPr id="271" name="Ellipse 270"/>
            <p:cNvSpPr>
              <a:spLocks noChangeAspect="1"/>
            </p:cNvSpPr>
            <p:nvPr/>
          </p:nvSpPr>
          <p:spPr bwMode="auto">
            <a:xfrm>
              <a:off x="1794641" y="3911342"/>
              <a:ext cx="36004" cy="36000"/>
            </a:xfrm>
            <a:prstGeom prst="ellipse">
              <a:avLst/>
            </a:prstGeom>
            <a:grpFill/>
            <a:ln w="9525" cap="flat" cmpd="sng" algn="ctr">
              <a:solidFill>
                <a:schemeClr val="tx1"/>
              </a:solidFill>
              <a:prstDash val="solid"/>
              <a:round/>
              <a:headEnd type="none" w="med" len="med"/>
              <a:tailEnd type="none" w="med" len="med"/>
            </a:ln>
            <a:effectLst/>
          </p:spPr>
          <p:txBody>
            <a:bodyPr/>
            <a:lstStyle/>
            <a:p>
              <a:pPr algn="ctr">
                <a:defRPr/>
              </a:pPr>
              <a:endParaRPr lang="fr-FR">
                <a:latin typeface="Arial" charset="0"/>
              </a:endParaRPr>
            </a:p>
          </p:txBody>
        </p:sp>
        <p:sp>
          <p:nvSpPr>
            <p:cNvPr id="272" name="Ellipse 271"/>
            <p:cNvSpPr>
              <a:spLocks noChangeAspect="1"/>
            </p:cNvSpPr>
            <p:nvPr/>
          </p:nvSpPr>
          <p:spPr bwMode="auto">
            <a:xfrm>
              <a:off x="1794641" y="4053925"/>
              <a:ext cx="36004" cy="36000"/>
            </a:xfrm>
            <a:prstGeom prst="ellipse">
              <a:avLst/>
            </a:prstGeom>
            <a:grpFill/>
            <a:ln w="9525" cap="flat" cmpd="sng" algn="ctr">
              <a:solidFill>
                <a:schemeClr val="tx1"/>
              </a:solidFill>
              <a:prstDash val="solid"/>
              <a:round/>
              <a:headEnd type="none" w="med" len="med"/>
              <a:tailEnd type="none" w="med" len="med"/>
            </a:ln>
            <a:effectLst/>
          </p:spPr>
          <p:txBody>
            <a:bodyPr/>
            <a:lstStyle/>
            <a:p>
              <a:pPr algn="ctr">
                <a:defRPr/>
              </a:pPr>
              <a:endParaRPr lang="fr-FR">
                <a:latin typeface="Arial" charset="0"/>
              </a:endParaRPr>
            </a:p>
          </p:txBody>
        </p:sp>
        <p:sp>
          <p:nvSpPr>
            <p:cNvPr id="273" name="Ellipse 272"/>
            <p:cNvSpPr>
              <a:spLocks noChangeAspect="1"/>
            </p:cNvSpPr>
            <p:nvPr/>
          </p:nvSpPr>
          <p:spPr bwMode="auto">
            <a:xfrm>
              <a:off x="1794641" y="4101545"/>
              <a:ext cx="36004" cy="36000"/>
            </a:xfrm>
            <a:prstGeom prst="ellipse">
              <a:avLst/>
            </a:prstGeom>
            <a:grpFill/>
            <a:ln w="9525" cap="flat" cmpd="sng" algn="ctr">
              <a:solidFill>
                <a:schemeClr val="tx1"/>
              </a:solidFill>
              <a:prstDash val="solid"/>
              <a:round/>
              <a:headEnd type="none" w="med" len="med"/>
              <a:tailEnd type="none" w="med" len="med"/>
            </a:ln>
            <a:effectLst/>
          </p:spPr>
          <p:txBody>
            <a:bodyPr/>
            <a:lstStyle/>
            <a:p>
              <a:pPr algn="ctr">
                <a:defRPr/>
              </a:pPr>
              <a:endParaRPr lang="fr-FR">
                <a:latin typeface="Arial" charset="0"/>
              </a:endParaRPr>
            </a:p>
          </p:txBody>
        </p:sp>
        <p:sp>
          <p:nvSpPr>
            <p:cNvPr id="274" name="Ellipse 273"/>
            <p:cNvSpPr>
              <a:spLocks noChangeAspect="1"/>
            </p:cNvSpPr>
            <p:nvPr/>
          </p:nvSpPr>
          <p:spPr bwMode="auto">
            <a:xfrm>
              <a:off x="1794641" y="4149373"/>
              <a:ext cx="36004" cy="36000"/>
            </a:xfrm>
            <a:prstGeom prst="ellipse">
              <a:avLst/>
            </a:prstGeom>
            <a:grpFill/>
            <a:ln w="9525" cap="flat" cmpd="sng" algn="ctr">
              <a:solidFill>
                <a:schemeClr val="tx1"/>
              </a:solidFill>
              <a:prstDash val="solid"/>
              <a:round/>
              <a:headEnd type="none" w="med" len="med"/>
              <a:tailEnd type="none" w="med" len="med"/>
            </a:ln>
            <a:effectLst/>
          </p:spPr>
          <p:txBody>
            <a:bodyPr/>
            <a:lstStyle/>
            <a:p>
              <a:pPr algn="ctr">
                <a:defRPr/>
              </a:pPr>
              <a:endParaRPr lang="fr-FR">
                <a:latin typeface="Arial" charset="0"/>
              </a:endParaRPr>
            </a:p>
          </p:txBody>
        </p:sp>
        <p:sp>
          <p:nvSpPr>
            <p:cNvPr id="275" name="Ellipse 274"/>
            <p:cNvSpPr>
              <a:spLocks noChangeAspect="1"/>
            </p:cNvSpPr>
            <p:nvPr/>
          </p:nvSpPr>
          <p:spPr bwMode="auto">
            <a:xfrm>
              <a:off x="1794641" y="4199659"/>
              <a:ext cx="36004" cy="36000"/>
            </a:xfrm>
            <a:prstGeom prst="ellipse">
              <a:avLst/>
            </a:prstGeom>
            <a:grpFill/>
            <a:ln w="9525" cap="flat" cmpd="sng" algn="ctr">
              <a:solidFill>
                <a:schemeClr val="tx1"/>
              </a:solidFill>
              <a:prstDash val="solid"/>
              <a:round/>
              <a:headEnd type="none" w="med" len="med"/>
              <a:tailEnd type="none" w="med" len="med"/>
            </a:ln>
            <a:effectLst/>
          </p:spPr>
          <p:txBody>
            <a:bodyPr/>
            <a:lstStyle/>
            <a:p>
              <a:pPr algn="ctr">
                <a:defRPr/>
              </a:pPr>
              <a:endParaRPr lang="fr-FR">
                <a:latin typeface="Arial" charset="0"/>
              </a:endParaRPr>
            </a:p>
          </p:txBody>
        </p:sp>
        <p:sp>
          <p:nvSpPr>
            <p:cNvPr id="276" name="Ellipse 275"/>
            <p:cNvSpPr>
              <a:spLocks noChangeAspect="1"/>
            </p:cNvSpPr>
            <p:nvPr/>
          </p:nvSpPr>
          <p:spPr bwMode="auto">
            <a:xfrm>
              <a:off x="1794641" y="4247279"/>
              <a:ext cx="36004" cy="36000"/>
            </a:xfrm>
            <a:prstGeom prst="ellipse">
              <a:avLst/>
            </a:prstGeom>
            <a:grpFill/>
            <a:ln w="9525" cap="flat" cmpd="sng" algn="ctr">
              <a:solidFill>
                <a:schemeClr val="tx1"/>
              </a:solidFill>
              <a:prstDash val="solid"/>
              <a:round/>
              <a:headEnd type="none" w="med" len="med"/>
              <a:tailEnd type="none" w="med" len="med"/>
            </a:ln>
            <a:effectLst/>
          </p:spPr>
          <p:txBody>
            <a:bodyPr/>
            <a:lstStyle/>
            <a:p>
              <a:pPr algn="ctr">
                <a:defRPr/>
              </a:pPr>
              <a:endParaRPr lang="fr-FR">
                <a:latin typeface="Arial" charset="0"/>
              </a:endParaRPr>
            </a:p>
          </p:txBody>
        </p:sp>
      </p:grpSp>
      <p:grpSp>
        <p:nvGrpSpPr>
          <p:cNvPr id="21521" name="Groupe 342"/>
          <p:cNvGrpSpPr>
            <a:grpSpLocks/>
          </p:cNvGrpSpPr>
          <p:nvPr/>
        </p:nvGrpSpPr>
        <p:grpSpPr bwMode="auto">
          <a:xfrm>
            <a:off x="2654300" y="1203325"/>
            <a:ext cx="1035050" cy="2287588"/>
            <a:chOff x="2654431" y="1956861"/>
            <a:chExt cx="1035471" cy="2289017"/>
          </a:xfrm>
        </p:grpSpPr>
        <p:grpSp>
          <p:nvGrpSpPr>
            <p:cNvPr id="21644" name="Groupe 173"/>
            <p:cNvGrpSpPr>
              <a:grpSpLocks/>
            </p:cNvGrpSpPr>
            <p:nvPr/>
          </p:nvGrpSpPr>
          <p:grpSpPr bwMode="auto">
            <a:xfrm>
              <a:off x="2659908" y="3773672"/>
              <a:ext cx="1029994" cy="454242"/>
              <a:chOff x="1309758" y="3811073"/>
              <a:chExt cx="1029994" cy="454242"/>
            </a:xfrm>
          </p:grpSpPr>
          <p:cxnSp>
            <p:nvCxnSpPr>
              <p:cNvPr id="21659" name="Connecteur droit 203"/>
              <p:cNvCxnSpPr>
                <a:cxnSpLocks noChangeShapeType="1"/>
              </p:cNvCxnSpPr>
              <p:nvPr/>
            </p:nvCxnSpPr>
            <p:spPr bwMode="auto">
              <a:xfrm flipV="1">
                <a:off x="1309758" y="3811073"/>
                <a:ext cx="1029994" cy="0"/>
              </a:xfrm>
              <a:prstGeom prst="line">
                <a:avLst/>
              </a:prstGeom>
              <a:noFill/>
              <a:ln w="9525" algn="ctr">
                <a:solidFill>
                  <a:schemeClr val="tx1"/>
                </a:solidFill>
                <a:round/>
                <a:headEnd/>
                <a:tailEnd/>
              </a:ln>
            </p:spPr>
          </p:cxnSp>
          <p:cxnSp>
            <p:nvCxnSpPr>
              <p:cNvPr id="21660" name="Connecteur droit 204"/>
              <p:cNvCxnSpPr>
                <a:cxnSpLocks noChangeShapeType="1"/>
              </p:cNvCxnSpPr>
              <p:nvPr/>
            </p:nvCxnSpPr>
            <p:spPr bwMode="auto">
              <a:xfrm flipV="1">
                <a:off x="1309758" y="3887908"/>
                <a:ext cx="1029994" cy="0"/>
              </a:xfrm>
              <a:prstGeom prst="line">
                <a:avLst/>
              </a:prstGeom>
              <a:noFill/>
              <a:ln w="9525" algn="ctr">
                <a:solidFill>
                  <a:schemeClr val="tx1"/>
                </a:solidFill>
                <a:round/>
                <a:headEnd/>
                <a:tailEnd/>
              </a:ln>
            </p:spPr>
          </p:cxnSp>
          <p:cxnSp>
            <p:nvCxnSpPr>
              <p:cNvPr id="21661" name="Connecteur droit 205"/>
              <p:cNvCxnSpPr>
                <a:cxnSpLocks noChangeShapeType="1"/>
              </p:cNvCxnSpPr>
              <p:nvPr/>
            </p:nvCxnSpPr>
            <p:spPr bwMode="auto">
              <a:xfrm flipV="1">
                <a:off x="1309758" y="3976518"/>
                <a:ext cx="1029994" cy="0"/>
              </a:xfrm>
              <a:prstGeom prst="line">
                <a:avLst/>
              </a:prstGeom>
              <a:noFill/>
              <a:ln w="9525" algn="ctr">
                <a:solidFill>
                  <a:schemeClr val="tx1"/>
                </a:solidFill>
                <a:round/>
                <a:headEnd/>
                <a:tailEnd/>
              </a:ln>
            </p:spPr>
          </p:cxnSp>
          <p:cxnSp>
            <p:nvCxnSpPr>
              <p:cNvPr id="21662" name="Connecteur droit 206"/>
              <p:cNvCxnSpPr>
                <a:cxnSpLocks noChangeShapeType="1"/>
              </p:cNvCxnSpPr>
              <p:nvPr/>
            </p:nvCxnSpPr>
            <p:spPr bwMode="auto">
              <a:xfrm flipV="1">
                <a:off x="1309758" y="4120917"/>
                <a:ext cx="1029994" cy="0"/>
              </a:xfrm>
              <a:prstGeom prst="line">
                <a:avLst/>
              </a:prstGeom>
              <a:noFill/>
              <a:ln w="9525" algn="ctr">
                <a:solidFill>
                  <a:schemeClr val="tx1"/>
                </a:solidFill>
                <a:round/>
                <a:headEnd/>
                <a:tailEnd/>
              </a:ln>
            </p:spPr>
          </p:cxnSp>
          <p:cxnSp>
            <p:nvCxnSpPr>
              <p:cNvPr id="21663" name="Connecteur droit 207"/>
              <p:cNvCxnSpPr>
                <a:cxnSpLocks noChangeShapeType="1"/>
              </p:cNvCxnSpPr>
              <p:nvPr/>
            </p:nvCxnSpPr>
            <p:spPr bwMode="auto">
              <a:xfrm flipV="1">
                <a:off x="1309758" y="4024651"/>
                <a:ext cx="1029994" cy="0"/>
              </a:xfrm>
              <a:prstGeom prst="line">
                <a:avLst/>
              </a:prstGeom>
              <a:noFill/>
              <a:ln w="9525" algn="ctr">
                <a:solidFill>
                  <a:schemeClr val="tx1"/>
                </a:solidFill>
                <a:round/>
                <a:headEnd/>
                <a:tailEnd/>
              </a:ln>
            </p:spPr>
          </p:cxnSp>
          <p:cxnSp>
            <p:nvCxnSpPr>
              <p:cNvPr id="21664" name="Connecteur droit 208"/>
              <p:cNvCxnSpPr>
                <a:cxnSpLocks noChangeShapeType="1"/>
              </p:cNvCxnSpPr>
              <p:nvPr/>
            </p:nvCxnSpPr>
            <p:spPr bwMode="auto">
              <a:xfrm flipV="1">
                <a:off x="1309758" y="3842156"/>
                <a:ext cx="1029994" cy="0"/>
              </a:xfrm>
              <a:prstGeom prst="line">
                <a:avLst/>
              </a:prstGeom>
              <a:noFill/>
              <a:ln w="9525" algn="ctr">
                <a:solidFill>
                  <a:schemeClr val="tx1"/>
                </a:solidFill>
                <a:round/>
                <a:headEnd/>
                <a:tailEnd/>
              </a:ln>
            </p:spPr>
          </p:cxnSp>
          <p:cxnSp>
            <p:nvCxnSpPr>
              <p:cNvPr id="21665" name="Connecteur droit 209"/>
              <p:cNvCxnSpPr>
                <a:cxnSpLocks noChangeShapeType="1"/>
              </p:cNvCxnSpPr>
              <p:nvPr/>
            </p:nvCxnSpPr>
            <p:spPr bwMode="auto">
              <a:xfrm flipV="1">
                <a:off x="1309758" y="4169050"/>
                <a:ext cx="1029994" cy="0"/>
              </a:xfrm>
              <a:prstGeom prst="line">
                <a:avLst/>
              </a:prstGeom>
              <a:noFill/>
              <a:ln w="9525" algn="ctr">
                <a:solidFill>
                  <a:schemeClr val="tx1"/>
                </a:solidFill>
                <a:round/>
                <a:headEnd/>
                <a:tailEnd/>
              </a:ln>
            </p:spPr>
          </p:cxnSp>
          <p:cxnSp>
            <p:nvCxnSpPr>
              <p:cNvPr id="21666" name="Connecteur droit 210"/>
              <p:cNvCxnSpPr>
                <a:cxnSpLocks noChangeShapeType="1"/>
              </p:cNvCxnSpPr>
              <p:nvPr/>
            </p:nvCxnSpPr>
            <p:spPr bwMode="auto">
              <a:xfrm flipV="1">
                <a:off x="1309758" y="4072784"/>
                <a:ext cx="1029994" cy="0"/>
              </a:xfrm>
              <a:prstGeom prst="line">
                <a:avLst/>
              </a:prstGeom>
              <a:noFill/>
              <a:ln w="9525" algn="ctr">
                <a:solidFill>
                  <a:schemeClr val="tx1"/>
                </a:solidFill>
                <a:round/>
                <a:headEnd/>
                <a:tailEnd/>
              </a:ln>
            </p:spPr>
          </p:cxnSp>
          <p:cxnSp>
            <p:nvCxnSpPr>
              <p:cNvPr id="21667" name="Connecteur droit 211"/>
              <p:cNvCxnSpPr>
                <a:cxnSpLocks noChangeShapeType="1"/>
              </p:cNvCxnSpPr>
              <p:nvPr/>
            </p:nvCxnSpPr>
            <p:spPr bwMode="auto">
              <a:xfrm flipV="1">
                <a:off x="1309758" y="4217183"/>
                <a:ext cx="1029994" cy="0"/>
              </a:xfrm>
              <a:prstGeom prst="line">
                <a:avLst/>
              </a:prstGeom>
              <a:noFill/>
              <a:ln w="9525" algn="ctr">
                <a:solidFill>
                  <a:schemeClr val="tx1"/>
                </a:solidFill>
                <a:round/>
                <a:headEnd/>
                <a:tailEnd/>
              </a:ln>
            </p:spPr>
          </p:cxnSp>
          <p:cxnSp>
            <p:nvCxnSpPr>
              <p:cNvPr id="21668" name="Connecteur droit 212"/>
              <p:cNvCxnSpPr>
                <a:cxnSpLocks noChangeShapeType="1"/>
              </p:cNvCxnSpPr>
              <p:nvPr/>
            </p:nvCxnSpPr>
            <p:spPr bwMode="auto">
              <a:xfrm flipV="1">
                <a:off x="1309758" y="4265315"/>
                <a:ext cx="1029994" cy="0"/>
              </a:xfrm>
              <a:prstGeom prst="line">
                <a:avLst/>
              </a:prstGeom>
              <a:noFill/>
              <a:ln w="9525" algn="ctr">
                <a:solidFill>
                  <a:schemeClr val="tx1"/>
                </a:solidFill>
                <a:round/>
                <a:headEnd/>
                <a:tailEnd/>
              </a:ln>
            </p:spPr>
          </p:cxnSp>
          <p:cxnSp>
            <p:nvCxnSpPr>
              <p:cNvPr id="21669" name="Connecteur droit 213"/>
              <p:cNvCxnSpPr>
                <a:cxnSpLocks noChangeShapeType="1"/>
              </p:cNvCxnSpPr>
              <p:nvPr/>
            </p:nvCxnSpPr>
            <p:spPr bwMode="auto">
              <a:xfrm flipV="1">
                <a:off x="1309758" y="3933056"/>
                <a:ext cx="1029994" cy="0"/>
              </a:xfrm>
              <a:prstGeom prst="line">
                <a:avLst/>
              </a:prstGeom>
              <a:noFill/>
              <a:ln w="9525" algn="ctr">
                <a:solidFill>
                  <a:schemeClr val="tx1"/>
                </a:solidFill>
                <a:round/>
                <a:headEnd/>
                <a:tailEnd/>
              </a:ln>
            </p:spPr>
          </p:cxnSp>
        </p:grpSp>
        <p:sp>
          <p:nvSpPr>
            <p:cNvPr id="21645" name="Line 6"/>
            <p:cNvSpPr>
              <a:spLocks noChangeShapeType="1"/>
            </p:cNvSpPr>
            <p:nvPr/>
          </p:nvSpPr>
          <p:spPr bwMode="auto">
            <a:xfrm flipH="1" flipV="1">
              <a:off x="2654431" y="1956861"/>
              <a:ext cx="5477" cy="2282671"/>
            </a:xfrm>
            <a:prstGeom prst="line">
              <a:avLst/>
            </a:prstGeom>
            <a:noFill/>
            <a:ln w="25400">
              <a:solidFill>
                <a:schemeClr val="tx1"/>
              </a:solidFill>
              <a:round/>
              <a:headEnd/>
              <a:tailEnd type="triangle" w="med" len="med"/>
            </a:ln>
          </p:spPr>
          <p:txBody>
            <a:bodyPr wrap="none" anchor="ctr"/>
            <a:lstStyle/>
            <a:p>
              <a:endParaRPr lang="fr-FR"/>
            </a:p>
          </p:txBody>
        </p:sp>
        <p:grpSp>
          <p:nvGrpSpPr>
            <p:cNvPr id="21646" name="Groupe 179"/>
            <p:cNvGrpSpPr>
              <a:grpSpLocks/>
            </p:cNvGrpSpPr>
            <p:nvPr/>
          </p:nvGrpSpPr>
          <p:grpSpPr bwMode="auto">
            <a:xfrm rot="10800000">
              <a:off x="2659908" y="2004942"/>
              <a:ext cx="1029994" cy="454242"/>
              <a:chOff x="1309758" y="3811073"/>
              <a:chExt cx="1029994" cy="454242"/>
            </a:xfrm>
          </p:grpSpPr>
          <p:cxnSp>
            <p:nvCxnSpPr>
              <p:cNvPr id="21648" name="Connecteur droit 192"/>
              <p:cNvCxnSpPr>
                <a:cxnSpLocks noChangeShapeType="1"/>
              </p:cNvCxnSpPr>
              <p:nvPr/>
            </p:nvCxnSpPr>
            <p:spPr bwMode="auto">
              <a:xfrm flipV="1">
                <a:off x="1309758" y="3811073"/>
                <a:ext cx="1029994" cy="0"/>
              </a:xfrm>
              <a:prstGeom prst="line">
                <a:avLst/>
              </a:prstGeom>
              <a:noFill/>
              <a:ln w="9525" algn="ctr">
                <a:solidFill>
                  <a:schemeClr val="tx1"/>
                </a:solidFill>
                <a:round/>
                <a:headEnd/>
                <a:tailEnd/>
              </a:ln>
            </p:spPr>
          </p:cxnSp>
          <p:cxnSp>
            <p:nvCxnSpPr>
              <p:cNvPr id="21649" name="Connecteur droit 193"/>
              <p:cNvCxnSpPr>
                <a:cxnSpLocks noChangeShapeType="1"/>
              </p:cNvCxnSpPr>
              <p:nvPr/>
            </p:nvCxnSpPr>
            <p:spPr bwMode="auto">
              <a:xfrm flipV="1">
                <a:off x="1309758" y="3887908"/>
                <a:ext cx="1029994" cy="0"/>
              </a:xfrm>
              <a:prstGeom prst="line">
                <a:avLst/>
              </a:prstGeom>
              <a:noFill/>
              <a:ln w="9525" algn="ctr">
                <a:solidFill>
                  <a:schemeClr val="tx1"/>
                </a:solidFill>
                <a:round/>
                <a:headEnd/>
                <a:tailEnd/>
              </a:ln>
            </p:spPr>
          </p:cxnSp>
          <p:cxnSp>
            <p:nvCxnSpPr>
              <p:cNvPr id="21650" name="Connecteur droit 194"/>
              <p:cNvCxnSpPr>
                <a:cxnSpLocks noChangeShapeType="1"/>
              </p:cNvCxnSpPr>
              <p:nvPr/>
            </p:nvCxnSpPr>
            <p:spPr bwMode="auto">
              <a:xfrm flipV="1">
                <a:off x="1309758" y="3976518"/>
                <a:ext cx="1029994" cy="0"/>
              </a:xfrm>
              <a:prstGeom prst="line">
                <a:avLst/>
              </a:prstGeom>
              <a:noFill/>
              <a:ln w="9525" algn="ctr">
                <a:solidFill>
                  <a:schemeClr val="tx1"/>
                </a:solidFill>
                <a:round/>
                <a:headEnd/>
                <a:tailEnd/>
              </a:ln>
            </p:spPr>
          </p:cxnSp>
          <p:cxnSp>
            <p:nvCxnSpPr>
              <p:cNvPr id="21651" name="Connecteur droit 195"/>
              <p:cNvCxnSpPr>
                <a:cxnSpLocks noChangeShapeType="1"/>
              </p:cNvCxnSpPr>
              <p:nvPr/>
            </p:nvCxnSpPr>
            <p:spPr bwMode="auto">
              <a:xfrm flipV="1">
                <a:off x="1309758" y="4120917"/>
                <a:ext cx="1029994" cy="0"/>
              </a:xfrm>
              <a:prstGeom prst="line">
                <a:avLst/>
              </a:prstGeom>
              <a:noFill/>
              <a:ln w="9525" algn="ctr">
                <a:solidFill>
                  <a:schemeClr val="tx1"/>
                </a:solidFill>
                <a:round/>
                <a:headEnd/>
                <a:tailEnd/>
              </a:ln>
            </p:spPr>
          </p:cxnSp>
          <p:cxnSp>
            <p:nvCxnSpPr>
              <p:cNvPr id="21652" name="Connecteur droit 196"/>
              <p:cNvCxnSpPr>
                <a:cxnSpLocks noChangeShapeType="1"/>
              </p:cNvCxnSpPr>
              <p:nvPr/>
            </p:nvCxnSpPr>
            <p:spPr bwMode="auto">
              <a:xfrm flipV="1">
                <a:off x="1309758" y="4024651"/>
                <a:ext cx="1029994" cy="0"/>
              </a:xfrm>
              <a:prstGeom prst="line">
                <a:avLst/>
              </a:prstGeom>
              <a:noFill/>
              <a:ln w="9525" algn="ctr">
                <a:solidFill>
                  <a:schemeClr val="tx1"/>
                </a:solidFill>
                <a:round/>
                <a:headEnd/>
                <a:tailEnd/>
              </a:ln>
            </p:spPr>
          </p:cxnSp>
          <p:cxnSp>
            <p:nvCxnSpPr>
              <p:cNvPr id="21653" name="Connecteur droit 197"/>
              <p:cNvCxnSpPr>
                <a:cxnSpLocks noChangeShapeType="1"/>
              </p:cNvCxnSpPr>
              <p:nvPr/>
            </p:nvCxnSpPr>
            <p:spPr bwMode="auto">
              <a:xfrm flipV="1">
                <a:off x="1309758" y="3842156"/>
                <a:ext cx="1029994" cy="0"/>
              </a:xfrm>
              <a:prstGeom prst="line">
                <a:avLst/>
              </a:prstGeom>
              <a:noFill/>
              <a:ln w="9525" algn="ctr">
                <a:solidFill>
                  <a:schemeClr val="tx1"/>
                </a:solidFill>
                <a:round/>
                <a:headEnd/>
                <a:tailEnd/>
              </a:ln>
            </p:spPr>
          </p:cxnSp>
          <p:cxnSp>
            <p:nvCxnSpPr>
              <p:cNvPr id="21654" name="Connecteur droit 198"/>
              <p:cNvCxnSpPr>
                <a:cxnSpLocks noChangeShapeType="1"/>
              </p:cNvCxnSpPr>
              <p:nvPr/>
            </p:nvCxnSpPr>
            <p:spPr bwMode="auto">
              <a:xfrm flipV="1">
                <a:off x="1309758" y="4169050"/>
                <a:ext cx="1029994" cy="0"/>
              </a:xfrm>
              <a:prstGeom prst="line">
                <a:avLst/>
              </a:prstGeom>
              <a:noFill/>
              <a:ln w="9525" algn="ctr">
                <a:solidFill>
                  <a:schemeClr val="tx1"/>
                </a:solidFill>
                <a:round/>
                <a:headEnd/>
                <a:tailEnd/>
              </a:ln>
            </p:spPr>
          </p:cxnSp>
          <p:cxnSp>
            <p:nvCxnSpPr>
              <p:cNvPr id="21655" name="Connecteur droit 199"/>
              <p:cNvCxnSpPr>
                <a:cxnSpLocks noChangeShapeType="1"/>
              </p:cNvCxnSpPr>
              <p:nvPr/>
            </p:nvCxnSpPr>
            <p:spPr bwMode="auto">
              <a:xfrm flipV="1">
                <a:off x="1309758" y="4072784"/>
                <a:ext cx="1029994" cy="0"/>
              </a:xfrm>
              <a:prstGeom prst="line">
                <a:avLst/>
              </a:prstGeom>
              <a:noFill/>
              <a:ln w="9525" algn="ctr">
                <a:solidFill>
                  <a:schemeClr val="tx1"/>
                </a:solidFill>
                <a:round/>
                <a:headEnd/>
                <a:tailEnd/>
              </a:ln>
            </p:spPr>
          </p:cxnSp>
          <p:cxnSp>
            <p:nvCxnSpPr>
              <p:cNvPr id="21656" name="Connecteur droit 200"/>
              <p:cNvCxnSpPr>
                <a:cxnSpLocks noChangeShapeType="1"/>
              </p:cNvCxnSpPr>
              <p:nvPr/>
            </p:nvCxnSpPr>
            <p:spPr bwMode="auto">
              <a:xfrm flipV="1">
                <a:off x="1309758" y="4217183"/>
                <a:ext cx="1029994" cy="0"/>
              </a:xfrm>
              <a:prstGeom prst="line">
                <a:avLst/>
              </a:prstGeom>
              <a:noFill/>
              <a:ln w="9525" algn="ctr">
                <a:solidFill>
                  <a:schemeClr val="tx1"/>
                </a:solidFill>
                <a:round/>
                <a:headEnd/>
                <a:tailEnd/>
              </a:ln>
            </p:spPr>
          </p:cxnSp>
          <p:cxnSp>
            <p:nvCxnSpPr>
              <p:cNvPr id="21657" name="Connecteur droit 201"/>
              <p:cNvCxnSpPr>
                <a:cxnSpLocks noChangeShapeType="1"/>
              </p:cNvCxnSpPr>
              <p:nvPr/>
            </p:nvCxnSpPr>
            <p:spPr bwMode="auto">
              <a:xfrm flipV="1">
                <a:off x="1309758" y="4265315"/>
                <a:ext cx="1029994" cy="0"/>
              </a:xfrm>
              <a:prstGeom prst="line">
                <a:avLst/>
              </a:prstGeom>
              <a:noFill/>
              <a:ln w="9525" algn="ctr">
                <a:solidFill>
                  <a:schemeClr val="tx1"/>
                </a:solidFill>
                <a:round/>
                <a:headEnd/>
                <a:tailEnd/>
              </a:ln>
            </p:spPr>
          </p:cxnSp>
          <p:cxnSp>
            <p:nvCxnSpPr>
              <p:cNvPr id="21658" name="Connecteur droit 202"/>
              <p:cNvCxnSpPr>
                <a:cxnSpLocks noChangeShapeType="1"/>
              </p:cNvCxnSpPr>
              <p:nvPr/>
            </p:nvCxnSpPr>
            <p:spPr bwMode="auto">
              <a:xfrm flipV="1">
                <a:off x="1309758" y="3936104"/>
                <a:ext cx="1029994" cy="0"/>
              </a:xfrm>
              <a:prstGeom prst="line">
                <a:avLst/>
              </a:prstGeom>
              <a:noFill/>
              <a:ln w="9525" algn="ctr">
                <a:solidFill>
                  <a:schemeClr val="tx1"/>
                </a:solidFill>
                <a:round/>
                <a:headEnd/>
                <a:tailEnd/>
              </a:ln>
            </p:spPr>
          </p:cxnSp>
        </p:grpSp>
        <p:grpSp>
          <p:nvGrpSpPr>
            <p:cNvPr id="16" name="Groupe 180"/>
            <p:cNvGrpSpPr/>
            <p:nvPr/>
          </p:nvGrpSpPr>
          <p:grpSpPr>
            <a:xfrm>
              <a:off x="3156903" y="3754020"/>
              <a:ext cx="36004" cy="491858"/>
              <a:chOff x="1794641" y="3791421"/>
              <a:chExt cx="36004" cy="491858"/>
            </a:xfrm>
            <a:solidFill>
              <a:schemeClr val="tx1"/>
            </a:solidFill>
          </p:grpSpPr>
          <p:sp>
            <p:nvSpPr>
              <p:cNvPr id="182" name="Ellipse 181"/>
              <p:cNvSpPr>
                <a:spLocks noChangeAspect="1"/>
              </p:cNvSpPr>
              <p:nvPr/>
            </p:nvSpPr>
            <p:spPr bwMode="auto">
              <a:xfrm>
                <a:off x="1794641" y="3791421"/>
                <a:ext cx="36004" cy="36000"/>
              </a:xfrm>
              <a:prstGeom prst="ellipse">
                <a:avLst/>
              </a:prstGeom>
              <a:grpFill/>
              <a:ln w="9525" cap="flat" cmpd="sng" algn="ctr">
                <a:solidFill>
                  <a:schemeClr val="tx1"/>
                </a:solidFill>
                <a:prstDash val="solid"/>
                <a:round/>
                <a:headEnd type="none" w="med" len="med"/>
                <a:tailEnd type="none" w="med" len="med"/>
              </a:ln>
              <a:effectLst/>
            </p:spPr>
            <p:txBody>
              <a:bodyPr/>
              <a:lstStyle/>
              <a:p>
                <a:pPr algn="ctr">
                  <a:defRPr/>
                </a:pPr>
                <a:endParaRPr lang="fr-FR">
                  <a:latin typeface="Arial" charset="0"/>
                </a:endParaRPr>
              </a:p>
            </p:txBody>
          </p:sp>
          <p:sp>
            <p:nvSpPr>
              <p:cNvPr id="183" name="Ellipse 182"/>
              <p:cNvSpPr>
                <a:spLocks noChangeAspect="1"/>
              </p:cNvSpPr>
              <p:nvPr/>
            </p:nvSpPr>
            <p:spPr bwMode="auto">
              <a:xfrm>
                <a:off x="1794641" y="3827136"/>
                <a:ext cx="36004" cy="36000"/>
              </a:xfrm>
              <a:prstGeom prst="ellipse">
                <a:avLst/>
              </a:prstGeom>
              <a:grpFill/>
              <a:ln w="9525" cap="flat" cmpd="sng" algn="ctr">
                <a:solidFill>
                  <a:schemeClr val="tx1"/>
                </a:solidFill>
                <a:prstDash val="solid"/>
                <a:round/>
                <a:headEnd type="none" w="med" len="med"/>
                <a:tailEnd type="none" w="med" len="med"/>
              </a:ln>
              <a:effectLst/>
            </p:spPr>
            <p:txBody>
              <a:bodyPr/>
              <a:lstStyle/>
              <a:p>
                <a:pPr algn="ctr">
                  <a:defRPr/>
                </a:pPr>
                <a:endParaRPr lang="fr-FR">
                  <a:latin typeface="Arial" charset="0"/>
                </a:endParaRPr>
              </a:p>
            </p:txBody>
          </p:sp>
          <p:sp>
            <p:nvSpPr>
              <p:cNvPr id="184" name="Ellipse 183"/>
              <p:cNvSpPr>
                <a:spLocks noChangeAspect="1"/>
              </p:cNvSpPr>
              <p:nvPr/>
            </p:nvSpPr>
            <p:spPr bwMode="auto">
              <a:xfrm>
                <a:off x="1794641" y="3868191"/>
                <a:ext cx="36004" cy="36000"/>
              </a:xfrm>
              <a:prstGeom prst="ellipse">
                <a:avLst/>
              </a:prstGeom>
              <a:grpFill/>
              <a:ln w="9525" cap="flat" cmpd="sng" algn="ctr">
                <a:solidFill>
                  <a:schemeClr val="tx1"/>
                </a:solidFill>
                <a:prstDash val="solid"/>
                <a:round/>
                <a:headEnd type="none" w="med" len="med"/>
                <a:tailEnd type="none" w="med" len="med"/>
              </a:ln>
              <a:effectLst/>
            </p:spPr>
            <p:txBody>
              <a:bodyPr/>
              <a:lstStyle/>
              <a:p>
                <a:pPr algn="ctr">
                  <a:defRPr/>
                </a:pPr>
                <a:endParaRPr lang="fr-FR">
                  <a:latin typeface="Arial" charset="0"/>
                </a:endParaRPr>
              </a:p>
            </p:txBody>
          </p:sp>
          <p:sp>
            <p:nvSpPr>
              <p:cNvPr id="185" name="Ellipse 184"/>
              <p:cNvSpPr>
                <a:spLocks noChangeAspect="1"/>
              </p:cNvSpPr>
              <p:nvPr/>
            </p:nvSpPr>
            <p:spPr bwMode="auto">
              <a:xfrm>
                <a:off x="1794641" y="4005064"/>
                <a:ext cx="36004" cy="36000"/>
              </a:xfrm>
              <a:prstGeom prst="ellipse">
                <a:avLst/>
              </a:prstGeom>
              <a:grpFill/>
              <a:ln w="9525" cap="flat" cmpd="sng" algn="ctr">
                <a:solidFill>
                  <a:schemeClr val="tx1"/>
                </a:solidFill>
                <a:prstDash val="solid"/>
                <a:round/>
                <a:headEnd type="none" w="med" len="med"/>
                <a:tailEnd type="none" w="med" len="med"/>
              </a:ln>
              <a:effectLst/>
            </p:spPr>
            <p:txBody>
              <a:bodyPr/>
              <a:lstStyle/>
              <a:p>
                <a:pPr algn="ctr">
                  <a:defRPr/>
                </a:pPr>
                <a:endParaRPr lang="fr-FR">
                  <a:latin typeface="Arial" charset="0"/>
                </a:endParaRPr>
              </a:p>
            </p:txBody>
          </p:sp>
          <p:sp>
            <p:nvSpPr>
              <p:cNvPr id="186" name="Ellipse 185"/>
              <p:cNvSpPr>
                <a:spLocks noChangeAspect="1"/>
              </p:cNvSpPr>
              <p:nvPr/>
            </p:nvSpPr>
            <p:spPr bwMode="auto">
              <a:xfrm>
                <a:off x="1794641" y="3957159"/>
                <a:ext cx="36004" cy="36000"/>
              </a:xfrm>
              <a:prstGeom prst="ellipse">
                <a:avLst/>
              </a:prstGeom>
              <a:grpFill/>
              <a:ln w="9525" cap="flat" cmpd="sng" algn="ctr">
                <a:solidFill>
                  <a:schemeClr val="tx1"/>
                </a:solidFill>
                <a:prstDash val="solid"/>
                <a:round/>
                <a:headEnd type="none" w="med" len="med"/>
                <a:tailEnd type="none" w="med" len="med"/>
              </a:ln>
              <a:effectLst/>
            </p:spPr>
            <p:txBody>
              <a:bodyPr/>
              <a:lstStyle/>
              <a:p>
                <a:pPr algn="ctr">
                  <a:defRPr/>
                </a:pPr>
                <a:endParaRPr lang="fr-FR">
                  <a:latin typeface="Arial" charset="0"/>
                </a:endParaRPr>
              </a:p>
            </p:txBody>
          </p:sp>
          <p:sp>
            <p:nvSpPr>
              <p:cNvPr id="188" name="Ellipse 187"/>
              <p:cNvSpPr>
                <a:spLocks noChangeAspect="1"/>
              </p:cNvSpPr>
              <p:nvPr/>
            </p:nvSpPr>
            <p:spPr bwMode="auto">
              <a:xfrm>
                <a:off x="1794641" y="4053925"/>
                <a:ext cx="36004" cy="36000"/>
              </a:xfrm>
              <a:prstGeom prst="ellipse">
                <a:avLst/>
              </a:prstGeom>
              <a:grpFill/>
              <a:ln w="9525" cap="flat" cmpd="sng" algn="ctr">
                <a:solidFill>
                  <a:schemeClr val="tx1"/>
                </a:solidFill>
                <a:prstDash val="solid"/>
                <a:round/>
                <a:headEnd type="none" w="med" len="med"/>
                <a:tailEnd type="none" w="med" len="med"/>
              </a:ln>
              <a:effectLst/>
            </p:spPr>
            <p:txBody>
              <a:bodyPr/>
              <a:lstStyle/>
              <a:p>
                <a:pPr algn="ctr">
                  <a:defRPr/>
                </a:pPr>
                <a:endParaRPr lang="fr-FR">
                  <a:latin typeface="Arial" charset="0"/>
                </a:endParaRPr>
              </a:p>
            </p:txBody>
          </p:sp>
          <p:sp>
            <p:nvSpPr>
              <p:cNvPr id="189" name="Ellipse 188"/>
              <p:cNvSpPr>
                <a:spLocks noChangeAspect="1"/>
              </p:cNvSpPr>
              <p:nvPr/>
            </p:nvSpPr>
            <p:spPr bwMode="auto">
              <a:xfrm>
                <a:off x="1794641" y="4101545"/>
                <a:ext cx="36004" cy="36000"/>
              </a:xfrm>
              <a:prstGeom prst="ellipse">
                <a:avLst/>
              </a:prstGeom>
              <a:grpFill/>
              <a:ln w="9525" cap="flat" cmpd="sng" algn="ctr">
                <a:solidFill>
                  <a:schemeClr val="tx1"/>
                </a:solidFill>
                <a:prstDash val="solid"/>
                <a:round/>
                <a:headEnd type="none" w="med" len="med"/>
                <a:tailEnd type="none" w="med" len="med"/>
              </a:ln>
              <a:effectLst/>
            </p:spPr>
            <p:txBody>
              <a:bodyPr/>
              <a:lstStyle/>
              <a:p>
                <a:pPr algn="ctr">
                  <a:defRPr/>
                </a:pPr>
                <a:endParaRPr lang="fr-FR">
                  <a:latin typeface="Arial" charset="0"/>
                </a:endParaRPr>
              </a:p>
            </p:txBody>
          </p:sp>
          <p:sp>
            <p:nvSpPr>
              <p:cNvPr id="190" name="Ellipse 189"/>
              <p:cNvSpPr>
                <a:spLocks noChangeAspect="1"/>
              </p:cNvSpPr>
              <p:nvPr/>
            </p:nvSpPr>
            <p:spPr bwMode="auto">
              <a:xfrm>
                <a:off x="1794641" y="4149373"/>
                <a:ext cx="36004" cy="36000"/>
              </a:xfrm>
              <a:prstGeom prst="ellipse">
                <a:avLst/>
              </a:prstGeom>
              <a:grpFill/>
              <a:ln w="9525" cap="flat" cmpd="sng" algn="ctr">
                <a:solidFill>
                  <a:schemeClr val="tx1"/>
                </a:solidFill>
                <a:prstDash val="solid"/>
                <a:round/>
                <a:headEnd type="none" w="med" len="med"/>
                <a:tailEnd type="none" w="med" len="med"/>
              </a:ln>
              <a:effectLst/>
            </p:spPr>
            <p:txBody>
              <a:bodyPr/>
              <a:lstStyle/>
              <a:p>
                <a:pPr algn="ctr">
                  <a:defRPr/>
                </a:pPr>
                <a:endParaRPr lang="fr-FR">
                  <a:latin typeface="Arial" charset="0"/>
                </a:endParaRPr>
              </a:p>
            </p:txBody>
          </p:sp>
          <p:sp>
            <p:nvSpPr>
              <p:cNvPr id="191" name="Ellipse 190"/>
              <p:cNvSpPr>
                <a:spLocks noChangeAspect="1"/>
              </p:cNvSpPr>
              <p:nvPr/>
            </p:nvSpPr>
            <p:spPr bwMode="auto">
              <a:xfrm>
                <a:off x="1794641" y="4199659"/>
                <a:ext cx="36004" cy="36000"/>
              </a:xfrm>
              <a:prstGeom prst="ellipse">
                <a:avLst/>
              </a:prstGeom>
              <a:grpFill/>
              <a:ln w="9525" cap="flat" cmpd="sng" algn="ctr">
                <a:solidFill>
                  <a:schemeClr val="tx1"/>
                </a:solidFill>
                <a:prstDash val="solid"/>
                <a:round/>
                <a:headEnd type="none" w="med" len="med"/>
                <a:tailEnd type="none" w="med" len="med"/>
              </a:ln>
              <a:effectLst/>
            </p:spPr>
            <p:txBody>
              <a:bodyPr/>
              <a:lstStyle/>
              <a:p>
                <a:pPr algn="ctr">
                  <a:defRPr/>
                </a:pPr>
                <a:endParaRPr lang="fr-FR">
                  <a:latin typeface="Arial" charset="0"/>
                </a:endParaRPr>
              </a:p>
            </p:txBody>
          </p:sp>
          <p:sp>
            <p:nvSpPr>
              <p:cNvPr id="192" name="Ellipse 191"/>
              <p:cNvSpPr>
                <a:spLocks noChangeAspect="1"/>
              </p:cNvSpPr>
              <p:nvPr/>
            </p:nvSpPr>
            <p:spPr bwMode="auto">
              <a:xfrm>
                <a:off x="1794641" y="4247279"/>
                <a:ext cx="36004" cy="36000"/>
              </a:xfrm>
              <a:prstGeom prst="ellipse">
                <a:avLst/>
              </a:prstGeom>
              <a:grpFill/>
              <a:ln w="9525" cap="flat" cmpd="sng" algn="ctr">
                <a:solidFill>
                  <a:schemeClr val="tx1"/>
                </a:solidFill>
                <a:prstDash val="solid"/>
                <a:round/>
                <a:headEnd type="none" w="med" len="med"/>
                <a:tailEnd type="none" w="med" len="med"/>
              </a:ln>
              <a:effectLst/>
            </p:spPr>
            <p:txBody>
              <a:bodyPr/>
              <a:lstStyle/>
              <a:p>
                <a:pPr algn="ctr">
                  <a:defRPr/>
                </a:pPr>
                <a:endParaRPr lang="fr-FR">
                  <a:latin typeface="Arial" charset="0"/>
                </a:endParaRPr>
              </a:p>
            </p:txBody>
          </p:sp>
        </p:grpSp>
      </p:grpSp>
      <p:sp>
        <p:nvSpPr>
          <p:cNvPr id="21522" name="ZoneTexte 344"/>
          <p:cNvSpPr txBox="1">
            <a:spLocks noChangeArrowheads="1"/>
          </p:cNvSpPr>
          <p:nvPr/>
        </p:nvSpPr>
        <p:spPr bwMode="auto">
          <a:xfrm>
            <a:off x="790575" y="3714750"/>
            <a:ext cx="1519238" cy="368300"/>
          </a:xfrm>
          <a:prstGeom prst="rect">
            <a:avLst/>
          </a:prstGeom>
          <a:noFill/>
          <a:ln w="9525">
            <a:noFill/>
            <a:miter lim="800000"/>
            <a:headEnd/>
            <a:tailEnd/>
          </a:ln>
        </p:spPr>
        <p:txBody>
          <a:bodyPr wrap="none">
            <a:spAutoFit/>
          </a:bodyPr>
          <a:lstStyle/>
          <a:p>
            <a:r>
              <a:rPr lang="fr-FR">
                <a:solidFill>
                  <a:srgbClr val="0000FF"/>
                </a:solidFill>
              </a:rPr>
              <a:t>Ground state</a:t>
            </a:r>
          </a:p>
        </p:txBody>
      </p:sp>
      <p:sp>
        <p:nvSpPr>
          <p:cNvPr id="21523" name="ZoneTexte 345"/>
          <p:cNvSpPr txBox="1">
            <a:spLocks noChangeArrowheads="1"/>
          </p:cNvSpPr>
          <p:nvPr/>
        </p:nvSpPr>
        <p:spPr bwMode="auto">
          <a:xfrm>
            <a:off x="4254500" y="3754438"/>
            <a:ext cx="1325563" cy="369887"/>
          </a:xfrm>
          <a:prstGeom prst="rect">
            <a:avLst/>
          </a:prstGeom>
          <a:noFill/>
          <a:ln w="9525">
            <a:noFill/>
            <a:miter lim="800000"/>
            <a:headEnd/>
            <a:tailEnd/>
          </a:ln>
        </p:spPr>
        <p:txBody>
          <a:bodyPr wrap="none">
            <a:spAutoFit/>
          </a:bodyPr>
          <a:lstStyle/>
          <a:p>
            <a:r>
              <a:rPr lang="fr-FR">
                <a:solidFill>
                  <a:srgbClr val="006600"/>
                </a:solidFill>
              </a:rPr>
              <a:t>1-qp states</a:t>
            </a:r>
          </a:p>
        </p:txBody>
      </p:sp>
      <p:sp>
        <p:nvSpPr>
          <p:cNvPr id="21524" name="Accolade fermante 346"/>
          <p:cNvSpPr>
            <a:spLocks/>
          </p:cNvSpPr>
          <p:nvPr/>
        </p:nvSpPr>
        <p:spPr bwMode="auto">
          <a:xfrm rot="5400000">
            <a:off x="4727575" y="1474788"/>
            <a:ext cx="215900" cy="4559300"/>
          </a:xfrm>
          <a:prstGeom prst="rightBrace">
            <a:avLst>
              <a:gd name="adj1" fmla="val 8310"/>
              <a:gd name="adj2" fmla="val 50000"/>
            </a:avLst>
          </a:prstGeom>
          <a:noFill/>
          <a:ln w="9525" algn="ctr">
            <a:solidFill>
              <a:schemeClr val="tx1"/>
            </a:solidFill>
            <a:round/>
            <a:headEnd/>
            <a:tailEnd/>
          </a:ln>
        </p:spPr>
        <p:txBody>
          <a:bodyPr/>
          <a:lstStyle/>
          <a:p>
            <a:pPr algn="ctr"/>
            <a:endParaRPr lang="fr-FR"/>
          </a:p>
        </p:txBody>
      </p:sp>
      <p:graphicFrame>
        <p:nvGraphicFramePr>
          <p:cNvPr id="21506" name="Object 2"/>
          <p:cNvGraphicFramePr>
            <a:graphicFrameLocks noChangeAspect="1"/>
          </p:cNvGraphicFramePr>
          <p:nvPr/>
        </p:nvGraphicFramePr>
        <p:xfrm>
          <a:off x="3492500" y="4389438"/>
          <a:ext cx="1239838" cy="284162"/>
        </p:xfrm>
        <a:graphic>
          <a:graphicData uri="http://schemas.openxmlformats.org/presentationml/2006/ole">
            <p:oleObj spid="_x0000_s21506" name="Equation" r:id="rId3" imgW="1548728" imgH="355446" progId="">
              <p:embed/>
            </p:oleObj>
          </a:graphicData>
        </a:graphic>
      </p:graphicFrame>
      <p:graphicFrame>
        <p:nvGraphicFramePr>
          <p:cNvPr id="21507" name="Object 3"/>
          <p:cNvGraphicFramePr>
            <a:graphicFrameLocks noChangeAspect="1"/>
          </p:cNvGraphicFramePr>
          <p:nvPr/>
        </p:nvGraphicFramePr>
        <p:xfrm>
          <a:off x="5773738" y="4365625"/>
          <a:ext cx="1727200" cy="304800"/>
        </p:xfrm>
        <a:graphic>
          <a:graphicData uri="http://schemas.openxmlformats.org/presentationml/2006/ole">
            <p:oleObj spid="_x0000_s21507" name="Equation" r:id="rId4" imgW="2159000" imgH="381000" progId="">
              <p:embed/>
            </p:oleObj>
          </a:graphicData>
        </a:graphic>
      </p:graphicFrame>
      <p:graphicFrame>
        <p:nvGraphicFramePr>
          <p:cNvPr id="21508" name="Object 4"/>
          <p:cNvGraphicFramePr>
            <a:graphicFrameLocks noChangeAspect="1"/>
          </p:cNvGraphicFramePr>
          <p:nvPr/>
        </p:nvGraphicFramePr>
        <p:xfrm>
          <a:off x="7532688" y="4076700"/>
          <a:ext cx="1524000" cy="304800"/>
        </p:xfrm>
        <a:graphic>
          <a:graphicData uri="http://schemas.openxmlformats.org/presentationml/2006/ole">
            <p:oleObj spid="_x0000_s21508" name="Equation" r:id="rId5" imgW="1905000" imgH="381000" progId="">
              <p:embed/>
            </p:oleObj>
          </a:graphicData>
        </a:graphic>
      </p:graphicFrame>
      <p:graphicFrame>
        <p:nvGraphicFramePr>
          <p:cNvPr id="21509" name="Object 5"/>
          <p:cNvGraphicFramePr>
            <a:graphicFrameLocks noChangeAspect="1"/>
          </p:cNvGraphicFramePr>
          <p:nvPr/>
        </p:nvGraphicFramePr>
        <p:xfrm>
          <a:off x="539750" y="4389438"/>
          <a:ext cx="1516063" cy="304800"/>
        </p:xfrm>
        <a:graphic>
          <a:graphicData uri="http://schemas.openxmlformats.org/presentationml/2006/ole">
            <p:oleObj spid="_x0000_s21509" name="Equation" r:id="rId6" imgW="1892300" imgH="381000" progId="">
              <p:embed/>
            </p:oleObj>
          </a:graphicData>
        </a:graphic>
      </p:graphicFrame>
      <p:grpSp>
        <p:nvGrpSpPr>
          <p:cNvPr id="21525" name="Groupe 6"/>
          <p:cNvGrpSpPr>
            <a:grpSpLocks/>
          </p:cNvGrpSpPr>
          <p:nvPr/>
        </p:nvGrpSpPr>
        <p:grpSpPr bwMode="auto">
          <a:xfrm>
            <a:off x="1022350" y="1954213"/>
            <a:ext cx="1028700" cy="815975"/>
            <a:chOff x="1021726" y="2708920"/>
            <a:chExt cx="1029994" cy="815898"/>
          </a:xfrm>
        </p:grpSpPr>
        <p:cxnSp>
          <p:nvCxnSpPr>
            <p:cNvPr id="21642" name="Connecteur droit 214"/>
            <p:cNvCxnSpPr>
              <a:cxnSpLocks noChangeShapeType="1"/>
            </p:cNvCxnSpPr>
            <p:nvPr/>
          </p:nvCxnSpPr>
          <p:spPr bwMode="auto">
            <a:xfrm flipV="1">
              <a:off x="1021726" y="3524818"/>
              <a:ext cx="1029994" cy="0"/>
            </a:xfrm>
            <a:prstGeom prst="line">
              <a:avLst/>
            </a:prstGeom>
            <a:noFill/>
            <a:ln w="9525" algn="ctr">
              <a:solidFill>
                <a:srgbClr val="0000FF"/>
              </a:solidFill>
              <a:round/>
              <a:headEnd/>
              <a:tailEnd/>
            </a:ln>
          </p:spPr>
        </p:cxnSp>
        <p:cxnSp>
          <p:nvCxnSpPr>
            <p:cNvPr id="21643" name="Connecteur droit 217"/>
            <p:cNvCxnSpPr>
              <a:cxnSpLocks noChangeShapeType="1"/>
            </p:cNvCxnSpPr>
            <p:nvPr/>
          </p:nvCxnSpPr>
          <p:spPr bwMode="auto">
            <a:xfrm flipV="1">
              <a:off x="1021726" y="2708920"/>
              <a:ext cx="1029994" cy="0"/>
            </a:xfrm>
            <a:prstGeom prst="line">
              <a:avLst/>
            </a:prstGeom>
            <a:noFill/>
            <a:ln w="9525" algn="ctr">
              <a:solidFill>
                <a:srgbClr val="FF0000"/>
              </a:solidFill>
              <a:round/>
              <a:headEnd/>
              <a:tailEnd/>
            </a:ln>
          </p:spPr>
        </p:cxnSp>
      </p:grpSp>
      <p:sp>
        <p:nvSpPr>
          <p:cNvPr id="21526" name="ZoneTexte 5"/>
          <p:cNvSpPr txBox="1">
            <a:spLocks noChangeArrowheads="1"/>
          </p:cNvSpPr>
          <p:nvPr/>
        </p:nvSpPr>
        <p:spPr bwMode="auto">
          <a:xfrm>
            <a:off x="606425" y="1738313"/>
            <a:ext cx="441325" cy="369887"/>
          </a:xfrm>
          <a:prstGeom prst="rect">
            <a:avLst/>
          </a:prstGeom>
          <a:noFill/>
          <a:ln w="9525">
            <a:noFill/>
            <a:miter lim="800000"/>
            <a:headEnd/>
            <a:tailEnd/>
          </a:ln>
        </p:spPr>
        <p:txBody>
          <a:bodyPr wrap="none">
            <a:spAutoFit/>
          </a:bodyPr>
          <a:lstStyle/>
          <a:p>
            <a:r>
              <a:rPr lang="fr-FR">
                <a:solidFill>
                  <a:srgbClr val="FF0000"/>
                </a:solidFill>
              </a:rPr>
              <a:t>E</a:t>
            </a:r>
            <a:r>
              <a:rPr lang="fr-FR" baseline="-25000">
                <a:solidFill>
                  <a:srgbClr val="FF0000"/>
                </a:solidFill>
              </a:rPr>
              <a:t>A</a:t>
            </a:r>
          </a:p>
        </p:txBody>
      </p:sp>
      <p:sp>
        <p:nvSpPr>
          <p:cNvPr id="21527" name="ZoneTexte 218"/>
          <p:cNvSpPr txBox="1">
            <a:spLocks noChangeArrowheads="1"/>
          </p:cNvSpPr>
          <p:nvPr/>
        </p:nvSpPr>
        <p:spPr bwMode="auto">
          <a:xfrm>
            <a:off x="539750" y="2555875"/>
            <a:ext cx="517525" cy="369888"/>
          </a:xfrm>
          <a:prstGeom prst="rect">
            <a:avLst/>
          </a:prstGeom>
          <a:noFill/>
          <a:ln w="9525">
            <a:noFill/>
            <a:miter lim="800000"/>
            <a:headEnd/>
            <a:tailEnd/>
          </a:ln>
        </p:spPr>
        <p:txBody>
          <a:bodyPr wrap="none">
            <a:spAutoFit/>
          </a:bodyPr>
          <a:lstStyle/>
          <a:p>
            <a:r>
              <a:rPr lang="fr-FR">
                <a:solidFill>
                  <a:srgbClr val="0000FF"/>
                </a:solidFill>
              </a:rPr>
              <a:t>-E</a:t>
            </a:r>
            <a:r>
              <a:rPr lang="fr-FR" baseline="-25000">
                <a:solidFill>
                  <a:srgbClr val="0000FF"/>
                </a:solidFill>
              </a:rPr>
              <a:t>A</a:t>
            </a:r>
          </a:p>
        </p:txBody>
      </p:sp>
      <p:grpSp>
        <p:nvGrpSpPr>
          <p:cNvPr id="21528" name="Groupe 219"/>
          <p:cNvGrpSpPr>
            <a:grpSpLocks/>
          </p:cNvGrpSpPr>
          <p:nvPr/>
        </p:nvGrpSpPr>
        <p:grpSpPr bwMode="auto">
          <a:xfrm>
            <a:off x="2652713" y="1954213"/>
            <a:ext cx="1030287" cy="815975"/>
            <a:chOff x="1021726" y="2708920"/>
            <a:chExt cx="1029994" cy="815898"/>
          </a:xfrm>
        </p:grpSpPr>
        <p:cxnSp>
          <p:nvCxnSpPr>
            <p:cNvPr id="21640" name="Connecteur droit 220"/>
            <p:cNvCxnSpPr>
              <a:cxnSpLocks noChangeShapeType="1"/>
            </p:cNvCxnSpPr>
            <p:nvPr/>
          </p:nvCxnSpPr>
          <p:spPr bwMode="auto">
            <a:xfrm flipV="1">
              <a:off x="1021726" y="3524818"/>
              <a:ext cx="1029994" cy="0"/>
            </a:xfrm>
            <a:prstGeom prst="line">
              <a:avLst/>
            </a:prstGeom>
            <a:noFill/>
            <a:ln w="9525" algn="ctr">
              <a:solidFill>
                <a:srgbClr val="0000FF"/>
              </a:solidFill>
              <a:round/>
              <a:headEnd/>
              <a:tailEnd/>
            </a:ln>
          </p:spPr>
        </p:cxnSp>
        <p:cxnSp>
          <p:nvCxnSpPr>
            <p:cNvPr id="21641" name="Connecteur droit 256"/>
            <p:cNvCxnSpPr>
              <a:cxnSpLocks noChangeShapeType="1"/>
            </p:cNvCxnSpPr>
            <p:nvPr/>
          </p:nvCxnSpPr>
          <p:spPr bwMode="auto">
            <a:xfrm flipV="1">
              <a:off x="1021726" y="2708920"/>
              <a:ext cx="1029994" cy="0"/>
            </a:xfrm>
            <a:prstGeom prst="line">
              <a:avLst/>
            </a:prstGeom>
            <a:noFill/>
            <a:ln w="9525" algn="ctr">
              <a:solidFill>
                <a:srgbClr val="FF0000"/>
              </a:solidFill>
              <a:round/>
              <a:headEnd/>
              <a:tailEnd/>
            </a:ln>
          </p:spPr>
        </p:cxnSp>
      </p:grpSp>
      <p:grpSp>
        <p:nvGrpSpPr>
          <p:cNvPr id="21529" name="Groupe 259"/>
          <p:cNvGrpSpPr>
            <a:grpSpLocks/>
          </p:cNvGrpSpPr>
          <p:nvPr/>
        </p:nvGrpSpPr>
        <p:grpSpPr bwMode="auto">
          <a:xfrm>
            <a:off x="4284663" y="1954213"/>
            <a:ext cx="1028700" cy="815975"/>
            <a:chOff x="1021726" y="2708920"/>
            <a:chExt cx="1029994" cy="815898"/>
          </a:xfrm>
        </p:grpSpPr>
        <p:cxnSp>
          <p:nvCxnSpPr>
            <p:cNvPr id="21638" name="Connecteur droit 260"/>
            <p:cNvCxnSpPr>
              <a:cxnSpLocks noChangeShapeType="1"/>
            </p:cNvCxnSpPr>
            <p:nvPr/>
          </p:nvCxnSpPr>
          <p:spPr bwMode="auto">
            <a:xfrm flipV="1">
              <a:off x="1021726" y="3524818"/>
              <a:ext cx="1029994" cy="0"/>
            </a:xfrm>
            <a:prstGeom prst="line">
              <a:avLst/>
            </a:prstGeom>
            <a:noFill/>
            <a:ln w="9525" algn="ctr">
              <a:solidFill>
                <a:srgbClr val="0000FF"/>
              </a:solidFill>
              <a:round/>
              <a:headEnd/>
              <a:tailEnd/>
            </a:ln>
          </p:spPr>
        </p:cxnSp>
        <p:cxnSp>
          <p:nvCxnSpPr>
            <p:cNvPr id="21639" name="Connecteur droit 261"/>
            <p:cNvCxnSpPr>
              <a:cxnSpLocks noChangeShapeType="1"/>
            </p:cNvCxnSpPr>
            <p:nvPr/>
          </p:nvCxnSpPr>
          <p:spPr bwMode="auto">
            <a:xfrm flipV="1">
              <a:off x="1021726" y="2708920"/>
              <a:ext cx="1029994" cy="0"/>
            </a:xfrm>
            <a:prstGeom prst="line">
              <a:avLst/>
            </a:prstGeom>
            <a:noFill/>
            <a:ln w="9525" algn="ctr">
              <a:solidFill>
                <a:srgbClr val="FF0000"/>
              </a:solidFill>
              <a:round/>
              <a:headEnd/>
              <a:tailEnd/>
            </a:ln>
          </p:spPr>
        </p:cxnSp>
      </p:grpSp>
      <p:cxnSp>
        <p:nvCxnSpPr>
          <p:cNvPr id="21530" name="Connecteur droit 298"/>
          <p:cNvCxnSpPr>
            <a:cxnSpLocks noChangeShapeType="1"/>
          </p:cNvCxnSpPr>
          <p:nvPr/>
        </p:nvCxnSpPr>
        <p:spPr bwMode="auto">
          <a:xfrm flipV="1">
            <a:off x="5918200" y="2770188"/>
            <a:ext cx="1030288" cy="0"/>
          </a:xfrm>
          <a:prstGeom prst="line">
            <a:avLst/>
          </a:prstGeom>
          <a:noFill/>
          <a:ln w="9525" algn="ctr">
            <a:solidFill>
              <a:srgbClr val="0000FF"/>
            </a:solidFill>
            <a:round/>
            <a:headEnd/>
            <a:tailEnd/>
          </a:ln>
        </p:spPr>
      </p:cxnSp>
      <p:cxnSp>
        <p:nvCxnSpPr>
          <p:cNvPr id="21531" name="Connecteur droit 301"/>
          <p:cNvCxnSpPr>
            <a:cxnSpLocks noChangeShapeType="1"/>
          </p:cNvCxnSpPr>
          <p:nvPr/>
        </p:nvCxnSpPr>
        <p:spPr bwMode="auto">
          <a:xfrm flipV="1">
            <a:off x="5918200" y="1954213"/>
            <a:ext cx="1030288" cy="0"/>
          </a:xfrm>
          <a:prstGeom prst="line">
            <a:avLst/>
          </a:prstGeom>
          <a:noFill/>
          <a:ln w="9525" algn="ctr">
            <a:solidFill>
              <a:srgbClr val="FF0000"/>
            </a:solidFill>
            <a:round/>
            <a:headEnd/>
            <a:tailEnd/>
          </a:ln>
        </p:spPr>
      </p:cxnSp>
      <p:sp>
        <p:nvSpPr>
          <p:cNvPr id="21532" name="Ellipse 350"/>
          <p:cNvSpPr>
            <a:spLocks noChangeAspect="1"/>
          </p:cNvSpPr>
          <p:nvPr/>
        </p:nvSpPr>
        <p:spPr bwMode="auto">
          <a:xfrm>
            <a:off x="1519238" y="2754313"/>
            <a:ext cx="34925" cy="36512"/>
          </a:xfrm>
          <a:prstGeom prst="ellipse">
            <a:avLst/>
          </a:prstGeom>
          <a:solidFill>
            <a:schemeClr val="tx1"/>
          </a:solidFill>
          <a:ln w="9525" algn="ctr">
            <a:solidFill>
              <a:schemeClr val="tx1"/>
            </a:solidFill>
            <a:round/>
            <a:headEnd/>
            <a:tailEnd/>
          </a:ln>
        </p:spPr>
        <p:txBody>
          <a:bodyPr/>
          <a:lstStyle/>
          <a:p>
            <a:pPr algn="ctr"/>
            <a:endParaRPr lang="fr-FR"/>
          </a:p>
        </p:txBody>
      </p:sp>
      <p:sp>
        <p:nvSpPr>
          <p:cNvPr id="21533" name="Ellipse 352"/>
          <p:cNvSpPr>
            <a:spLocks noChangeAspect="1"/>
          </p:cNvSpPr>
          <p:nvPr/>
        </p:nvSpPr>
        <p:spPr bwMode="auto">
          <a:xfrm>
            <a:off x="3155950" y="2751138"/>
            <a:ext cx="36513" cy="36512"/>
          </a:xfrm>
          <a:prstGeom prst="ellipse">
            <a:avLst/>
          </a:prstGeom>
          <a:solidFill>
            <a:schemeClr val="tx1"/>
          </a:solidFill>
          <a:ln w="9525" algn="ctr">
            <a:solidFill>
              <a:schemeClr val="tx1"/>
            </a:solidFill>
            <a:round/>
            <a:headEnd/>
            <a:tailEnd/>
          </a:ln>
        </p:spPr>
        <p:txBody>
          <a:bodyPr/>
          <a:lstStyle/>
          <a:p>
            <a:pPr algn="ctr"/>
            <a:endParaRPr lang="fr-FR"/>
          </a:p>
        </p:txBody>
      </p:sp>
      <p:sp>
        <p:nvSpPr>
          <p:cNvPr id="21534" name="Ellipse 356"/>
          <p:cNvSpPr>
            <a:spLocks noChangeAspect="1"/>
          </p:cNvSpPr>
          <p:nvPr/>
        </p:nvSpPr>
        <p:spPr bwMode="auto">
          <a:xfrm>
            <a:off x="3157538" y="1938338"/>
            <a:ext cx="36512" cy="34925"/>
          </a:xfrm>
          <a:prstGeom prst="ellipse">
            <a:avLst/>
          </a:prstGeom>
          <a:solidFill>
            <a:schemeClr val="tx1"/>
          </a:solidFill>
          <a:ln w="9525" algn="ctr">
            <a:solidFill>
              <a:schemeClr val="tx1"/>
            </a:solidFill>
            <a:round/>
            <a:headEnd/>
            <a:tailEnd/>
          </a:ln>
        </p:spPr>
        <p:txBody>
          <a:bodyPr/>
          <a:lstStyle/>
          <a:p>
            <a:pPr algn="ctr"/>
            <a:endParaRPr lang="fr-FR"/>
          </a:p>
        </p:txBody>
      </p:sp>
      <p:sp>
        <p:nvSpPr>
          <p:cNvPr id="21535" name="Ellipse 357"/>
          <p:cNvSpPr>
            <a:spLocks noChangeAspect="1"/>
          </p:cNvSpPr>
          <p:nvPr/>
        </p:nvSpPr>
        <p:spPr bwMode="auto">
          <a:xfrm>
            <a:off x="3157538" y="3121025"/>
            <a:ext cx="36512" cy="36513"/>
          </a:xfrm>
          <a:prstGeom prst="ellipse">
            <a:avLst/>
          </a:prstGeom>
          <a:solidFill>
            <a:schemeClr val="tx1"/>
          </a:solidFill>
          <a:ln w="9525" algn="ctr">
            <a:solidFill>
              <a:schemeClr val="tx1"/>
            </a:solidFill>
            <a:round/>
            <a:headEnd/>
            <a:tailEnd/>
          </a:ln>
        </p:spPr>
        <p:txBody>
          <a:bodyPr/>
          <a:lstStyle/>
          <a:p>
            <a:pPr algn="ctr"/>
            <a:endParaRPr lang="fr-FR"/>
          </a:p>
        </p:txBody>
      </p:sp>
      <p:grpSp>
        <p:nvGrpSpPr>
          <p:cNvPr id="21536" name="Groupe 358"/>
          <p:cNvGrpSpPr>
            <a:grpSpLocks/>
          </p:cNvGrpSpPr>
          <p:nvPr/>
        </p:nvGrpSpPr>
        <p:grpSpPr bwMode="auto">
          <a:xfrm>
            <a:off x="7470775" y="3017838"/>
            <a:ext cx="1030288" cy="454025"/>
            <a:chOff x="1309758" y="3811073"/>
            <a:chExt cx="1029994" cy="454242"/>
          </a:xfrm>
        </p:grpSpPr>
        <p:cxnSp>
          <p:nvCxnSpPr>
            <p:cNvPr id="21627" name="Connecteur droit 359"/>
            <p:cNvCxnSpPr>
              <a:cxnSpLocks noChangeShapeType="1"/>
            </p:cNvCxnSpPr>
            <p:nvPr/>
          </p:nvCxnSpPr>
          <p:spPr bwMode="auto">
            <a:xfrm flipV="1">
              <a:off x="1309758" y="3811073"/>
              <a:ext cx="1029994" cy="0"/>
            </a:xfrm>
            <a:prstGeom prst="line">
              <a:avLst/>
            </a:prstGeom>
            <a:noFill/>
            <a:ln w="9525" algn="ctr">
              <a:solidFill>
                <a:schemeClr val="tx1"/>
              </a:solidFill>
              <a:round/>
              <a:headEnd/>
              <a:tailEnd/>
            </a:ln>
          </p:spPr>
        </p:cxnSp>
        <p:cxnSp>
          <p:nvCxnSpPr>
            <p:cNvPr id="21628" name="Connecteur droit 360"/>
            <p:cNvCxnSpPr>
              <a:cxnSpLocks noChangeShapeType="1"/>
            </p:cNvCxnSpPr>
            <p:nvPr/>
          </p:nvCxnSpPr>
          <p:spPr bwMode="auto">
            <a:xfrm flipV="1">
              <a:off x="1309758" y="3887908"/>
              <a:ext cx="1029994" cy="0"/>
            </a:xfrm>
            <a:prstGeom prst="line">
              <a:avLst/>
            </a:prstGeom>
            <a:noFill/>
            <a:ln w="9525" algn="ctr">
              <a:solidFill>
                <a:schemeClr val="tx1"/>
              </a:solidFill>
              <a:round/>
              <a:headEnd/>
              <a:tailEnd/>
            </a:ln>
          </p:spPr>
        </p:cxnSp>
        <p:cxnSp>
          <p:nvCxnSpPr>
            <p:cNvPr id="21629" name="Connecteur droit 361"/>
            <p:cNvCxnSpPr>
              <a:cxnSpLocks noChangeShapeType="1"/>
            </p:cNvCxnSpPr>
            <p:nvPr/>
          </p:nvCxnSpPr>
          <p:spPr bwMode="auto">
            <a:xfrm flipV="1">
              <a:off x="1309758" y="3976518"/>
              <a:ext cx="1029994" cy="0"/>
            </a:xfrm>
            <a:prstGeom prst="line">
              <a:avLst/>
            </a:prstGeom>
            <a:noFill/>
            <a:ln w="9525" algn="ctr">
              <a:solidFill>
                <a:schemeClr val="tx1"/>
              </a:solidFill>
              <a:round/>
              <a:headEnd/>
              <a:tailEnd/>
            </a:ln>
          </p:spPr>
        </p:cxnSp>
        <p:cxnSp>
          <p:nvCxnSpPr>
            <p:cNvPr id="21630" name="Connecteur droit 362"/>
            <p:cNvCxnSpPr>
              <a:cxnSpLocks noChangeShapeType="1"/>
            </p:cNvCxnSpPr>
            <p:nvPr/>
          </p:nvCxnSpPr>
          <p:spPr bwMode="auto">
            <a:xfrm flipV="1">
              <a:off x="1309758" y="4120917"/>
              <a:ext cx="1029994" cy="0"/>
            </a:xfrm>
            <a:prstGeom prst="line">
              <a:avLst/>
            </a:prstGeom>
            <a:noFill/>
            <a:ln w="9525" algn="ctr">
              <a:solidFill>
                <a:schemeClr val="tx1"/>
              </a:solidFill>
              <a:round/>
              <a:headEnd/>
              <a:tailEnd/>
            </a:ln>
          </p:spPr>
        </p:cxnSp>
        <p:cxnSp>
          <p:nvCxnSpPr>
            <p:cNvPr id="21631" name="Connecteur droit 363"/>
            <p:cNvCxnSpPr>
              <a:cxnSpLocks noChangeShapeType="1"/>
            </p:cNvCxnSpPr>
            <p:nvPr/>
          </p:nvCxnSpPr>
          <p:spPr bwMode="auto">
            <a:xfrm flipV="1">
              <a:off x="1309758" y="4024651"/>
              <a:ext cx="1029994" cy="0"/>
            </a:xfrm>
            <a:prstGeom prst="line">
              <a:avLst/>
            </a:prstGeom>
            <a:noFill/>
            <a:ln w="9525" algn="ctr">
              <a:solidFill>
                <a:schemeClr val="tx1"/>
              </a:solidFill>
              <a:round/>
              <a:headEnd/>
              <a:tailEnd/>
            </a:ln>
          </p:spPr>
        </p:cxnSp>
        <p:cxnSp>
          <p:nvCxnSpPr>
            <p:cNvPr id="21632" name="Connecteur droit 364"/>
            <p:cNvCxnSpPr>
              <a:cxnSpLocks noChangeShapeType="1"/>
            </p:cNvCxnSpPr>
            <p:nvPr/>
          </p:nvCxnSpPr>
          <p:spPr bwMode="auto">
            <a:xfrm flipV="1">
              <a:off x="1309758" y="3842156"/>
              <a:ext cx="1029994" cy="0"/>
            </a:xfrm>
            <a:prstGeom prst="line">
              <a:avLst/>
            </a:prstGeom>
            <a:noFill/>
            <a:ln w="9525" algn="ctr">
              <a:solidFill>
                <a:schemeClr val="tx1"/>
              </a:solidFill>
              <a:round/>
              <a:headEnd/>
              <a:tailEnd/>
            </a:ln>
          </p:spPr>
        </p:cxnSp>
        <p:cxnSp>
          <p:nvCxnSpPr>
            <p:cNvPr id="21633" name="Connecteur droit 365"/>
            <p:cNvCxnSpPr>
              <a:cxnSpLocks noChangeShapeType="1"/>
            </p:cNvCxnSpPr>
            <p:nvPr/>
          </p:nvCxnSpPr>
          <p:spPr bwMode="auto">
            <a:xfrm flipV="1">
              <a:off x="1309758" y="4169050"/>
              <a:ext cx="1029994" cy="0"/>
            </a:xfrm>
            <a:prstGeom prst="line">
              <a:avLst/>
            </a:prstGeom>
            <a:noFill/>
            <a:ln w="9525" algn="ctr">
              <a:solidFill>
                <a:schemeClr val="tx1"/>
              </a:solidFill>
              <a:round/>
              <a:headEnd/>
              <a:tailEnd/>
            </a:ln>
          </p:spPr>
        </p:cxnSp>
        <p:cxnSp>
          <p:nvCxnSpPr>
            <p:cNvPr id="21634" name="Connecteur droit 366"/>
            <p:cNvCxnSpPr>
              <a:cxnSpLocks noChangeShapeType="1"/>
            </p:cNvCxnSpPr>
            <p:nvPr/>
          </p:nvCxnSpPr>
          <p:spPr bwMode="auto">
            <a:xfrm flipV="1">
              <a:off x="1309758" y="4072784"/>
              <a:ext cx="1029994" cy="0"/>
            </a:xfrm>
            <a:prstGeom prst="line">
              <a:avLst/>
            </a:prstGeom>
            <a:noFill/>
            <a:ln w="9525" algn="ctr">
              <a:solidFill>
                <a:schemeClr val="tx1"/>
              </a:solidFill>
              <a:round/>
              <a:headEnd/>
              <a:tailEnd/>
            </a:ln>
          </p:spPr>
        </p:cxnSp>
        <p:cxnSp>
          <p:nvCxnSpPr>
            <p:cNvPr id="21635" name="Connecteur droit 367"/>
            <p:cNvCxnSpPr>
              <a:cxnSpLocks noChangeShapeType="1"/>
            </p:cNvCxnSpPr>
            <p:nvPr/>
          </p:nvCxnSpPr>
          <p:spPr bwMode="auto">
            <a:xfrm flipV="1">
              <a:off x="1309758" y="4217183"/>
              <a:ext cx="1029994" cy="0"/>
            </a:xfrm>
            <a:prstGeom prst="line">
              <a:avLst/>
            </a:prstGeom>
            <a:noFill/>
            <a:ln w="9525" algn="ctr">
              <a:solidFill>
                <a:schemeClr val="tx1"/>
              </a:solidFill>
              <a:round/>
              <a:headEnd/>
              <a:tailEnd/>
            </a:ln>
          </p:spPr>
        </p:cxnSp>
        <p:cxnSp>
          <p:nvCxnSpPr>
            <p:cNvPr id="21636" name="Connecteur droit 368"/>
            <p:cNvCxnSpPr>
              <a:cxnSpLocks noChangeShapeType="1"/>
            </p:cNvCxnSpPr>
            <p:nvPr/>
          </p:nvCxnSpPr>
          <p:spPr bwMode="auto">
            <a:xfrm flipV="1">
              <a:off x="1309758" y="4265315"/>
              <a:ext cx="1029994" cy="0"/>
            </a:xfrm>
            <a:prstGeom prst="line">
              <a:avLst/>
            </a:prstGeom>
            <a:noFill/>
            <a:ln w="9525" algn="ctr">
              <a:solidFill>
                <a:schemeClr val="tx1"/>
              </a:solidFill>
              <a:round/>
              <a:headEnd/>
              <a:tailEnd/>
            </a:ln>
          </p:spPr>
        </p:cxnSp>
        <p:cxnSp>
          <p:nvCxnSpPr>
            <p:cNvPr id="21637" name="Connecteur droit 369"/>
            <p:cNvCxnSpPr>
              <a:cxnSpLocks noChangeShapeType="1"/>
            </p:cNvCxnSpPr>
            <p:nvPr/>
          </p:nvCxnSpPr>
          <p:spPr bwMode="auto">
            <a:xfrm flipV="1">
              <a:off x="1309758" y="3933056"/>
              <a:ext cx="1029994" cy="0"/>
            </a:xfrm>
            <a:prstGeom prst="line">
              <a:avLst/>
            </a:prstGeom>
            <a:noFill/>
            <a:ln w="9525" algn="ctr">
              <a:solidFill>
                <a:schemeClr val="tx1"/>
              </a:solidFill>
              <a:round/>
              <a:headEnd/>
              <a:tailEnd/>
            </a:ln>
          </p:spPr>
        </p:cxnSp>
      </p:grpSp>
      <p:sp>
        <p:nvSpPr>
          <p:cNvPr id="21537" name="Line 6"/>
          <p:cNvSpPr>
            <a:spLocks noChangeShapeType="1"/>
          </p:cNvSpPr>
          <p:nvPr/>
        </p:nvSpPr>
        <p:spPr bwMode="auto">
          <a:xfrm flipH="1" flipV="1">
            <a:off x="7464425" y="1200150"/>
            <a:ext cx="6350" cy="2282825"/>
          </a:xfrm>
          <a:prstGeom prst="line">
            <a:avLst/>
          </a:prstGeom>
          <a:noFill/>
          <a:ln w="25400">
            <a:solidFill>
              <a:schemeClr val="tx1"/>
            </a:solidFill>
            <a:round/>
            <a:headEnd/>
            <a:tailEnd type="triangle" w="med" len="med"/>
          </a:ln>
        </p:spPr>
        <p:txBody>
          <a:bodyPr wrap="none" anchor="ctr"/>
          <a:lstStyle/>
          <a:p>
            <a:endParaRPr lang="fr-FR"/>
          </a:p>
        </p:txBody>
      </p:sp>
      <p:grpSp>
        <p:nvGrpSpPr>
          <p:cNvPr id="21538" name="Groupe 371"/>
          <p:cNvGrpSpPr>
            <a:grpSpLocks/>
          </p:cNvGrpSpPr>
          <p:nvPr/>
        </p:nvGrpSpPr>
        <p:grpSpPr bwMode="auto">
          <a:xfrm rot="10800000">
            <a:off x="7470775" y="1249363"/>
            <a:ext cx="1030288" cy="454025"/>
            <a:chOff x="1309758" y="3811073"/>
            <a:chExt cx="1029994" cy="454242"/>
          </a:xfrm>
        </p:grpSpPr>
        <p:cxnSp>
          <p:nvCxnSpPr>
            <p:cNvPr id="21616" name="Connecteur droit 372"/>
            <p:cNvCxnSpPr>
              <a:cxnSpLocks noChangeShapeType="1"/>
            </p:cNvCxnSpPr>
            <p:nvPr/>
          </p:nvCxnSpPr>
          <p:spPr bwMode="auto">
            <a:xfrm flipV="1">
              <a:off x="1309758" y="3811073"/>
              <a:ext cx="1029994" cy="0"/>
            </a:xfrm>
            <a:prstGeom prst="line">
              <a:avLst/>
            </a:prstGeom>
            <a:noFill/>
            <a:ln w="9525" algn="ctr">
              <a:solidFill>
                <a:schemeClr val="tx1"/>
              </a:solidFill>
              <a:round/>
              <a:headEnd/>
              <a:tailEnd/>
            </a:ln>
          </p:spPr>
        </p:cxnSp>
        <p:cxnSp>
          <p:nvCxnSpPr>
            <p:cNvPr id="21617" name="Connecteur droit 373"/>
            <p:cNvCxnSpPr>
              <a:cxnSpLocks noChangeShapeType="1"/>
            </p:cNvCxnSpPr>
            <p:nvPr/>
          </p:nvCxnSpPr>
          <p:spPr bwMode="auto">
            <a:xfrm flipV="1">
              <a:off x="1309758" y="3887908"/>
              <a:ext cx="1029994" cy="0"/>
            </a:xfrm>
            <a:prstGeom prst="line">
              <a:avLst/>
            </a:prstGeom>
            <a:noFill/>
            <a:ln w="9525" algn="ctr">
              <a:solidFill>
                <a:schemeClr val="tx1"/>
              </a:solidFill>
              <a:round/>
              <a:headEnd/>
              <a:tailEnd/>
            </a:ln>
          </p:spPr>
        </p:cxnSp>
        <p:cxnSp>
          <p:nvCxnSpPr>
            <p:cNvPr id="21618" name="Connecteur droit 374"/>
            <p:cNvCxnSpPr>
              <a:cxnSpLocks noChangeShapeType="1"/>
            </p:cNvCxnSpPr>
            <p:nvPr/>
          </p:nvCxnSpPr>
          <p:spPr bwMode="auto">
            <a:xfrm flipV="1">
              <a:off x="1309758" y="3976518"/>
              <a:ext cx="1029994" cy="0"/>
            </a:xfrm>
            <a:prstGeom prst="line">
              <a:avLst/>
            </a:prstGeom>
            <a:noFill/>
            <a:ln w="9525" algn="ctr">
              <a:solidFill>
                <a:schemeClr val="tx1"/>
              </a:solidFill>
              <a:round/>
              <a:headEnd/>
              <a:tailEnd/>
            </a:ln>
          </p:spPr>
        </p:cxnSp>
        <p:cxnSp>
          <p:nvCxnSpPr>
            <p:cNvPr id="21619" name="Connecteur droit 375"/>
            <p:cNvCxnSpPr>
              <a:cxnSpLocks noChangeShapeType="1"/>
            </p:cNvCxnSpPr>
            <p:nvPr/>
          </p:nvCxnSpPr>
          <p:spPr bwMode="auto">
            <a:xfrm flipV="1">
              <a:off x="1309758" y="4120917"/>
              <a:ext cx="1029994" cy="0"/>
            </a:xfrm>
            <a:prstGeom prst="line">
              <a:avLst/>
            </a:prstGeom>
            <a:noFill/>
            <a:ln w="9525" algn="ctr">
              <a:solidFill>
                <a:schemeClr val="tx1"/>
              </a:solidFill>
              <a:round/>
              <a:headEnd/>
              <a:tailEnd/>
            </a:ln>
          </p:spPr>
        </p:cxnSp>
        <p:cxnSp>
          <p:nvCxnSpPr>
            <p:cNvPr id="21620" name="Connecteur droit 376"/>
            <p:cNvCxnSpPr>
              <a:cxnSpLocks noChangeShapeType="1"/>
            </p:cNvCxnSpPr>
            <p:nvPr/>
          </p:nvCxnSpPr>
          <p:spPr bwMode="auto">
            <a:xfrm flipV="1">
              <a:off x="1309758" y="4024651"/>
              <a:ext cx="1029994" cy="0"/>
            </a:xfrm>
            <a:prstGeom prst="line">
              <a:avLst/>
            </a:prstGeom>
            <a:noFill/>
            <a:ln w="9525" algn="ctr">
              <a:solidFill>
                <a:schemeClr val="tx1"/>
              </a:solidFill>
              <a:round/>
              <a:headEnd/>
              <a:tailEnd/>
            </a:ln>
          </p:spPr>
        </p:cxnSp>
        <p:cxnSp>
          <p:nvCxnSpPr>
            <p:cNvPr id="21621" name="Connecteur droit 377"/>
            <p:cNvCxnSpPr>
              <a:cxnSpLocks noChangeShapeType="1"/>
            </p:cNvCxnSpPr>
            <p:nvPr/>
          </p:nvCxnSpPr>
          <p:spPr bwMode="auto">
            <a:xfrm flipV="1">
              <a:off x="1309758" y="3842156"/>
              <a:ext cx="1029994" cy="0"/>
            </a:xfrm>
            <a:prstGeom prst="line">
              <a:avLst/>
            </a:prstGeom>
            <a:noFill/>
            <a:ln w="9525" algn="ctr">
              <a:solidFill>
                <a:schemeClr val="tx1"/>
              </a:solidFill>
              <a:round/>
              <a:headEnd/>
              <a:tailEnd/>
            </a:ln>
          </p:spPr>
        </p:cxnSp>
        <p:cxnSp>
          <p:nvCxnSpPr>
            <p:cNvPr id="21622" name="Connecteur droit 378"/>
            <p:cNvCxnSpPr>
              <a:cxnSpLocks noChangeShapeType="1"/>
            </p:cNvCxnSpPr>
            <p:nvPr/>
          </p:nvCxnSpPr>
          <p:spPr bwMode="auto">
            <a:xfrm flipV="1">
              <a:off x="1309758" y="4169050"/>
              <a:ext cx="1029994" cy="0"/>
            </a:xfrm>
            <a:prstGeom prst="line">
              <a:avLst/>
            </a:prstGeom>
            <a:noFill/>
            <a:ln w="9525" algn="ctr">
              <a:solidFill>
                <a:schemeClr val="tx1"/>
              </a:solidFill>
              <a:round/>
              <a:headEnd/>
              <a:tailEnd/>
            </a:ln>
          </p:spPr>
        </p:cxnSp>
        <p:cxnSp>
          <p:nvCxnSpPr>
            <p:cNvPr id="21623" name="Connecteur droit 379"/>
            <p:cNvCxnSpPr>
              <a:cxnSpLocks noChangeShapeType="1"/>
            </p:cNvCxnSpPr>
            <p:nvPr/>
          </p:nvCxnSpPr>
          <p:spPr bwMode="auto">
            <a:xfrm flipV="1">
              <a:off x="1309758" y="4072784"/>
              <a:ext cx="1029994" cy="0"/>
            </a:xfrm>
            <a:prstGeom prst="line">
              <a:avLst/>
            </a:prstGeom>
            <a:noFill/>
            <a:ln w="9525" algn="ctr">
              <a:solidFill>
                <a:schemeClr val="tx1"/>
              </a:solidFill>
              <a:round/>
              <a:headEnd/>
              <a:tailEnd/>
            </a:ln>
          </p:spPr>
        </p:cxnSp>
        <p:cxnSp>
          <p:nvCxnSpPr>
            <p:cNvPr id="21624" name="Connecteur droit 380"/>
            <p:cNvCxnSpPr>
              <a:cxnSpLocks noChangeShapeType="1"/>
            </p:cNvCxnSpPr>
            <p:nvPr/>
          </p:nvCxnSpPr>
          <p:spPr bwMode="auto">
            <a:xfrm flipV="1">
              <a:off x="1309758" y="4217183"/>
              <a:ext cx="1029994" cy="0"/>
            </a:xfrm>
            <a:prstGeom prst="line">
              <a:avLst/>
            </a:prstGeom>
            <a:noFill/>
            <a:ln w="9525" algn="ctr">
              <a:solidFill>
                <a:schemeClr val="tx1"/>
              </a:solidFill>
              <a:round/>
              <a:headEnd/>
              <a:tailEnd/>
            </a:ln>
          </p:spPr>
        </p:cxnSp>
        <p:cxnSp>
          <p:nvCxnSpPr>
            <p:cNvPr id="21625" name="Connecteur droit 381"/>
            <p:cNvCxnSpPr>
              <a:cxnSpLocks noChangeShapeType="1"/>
            </p:cNvCxnSpPr>
            <p:nvPr/>
          </p:nvCxnSpPr>
          <p:spPr bwMode="auto">
            <a:xfrm flipV="1">
              <a:off x="1309758" y="4265315"/>
              <a:ext cx="1029994" cy="0"/>
            </a:xfrm>
            <a:prstGeom prst="line">
              <a:avLst/>
            </a:prstGeom>
            <a:noFill/>
            <a:ln w="9525" algn="ctr">
              <a:solidFill>
                <a:schemeClr val="tx1"/>
              </a:solidFill>
              <a:round/>
              <a:headEnd/>
              <a:tailEnd/>
            </a:ln>
          </p:spPr>
        </p:cxnSp>
        <p:cxnSp>
          <p:nvCxnSpPr>
            <p:cNvPr id="21626" name="Connecteur droit 382"/>
            <p:cNvCxnSpPr>
              <a:cxnSpLocks noChangeShapeType="1"/>
            </p:cNvCxnSpPr>
            <p:nvPr/>
          </p:nvCxnSpPr>
          <p:spPr bwMode="auto">
            <a:xfrm flipV="1">
              <a:off x="1309758" y="3936104"/>
              <a:ext cx="1029994" cy="0"/>
            </a:xfrm>
            <a:prstGeom prst="line">
              <a:avLst/>
            </a:prstGeom>
            <a:noFill/>
            <a:ln w="9525" algn="ctr">
              <a:solidFill>
                <a:schemeClr val="tx1"/>
              </a:solidFill>
              <a:round/>
              <a:headEnd/>
              <a:tailEnd/>
            </a:ln>
          </p:spPr>
        </p:cxnSp>
      </p:grpSp>
      <p:grpSp>
        <p:nvGrpSpPr>
          <p:cNvPr id="22" name="Groupe 383"/>
          <p:cNvGrpSpPr/>
          <p:nvPr/>
        </p:nvGrpSpPr>
        <p:grpSpPr>
          <a:xfrm>
            <a:off x="7967317" y="1931073"/>
            <a:ext cx="36004" cy="1558669"/>
            <a:chOff x="1794641" y="2724610"/>
            <a:chExt cx="36004" cy="1558669"/>
          </a:xfrm>
          <a:solidFill>
            <a:schemeClr val="tx1"/>
          </a:solidFill>
        </p:grpSpPr>
        <p:sp>
          <p:nvSpPr>
            <p:cNvPr id="385" name="Ellipse 384"/>
            <p:cNvSpPr>
              <a:spLocks noChangeAspect="1"/>
            </p:cNvSpPr>
            <p:nvPr/>
          </p:nvSpPr>
          <p:spPr bwMode="auto">
            <a:xfrm>
              <a:off x="1794641" y="4198572"/>
              <a:ext cx="36004" cy="36000"/>
            </a:xfrm>
            <a:prstGeom prst="ellipse">
              <a:avLst/>
            </a:prstGeom>
            <a:grpFill/>
            <a:ln w="9525" cap="flat" cmpd="sng" algn="ctr">
              <a:solidFill>
                <a:schemeClr val="tx1"/>
              </a:solidFill>
              <a:prstDash val="solid"/>
              <a:round/>
              <a:headEnd type="none" w="med" len="med"/>
              <a:tailEnd type="none" w="med" len="med"/>
            </a:ln>
            <a:effectLst/>
          </p:spPr>
          <p:txBody>
            <a:bodyPr/>
            <a:lstStyle/>
            <a:p>
              <a:pPr algn="ctr">
                <a:defRPr/>
              </a:pPr>
              <a:endParaRPr lang="fr-FR">
                <a:latin typeface="Arial" charset="0"/>
              </a:endParaRPr>
            </a:p>
          </p:txBody>
        </p:sp>
        <p:sp>
          <p:nvSpPr>
            <p:cNvPr id="386" name="Ellipse 385"/>
            <p:cNvSpPr>
              <a:spLocks noChangeAspect="1"/>
            </p:cNvSpPr>
            <p:nvPr/>
          </p:nvSpPr>
          <p:spPr bwMode="auto">
            <a:xfrm>
              <a:off x="1794641" y="4005711"/>
              <a:ext cx="36004" cy="36000"/>
            </a:xfrm>
            <a:prstGeom prst="ellipse">
              <a:avLst/>
            </a:prstGeom>
            <a:grpFill/>
            <a:ln w="9525" cap="flat" cmpd="sng" algn="ctr">
              <a:solidFill>
                <a:schemeClr val="tx1"/>
              </a:solidFill>
              <a:prstDash val="solid"/>
              <a:round/>
              <a:headEnd type="none" w="med" len="med"/>
              <a:tailEnd type="none" w="med" len="med"/>
            </a:ln>
            <a:effectLst/>
          </p:spPr>
          <p:txBody>
            <a:bodyPr/>
            <a:lstStyle/>
            <a:p>
              <a:pPr algn="ctr">
                <a:defRPr/>
              </a:pPr>
              <a:endParaRPr lang="fr-FR">
                <a:latin typeface="Arial" charset="0"/>
              </a:endParaRPr>
            </a:p>
          </p:txBody>
        </p:sp>
        <p:sp>
          <p:nvSpPr>
            <p:cNvPr id="387" name="Ellipse 386"/>
            <p:cNvSpPr>
              <a:spLocks noChangeAspect="1"/>
            </p:cNvSpPr>
            <p:nvPr/>
          </p:nvSpPr>
          <p:spPr bwMode="auto">
            <a:xfrm>
              <a:off x="1794641" y="3827714"/>
              <a:ext cx="36004" cy="36000"/>
            </a:xfrm>
            <a:prstGeom prst="ellipse">
              <a:avLst/>
            </a:prstGeom>
            <a:grpFill/>
            <a:ln w="9525" cap="flat" cmpd="sng" algn="ctr">
              <a:solidFill>
                <a:schemeClr val="tx1"/>
              </a:solidFill>
              <a:prstDash val="solid"/>
              <a:round/>
              <a:headEnd type="none" w="med" len="med"/>
              <a:tailEnd type="none" w="med" len="med"/>
            </a:ln>
            <a:effectLst/>
          </p:spPr>
          <p:txBody>
            <a:bodyPr/>
            <a:lstStyle/>
            <a:p>
              <a:pPr algn="ctr">
                <a:defRPr/>
              </a:pPr>
              <a:endParaRPr lang="fr-FR">
                <a:latin typeface="Arial" charset="0"/>
              </a:endParaRPr>
            </a:p>
          </p:txBody>
        </p:sp>
        <p:sp>
          <p:nvSpPr>
            <p:cNvPr id="388" name="Ellipse 387"/>
            <p:cNvSpPr>
              <a:spLocks noChangeAspect="1"/>
            </p:cNvSpPr>
            <p:nvPr/>
          </p:nvSpPr>
          <p:spPr bwMode="auto">
            <a:xfrm>
              <a:off x="1794641" y="3869308"/>
              <a:ext cx="36004" cy="36000"/>
            </a:xfrm>
            <a:prstGeom prst="ellipse">
              <a:avLst/>
            </a:prstGeom>
            <a:grpFill/>
            <a:ln w="9525" cap="flat" cmpd="sng" algn="ctr">
              <a:solidFill>
                <a:schemeClr val="tx1"/>
              </a:solidFill>
              <a:prstDash val="solid"/>
              <a:round/>
              <a:headEnd type="none" w="med" len="med"/>
              <a:tailEnd type="none" w="med" len="med"/>
            </a:ln>
            <a:effectLst/>
          </p:spPr>
          <p:txBody>
            <a:bodyPr/>
            <a:lstStyle/>
            <a:p>
              <a:pPr algn="ctr">
                <a:defRPr/>
              </a:pPr>
              <a:endParaRPr lang="fr-FR">
                <a:latin typeface="Arial" charset="0"/>
              </a:endParaRPr>
            </a:p>
          </p:txBody>
        </p:sp>
        <p:sp>
          <p:nvSpPr>
            <p:cNvPr id="389" name="Ellipse 388"/>
            <p:cNvSpPr>
              <a:spLocks noChangeAspect="1"/>
            </p:cNvSpPr>
            <p:nvPr/>
          </p:nvSpPr>
          <p:spPr bwMode="auto">
            <a:xfrm>
              <a:off x="1794641" y="3957159"/>
              <a:ext cx="36004" cy="36000"/>
            </a:xfrm>
            <a:prstGeom prst="ellipse">
              <a:avLst/>
            </a:prstGeom>
            <a:grpFill/>
            <a:ln w="9525" cap="flat" cmpd="sng" algn="ctr">
              <a:solidFill>
                <a:schemeClr val="tx1"/>
              </a:solidFill>
              <a:prstDash val="solid"/>
              <a:round/>
              <a:headEnd type="none" w="med" len="med"/>
              <a:tailEnd type="none" w="med" len="med"/>
            </a:ln>
            <a:effectLst/>
          </p:spPr>
          <p:txBody>
            <a:bodyPr/>
            <a:lstStyle/>
            <a:p>
              <a:pPr algn="ctr">
                <a:defRPr/>
              </a:pPr>
              <a:endParaRPr lang="fr-FR">
                <a:latin typeface="Arial" charset="0"/>
              </a:endParaRPr>
            </a:p>
          </p:txBody>
        </p:sp>
        <p:sp>
          <p:nvSpPr>
            <p:cNvPr id="390" name="Ellipse 389"/>
            <p:cNvSpPr>
              <a:spLocks noChangeAspect="1"/>
            </p:cNvSpPr>
            <p:nvPr/>
          </p:nvSpPr>
          <p:spPr bwMode="auto">
            <a:xfrm>
              <a:off x="1794641" y="3911342"/>
              <a:ext cx="36004" cy="36000"/>
            </a:xfrm>
            <a:prstGeom prst="ellipse">
              <a:avLst/>
            </a:prstGeom>
            <a:grpFill/>
            <a:ln w="9525" cap="flat" cmpd="sng" algn="ctr">
              <a:solidFill>
                <a:schemeClr val="tx1"/>
              </a:solidFill>
              <a:prstDash val="solid"/>
              <a:round/>
              <a:headEnd type="none" w="med" len="med"/>
              <a:tailEnd type="none" w="med" len="med"/>
            </a:ln>
            <a:effectLst/>
          </p:spPr>
          <p:txBody>
            <a:bodyPr/>
            <a:lstStyle/>
            <a:p>
              <a:pPr algn="ctr">
                <a:defRPr/>
              </a:pPr>
              <a:endParaRPr lang="fr-FR">
                <a:latin typeface="Arial" charset="0"/>
              </a:endParaRPr>
            </a:p>
          </p:txBody>
        </p:sp>
        <p:sp>
          <p:nvSpPr>
            <p:cNvPr id="391" name="Ellipse 390"/>
            <p:cNvSpPr>
              <a:spLocks noChangeAspect="1"/>
            </p:cNvSpPr>
            <p:nvPr/>
          </p:nvSpPr>
          <p:spPr bwMode="auto">
            <a:xfrm>
              <a:off x="1794641" y="4053925"/>
              <a:ext cx="36004" cy="36000"/>
            </a:xfrm>
            <a:prstGeom prst="ellipse">
              <a:avLst/>
            </a:prstGeom>
            <a:grpFill/>
            <a:ln w="9525" cap="flat" cmpd="sng" algn="ctr">
              <a:solidFill>
                <a:schemeClr val="tx1"/>
              </a:solidFill>
              <a:prstDash val="solid"/>
              <a:round/>
              <a:headEnd type="none" w="med" len="med"/>
              <a:tailEnd type="none" w="med" len="med"/>
            </a:ln>
            <a:effectLst/>
          </p:spPr>
          <p:txBody>
            <a:bodyPr/>
            <a:lstStyle/>
            <a:p>
              <a:pPr algn="ctr">
                <a:defRPr/>
              </a:pPr>
              <a:endParaRPr lang="fr-FR">
                <a:latin typeface="Arial" charset="0"/>
              </a:endParaRPr>
            </a:p>
          </p:txBody>
        </p:sp>
        <p:sp>
          <p:nvSpPr>
            <p:cNvPr id="392" name="Ellipse 391"/>
            <p:cNvSpPr>
              <a:spLocks noChangeAspect="1"/>
            </p:cNvSpPr>
            <p:nvPr/>
          </p:nvSpPr>
          <p:spPr bwMode="auto">
            <a:xfrm>
              <a:off x="1794641" y="4101545"/>
              <a:ext cx="36004" cy="36000"/>
            </a:xfrm>
            <a:prstGeom prst="ellipse">
              <a:avLst/>
            </a:prstGeom>
            <a:grpFill/>
            <a:ln w="9525" cap="flat" cmpd="sng" algn="ctr">
              <a:solidFill>
                <a:schemeClr val="tx1"/>
              </a:solidFill>
              <a:prstDash val="solid"/>
              <a:round/>
              <a:headEnd type="none" w="med" len="med"/>
              <a:tailEnd type="none" w="med" len="med"/>
            </a:ln>
            <a:effectLst/>
          </p:spPr>
          <p:txBody>
            <a:bodyPr/>
            <a:lstStyle/>
            <a:p>
              <a:pPr algn="ctr">
                <a:defRPr/>
              </a:pPr>
              <a:endParaRPr lang="fr-FR">
                <a:latin typeface="Arial" charset="0"/>
              </a:endParaRPr>
            </a:p>
          </p:txBody>
        </p:sp>
        <p:sp>
          <p:nvSpPr>
            <p:cNvPr id="393" name="Ellipse 392"/>
            <p:cNvSpPr>
              <a:spLocks noChangeAspect="1"/>
            </p:cNvSpPr>
            <p:nvPr/>
          </p:nvSpPr>
          <p:spPr bwMode="auto">
            <a:xfrm>
              <a:off x="1794641" y="4149373"/>
              <a:ext cx="36004" cy="36000"/>
            </a:xfrm>
            <a:prstGeom prst="ellipse">
              <a:avLst/>
            </a:prstGeom>
            <a:grpFill/>
            <a:ln w="9525" cap="flat" cmpd="sng" algn="ctr">
              <a:solidFill>
                <a:schemeClr val="tx1"/>
              </a:solidFill>
              <a:prstDash val="solid"/>
              <a:round/>
              <a:headEnd type="none" w="med" len="med"/>
              <a:tailEnd type="none" w="med" len="med"/>
            </a:ln>
            <a:effectLst/>
          </p:spPr>
          <p:txBody>
            <a:bodyPr/>
            <a:lstStyle/>
            <a:p>
              <a:pPr algn="ctr">
                <a:defRPr/>
              </a:pPr>
              <a:endParaRPr lang="fr-FR">
                <a:latin typeface="Arial" charset="0"/>
              </a:endParaRPr>
            </a:p>
          </p:txBody>
        </p:sp>
        <p:sp>
          <p:nvSpPr>
            <p:cNvPr id="394" name="Ellipse 393"/>
            <p:cNvSpPr>
              <a:spLocks noChangeAspect="1"/>
            </p:cNvSpPr>
            <p:nvPr/>
          </p:nvSpPr>
          <p:spPr bwMode="auto">
            <a:xfrm>
              <a:off x="1794641" y="2724610"/>
              <a:ext cx="36004" cy="36000"/>
            </a:xfrm>
            <a:prstGeom prst="ellipse">
              <a:avLst/>
            </a:prstGeom>
            <a:grpFill/>
            <a:ln w="9525" cap="flat" cmpd="sng" algn="ctr">
              <a:solidFill>
                <a:schemeClr val="tx1"/>
              </a:solidFill>
              <a:prstDash val="solid"/>
              <a:round/>
              <a:headEnd type="none" w="med" len="med"/>
              <a:tailEnd type="none" w="med" len="med"/>
            </a:ln>
            <a:effectLst/>
          </p:spPr>
          <p:txBody>
            <a:bodyPr/>
            <a:lstStyle/>
            <a:p>
              <a:pPr algn="ctr">
                <a:defRPr/>
              </a:pPr>
              <a:endParaRPr lang="fr-FR">
                <a:latin typeface="Arial" charset="0"/>
              </a:endParaRPr>
            </a:p>
          </p:txBody>
        </p:sp>
        <p:sp>
          <p:nvSpPr>
            <p:cNvPr id="395" name="Ellipse 394"/>
            <p:cNvSpPr>
              <a:spLocks noChangeAspect="1"/>
            </p:cNvSpPr>
            <p:nvPr/>
          </p:nvSpPr>
          <p:spPr bwMode="auto">
            <a:xfrm>
              <a:off x="1794641" y="4247279"/>
              <a:ext cx="36004" cy="36000"/>
            </a:xfrm>
            <a:prstGeom prst="ellipse">
              <a:avLst/>
            </a:prstGeom>
            <a:grpFill/>
            <a:ln w="9525" cap="flat" cmpd="sng" algn="ctr">
              <a:solidFill>
                <a:schemeClr val="tx1"/>
              </a:solidFill>
              <a:prstDash val="solid"/>
              <a:round/>
              <a:headEnd type="none" w="med" len="med"/>
              <a:tailEnd type="none" w="med" len="med"/>
            </a:ln>
            <a:effectLst/>
          </p:spPr>
          <p:txBody>
            <a:bodyPr/>
            <a:lstStyle/>
            <a:p>
              <a:pPr algn="ctr">
                <a:defRPr/>
              </a:pPr>
              <a:endParaRPr lang="fr-FR">
                <a:latin typeface="Arial" charset="0"/>
              </a:endParaRPr>
            </a:p>
          </p:txBody>
        </p:sp>
      </p:grpSp>
      <p:sp>
        <p:nvSpPr>
          <p:cNvPr id="21540" name="Ellipse 395"/>
          <p:cNvSpPr>
            <a:spLocks noChangeAspect="1"/>
          </p:cNvSpPr>
          <p:nvPr/>
        </p:nvSpPr>
        <p:spPr bwMode="auto">
          <a:xfrm>
            <a:off x="7967663" y="2994025"/>
            <a:ext cx="34925" cy="36513"/>
          </a:xfrm>
          <a:prstGeom prst="ellipse">
            <a:avLst/>
          </a:prstGeom>
          <a:solidFill>
            <a:schemeClr val="tx1"/>
          </a:solidFill>
          <a:ln w="9525" algn="ctr">
            <a:solidFill>
              <a:schemeClr val="tx1"/>
            </a:solidFill>
            <a:round/>
            <a:headEnd/>
            <a:tailEnd/>
          </a:ln>
        </p:spPr>
        <p:txBody>
          <a:bodyPr/>
          <a:lstStyle/>
          <a:p>
            <a:pPr algn="ctr"/>
            <a:endParaRPr lang="fr-FR"/>
          </a:p>
        </p:txBody>
      </p:sp>
      <p:sp>
        <p:nvSpPr>
          <p:cNvPr id="21541" name="ZoneTexte 396"/>
          <p:cNvSpPr txBox="1">
            <a:spLocks noChangeArrowheads="1"/>
          </p:cNvSpPr>
          <p:nvPr/>
        </p:nvSpPr>
        <p:spPr bwMode="auto">
          <a:xfrm>
            <a:off x="7627938" y="3706813"/>
            <a:ext cx="749300" cy="369887"/>
          </a:xfrm>
          <a:prstGeom prst="rect">
            <a:avLst/>
          </a:prstGeom>
          <a:noFill/>
          <a:ln w="9525">
            <a:noFill/>
            <a:miter lim="800000"/>
            <a:headEnd/>
            <a:tailEnd/>
          </a:ln>
        </p:spPr>
        <p:txBody>
          <a:bodyPr wrap="none">
            <a:spAutoFit/>
          </a:bodyPr>
          <a:lstStyle/>
          <a:p>
            <a:r>
              <a:rPr lang="fr-FR"/>
              <a:t>2 qps</a:t>
            </a:r>
          </a:p>
        </p:txBody>
      </p:sp>
      <p:grpSp>
        <p:nvGrpSpPr>
          <p:cNvPr id="21542" name="Groupe 397"/>
          <p:cNvGrpSpPr>
            <a:grpSpLocks/>
          </p:cNvGrpSpPr>
          <p:nvPr/>
        </p:nvGrpSpPr>
        <p:grpSpPr bwMode="auto">
          <a:xfrm>
            <a:off x="7451725" y="1952625"/>
            <a:ext cx="1030288" cy="815975"/>
            <a:chOff x="1021726" y="2708920"/>
            <a:chExt cx="1029994" cy="815898"/>
          </a:xfrm>
        </p:grpSpPr>
        <p:cxnSp>
          <p:nvCxnSpPr>
            <p:cNvPr id="21614" name="Connecteur droit 398"/>
            <p:cNvCxnSpPr>
              <a:cxnSpLocks noChangeShapeType="1"/>
            </p:cNvCxnSpPr>
            <p:nvPr/>
          </p:nvCxnSpPr>
          <p:spPr bwMode="auto">
            <a:xfrm flipV="1">
              <a:off x="1021726" y="3524818"/>
              <a:ext cx="1029994" cy="0"/>
            </a:xfrm>
            <a:prstGeom prst="line">
              <a:avLst/>
            </a:prstGeom>
            <a:noFill/>
            <a:ln w="9525" algn="ctr">
              <a:solidFill>
                <a:srgbClr val="0000FF"/>
              </a:solidFill>
              <a:round/>
              <a:headEnd/>
              <a:tailEnd/>
            </a:ln>
          </p:spPr>
        </p:cxnSp>
        <p:cxnSp>
          <p:nvCxnSpPr>
            <p:cNvPr id="21615" name="Connecteur droit 399"/>
            <p:cNvCxnSpPr>
              <a:cxnSpLocks noChangeShapeType="1"/>
            </p:cNvCxnSpPr>
            <p:nvPr/>
          </p:nvCxnSpPr>
          <p:spPr bwMode="auto">
            <a:xfrm flipV="1">
              <a:off x="1021726" y="2708920"/>
              <a:ext cx="1029994" cy="0"/>
            </a:xfrm>
            <a:prstGeom prst="line">
              <a:avLst/>
            </a:prstGeom>
            <a:noFill/>
            <a:ln w="9525" algn="ctr">
              <a:solidFill>
                <a:srgbClr val="FF0000"/>
              </a:solidFill>
              <a:round/>
              <a:headEnd/>
              <a:tailEnd/>
            </a:ln>
          </p:spPr>
        </p:cxnSp>
      </p:grpSp>
      <p:sp>
        <p:nvSpPr>
          <p:cNvPr id="21543" name="Ellipse 307"/>
          <p:cNvSpPr>
            <a:spLocks noChangeAspect="1"/>
          </p:cNvSpPr>
          <p:nvPr/>
        </p:nvSpPr>
        <p:spPr bwMode="auto">
          <a:xfrm>
            <a:off x="6432550" y="3408363"/>
            <a:ext cx="36513" cy="36512"/>
          </a:xfrm>
          <a:prstGeom prst="ellipse">
            <a:avLst/>
          </a:prstGeom>
          <a:solidFill>
            <a:schemeClr val="tx1"/>
          </a:solidFill>
          <a:ln w="9525" algn="ctr">
            <a:solidFill>
              <a:schemeClr val="tx1"/>
            </a:solidFill>
            <a:round/>
            <a:headEnd/>
            <a:tailEnd/>
          </a:ln>
        </p:spPr>
        <p:txBody>
          <a:bodyPr/>
          <a:lstStyle/>
          <a:p>
            <a:pPr algn="ctr"/>
            <a:endParaRPr lang="fr-FR"/>
          </a:p>
        </p:txBody>
      </p:sp>
      <p:sp>
        <p:nvSpPr>
          <p:cNvPr id="21544" name="Ellipse 308"/>
          <p:cNvSpPr>
            <a:spLocks noChangeAspect="1"/>
          </p:cNvSpPr>
          <p:nvPr/>
        </p:nvSpPr>
        <p:spPr bwMode="auto">
          <a:xfrm>
            <a:off x="6432550" y="3216275"/>
            <a:ext cx="36513" cy="34925"/>
          </a:xfrm>
          <a:prstGeom prst="ellipse">
            <a:avLst/>
          </a:prstGeom>
          <a:solidFill>
            <a:schemeClr val="tx1"/>
          </a:solidFill>
          <a:ln w="9525" algn="ctr">
            <a:solidFill>
              <a:schemeClr val="tx1"/>
            </a:solidFill>
            <a:round/>
            <a:headEnd/>
            <a:tailEnd/>
          </a:ln>
        </p:spPr>
        <p:txBody>
          <a:bodyPr/>
          <a:lstStyle/>
          <a:p>
            <a:pPr algn="ctr"/>
            <a:endParaRPr lang="fr-FR"/>
          </a:p>
        </p:txBody>
      </p:sp>
      <p:sp>
        <p:nvSpPr>
          <p:cNvPr id="21545" name="Ellipse 309"/>
          <p:cNvSpPr>
            <a:spLocks noChangeAspect="1"/>
          </p:cNvSpPr>
          <p:nvPr/>
        </p:nvSpPr>
        <p:spPr bwMode="auto">
          <a:xfrm>
            <a:off x="6432550" y="3036888"/>
            <a:ext cx="36513" cy="36512"/>
          </a:xfrm>
          <a:prstGeom prst="ellipse">
            <a:avLst/>
          </a:prstGeom>
          <a:solidFill>
            <a:schemeClr val="tx1"/>
          </a:solidFill>
          <a:ln w="9525" algn="ctr">
            <a:solidFill>
              <a:schemeClr val="tx1"/>
            </a:solidFill>
            <a:round/>
            <a:headEnd/>
            <a:tailEnd/>
          </a:ln>
        </p:spPr>
        <p:txBody>
          <a:bodyPr/>
          <a:lstStyle/>
          <a:p>
            <a:pPr algn="ctr"/>
            <a:endParaRPr lang="fr-FR"/>
          </a:p>
        </p:txBody>
      </p:sp>
      <p:sp>
        <p:nvSpPr>
          <p:cNvPr id="21546" name="Ellipse 310"/>
          <p:cNvSpPr>
            <a:spLocks noChangeAspect="1"/>
          </p:cNvSpPr>
          <p:nvPr/>
        </p:nvSpPr>
        <p:spPr bwMode="auto">
          <a:xfrm>
            <a:off x="6432550" y="3079750"/>
            <a:ext cx="36513" cy="34925"/>
          </a:xfrm>
          <a:prstGeom prst="ellipse">
            <a:avLst/>
          </a:prstGeom>
          <a:solidFill>
            <a:schemeClr val="tx1"/>
          </a:solidFill>
          <a:ln w="9525" algn="ctr">
            <a:solidFill>
              <a:schemeClr val="tx1"/>
            </a:solidFill>
            <a:round/>
            <a:headEnd/>
            <a:tailEnd/>
          </a:ln>
        </p:spPr>
        <p:txBody>
          <a:bodyPr/>
          <a:lstStyle/>
          <a:p>
            <a:pPr algn="ctr"/>
            <a:endParaRPr lang="fr-FR"/>
          </a:p>
        </p:txBody>
      </p:sp>
      <p:sp>
        <p:nvSpPr>
          <p:cNvPr id="21547" name="Ellipse 311"/>
          <p:cNvSpPr>
            <a:spLocks noChangeAspect="1"/>
          </p:cNvSpPr>
          <p:nvPr/>
        </p:nvSpPr>
        <p:spPr bwMode="auto">
          <a:xfrm>
            <a:off x="6432550" y="3167063"/>
            <a:ext cx="36513" cy="36512"/>
          </a:xfrm>
          <a:prstGeom prst="ellipse">
            <a:avLst/>
          </a:prstGeom>
          <a:solidFill>
            <a:schemeClr val="tx1"/>
          </a:solidFill>
          <a:ln w="9525" algn="ctr">
            <a:solidFill>
              <a:schemeClr val="tx1"/>
            </a:solidFill>
            <a:round/>
            <a:headEnd/>
            <a:tailEnd/>
          </a:ln>
        </p:spPr>
        <p:txBody>
          <a:bodyPr/>
          <a:lstStyle/>
          <a:p>
            <a:pPr algn="ctr"/>
            <a:endParaRPr lang="fr-FR"/>
          </a:p>
        </p:txBody>
      </p:sp>
      <p:sp>
        <p:nvSpPr>
          <p:cNvPr id="21548" name="Ellipse 312"/>
          <p:cNvSpPr>
            <a:spLocks noChangeAspect="1"/>
          </p:cNvSpPr>
          <p:nvPr/>
        </p:nvSpPr>
        <p:spPr bwMode="auto">
          <a:xfrm>
            <a:off x="6432550" y="3121025"/>
            <a:ext cx="36513" cy="36513"/>
          </a:xfrm>
          <a:prstGeom prst="ellipse">
            <a:avLst/>
          </a:prstGeom>
          <a:solidFill>
            <a:schemeClr val="tx1"/>
          </a:solidFill>
          <a:ln w="9525" algn="ctr">
            <a:solidFill>
              <a:schemeClr val="tx1"/>
            </a:solidFill>
            <a:round/>
            <a:headEnd/>
            <a:tailEnd/>
          </a:ln>
        </p:spPr>
        <p:txBody>
          <a:bodyPr/>
          <a:lstStyle/>
          <a:p>
            <a:pPr algn="ctr"/>
            <a:endParaRPr lang="fr-FR"/>
          </a:p>
        </p:txBody>
      </p:sp>
      <p:sp>
        <p:nvSpPr>
          <p:cNvPr id="21549" name="Ellipse 313"/>
          <p:cNvSpPr>
            <a:spLocks noChangeAspect="1"/>
          </p:cNvSpPr>
          <p:nvPr/>
        </p:nvSpPr>
        <p:spPr bwMode="auto">
          <a:xfrm>
            <a:off x="6432550" y="3263900"/>
            <a:ext cx="36513" cy="36513"/>
          </a:xfrm>
          <a:prstGeom prst="ellipse">
            <a:avLst/>
          </a:prstGeom>
          <a:solidFill>
            <a:schemeClr val="tx1"/>
          </a:solidFill>
          <a:ln w="9525" algn="ctr">
            <a:solidFill>
              <a:schemeClr val="tx1"/>
            </a:solidFill>
            <a:round/>
            <a:headEnd/>
            <a:tailEnd/>
          </a:ln>
        </p:spPr>
        <p:txBody>
          <a:bodyPr/>
          <a:lstStyle/>
          <a:p>
            <a:pPr algn="ctr"/>
            <a:endParaRPr lang="fr-FR"/>
          </a:p>
        </p:txBody>
      </p:sp>
      <p:sp>
        <p:nvSpPr>
          <p:cNvPr id="21550" name="Ellipse 314"/>
          <p:cNvSpPr>
            <a:spLocks noChangeAspect="1"/>
          </p:cNvSpPr>
          <p:nvPr/>
        </p:nvSpPr>
        <p:spPr bwMode="auto">
          <a:xfrm>
            <a:off x="6432550" y="3311525"/>
            <a:ext cx="36513" cy="36513"/>
          </a:xfrm>
          <a:prstGeom prst="ellipse">
            <a:avLst/>
          </a:prstGeom>
          <a:solidFill>
            <a:schemeClr val="tx1"/>
          </a:solidFill>
          <a:ln w="9525" algn="ctr">
            <a:solidFill>
              <a:schemeClr val="tx1"/>
            </a:solidFill>
            <a:round/>
            <a:headEnd/>
            <a:tailEnd/>
          </a:ln>
        </p:spPr>
        <p:txBody>
          <a:bodyPr/>
          <a:lstStyle/>
          <a:p>
            <a:pPr algn="ctr"/>
            <a:endParaRPr lang="fr-FR"/>
          </a:p>
        </p:txBody>
      </p:sp>
      <p:sp>
        <p:nvSpPr>
          <p:cNvPr id="21551" name="Ellipse 315"/>
          <p:cNvSpPr>
            <a:spLocks noChangeAspect="1"/>
          </p:cNvSpPr>
          <p:nvPr/>
        </p:nvSpPr>
        <p:spPr bwMode="auto">
          <a:xfrm>
            <a:off x="6432550" y="3359150"/>
            <a:ext cx="36513" cy="36513"/>
          </a:xfrm>
          <a:prstGeom prst="ellipse">
            <a:avLst/>
          </a:prstGeom>
          <a:solidFill>
            <a:schemeClr val="tx1"/>
          </a:solidFill>
          <a:ln w="9525" algn="ctr">
            <a:solidFill>
              <a:schemeClr val="tx1"/>
            </a:solidFill>
            <a:round/>
            <a:headEnd/>
            <a:tailEnd/>
          </a:ln>
        </p:spPr>
        <p:txBody>
          <a:bodyPr/>
          <a:lstStyle/>
          <a:p>
            <a:pPr algn="ctr"/>
            <a:endParaRPr lang="fr-FR"/>
          </a:p>
        </p:txBody>
      </p:sp>
      <p:sp>
        <p:nvSpPr>
          <p:cNvPr id="21552" name="Ellipse 316"/>
          <p:cNvSpPr>
            <a:spLocks noChangeAspect="1"/>
          </p:cNvSpPr>
          <p:nvPr/>
        </p:nvSpPr>
        <p:spPr bwMode="auto">
          <a:xfrm>
            <a:off x="6432550" y="1687513"/>
            <a:ext cx="36513" cy="34925"/>
          </a:xfrm>
          <a:prstGeom prst="ellipse">
            <a:avLst/>
          </a:prstGeom>
          <a:solidFill>
            <a:schemeClr val="tx1"/>
          </a:solidFill>
          <a:ln w="9525" algn="ctr">
            <a:solidFill>
              <a:schemeClr val="tx1"/>
            </a:solidFill>
            <a:round/>
            <a:headEnd/>
            <a:tailEnd/>
          </a:ln>
        </p:spPr>
        <p:txBody>
          <a:bodyPr/>
          <a:lstStyle/>
          <a:p>
            <a:pPr algn="ctr"/>
            <a:endParaRPr lang="fr-FR"/>
          </a:p>
        </p:txBody>
      </p:sp>
      <p:sp>
        <p:nvSpPr>
          <p:cNvPr id="21553" name="Ellipse 317"/>
          <p:cNvSpPr>
            <a:spLocks noChangeAspect="1"/>
          </p:cNvSpPr>
          <p:nvPr/>
        </p:nvSpPr>
        <p:spPr bwMode="auto">
          <a:xfrm>
            <a:off x="6432550" y="3457575"/>
            <a:ext cx="36513" cy="34925"/>
          </a:xfrm>
          <a:prstGeom prst="ellipse">
            <a:avLst/>
          </a:prstGeom>
          <a:solidFill>
            <a:schemeClr val="tx1"/>
          </a:solidFill>
          <a:ln w="9525" algn="ctr">
            <a:solidFill>
              <a:schemeClr val="tx1"/>
            </a:solidFill>
            <a:round/>
            <a:headEnd/>
            <a:tailEnd/>
          </a:ln>
        </p:spPr>
        <p:txBody>
          <a:bodyPr/>
          <a:lstStyle/>
          <a:p>
            <a:pPr algn="ctr"/>
            <a:endParaRPr lang="fr-FR"/>
          </a:p>
        </p:txBody>
      </p:sp>
      <p:sp>
        <p:nvSpPr>
          <p:cNvPr id="21554" name="Ellipse 347"/>
          <p:cNvSpPr>
            <a:spLocks noChangeAspect="1"/>
          </p:cNvSpPr>
          <p:nvPr/>
        </p:nvSpPr>
        <p:spPr bwMode="auto">
          <a:xfrm>
            <a:off x="6432550" y="2997200"/>
            <a:ext cx="36513" cy="34925"/>
          </a:xfrm>
          <a:prstGeom prst="ellipse">
            <a:avLst/>
          </a:prstGeom>
          <a:solidFill>
            <a:schemeClr val="tx1"/>
          </a:solidFill>
          <a:ln w="9525" algn="ctr">
            <a:solidFill>
              <a:schemeClr val="tx1"/>
            </a:solidFill>
            <a:round/>
            <a:headEnd/>
            <a:tailEnd/>
          </a:ln>
        </p:spPr>
        <p:txBody>
          <a:bodyPr/>
          <a:lstStyle/>
          <a:p>
            <a:pPr algn="ctr"/>
            <a:endParaRPr lang="fr-FR"/>
          </a:p>
        </p:txBody>
      </p:sp>
      <p:sp>
        <p:nvSpPr>
          <p:cNvPr id="21555" name="Ellipse 400"/>
          <p:cNvSpPr>
            <a:spLocks noChangeAspect="1"/>
          </p:cNvSpPr>
          <p:nvPr/>
        </p:nvSpPr>
        <p:spPr bwMode="auto">
          <a:xfrm>
            <a:off x="6434138" y="2751138"/>
            <a:ext cx="36512" cy="36512"/>
          </a:xfrm>
          <a:prstGeom prst="ellipse">
            <a:avLst/>
          </a:prstGeom>
          <a:solidFill>
            <a:schemeClr val="tx1"/>
          </a:solidFill>
          <a:ln w="9525" algn="ctr">
            <a:solidFill>
              <a:schemeClr val="tx1"/>
            </a:solidFill>
            <a:round/>
            <a:headEnd/>
            <a:tailEnd/>
          </a:ln>
        </p:spPr>
        <p:txBody>
          <a:bodyPr/>
          <a:lstStyle/>
          <a:p>
            <a:pPr algn="ctr"/>
            <a:endParaRPr lang="fr-FR"/>
          </a:p>
        </p:txBody>
      </p:sp>
      <p:sp>
        <p:nvSpPr>
          <p:cNvPr id="21556" name="Accolade fermante 401"/>
          <p:cNvSpPr>
            <a:spLocks/>
          </p:cNvSpPr>
          <p:nvPr/>
        </p:nvSpPr>
        <p:spPr bwMode="auto">
          <a:xfrm rot="5400000">
            <a:off x="3895725" y="2792413"/>
            <a:ext cx="215900" cy="2895600"/>
          </a:xfrm>
          <a:prstGeom prst="rightBrace">
            <a:avLst>
              <a:gd name="adj1" fmla="val 8320"/>
              <a:gd name="adj2" fmla="val 50000"/>
            </a:avLst>
          </a:prstGeom>
          <a:noFill/>
          <a:ln w="9525" algn="ctr">
            <a:solidFill>
              <a:schemeClr val="tx1"/>
            </a:solidFill>
            <a:round/>
            <a:headEnd/>
            <a:tailEnd/>
          </a:ln>
        </p:spPr>
        <p:txBody>
          <a:bodyPr/>
          <a:lstStyle/>
          <a:p>
            <a:pPr algn="ctr"/>
            <a:endParaRPr lang="fr-FR"/>
          </a:p>
        </p:txBody>
      </p:sp>
      <p:grpSp>
        <p:nvGrpSpPr>
          <p:cNvPr id="21557" name="Groupe 402"/>
          <p:cNvGrpSpPr>
            <a:grpSpLocks/>
          </p:cNvGrpSpPr>
          <p:nvPr/>
        </p:nvGrpSpPr>
        <p:grpSpPr bwMode="auto">
          <a:xfrm>
            <a:off x="107950" y="4846638"/>
            <a:ext cx="2303463" cy="1584325"/>
            <a:chOff x="-251142" y="1712748"/>
            <a:chExt cx="3623866" cy="2492607"/>
          </a:xfrm>
        </p:grpSpPr>
        <p:grpSp>
          <p:nvGrpSpPr>
            <p:cNvPr id="21598" name="Groupe 403"/>
            <p:cNvGrpSpPr>
              <a:grpSpLocks/>
            </p:cNvGrpSpPr>
            <p:nvPr/>
          </p:nvGrpSpPr>
          <p:grpSpPr bwMode="auto">
            <a:xfrm>
              <a:off x="623658" y="1922876"/>
              <a:ext cx="2263448" cy="2282479"/>
              <a:chOff x="623658" y="1922876"/>
              <a:chExt cx="2263448" cy="2282479"/>
            </a:xfrm>
          </p:grpSpPr>
          <p:sp>
            <p:nvSpPr>
              <p:cNvPr id="418" name="Rectangle 417"/>
              <p:cNvSpPr/>
              <p:nvPr/>
            </p:nvSpPr>
            <p:spPr>
              <a:xfrm>
                <a:off x="622982" y="1922547"/>
                <a:ext cx="2265229" cy="467051"/>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19" name="Rectangle 418"/>
              <p:cNvSpPr/>
              <p:nvPr/>
            </p:nvSpPr>
            <p:spPr>
              <a:xfrm>
                <a:off x="622982" y="3738303"/>
                <a:ext cx="2265229" cy="46705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21599" name="Group 93"/>
            <p:cNvGrpSpPr>
              <a:grpSpLocks/>
            </p:cNvGrpSpPr>
            <p:nvPr/>
          </p:nvGrpSpPr>
          <p:grpSpPr bwMode="auto">
            <a:xfrm>
              <a:off x="-251142" y="1712748"/>
              <a:ext cx="3623866" cy="2492519"/>
              <a:chOff x="2111" y="1021"/>
              <a:chExt cx="1985" cy="1651"/>
            </a:xfrm>
          </p:grpSpPr>
          <p:sp>
            <p:nvSpPr>
              <p:cNvPr id="21600" name="Freeform 3"/>
              <p:cNvSpPr>
                <a:spLocks/>
              </p:cNvSpPr>
              <p:nvPr/>
            </p:nvSpPr>
            <p:spPr bwMode="auto">
              <a:xfrm>
                <a:off x="2576" y="1485"/>
                <a:ext cx="1261" cy="267"/>
              </a:xfrm>
              <a:custGeom>
                <a:avLst/>
                <a:gdLst>
                  <a:gd name="T0" fmla="*/ 13 w 1261"/>
                  <a:gd name="T1" fmla="*/ 1 h 267"/>
                  <a:gd name="T2" fmla="*/ 39 w 1261"/>
                  <a:gd name="T3" fmla="*/ 1 h 267"/>
                  <a:gd name="T4" fmla="*/ 63 w 1261"/>
                  <a:gd name="T5" fmla="*/ 4 h 267"/>
                  <a:gd name="T6" fmla="*/ 89 w 1261"/>
                  <a:gd name="T7" fmla="*/ 9 h 267"/>
                  <a:gd name="T8" fmla="*/ 115 w 1261"/>
                  <a:gd name="T9" fmla="*/ 15 h 267"/>
                  <a:gd name="T10" fmla="*/ 140 w 1261"/>
                  <a:gd name="T11" fmla="*/ 21 h 267"/>
                  <a:gd name="T12" fmla="*/ 166 w 1261"/>
                  <a:gd name="T13" fmla="*/ 30 h 267"/>
                  <a:gd name="T14" fmla="*/ 192 w 1261"/>
                  <a:gd name="T15" fmla="*/ 39 h 267"/>
                  <a:gd name="T16" fmla="*/ 216 w 1261"/>
                  <a:gd name="T17" fmla="*/ 49 h 267"/>
                  <a:gd name="T18" fmla="*/ 242 w 1261"/>
                  <a:gd name="T19" fmla="*/ 62 h 267"/>
                  <a:gd name="T20" fmla="*/ 267 w 1261"/>
                  <a:gd name="T21" fmla="*/ 74 h 267"/>
                  <a:gd name="T22" fmla="*/ 293 w 1261"/>
                  <a:gd name="T23" fmla="*/ 89 h 267"/>
                  <a:gd name="T24" fmla="*/ 319 w 1261"/>
                  <a:gd name="T25" fmla="*/ 102 h 267"/>
                  <a:gd name="T26" fmla="*/ 345 w 1261"/>
                  <a:gd name="T27" fmla="*/ 119 h 267"/>
                  <a:gd name="T28" fmla="*/ 370 w 1261"/>
                  <a:gd name="T29" fmla="*/ 134 h 267"/>
                  <a:gd name="T30" fmla="*/ 394 w 1261"/>
                  <a:gd name="T31" fmla="*/ 151 h 267"/>
                  <a:gd name="T32" fmla="*/ 420 w 1261"/>
                  <a:gd name="T33" fmla="*/ 167 h 267"/>
                  <a:gd name="T34" fmla="*/ 446 w 1261"/>
                  <a:gd name="T35" fmla="*/ 186 h 267"/>
                  <a:gd name="T36" fmla="*/ 472 w 1261"/>
                  <a:gd name="T37" fmla="*/ 202 h 267"/>
                  <a:gd name="T38" fmla="*/ 497 w 1261"/>
                  <a:gd name="T39" fmla="*/ 217 h 267"/>
                  <a:gd name="T40" fmla="*/ 523 w 1261"/>
                  <a:gd name="T41" fmla="*/ 232 h 267"/>
                  <a:gd name="T42" fmla="*/ 547 w 1261"/>
                  <a:gd name="T43" fmla="*/ 246 h 267"/>
                  <a:gd name="T44" fmla="*/ 573 w 1261"/>
                  <a:gd name="T45" fmla="*/ 257 h 267"/>
                  <a:gd name="T46" fmla="*/ 599 w 1261"/>
                  <a:gd name="T47" fmla="*/ 264 h 267"/>
                  <a:gd name="T48" fmla="*/ 624 w 1261"/>
                  <a:gd name="T49" fmla="*/ 267 h 267"/>
                  <a:gd name="T50" fmla="*/ 650 w 1261"/>
                  <a:gd name="T51" fmla="*/ 266 h 267"/>
                  <a:gd name="T52" fmla="*/ 676 w 1261"/>
                  <a:gd name="T53" fmla="*/ 260 h 267"/>
                  <a:gd name="T54" fmla="*/ 700 w 1261"/>
                  <a:gd name="T55" fmla="*/ 251 h 267"/>
                  <a:gd name="T56" fmla="*/ 726 w 1261"/>
                  <a:gd name="T57" fmla="*/ 240 h 267"/>
                  <a:gd name="T58" fmla="*/ 752 w 1261"/>
                  <a:gd name="T59" fmla="*/ 225 h 267"/>
                  <a:gd name="T60" fmla="*/ 777 w 1261"/>
                  <a:gd name="T61" fmla="*/ 210 h 267"/>
                  <a:gd name="T62" fmla="*/ 803 w 1261"/>
                  <a:gd name="T63" fmla="*/ 193 h 267"/>
                  <a:gd name="T64" fmla="*/ 827 w 1261"/>
                  <a:gd name="T65" fmla="*/ 176 h 267"/>
                  <a:gd name="T66" fmla="*/ 853 w 1261"/>
                  <a:gd name="T67" fmla="*/ 160 h 267"/>
                  <a:gd name="T68" fmla="*/ 879 w 1261"/>
                  <a:gd name="T69" fmla="*/ 143 h 267"/>
                  <a:gd name="T70" fmla="*/ 904 w 1261"/>
                  <a:gd name="T71" fmla="*/ 127 h 267"/>
                  <a:gd name="T72" fmla="*/ 930 w 1261"/>
                  <a:gd name="T73" fmla="*/ 110 h 267"/>
                  <a:gd name="T74" fmla="*/ 956 w 1261"/>
                  <a:gd name="T75" fmla="*/ 95 h 267"/>
                  <a:gd name="T76" fmla="*/ 980 w 1261"/>
                  <a:gd name="T77" fmla="*/ 81 h 267"/>
                  <a:gd name="T78" fmla="*/ 1006 w 1261"/>
                  <a:gd name="T79" fmla="*/ 68 h 267"/>
                  <a:gd name="T80" fmla="*/ 1031 w 1261"/>
                  <a:gd name="T81" fmla="*/ 56 h 267"/>
                  <a:gd name="T82" fmla="*/ 1057 w 1261"/>
                  <a:gd name="T83" fmla="*/ 45 h 267"/>
                  <a:gd name="T84" fmla="*/ 1083 w 1261"/>
                  <a:gd name="T85" fmla="*/ 34 h 267"/>
                  <a:gd name="T86" fmla="*/ 1109 w 1261"/>
                  <a:gd name="T87" fmla="*/ 25 h 267"/>
                  <a:gd name="T88" fmla="*/ 1134 w 1261"/>
                  <a:gd name="T89" fmla="*/ 18 h 267"/>
                  <a:gd name="T90" fmla="*/ 1159 w 1261"/>
                  <a:gd name="T91" fmla="*/ 12 h 267"/>
                  <a:gd name="T92" fmla="*/ 1184 w 1261"/>
                  <a:gd name="T93" fmla="*/ 7 h 267"/>
                  <a:gd name="T94" fmla="*/ 1210 w 1261"/>
                  <a:gd name="T95" fmla="*/ 3 h 267"/>
                  <a:gd name="T96" fmla="*/ 1236 w 1261"/>
                  <a:gd name="T97" fmla="*/ 1 h 267"/>
                  <a:gd name="T98" fmla="*/ 1261 w 1261"/>
                  <a:gd name="T99" fmla="*/ 0 h 2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61"/>
                  <a:gd name="T151" fmla="*/ 0 h 267"/>
                  <a:gd name="T152" fmla="*/ 1261 w 1261"/>
                  <a:gd name="T153" fmla="*/ 267 h 26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61" h="267">
                    <a:moveTo>
                      <a:pt x="0" y="0"/>
                    </a:moveTo>
                    <a:lnTo>
                      <a:pt x="13" y="1"/>
                    </a:lnTo>
                    <a:lnTo>
                      <a:pt x="25" y="1"/>
                    </a:lnTo>
                    <a:lnTo>
                      <a:pt x="39" y="1"/>
                    </a:lnTo>
                    <a:lnTo>
                      <a:pt x="51" y="3"/>
                    </a:lnTo>
                    <a:lnTo>
                      <a:pt x="63" y="4"/>
                    </a:lnTo>
                    <a:lnTo>
                      <a:pt x="77" y="7"/>
                    </a:lnTo>
                    <a:lnTo>
                      <a:pt x="89" y="9"/>
                    </a:lnTo>
                    <a:lnTo>
                      <a:pt x="102" y="12"/>
                    </a:lnTo>
                    <a:lnTo>
                      <a:pt x="115" y="15"/>
                    </a:lnTo>
                    <a:lnTo>
                      <a:pt x="127" y="18"/>
                    </a:lnTo>
                    <a:lnTo>
                      <a:pt x="140" y="21"/>
                    </a:lnTo>
                    <a:lnTo>
                      <a:pt x="152" y="25"/>
                    </a:lnTo>
                    <a:lnTo>
                      <a:pt x="166" y="30"/>
                    </a:lnTo>
                    <a:lnTo>
                      <a:pt x="178" y="34"/>
                    </a:lnTo>
                    <a:lnTo>
                      <a:pt x="192" y="39"/>
                    </a:lnTo>
                    <a:lnTo>
                      <a:pt x="204" y="45"/>
                    </a:lnTo>
                    <a:lnTo>
                      <a:pt x="216" y="49"/>
                    </a:lnTo>
                    <a:lnTo>
                      <a:pt x="230" y="56"/>
                    </a:lnTo>
                    <a:lnTo>
                      <a:pt x="242" y="62"/>
                    </a:lnTo>
                    <a:lnTo>
                      <a:pt x="255" y="68"/>
                    </a:lnTo>
                    <a:lnTo>
                      <a:pt x="267" y="74"/>
                    </a:lnTo>
                    <a:lnTo>
                      <a:pt x="281" y="81"/>
                    </a:lnTo>
                    <a:lnTo>
                      <a:pt x="293" y="89"/>
                    </a:lnTo>
                    <a:lnTo>
                      <a:pt x="305" y="95"/>
                    </a:lnTo>
                    <a:lnTo>
                      <a:pt x="319" y="102"/>
                    </a:lnTo>
                    <a:lnTo>
                      <a:pt x="331" y="110"/>
                    </a:lnTo>
                    <a:lnTo>
                      <a:pt x="345" y="119"/>
                    </a:lnTo>
                    <a:lnTo>
                      <a:pt x="357" y="127"/>
                    </a:lnTo>
                    <a:lnTo>
                      <a:pt x="370" y="134"/>
                    </a:lnTo>
                    <a:lnTo>
                      <a:pt x="382" y="143"/>
                    </a:lnTo>
                    <a:lnTo>
                      <a:pt x="394" y="151"/>
                    </a:lnTo>
                    <a:lnTo>
                      <a:pt x="408" y="160"/>
                    </a:lnTo>
                    <a:lnTo>
                      <a:pt x="420" y="167"/>
                    </a:lnTo>
                    <a:lnTo>
                      <a:pt x="434" y="176"/>
                    </a:lnTo>
                    <a:lnTo>
                      <a:pt x="446" y="186"/>
                    </a:lnTo>
                    <a:lnTo>
                      <a:pt x="458" y="193"/>
                    </a:lnTo>
                    <a:lnTo>
                      <a:pt x="472" y="202"/>
                    </a:lnTo>
                    <a:lnTo>
                      <a:pt x="484" y="210"/>
                    </a:lnTo>
                    <a:lnTo>
                      <a:pt x="497" y="217"/>
                    </a:lnTo>
                    <a:lnTo>
                      <a:pt x="509" y="225"/>
                    </a:lnTo>
                    <a:lnTo>
                      <a:pt x="523" y="232"/>
                    </a:lnTo>
                    <a:lnTo>
                      <a:pt x="535" y="240"/>
                    </a:lnTo>
                    <a:lnTo>
                      <a:pt x="547" y="246"/>
                    </a:lnTo>
                    <a:lnTo>
                      <a:pt x="561" y="251"/>
                    </a:lnTo>
                    <a:lnTo>
                      <a:pt x="573" y="257"/>
                    </a:lnTo>
                    <a:lnTo>
                      <a:pt x="587" y="260"/>
                    </a:lnTo>
                    <a:lnTo>
                      <a:pt x="599" y="264"/>
                    </a:lnTo>
                    <a:lnTo>
                      <a:pt x="611" y="266"/>
                    </a:lnTo>
                    <a:lnTo>
                      <a:pt x="624" y="267"/>
                    </a:lnTo>
                    <a:lnTo>
                      <a:pt x="637" y="267"/>
                    </a:lnTo>
                    <a:lnTo>
                      <a:pt x="650" y="266"/>
                    </a:lnTo>
                    <a:lnTo>
                      <a:pt x="662" y="264"/>
                    </a:lnTo>
                    <a:lnTo>
                      <a:pt x="676" y="260"/>
                    </a:lnTo>
                    <a:lnTo>
                      <a:pt x="688" y="257"/>
                    </a:lnTo>
                    <a:lnTo>
                      <a:pt x="700" y="251"/>
                    </a:lnTo>
                    <a:lnTo>
                      <a:pt x="714" y="246"/>
                    </a:lnTo>
                    <a:lnTo>
                      <a:pt x="726" y="240"/>
                    </a:lnTo>
                    <a:lnTo>
                      <a:pt x="739" y="232"/>
                    </a:lnTo>
                    <a:lnTo>
                      <a:pt x="752" y="225"/>
                    </a:lnTo>
                    <a:lnTo>
                      <a:pt x="764" y="217"/>
                    </a:lnTo>
                    <a:lnTo>
                      <a:pt x="777" y="210"/>
                    </a:lnTo>
                    <a:lnTo>
                      <a:pt x="789" y="202"/>
                    </a:lnTo>
                    <a:lnTo>
                      <a:pt x="803" y="193"/>
                    </a:lnTo>
                    <a:lnTo>
                      <a:pt x="815" y="186"/>
                    </a:lnTo>
                    <a:lnTo>
                      <a:pt x="827" y="176"/>
                    </a:lnTo>
                    <a:lnTo>
                      <a:pt x="841" y="167"/>
                    </a:lnTo>
                    <a:lnTo>
                      <a:pt x="853" y="160"/>
                    </a:lnTo>
                    <a:lnTo>
                      <a:pt x="866" y="151"/>
                    </a:lnTo>
                    <a:lnTo>
                      <a:pt x="879" y="143"/>
                    </a:lnTo>
                    <a:lnTo>
                      <a:pt x="892" y="134"/>
                    </a:lnTo>
                    <a:lnTo>
                      <a:pt x="904" y="127"/>
                    </a:lnTo>
                    <a:lnTo>
                      <a:pt x="916" y="119"/>
                    </a:lnTo>
                    <a:lnTo>
                      <a:pt x="930" y="110"/>
                    </a:lnTo>
                    <a:lnTo>
                      <a:pt x="942" y="102"/>
                    </a:lnTo>
                    <a:lnTo>
                      <a:pt x="956" y="95"/>
                    </a:lnTo>
                    <a:lnTo>
                      <a:pt x="968" y="89"/>
                    </a:lnTo>
                    <a:lnTo>
                      <a:pt x="980" y="81"/>
                    </a:lnTo>
                    <a:lnTo>
                      <a:pt x="994" y="74"/>
                    </a:lnTo>
                    <a:lnTo>
                      <a:pt x="1006" y="68"/>
                    </a:lnTo>
                    <a:lnTo>
                      <a:pt x="1019" y="62"/>
                    </a:lnTo>
                    <a:lnTo>
                      <a:pt x="1031" y="56"/>
                    </a:lnTo>
                    <a:lnTo>
                      <a:pt x="1045" y="49"/>
                    </a:lnTo>
                    <a:lnTo>
                      <a:pt x="1057" y="45"/>
                    </a:lnTo>
                    <a:lnTo>
                      <a:pt x="1069" y="39"/>
                    </a:lnTo>
                    <a:lnTo>
                      <a:pt x="1083" y="34"/>
                    </a:lnTo>
                    <a:lnTo>
                      <a:pt x="1095" y="30"/>
                    </a:lnTo>
                    <a:lnTo>
                      <a:pt x="1109" y="25"/>
                    </a:lnTo>
                    <a:lnTo>
                      <a:pt x="1121" y="21"/>
                    </a:lnTo>
                    <a:lnTo>
                      <a:pt x="1134" y="18"/>
                    </a:lnTo>
                    <a:lnTo>
                      <a:pt x="1146" y="15"/>
                    </a:lnTo>
                    <a:lnTo>
                      <a:pt x="1159" y="12"/>
                    </a:lnTo>
                    <a:lnTo>
                      <a:pt x="1172" y="9"/>
                    </a:lnTo>
                    <a:lnTo>
                      <a:pt x="1184" y="7"/>
                    </a:lnTo>
                    <a:lnTo>
                      <a:pt x="1198" y="4"/>
                    </a:lnTo>
                    <a:lnTo>
                      <a:pt x="1210" y="3"/>
                    </a:lnTo>
                    <a:lnTo>
                      <a:pt x="1222" y="1"/>
                    </a:lnTo>
                    <a:lnTo>
                      <a:pt x="1236" y="1"/>
                    </a:lnTo>
                    <a:lnTo>
                      <a:pt x="1248" y="1"/>
                    </a:lnTo>
                    <a:lnTo>
                      <a:pt x="1261" y="0"/>
                    </a:lnTo>
                  </a:path>
                </a:pathLst>
              </a:custGeom>
              <a:noFill/>
              <a:ln w="26988">
                <a:solidFill>
                  <a:srgbClr val="FF0000"/>
                </a:solidFill>
                <a:prstDash val="dash"/>
                <a:round/>
                <a:headEnd/>
                <a:tailEnd/>
              </a:ln>
            </p:spPr>
            <p:txBody>
              <a:bodyPr/>
              <a:lstStyle/>
              <a:p>
                <a:endParaRPr lang="en-US">
                  <a:solidFill>
                    <a:srgbClr val="000000"/>
                  </a:solidFill>
                </a:endParaRPr>
              </a:p>
            </p:txBody>
          </p:sp>
          <p:sp>
            <p:nvSpPr>
              <p:cNvPr id="21601" name="Freeform 4"/>
              <p:cNvSpPr>
                <a:spLocks/>
              </p:cNvSpPr>
              <p:nvPr/>
            </p:nvSpPr>
            <p:spPr bwMode="auto">
              <a:xfrm>
                <a:off x="2578" y="2087"/>
                <a:ext cx="1261" cy="267"/>
              </a:xfrm>
              <a:custGeom>
                <a:avLst/>
                <a:gdLst>
                  <a:gd name="T0" fmla="*/ 13 w 1261"/>
                  <a:gd name="T1" fmla="*/ 267 h 267"/>
                  <a:gd name="T2" fmla="*/ 39 w 1261"/>
                  <a:gd name="T3" fmla="*/ 266 h 267"/>
                  <a:gd name="T4" fmla="*/ 63 w 1261"/>
                  <a:gd name="T5" fmla="*/ 263 h 267"/>
                  <a:gd name="T6" fmla="*/ 89 w 1261"/>
                  <a:gd name="T7" fmla="*/ 258 h 267"/>
                  <a:gd name="T8" fmla="*/ 115 w 1261"/>
                  <a:gd name="T9" fmla="*/ 254 h 267"/>
                  <a:gd name="T10" fmla="*/ 140 w 1261"/>
                  <a:gd name="T11" fmla="*/ 246 h 267"/>
                  <a:gd name="T12" fmla="*/ 166 w 1261"/>
                  <a:gd name="T13" fmla="*/ 239 h 267"/>
                  <a:gd name="T14" fmla="*/ 192 w 1261"/>
                  <a:gd name="T15" fmla="*/ 228 h 267"/>
                  <a:gd name="T16" fmla="*/ 216 w 1261"/>
                  <a:gd name="T17" fmla="*/ 217 h 267"/>
                  <a:gd name="T18" fmla="*/ 242 w 1261"/>
                  <a:gd name="T19" fmla="*/ 205 h 267"/>
                  <a:gd name="T20" fmla="*/ 267 w 1261"/>
                  <a:gd name="T21" fmla="*/ 193 h 267"/>
                  <a:gd name="T22" fmla="*/ 293 w 1261"/>
                  <a:gd name="T23" fmla="*/ 180 h 267"/>
                  <a:gd name="T24" fmla="*/ 319 w 1261"/>
                  <a:gd name="T25" fmla="*/ 165 h 267"/>
                  <a:gd name="T26" fmla="*/ 345 w 1261"/>
                  <a:gd name="T27" fmla="*/ 149 h 267"/>
                  <a:gd name="T28" fmla="*/ 370 w 1261"/>
                  <a:gd name="T29" fmla="*/ 133 h 267"/>
                  <a:gd name="T30" fmla="*/ 394 w 1261"/>
                  <a:gd name="T31" fmla="*/ 116 h 267"/>
                  <a:gd name="T32" fmla="*/ 420 w 1261"/>
                  <a:gd name="T33" fmla="*/ 99 h 267"/>
                  <a:gd name="T34" fmla="*/ 446 w 1261"/>
                  <a:gd name="T35" fmla="*/ 83 h 267"/>
                  <a:gd name="T36" fmla="*/ 472 w 1261"/>
                  <a:gd name="T37" fmla="*/ 66 h 267"/>
                  <a:gd name="T38" fmla="*/ 497 w 1261"/>
                  <a:gd name="T39" fmla="*/ 50 h 267"/>
                  <a:gd name="T40" fmla="*/ 523 w 1261"/>
                  <a:gd name="T41" fmla="*/ 34 h 267"/>
                  <a:gd name="T42" fmla="*/ 547 w 1261"/>
                  <a:gd name="T43" fmla="*/ 21 h 267"/>
                  <a:gd name="T44" fmla="*/ 573 w 1261"/>
                  <a:gd name="T45" fmla="*/ 12 h 267"/>
                  <a:gd name="T46" fmla="*/ 599 w 1261"/>
                  <a:gd name="T47" fmla="*/ 4 h 267"/>
                  <a:gd name="T48" fmla="*/ 624 w 1261"/>
                  <a:gd name="T49" fmla="*/ 0 h 267"/>
                  <a:gd name="T50" fmla="*/ 650 w 1261"/>
                  <a:gd name="T51" fmla="*/ 1 h 267"/>
                  <a:gd name="T52" fmla="*/ 676 w 1261"/>
                  <a:gd name="T53" fmla="*/ 7 h 267"/>
                  <a:gd name="T54" fmla="*/ 700 w 1261"/>
                  <a:gd name="T55" fmla="*/ 16 h 267"/>
                  <a:gd name="T56" fmla="*/ 726 w 1261"/>
                  <a:gd name="T57" fmla="*/ 28 h 267"/>
                  <a:gd name="T58" fmla="*/ 752 w 1261"/>
                  <a:gd name="T59" fmla="*/ 42 h 267"/>
                  <a:gd name="T60" fmla="*/ 777 w 1261"/>
                  <a:gd name="T61" fmla="*/ 57 h 267"/>
                  <a:gd name="T62" fmla="*/ 803 w 1261"/>
                  <a:gd name="T63" fmla="*/ 74 h 267"/>
                  <a:gd name="T64" fmla="*/ 827 w 1261"/>
                  <a:gd name="T65" fmla="*/ 90 h 267"/>
                  <a:gd name="T66" fmla="*/ 853 w 1261"/>
                  <a:gd name="T67" fmla="*/ 107 h 267"/>
                  <a:gd name="T68" fmla="*/ 879 w 1261"/>
                  <a:gd name="T69" fmla="*/ 125 h 267"/>
                  <a:gd name="T70" fmla="*/ 904 w 1261"/>
                  <a:gd name="T71" fmla="*/ 140 h 267"/>
                  <a:gd name="T72" fmla="*/ 930 w 1261"/>
                  <a:gd name="T73" fmla="*/ 157 h 267"/>
                  <a:gd name="T74" fmla="*/ 956 w 1261"/>
                  <a:gd name="T75" fmla="*/ 172 h 267"/>
                  <a:gd name="T76" fmla="*/ 980 w 1261"/>
                  <a:gd name="T77" fmla="*/ 186 h 267"/>
                  <a:gd name="T78" fmla="*/ 1006 w 1261"/>
                  <a:gd name="T79" fmla="*/ 199 h 267"/>
                  <a:gd name="T80" fmla="*/ 1031 w 1261"/>
                  <a:gd name="T81" fmla="*/ 211 h 267"/>
                  <a:gd name="T82" fmla="*/ 1057 w 1261"/>
                  <a:gd name="T83" fmla="*/ 223 h 267"/>
                  <a:gd name="T84" fmla="*/ 1083 w 1261"/>
                  <a:gd name="T85" fmla="*/ 233 h 267"/>
                  <a:gd name="T86" fmla="*/ 1109 w 1261"/>
                  <a:gd name="T87" fmla="*/ 242 h 267"/>
                  <a:gd name="T88" fmla="*/ 1134 w 1261"/>
                  <a:gd name="T89" fmla="*/ 249 h 267"/>
                  <a:gd name="T90" fmla="*/ 1159 w 1261"/>
                  <a:gd name="T91" fmla="*/ 255 h 267"/>
                  <a:gd name="T92" fmla="*/ 1184 w 1261"/>
                  <a:gd name="T93" fmla="*/ 261 h 267"/>
                  <a:gd name="T94" fmla="*/ 1210 w 1261"/>
                  <a:gd name="T95" fmla="*/ 264 h 267"/>
                  <a:gd name="T96" fmla="*/ 1236 w 1261"/>
                  <a:gd name="T97" fmla="*/ 266 h 267"/>
                  <a:gd name="T98" fmla="*/ 1261 w 1261"/>
                  <a:gd name="T99" fmla="*/ 267 h 2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61"/>
                  <a:gd name="T151" fmla="*/ 0 h 267"/>
                  <a:gd name="T152" fmla="*/ 1261 w 1261"/>
                  <a:gd name="T153" fmla="*/ 267 h 26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61" h="267">
                    <a:moveTo>
                      <a:pt x="0" y="267"/>
                    </a:moveTo>
                    <a:lnTo>
                      <a:pt x="13" y="267"/>
                    </a:lnTo>
                    <a:lnTo>
                      <a:pt x="25" y="266"/>
                    </a:lnTo>
                    <a:lnTo>
                      <a:pt x="39" y="266"/>
                    </a:lnTo>
                    <a:lnTo>
                      <a:pt x="51" y="264"/>
                    </a:lnTo>
                    <a:lnTo>
                      <a:pt x="63" y="263"/>
                    </a:lnTo>
                    <a:lnTo>
                      <a:pt x="77" y="261"/>
                    </a:lnTo>
                    <a:lnTo>
                      <a:pt x="89" y="258"/>
                    </a:lnTo>
                    <a:lnTo>
                      <a:pt x="102" y="255"/>
                    </a:lnTo>
                    <a:lnTo>
                      <a:pt x="115" y="254"/>
                    </a:lnTo>
                    <a:lnTo>
                      <a:pt x="127" y="249"/>
                    </a:lnTo>
                    <a:lnTo>
                      <a:pt x="140" y="246"/>
                    </a:lnTo>
                    <a:lnTo>
                      <a:pt x="152" y="242"/>
                    </a:lnTo>
                    <a:lnTo>
                      <a:pt x="166" y="239"/>
                    </a:lnTo>
                    <a:lnTo>
                      <a:pt x="178" y="233"/>
                    </a:lnTo>
                    <a:lnTo>
                      <a:pt x="192" y="228"/>
                    </a:lnTo>
                    <a:lnTo>
                      <a:pt x="204" y="223"/>
                    </a:lnTo>
                    <a:lnTo>
                      <a:pt x="216" y="217"/>
                    </a:lnTo>
                    <a:lnTo>
                      <a:pt x="230" y="211"/>
                    </a:lnTo>
                    <a:lnTo>
                      <a:pt x="242" y="205"/>
                    </a:lnTo>
                    <a:lnTo>
                      <a:pt x="255" y="199"/>
                    </a:lnTo>
                    <a:lnTo>
                      <a:pt x="267" y="193"/>
                    </a:lnTo>
                    <a:lnTo>
                      <a:pt x="281" y="186"/>
                    </a:lnTo>
                    <a:lnTo>
                      <a:pt x="293" y="180"/>
                    </a:lnTo>
                    <a:lnTo>
                      <a:pt x="305" y="172"/>
                    </a:lnTo>
                    <a:lnTo>
                      <a:pt x="319" y="165"/>
                    </a:lnTo>
                    <a:lnTo>
                      <a:pt x="331" y="157"/>
                    </a:lnTo>
                    <a:lnTo>
                      <a:pt x="345" y="149"/>
                    </a:lnTo>
                    <a:lnTo>
                      <a:pt x="357" y="140"/>
                    </a:lnTo>
                    <a:lnTo>
                      <a:pt x="370" y="133"/>
                    </a:lnTo>
                    <a:lnTo>
                      <a:pt x="382" y="125"/>
                    </a:lnTo>
                    <a:lnTo>
                      <a:pt x="394" y="116"/>
                    </a:lnTo>
                    <a:lnTo>
                      <a:pt x="408" y="107"/>
                    </a:lnTo>
                    <a:lnTo>
                      <a:pt x="420" y="99"/>
                    </a:lnTo>
                    <a:lnTo>
                      <a:pt x="434" y="90"/>
                    </a:lnTo>
                    <a:lnTo>
                      <a:pt x="446" y="83"/>
                    </a:lnTo>
                    <a:lnTo>
                      <a:pt x="458" y="74"/>
                    </a:lnTo>
                    <a:lnTo>
                      <a:pt x="472" y="66"/>
                    </a:lnTo>
                    <a:lnTo>
                      <a:pt x="484" y="57"/>
                    </a:lnTo>
                    <a:lnTo>
                      <a:pt x="497" y="50"/>
                    </a:lnTo>
                    <a:lnTo>
                      <a:pt x="509" y="42"/>
                    </a:lnTo>
                    <a:lnTo>
                      <a:pt x="523" y="34"/>
                    </a:lnTo>
                    <a:lnTo>
                      <a:pt x="535" y="28"/>
                    </a:lnTo>
                    <a:lnTo>
                      <a:pt x="547" y="21"/>
                    </a:lnTo>
                    <a:lnTo>
                      <a:pt x="561" y="16"/>
                    </a:lnTo>
                    <a:lnTo>
                      <a:pt x="573" y="12"/>
                    </a:lnTo>
                    <a:lnTo>
                      <a:pt x="587" y="7"/>
                    </a:lnTo>
                    <a:lnTo>
                      <a:pt x="599" y="4"/>
                    </a:lnTo>
                    <a:lnTo>
                      <a:pt x="611" y="1"/>
                    </a:lnTo>
                    <a:lnTo>
                      <a:pt x="624" y="0"/>
                    </a:lnTo>
                    <a:lnTo>
                      <a:pt x="637" y="0"/>
                    </a:lnTo>
                    <a:lnTo>
                      <a:pt x="650" y="1"/>
                    </a:lnTo>
                    <a:lnTo>
                      <a:pt x="662" y="4"/>
                    </a:lnTo>
                    <a:lnTo>
                      <a:pt x="676" y="7"/>
                    </a:lnTo>
                    <a:lnTo>
                      <a:pt x="688" y="12"/>
                    </a:lnTo>
                    <a:lnTo>
                      <a:pt x="700" y="16"/>
                    </a:lnTo>
                    <a:lnTo>
                      <a:pt x="714" y="21"/>
                    </a:lnTo>
                    <a:lnTo>
                      <a:pt x="726" y="28"/>
                    </a:lnTo>
                    <a:lnTo>
                      <a:pt x="739" y="34"/>
                    </a:lnTo>
                    <a:lnTo>
                      <a:pt x="752" y="42"/>
                    </a:lnTo>
                    <a:lnTo>
                      <a:pt x="764" y="50"/>
                    </a:lnTo>
                    <a:lnTo>
                      <a:pt x="777" y="57"/>
                    </a:lnTo>
                    <a:lnTo>
                      <a:pt x="789" y="66"/>
                    </a:lnTo>
                    <a:lnTo>
                      <a:pt x="803" y="74"/>
                    </a:lnTo>
                    <a:lnTo>
                      <a:pt x="815" y="83"/>
                    </a:lnTo>
                    <a:lnTo>
                      <a:pt x="827" y="90"/>
                    </a:lnTo>
                    <a:lnTo>
                      <a:pt x="841" y="99"/>
                    </a:lnTo>
                    <a:lnTo>
                      <a:pt x="853" y="107"/>
                    </a:lnTo>
                    <a:lnTo>
                      <a:pt x="866" y="116"/>
                    </a:lnTo>
                    <a:lnTo>
                      <a:pt x="879" y="125"/>
                    </a:lnTo>
                    <a:lnTo>
                      <a:pt x="892" y="133"/>
                    </a:lnTo>
                    <a:lnTo>
                      <a:pt x="904" y="140"/>
                    </a:lnTo>
                    <a:lnTo>
                      <a:pt x="916" y="149"/>
                    </a:lnTo>
                    <a:lnTo>
                      <a:pt x="930" y="157"/>
                    </a:lnTo>
                    <a:lnTo>
                      <a:pt x="942" y="165"/>
                    </a:lnTo>
                    <a:lnTo>
                      <a:pt x="956" y="172"/>
                    </a:lnTo>
                    <a:lnTo>
                      <a:pt x="968" y="180"/>
                    </a:lnTo>
                    <a:lnTo>
                      <a:pt x="980" y="186"/>
                    </a:lnTo>
                    <a:lnTo>
                      <a:pt x="994" y="193"/>
                    </a:lnTo>
                    <a:lnTo>
                      <a:pt x="1006" y="199"/>
                    </a:lnTo>
                    <a:lnTo>
                      <a:pt x="1019" y="205"/>
                    </a:lnTo>
                    <a:lnTo>
                      <a:pt x="1031" y="211"/>
                    </a:lnTo>
                    <a:lnTo>
                      <a:pt x="1045" y="217"/>
                    </a:lnTo>
                    <a:lnTo>
                      <a:pt x="1057" y="223"/>
                    </a:lnTo>
                    <a:lnTo>
                      <a:pt x="1069" y="228"/>
                    </a:lnTo>
                    <a:lnTo>
                      <a:pt x="1083" y="233"/>
                    </a:lnTo>
                    <a:lnTo>
                      <a:pt x="1095" y="239"/>
                    </a:lnTo>
                    <a:lnTo>
                      <a:pt x="1109" y="242"/>
                    </a:lnTo>
                    <a:lnTo>
                      <a:pt x="1121" y="246"/>
                    </a:lnTo>
                    <a:lnTo>
                      <a:pt x="1134" y="249"/>
                    </a:lnTo>
                    <a:lnTo>
                      <a:pt x="1146" y="254"/>
                    </a:lnTo>
                    <a:lnTo>
                      <a:pt x="1159" y="255"/>
                    </a:lnTo>
                    <a:lnTo>
                      <a:pt x="1172" y="258"/>
                    </a:lnTo>
                    <a:lnTo>
                      <a:pt x="1184" y="261"/>
                    </a:lnTo>
                    <a:lnTo>
                      <a:pt x="1198" y="263"/>
                    </a:lnTo>
                    <a:lnTo>
                      <a:pt x="1210" y="264"/>
                    </a:lnTo>
                    <a:lnTo>
                      <a:pt x="1222" y="266"/>
                    </a:lnTo>
                    <a:lnTo>
                      <a:pt x="1236" y="266"/>
                    </a:lnTo>
                    <a:lnTo>
                      <a:pt x="1248" y="267"/>
                    </a:lnTo>
                    <a:lnTo>
                      <a:pt x="1261" y="267"/>
                    </a:lnTo>
                  </a:path>
                </a:pathLst>
              </a:custGeom>
              <a:noFill/>
              <a:ln w="26988">
                <a:solidFill>
                  <a:srgbClr val="0000FF"/>
                </a:solidFill>
                <a:round/>
                <a:headEnd/>
                <a:tailEnd/>
              </a:ln>
            </p:spPr>
            <p:txBody>
              <a:bodyPr/>
              <a:lstStyle/>
              <a:p>
                <a:endParaRPr lang="en-US">
                  <a:solidFill>
                    <a:srgbClr val="000000"/>
                  </a:solidFill>
                </a:endParaRPr>
              </a:p>
            </p:txBody>
          </p:sp>
          <p:sp>
            <p:nvSpPr>
              <p:cNvPr id="21602" name="Line 5"/>
              <p:cNvSpPr>
                <a:spLocks noChangeShapeType="1"/>
              </p:cNvSpPr>
              <p:nvPr/>
            </p:nvSpPr>
            <p:spPr bwMode="auto">
              <a:xfrm>
                <a:off x="2522" y="1916"/>
                <a:ext cx="1506" cy="0"/>
              </a:xfrm>
              <a:prstGeom prst="line">
                <a:avLst/>
              </a:prstGeom>
              <a:noFill/>
              <a:ln w="25400">
                <a:solidFill>
                  <a:schemeClr val="tx1"/>
                </a:solidFill>
                <a:round/>
                <a:headEnd/>
                <a:tailEnd type="triangle" w="med" len="med"/>
              </a:ln>
            </p:spPr>
            <p:txBody>
              <a:bodyPr wrap="none" anchor="ctr"/>
              <a:lstStyle/>
              <a:p>
                <a:endParaRPr lang="fr-FR"/>
              </a:p>
            </p:txBody>
          </p:sp>
          <p:sp>
            <p:nvSpPr>
              <p:cNvPr id="21603" name="Rectangle 7"/>
              <p:cNvSpPr>
                <a:spLocks noChangeArrowheads="1"/>
              </p:cNvSpPr>
              <p:nvPr/>
            </p:nvSpPr>
            <p:spPr bwMode="auto">
              <a:xfrm>
                <a:off x="2111" y="1021"/>
                <a:ext cx="379" cy="231"/>
              </a:xfrm>
              <a:prstGeom prst="rect">
                <a:avLst/>
              </a:prstGeom>
              <a:noFill/>
              <a:ln w="9525">
                <a:noFill/>
                <a:miter lim="800000"/>
                <a:headEnd/>
                <a:tailEnd/>
              </a:ln>
            </p:spPr>
            <p:txBody>
              <a:bodyPr wrap="none">
                <a:spAutoFit/>
              </a:bodyPr>
              <a:lstStyle/>
              <a:p>
                <a:pPr eaLnBrk="0" hangingPunct="0"/>
                <a:r>
                  <a:rPr lang="en-US">
                    <a:solidFill>
                      <a:srgbClr val="000000"/>
                    </a:solidFill>
                    <a:sym typeface="Math1"/>
                  </a:rPr>
                  <a:t>E(</a:t>
                </a:r>
                <a:r>
                  <a:rPr lang="en-US">
                    <a:solidFill>
                      <a:srgbClr val="FF00FF"/>
                    </a:solidFill>
                    <a:latin typeface="Symbol" pitchFamily="18" charset="2"/>
                    <a:sym typeface="Math1"/>
                  </a:rPr>
                  <a:t>d</a:t>
                </a:r>
                <a:r>
                  <a:rPr lang="en-US">
                    <a:solidFill>
                      <a:srgbClr val="000000"/>
                    </a:solidFill>
                    <a:sym typeface="Math1"/>
                  </a:rPr>
                  <a:t>)</a:t>
                </a:r>
              </a:p>
            </p:txBody>
          </p:sp>
          <p:sp>
            <p:nvSpPr>
              <p:cNvPr id="21604" name="Rectangle 8"/>
              <p:cNvSpPr>
                <a:spLocks noChangeArrowheads="1"/>
              </p:cNvSpPr>
              <p:nvPr/>
            </p:nvSpPr>
            <p:spPr bwMode="auto">
              <a:xfrm>
                <a:off x="3909" y="1890"/>
                <a:ext cx="187" cy="231"/>
              </a:xfrm>
              <a:prstGeom prst="rect">
                <a:avLst/>
              </a:prstGeom>
              <a:noFill/>
              <a:ln w="9525">
                <a:noFill/>
                <a:miter lim="800000"/>
                <a:headEnd/>
                <a:tailEnd/>
              </a:ln>
            </p:spPr>
            <p:txBody>
              <a:bodyPr wrap="none">
                <a:spAutoFit/>
              </a:bodyPr>
              <a:lstStyle/>
              <a:p>
                <a:pPr eaLnBrk="0" hangingPunct="0"/>
                <a:r>
                  <a:rPr lang="en-US">
                    <a:solidFill>
                      <a:srgbClr val="FF00FF"/>
                    </a:solidFill>
                    <a:latin typeface="Symbol" pitchFamily="18" charset="2"/>
                    <a:sym typeface="Math1"/>
                  </a:rPr>
                  <a:t>d</a:t>
                </a:r>
              </a:p>
            </p:txBody>
          </p:sp>
          <p:sp>
            <p:nvSpPr>
              <p:cNvPr id="21605" name="Rectangle 9"/>
              <p:cNvSpPr>
                <a:spLocks noChangeArrowheads="1"/>
              </p:cNvSpPr>
              <p:nvPr/>
            </p:nvSpPr>
            <p:spPr bwMode="auto">
              <a:xfrm>
                <a:off x="2890" y="2179"/>
                <a:ext cx="159" cy="385"/>
              </a:xfrm>
              <a:prstGeom prst="rect">
                <a:avLst/>
              </a:prstGeom>
              <a:noFill/>
              <a:ln w="9525">
                <a:noFill/>
                <a:miter lim="800000"/>
                <a:headEnd/>
                <a:tailEnd/>
              </a:ln>
            </p:spPr>
            <p:txBody>
              <a:bodyPr wrap="none">
                <a:spAutoFit/>
              </a:bodyPr>
              <a:lstStyle/>
              <a:p>
                <a:pPr eaLnBrk="0" hangingPunct="0"/>
                <a:endParaRPr lang="en-US">
                  <a:solidFill>
                    <a:srgbClr val="0000FF"/>
                  </a:solidFill>
                  <a:sym typeface="Math1"/>
                </a:endParaRPr>
              </a:p>
            </p:txBody>
          </p:sp>
          <p:sp>
            <p:nvSpPr>
              <p:cNvPr id="21606" name="Rectangle 10"/>
              <p:cNvSpPr>
                <a:spLocks noChangeArrowheads="1"/>
              </p:cNvSpPr>
              <p:nvPr/>
            </p:nvSpPr>
            <p:spPr bwMode="auto">
              <a:xfrm>
                <a:off x="2890" y="1433"/>
                <a:ext cx="159" cy="289"/>
              </a:xfrm>
              <a:prstGeom prst="rect">
                <a:avLst/>
              </a:prstGeom>
              <a:noFill/>
              <a:ln w="9525">
                <a:noFill/>
                <a:miter lim="800000"/>
                <a:headEnd/>
                <a:tailEnd/>
              </a:ln>
            </p:spPr>
            <p:txBody>
              <a:bodyPr wrap="none">
                <a:spAutoFit/>
              </a:bodyPr>
              <a:lstStyle/>
              <a:p>
                <a:pPr eaLnBrk="0" hangingPunct="0"/>
                <a:endParaRPr lang="en-US" baseline="-25000">
                  <a:solidFill>
                    <a:srgbClr val="FF0000"/>
                  </a:solidFill>
                  <a:sym typeface="Math1"/>
                </a:endParaRPr>
              </a:p>
            </p:txBody>
          </p:sp>
          <p:sp>
            <p:nvSpPr>
              <p:cNvPr id="21607" name="Line 11"/>
              <p:cNvSpPr>
                <a:spLocks noChangeShapeType="1"/>
              </p:cNvSpPr>
              <p:nvPr/>
            </p:nvSpPr>
            <p:spPr bwMode="auto">
              <a:xfrm flipH="1">
                <a:off x="3830" y="1916"/>
                <a:ext cx="0" cy="41"/>
              </a:xfrm>
              <a:prstGeom prst="line">
                <a:avLst/>
              </a:prstGeom>
              <a:noFill/>
              <a:ln w="9525">
                <a:solidFill>
                  <a:schemeClr val="tx1"/>
                </a:solidFill>
                <a:round/>
                <a:headEnd/>
                <a:tailEnd/>
              </a:ln>
            </p:spPr>
            <p:txBody>
              <a:bodyPr wrap="none" anchor="ctr"/>
              <a:lstStyle/>
              <a:p>
                <a:endParaRPr lang="fr-FR"/>
              </a:p>
            </p:txBody>
          </p:sp>
          <p:sp>
            <p:nvSpPr>
              <p:cNvPr id="21608" name="Rectangle 14"/>
              <p:cNvSpPr>
                <a:spLocks noChangeArrowheads="1"/>
              </p:cNvSpPr>
              <p:nvPr/>
            </p:nvSpPr>
            <p:spPr bwMode="auto">
              <a:xfrm>
                <a:off x="2198" y="1354"/>
                <a:ext cx="288" cy="231"/>
              </a:xfrm>
              <a:prstGeom prst="rect">
                <a:avLst/>
              </a:prstGeom>
              <a:noFill/>
              <a:ln w="9525">
                <a:noFill/>
                <a:miter lim="800000"/>
                <a:headEnd/>
                <a:tailEnd/>
              </a:ln>
            </p:spPr>
            <p:txBody>
              <a:bodyPr wrap="none">
                <a:spAutoFit/>
              </a:bodyPr>
              <a:lstStyle/>
              <a:p>
                <a:pPr eaLnBrk="0" hangingPunct="0"/>
                <a:r>
                  <a:rPr lang="en-US">
                    <a:solidFill>
                      <a:srgbClr val="000000"/>
                    </a:solidFill>
                    <a:sym typeface="Math1"/>
                  </a:rPr>
                  <a:t>+</a:t>
                </a:r>
                <a:r>
                  <a:rPr lang="en-US">
                    <a:solidFill>
                      <a:srgbClr val="000000"/>
                    </a:solidFill>
                    <a:latin typeface="Symbol" pitchFamily="18" charset="2"/>
                    <a:sym typeface="Math1"/>
                  </a:rPr>
                  <a:t>D</a:t>
                </a:r>
              </a:p>
            </p:txBody>
          </p:sp>
          <p:sp>
            <p:nvSpPr>
              <p:cNvPr id="21609" name="Rectangle 15"/>
              <p:cNvSpPr>
                <a:spLocks noChangeArrowheads="1"/>
              </p:cNvSpPr>
              <p:nvPr/>
            </p:nvSpPr>
            <p:spPr bwMode="auto">
              <a:xfrm>
                <a:off x="2230" y="2213"/>
                <a:ext cx="252" cy="231"/>
              </a:xfrm>
              <a:prstGeom prst="rect">
                <a:avLst/>
              </a:prstGeom>
              <a:noFill/>
              <a:ln w="9525">
                <a:noFill/>
                <a:miter lim="800000"/>
                <a:headEnd/>
                <a:tailEnd/>
              </a:ln>
            </p:spPr>
            <p:txBody>
              <a:bodyPr wrap="none">
                <a:spAutoFit/>
              </a:bodyPr>
              <a:lstStyle/>
              <a:p>
                <a:pPr eaLnBrk="0" hangingPunct="0"/>
                <a:r>
                  <a:rPr lang="en-US">
                    <a:solidFill>
                      <a:srgbClr val="000000"/>
                    </a:solidFill>
                    <a:sym typeface="Math1"/>
                  </a:rPr>
                  <a:t>-</a:t>
                </a:r>
                <a:r>
                  <a:rPr lang="en-US">
                    <a:solidFill>
                      <a:srgbClr val="000000"/>
                    </a:solidFill>
                    <a:latin typeface="Symbol" pitchFamily="18" charset="2"/>
                    <a:sym typeface="Math1"/>
                  </a:rPr>
                  <a:t>D</a:t>
                </a:r>
              </a:p>
            </p:txBody>
          </p:sp>
          <p:sp>
            <p:nvSpPr>
              <p:cNvPr id="21610" name="Rectangle 16"/>
              <p:cNvSpPr>
                <a:spLocks noChangeArrowheads="1"/>
              </p:cNvSpPr>
              <p:nvPr/>
            </p:nvSpPr>
            <p:spPr bwMode="auto">
              <a:xfrm>
                <a:off x="2290" y="1798"/>
                <a:ext cx="196" cy="231"/>
              </a:xfrm>
              <a:prstGeom prst="rect">
                <a:avLst/>
              </a:prstGeom>
              <a:noFill/>
              <a:ln w="9525">
                <a:noFill/>
                <a:miter lim="800000"/>
                <a:headEnd/>
                <a:tailEnd/>
              </a:ln>
            </p:spPr>
            <p:txBody>
              <a:bodyPr wrap="none">
                <a:spAutoFit/>
              </a:bodyPr>
              <a:lstStyle/>
              <a:p>
                <a:pPr eaLnBrk="0" hangingPunct="0"/>
                <a:r>
                  <a:rPr lang="en-US">
                    <a:solidFill>
                      <a:srgbClr val="000000"/>
                    </a:solidFill>
                    <a:sym typeface="Math1"/>
                  </a:rPr>
                  <a:t>0</a:t>
                </a:r>
              </a:p>
            </p:txBody>
          </p:sp>
          <p:sp>
            <p:nvSpPr>
              <p:cNvPr id="21611" name="Line 6"/>
              <p:cNvSpPr>
                <a:spLocks noChangeShapeType="1"/>
              </p:cNvSpPr>
              <p:nvPr/>
            </p:nvSpPr>
            <p:spPr bwMode="auto">
              <a:xfrm flipH="1" flipV="1">
                <a:off x="2582" y="1160"/>
                <a:ext cx="3" cy="1512"/>
              </a:xfrm>
              <a:prstGeom prst="line">
                <a:avLst/>
              </a:prstGeom>
              <a:noFill/>
              <a:ln w="25400">
                <a:solidFill>
                  <a:schemeClr val="tx1"/>
                </a:solidFill>
                <a:round/>
                <a:headEnd/>
                <a:tailEnd type="triangle" w="med" len="med"/>
              </a:ln>
            </p:spPr>
            <p:txBody>
              <a:bodyPr wrap="none" anchor="ctr"/>
              <a:lstStyle/>
              <a:p>
                <a:endParaRPr lang="fr-FR"/>
              </a:p>
            </p:txBody>
          </p:sp>
        </p:grpSp>
      </p:grpSp>
      <p:grpSp>
        <p:nvGrpSpPr>
          <p:cNvPr id="21558" name="Groupe 419"/>
          <p:cNvGrpSpPr>
            <a:grpSpLocks/>
          </p:cNvGrpSpPr>
          <p:nvPr/>
        </p:nvGrpSpPr>
        <p:grpSpPr bwMode="auto">
          <a:xfrm>
            <a:off x="2411413" y="5002213"/>
            <a:ext cx="1528762" cy="1450975"/>
            <a:chOff x="3354649" y="1922597"/>
            <a:chExt cx="2404348" cy="2282758"/>
          </a:xfrm>
        </p:grpSpPr>
        <p:sp>
          <p:nvSpPr>
            <p:cNvPr id="421" name="Rectangle 420"/>
            <p:cNvSpPr/>
            <p:nvPr/>
          </p:nvSpPr>
          <p:spPr>
            <a:xfrm>
              <a:off x="3474492" y="1922597"/>
              <a:ext cx="2264531" cy="467041"/>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22" name="Rectangle 421"/>
            <p:cNvSpPr/>
            <p:nvPr/>
          </p:nvSpPr>
          <p:spPr>
            <a:xfrm>
              <a:off x="3474492" y="3738313"/>
              <a:ext cx="2264531" cy="46704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21591" name="Group 93"/>
            <p:cNvGrpSpPr>
              <a:grpSpLocks/>
            </p:cNvGrpSpPr>
            <p:nvPr/>
          </p:nvGrpSpPr>
          <p:grpSpPr bwMode="auto">
            <a:xfrm>
              <a:off x="3354649" y="1922597"/>
              <a:ext cx="2404348" cy="2282670"/>
              <a:chOff x="2522" y="1160"/>
              <a:chExt cx="1317" cy="1512"/>
            </a:xfrm>
          </p:grpSpPr>
          <p:sp>
            <p:nvSpPr>
              <p:cNvPr id="21592" name="Freeform 3"/>
              <p:cNvSpPr>
                <a:spLocks/>
              </p:cNvSpPr>
              <p:nvPr/>
            </p:nvSpPr>
            <p:spPr bwMode="auto">
              <a:xfrm>
                <a:off x="2576" y="1485"/>
                <a:ext cx="1261" cy="267"/>
              </a:xfrm>
              <a:custGeom>
                <a:avLst/>
                <a:gdLst>
                  <a:gd name="T0" fmla="*/ 13 w 1261"/>
                  <a:gd name="T1" fmla="*/ 1 h 267"/>
                  <a:gd name="T2" fmla="*/ 39 w 1261"/>
                  <a:gd name="T3" fmla="*/ 1 h 267"/>
                  <a:gd name="T4" fmla="*/ 63 w 1261"/>
                  <a:gd name="T5" fmla="*/ 4 h 267"/>
                  <a:gd name="T6" fmla="*/ 89 w 1261"/>
                  <a:gd name="T7" fmla="*/ 9 h 267"/>
                  <a:gd name="T8" fmla="*/ 115 w 1261"/>
                  <a:gd name="T9" fmla="*/ 15 h 267"/>
                  <a:gd name="T10" fmla="*/ 140 w 1261"/>
                  <a:gd name="T11" fmla="*/ 21 h 267"/>
                  <a:gd name="T12" fmla="*/ 166 w 1261"/>
                  <a:gd name="T13" fmla="*/ 30 h 267"/>
                  <a:gd name="T14" fmla="*/ 192 w 1261"/>
                  <a:gd name="T15" fmla="*/ 39 h 267"/>
                  <a:gd name="T16" fmla="*/ 216 w 1261"/>
                  <a:gd name="T17" fmla="*/ 49 h 267"/>
                  <a:gd name="T18" fmla="*/ 242 w 1261"/>
                  <a:gd name="T19" fmla="*/ 62 h 267"/>
                  <a:gd name="T20" fmla="*/ 267 w 1261"/>
                  <a:gd name="T21" fmla="*/ 74 h 267"/>
                  <a:gd name="T22" fmla="*/ 293 w 1261"/>
                  <a:gd name="T23" fmla="*/ 89 h 267"/>
                  <a:gd name="T24" fmla="*/ 319 w 1261"/>
                  <a:gd name="T25" fmla="*/ 102 h 267"/>
                  <a:gd name="T26" fmla="*/ 345 w 1261"/>
                  <a:gd name="T27" fmla="*/ 119 h 267"/>
                  <a:gd name="T28" fmla="*/ 370 w 1261"/>
                  <a:gd name="T29" fmla="*/ 134 h 267"/>
                  <a:gd name="T30" fmla="*/ 394 w 1261"/>
                  <a:gd name="T31" fmla="*/ 151 h 267"/>
                  <a:gd name="T32" fmla="*/ 420 w 1261"/>
                  <a:gd name="T33" fmla="*/ 167 h 267"/>
                  <a:gd name="T34" fmla="*/ 446 w 1261"/>
                  <a:gd name="T35" fmla="*/ 186 h 267"/>
                  <a:gd name="T36" fmla="*/ 472 w 1261"/>
                  <a:gd name="T37" fmla="*/ 202 h 267"/>
                  <a:gd name="T38" fmla="*/ 497 w 1261"/>
                  <a:gd name="T39" fmla="*/ 217 h 267"/>
                  <a:gd name="T40" fmla="*/ 523 w 1261"/>
                  <a:gd name="T41" fmla="*/ 232 h 267"/>
                  <a:gd name="T42" fmla="*/ 547 w 1261"/>
                  <a:gd name="T43" fmla="*/ 246 h 267"/>
                  <a:gd name="T44" fmla="*/ 573 w 1261"/>
                  <a:gd name="T45" fmla="*/ 257 h 267"/>
                  <a:gd name="T46" fmla="*/ 599 w 1261"/>
                  <a:gd name="T47" fmla="*/ 264 h 267"/>
                  <a:gd name="T48" fmla="*/ 624 w 1261"/>
                  <a:gd name="T49" fmla="*/ 267 h 267"/>
                  <a:gd name="T50" fmla="*/ 650 w 1261"/>
                  <a:gd name="T51" fmla="*/ 266 h 267"/>
                  <a:gd name="T52" fmla="*/ 676 w 1261"/>
                  <a:gd name="T53" fmla="*/ 260 h 267"/>
                  <a:gd name="T54" fmla="*/ 700 w 1261"/>
                  <a:gd name="T55" fmla="*/ 251 h 267"/>
                  <a:gd name="T56" fmla="*/ 726 w 1261"/>
                  <a:gd name="T57" fmla="*/ 240 h 267"/>
                  <a:gd name="T58" fmla="*/ 752 w 1261"/>
                  <a:gd name="T59" fmla="*/ 225 h 267"/>
                  <a:gd name="T60" fmla="*/ 777 w 1261"/>
                  <a:gd name="T61" fmla="*/ 210 h 267"/>
                  <a:gd name="T62" fmla="*/ 803 w 1261"/>
                  <a:gd name="T63" fmla="*/ 193 h 267"/>
                  <a:gd name="T64" fmla="*/ 827 w 1261"/>
                  <a:gd name="T65" fmla="*/ 176 h 267"/>
                  <a:gd name="T66" fmla="*/ 853 w 1261"/>
                  <a:gd name="T67" fmla="*/ 160 h 267"/>
                  <a:gd name="T68" fmla="*/ 879 w 1261"/>
                  <a:gd name="T69" fmla="*/ 143 h 267"/>
                  <a:gd name="T70" fmla="*/ 904 w 1261"/>
                  <a:gd name="T71" fmla="*/ 127 h 267"/>
                  <a:gd name="T72" fmla="*/ 930 w 1261"/>
                  <a:gd name="T73" fmla="*/ 110 h 267"/>
                  <a:gd name="T74" fmla="*/ 956 w 1261"/>
                  <a:gd name="T75" fmla="*/ 95 h 267"/>
                  <a:gd name="T76" fmla="*/ 980 w 1261"/>
                  <a:gd name="T77" fmla="*/ 81 h 267"/>
                  <a:gd name="T78" fmla="*/ 1006 w 1261"/>
                  <a:gd name="T79" fmla="*/ 68 h 267"/>
                  <a:gd name="T80" fmla="*/ 1031 w 1261"/>
                  <a:gd name="T81" fmla="*/ 56 h 267"/>
                  <a:gd name="T82" fmla="*/ 1057 w 1261"/>
                  <a:gd name="T83" fmla="*/ 45 h 267"/>
                  <a:gd name="T84" fmla="*/ 1083 w 1261"/>
                  <a:gd name="T85" fmla="*/ 34 h 267"/>
                  <a:gd name="T86" fmla="*/ 1109 w 1261"/>
                  <a:gd name="T87" fmla="*/ 25 h 267"/>
                  <a:gd name="T88" fmla="*/ 1134 w 1261"/>
                  <a:gd name="T89" fmla="*/ 18 h 267"/>
                  <a:gd name="T90" fmla="*/ 1159 w 1261"/>
                  <a:gd name="T91" fmla="*/ 12 h 267"/>
                  <a:gd name="T92" fmla="*/ 1184 w 1261"/>
                  <a:gd name="T93" fmla="*/ 7 h 267"/>
                  <a:gd name="T94" fmla="*/ 1210 w 1261"/>
                  <a:gd name="T95" fmla="*/ 3 h 267"/>
                  <a:gd name="T96" fmla="*/ 1236 w 1261"/>
                  <a:gd name="T97" fmla="*/ 1 h 267"/>
                  <a:gd name="T98" fmla="*/ 1261 w 1261"/>
                  <a:gd name="T99" fmla="*/ 0 h 2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61"/>
                  <a:gd name="T151" fmla="*/ 0 h 267"/>
                  <a:gd name="T152" fmla="*/ 1261 w 1261"/>
                  <a:gd name="T153" fmla="*/ 267 h 26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61" h="267">
                    <a:moveTo>
                      <a:pt x="0" y="0"/>
                    </a:moveTo>
                    <a:lnTo>
                      <a:pt x="13" y="1"/>
                    </a:lnTo>
                    <a:lnTo>
                      <a:pt x="25" y="1"/>
                    </a:lnTo>
                    <a:lnTo>
                      <a:pt x="39" y="1"/>
                    </a:lnTo>
                    <a:lnTo>
                      <a:pt x="51" y="3"/>
                    </a:lnTo>
                    <a:lnTo>
                      <a:pt x="63" y="4"/>
                    </a:lnTo>
                    <a:lnTo>
                      <a:pt x="77" y="7"/>
                    </a:lnTo>
                    <a:lnTo>
                      <a:pt x="89" y="9"/>
                    </a:lnTo>
                    <a:lnTo>
                      <a:pt x="102" y="12"/>
                    </a:lnTo>
                    <a:lnTo>
                      <a:pt x="115" y="15"/>
                    </a:lnTo>
                    <a:lnTo>
                      <a:pt x="127" y="18"/>
                    </a:lnTo>
                    <a:lnTo>
                      <a:pt x="140" y="21"/>
                    </a:lnTo>
                    <a:lnTo>
                      <a:pt x="152" y="25"/>
                    </a:lnTo>
                    <a:lnTo>
                      <a:pt x="166" y="30"/>
                    </a:lnTo>
                    <a:lnTo>
                      <a:pt x="178" y="34"/>
                    </a:lnTo>
                    <a:lnTo>
                      <a:pt x="192" y="39"/>
                    </a:lnTo>
                    <a:lnTo>
                      <a:pt x="204" y="45"/>
                    </a:lnTo>
                    <a:lnTo>
                      <a:pt x="216" y="49"/>
                    </a:lnTo>
                    <a:lnTo>
                      <a:pt x="230" y="56"/>
                    </a:lnTo>
                    <a:lnTo>
                      <a:pt x="242" y="62"/>
                    </a:lnTo>
                    <a:lnTo>
                      <a:pt x="255" y="68"/>
                    </a:lnTo>
                    <a:lnTo>
                      <a:pt x="267" y="74"/>
                    </a:lnTo>
                    <a:lnTo>
                      <a:pt x="281" y="81"/>
                    </a:lnTo>
                    <a:lnTo>
                      <a:pt x="293" y="89"/>
                    </a:lnTo>
                    <a:lnTo>
                      <a:pt x="305" y="95"/>
                    </a:lnTo>
                    <a:lnTo>
                      <a:pt x="319" y="102"/>
                    </a:lnTo>
                    <a:lnTo>
                      <a:pt x="331" y="110"/>
                    </a:lnTo>
                    <a:lnTo>
                      <a:pt x="345" y="119"/>
                    </a:lnTo>
                    <a:lnTo>
                      <a:pt x="357" y="127"/>
                    </a:lnTo>
                    <a:lnTo>
                      <a:pt x="370" y="134"/>
                    </a:lnTo>
                    <a:lnTo>
                      <a:pt x="382" y="143"/>
                    </a:lnTo>
                    <a:lnTo>
                      <a:pt x="394" y="151"/>
                    </a:lnTo>
                    <a:lnTo>
                      <a:pt x="408" y="160"/>
                    </a:lnTo>
                    <a:lnTo>
                      <a:pt x="420" y="167"/>
                    </a:lnTo>
                    <a:lnTo>
                      <a:pt x="434" y="176"/>
                    </a:lnTo>
                    <a:lnTo>
                      <a:pt x="446" y="186"/>
                    </a:lnTo>
                    <a:lnTo>
                      <a:pt x="458" y="193"/>
                    </a:lnTo>
                    <a:lnTo>
                      <a:pt x="472" y="202"/>
                    </a:lnTo>
                    <a:lnTo>
                      <a:pt x="484" y="210"/>
                    </a:lnTo>
                    <a:lnTo>
                      <a:pt x="497" y="217"/>
                    </a:lnTo>
                    <a:lnTo>
                      <a:pt x="509" y="225"/>
                    </a:lnTo>
                    <a:lnTo>
                      <a:pt x="523" y="232"/>
                    </a:lnTo>
                    <a:lnTo>
                      <a:pt x="535" y="240"/>
                    </a:lnTo>
                    <a:lnTo>
                      <a:pt x="547" y="246"/>
                    </a:lnTo>
                    <a:lnTo>
                      <a:pt x="561" y="251"/>
                    </a:lnTo>
                    <a:lnTo>
                      <a:pt x="573" y="257"/>
                    </a:lnTo>
                    <a:lnTo>
                      <a:pt x="587" y="260"/>
                    </a:lnTo>
                    <a:lnTo>
                      <a:pt x="599" y="264"/>
                    </a:lnTo>
                    <a:lnTo>
                      <a:pt x="611" y="266"/>
                    </a:lnTo>
                    <a:lnTo>
                      <a:pt x="624" y="267"/>
                    </a:lnTo>
                    <a:lnTo>
                      <a:pt x="637" y="267"/>
                    </a:lnTo>
                    <a:lnTo>
                      <a:pt x="650" y="266"/>
                    </a:lnTo>
                    <a:lnTo>
                      <a:pt x="662" y="264"/>
                    </a:lnTo>
                    <a:lnTo>
                      <a:pt x="676" y="260"/>
                    </a:lnTo>
                    <a:lnTo>
                      <a:pt x="688" y="257"/>
                    </a:lnTo>
                    <a:lnTo>
                      <a:pt x="700" y="251"/>
                    </a:lnTo>
                    <a:lnTo>
                      <a:pt x="714" y="246"/>
                    </a:lnTo>
                    <a:lnTo>
                      <a:pt x="726" y="240"/>
                    </a:lnTo>
                    <a:lnTo>
                      <a:pt x="739" y="232"/>
                    </a:lnTo>
                    <a:lnTo>
                      <a:pt x="752" y="225"/>
                    </a:lnTo>
                    <a:lnTo>
                      <a:pt x="764" y="217"/>
                    </a:lnTo>
                    <a:lnTo>
                      <a:pt x="777" y="210"/>
                    </a:lnTo>
                    <a:lnTo>
                      <a:pt x="789" y="202"/>
                    </a:lnTo>
                    <a:lnTo>
                      <a:pt x="803" y="193"/>
                    </a:lnTo>
                    <a:lnTo>
                      <a:pt x="815" y="186"/>
                    </a:lnTo>
                    <a:lnTo>
                      <a:pt x="827" y="176"/>
                    </a:lnTo>
                    <a:lnTo>
                      <a:pt x="841" y="167"/>
                    </a:lnTo>
                    <a:lnTo>
                      <a:pt x="853" y="160"/>
                    </a:lnTo>
                    <a:lnTo>
                      <a:pt x="866" y="151"/>
                    </a:lnTo>
                    <a:lnTo>
                      <a:pt x="879" y="143"/>
                    </a:lnTo>
                    <a:lnTo>
                      <a:pt x="892" y="134"/>
                    </a:lnTo>
                    <a:lnTo>
                      <a:pt x="904" y="127"/>
                    </a:lnTo>
                    <a:lnTo>
                      <a:pt x="916" y="119"/>
                    </a:lnTo>
                    <a:lnTo>
                      <a:pt x="930" y="110"/>
                    </a:lnTo>
                    <a:lnTo>
                      <a:pt x="942" y="102"/>
                    </a:lnTo>
                    <a:lnTo>
                      <a:pt x="956" y="95"/>
                    </a:lnTo>
                    <a:lnTo>
                      <a:pt x="968" y="89"/>
                    </a:lnTo>
                    <a:lnTo>
                      <a:pt x="980" y="81"/>
                    </a:lnTo>
                    <a:lnTo>
                      <a:pt x="994" y="74"/>
                    </a:lnTo>
                    <a:lnTo>
                      <a:pt x="1006" y="68"/>
                    </a:lnTo>
                    <a:lnTo>
                      <a:pt x="1019" y="62"/>
                    </a:lnTo>
                    <a:lnTo>
                      <a:pt x="1031" y="56"/>
                    </a:lnTo>
                    <a:lnTo>
                      <a:pt x="1045" y="49"/>
                    </a:lnTo>
                    <a:lnTo>
                      <a:pt x="1057" y="45"/>
                    </a:lnTo>
                    <a:lnTo>
                      <a:pt x="1069" y="39"/>
                    </a:lnTo>
                    <a:lnTo>
                      <a:pt x="1083" y="34"/>
                    </a:lnTo>
                    <a:lnTo>
                      <a:pt x="1095" y="30"/>
                    </a:lnTo>
                    <a:lnTo>
                      <a:pt x="1109" y="25"/>
                    </a:lnTo>
                    <a:lnTo>
                      <a:pt x="1121" y="21"/>
                    </a:lnTo>
                    <a:lnTo>
                      <a:pt x="1134" y="18"/>
                    </a:lnTo>
                    <a:lnTo>
                      <a:pt x="1146" y="15"/>
                    </a:lnTo>
                    <a:lnTo>
                      <a:pt x="1159" y="12"/>
                    </a:lnTo>
                    <a:lnTo>
                      <a:pt x="1172" y="9"/>
                    </a:lnTo>
                    <a:lnTo>
                      <a:pt x="1184" y="7"/>
                    </a:lnTo>
                    <a:lnTo>
                      <a:pt x="1198" y="4"/>
                    </a:lnTo>
                    <a:lnTo>
                      <a:pt x="1210" y="3"/>
                    </a:lnTo>
                    <a:lnTo>
                      <a:pt x="1222" y="1"/>
                    </a:lnTo>
                    <a:lnTo>
                      <a:pt x="1236" y="1"/>
                    </a:lnTo>
                    <a:lnTo>
                      <a:pt x="1248" y="1"/>
                    </a:lnTo>
                    <a:lnTo>
                      <a:pt x="1261" y="0"/>
                    </a:lnTo>
                  </a:path>
                </a:pathLst>
              </a:custGeom>
              <a:noFill/>
              <a:ln w="26988">
                <a:solidFill>
                  <a:srgbClr val="FF0000"/>
                </a:solidFill>
                <a:round/>
                <a:headEnd/>
                <a:tailEnd/>
              </a:ln>
            </p:spPr>
            <p:txBody>
              <a:bodyPr/>
              <a:lstStyle/>
              <a:p>
                <a:endParaRPr lang="en-US">
                  <a:solidFill>
                    <a:srgbClr val="000000"/>
                  </a:solidFill>
                </a:endParaRPr>
              </a:p>
            </p:txBody>
          </p:sp>
          <p:sp>
            <p:nvSpPr>
              <p:cNvPr id="21593" name="Freeform 4"/>
              <p:cNvSpPr>
                <a:spLocks/>
              </p:cNvSpPr>
              <p:nvPr/>
            </p:nvSpPr>
            <p:spPr bwMode="auto">
              <a:xfrm>
                <a:off x="2578" y="2087"/>
                <a:ext cx="1261" cy="267"/>
              </a:xfrm>
              <a:custGeom>
                <a:avLst/>
                <a:gdLst>
                  <a:gd name="T0" fmla="*/ 13 w 1261"/>
                  <a:gd name="T1" fmla="*/ 267 h 267"/>
                  <a:gd name="T2" fmla="*/ 39 w 1261"/>
                  <a:gd name="T3" fmla="*/ 266 h 267"/>
                  <a:gd name="T4" fmla="*/ 63 w 1261"/>
                  <a:gd name="T5" fmla="*/ 263 h 267"/>
                  <a:gd name="T6" fmla="*/ 89 w 1261"/>
                  <a:gd name="T7" fmla="*/ 258 h 267"/>
                  <a:gd name="T8" fmla="*/ 115 w 1261"/>
                  <a:gd name="T9" fmla="*/ 254 h 267"/>
                  <a:gd name="T10" fmla="*/ 140 w 1261"/>
                  <a:gd name="T11" fmla="*/ 246 h 267"/>
                  <a:gd name="T12" fmla="*/ 166 w 1261"/>
                  <a:gd name="T13" fmla="*/ 239 h 267"/>
                  <a:gd name="T14" fmla="*/ 192 w 1261"/>
                  <a:gd name="T15" fmla="*/ 228 h 267"/>
                  <a:gd name="T16" fmla="*/ 216 w 1261"/>
                  <a:gd name="T17" fmla="*/ 217 h 267"/>
                  <a:gd name="T18" fmla="*/ 242 w 1261"/>
                  <a:gd name="T19" fmla="*/ 205 h 267"/>
                  <a:gd name="T20" fmla="*/ 267 w 1261"/>
                  <a:gd name="T21" fmla="*/ 193 h 267"/>
                  <a:gd name="T22" fmla="*/ 293 w 1261"/>
                  <a:gd name="T23" fmla="*/ 180 h 267"/>
                  <a:gd name="T24" fmla="*/ 319 w 1261"/>
                  <a:gd name="T25" fmla="*/ 165 h 267"/>
                  <a:gd name="T26" fmla="*/ 345 w 1261"/>
                  <a:gd name="T27" fmla="*/ 149 h 267"/>
                  <a:gd name="T28" fmla="*/ 370 w 1261"/>
                  <a:gd name="T29" fmla="*/ 133 h 267"/>
                  <a:gd name="T30" fmla="*/ 394 w 1261"/>
                  <a:gd name="T31" fmla="*/ 116 h 267"/>
                  <a:gd name="T32" fmla="*/ 420 w 1261"/>
                  <a:gd name="T33" fmla="*/ 99 h 267"/>
                  <a:gd name="T34" fmla="*/ 446 w 1261"/>
                  <a:gd name="T35" fmla="*/ 83 h 267"/>
                  <a:gd name="T36" fmla="*/ 472 w 1261"/>
                  <a:gd name="T37" fmla="*/ 66 h 267"/>
                  <a:gd name="T38" fmla="*/ 497 w 1261"/>
                  <a:gd name="T39" fmla="*/ 50 h 267"/>
                  <a:gd name="T40" fmla="*/ 523 w 1261"/>
                  <a:gd name="T41" fmla="*/ 34 h 267"/>
                  <a:gd name="T42" fmla="*/ 547 w 1261"/>
                  <a:gd name="T43" fmla="*/ 21 h 267"/>
                  <a:gd name="T44" fmla="*/ 573 w 1261"/>
                  <a:gd name="T45" fmla="*/ 12 h 267"/>
                  <a:gd name="T46" fmla="*/ 599 w 1261"/>
                  <a:gd name="T47" fmla="*/ 4 h 267"/>
                  <a:gd name="T48" fmla="*/ 624 w 1261"/>
                  <a:gd name="T49" fmla="*/ 0 h 267"/>
                  <a:gd name="T50" fmla="*/ 650 w 1261"/>
                  <a:gd name="T51" fmla="*/ 1 h 267"/>
                  <a:gd name="T52" fmla="*/ 676 w 1261"/>
                  <a:gd name="T53" fmla="*/ 7 h 267"/>
                  <a:gd name="T54" fmla="*/ 700 w 1261"/>
                  <a:gd name="T55" fmla="*/ 16 h 267"/>
                  <a:gd name="T56" fmla="*/ 726 w 1261"/>
                  <a:gd name="T57" fmla="*/ 28 h 267"/>
                  <a:gd name="T58" fmla="*/ 752 w 1261"/>
                  <a:gd name="T59" fmla="*/ 42 h 267"/>
                  <a:gd name="T60" fmla="*/ 777 w 1261"/>
                  <a:gd name="T61" fmla="*/ 57 h 267"/>
                  <a:gd name="T62" fmla="*/ 803 w 1261"/>
                  <a:gd name="T63" fmla="*/ 74 h 267"/>
                  <a:gd name="T64" fmla="*/ 827 w 1261"/>
                  <a:gd name="T65" fmla="*/ 90 h 267"/>
                  <a:gd name="T66" fmla="*/ 853 w 1261"/>
                  <a:gd name="T67" fmla="*/ 107 h 267"/>
                  <a:gd name="T68" fmla="*/ 879 w 1261"/>
                  <a:gd name="T69" fmla="*/ 125 h 267"/>
                  <a:gd name="T70" fmla="*/ 904 w 1261"/>
                  <a:gd name="T71" fmla="*/ 140 h 267"/>
                  <a:gd name="T72" fmla="*/ 930 w 1261"/>
                  <a:gd name="T73" fmla="*/ 157 h 267"/>
                  <a:gd name="T74" fmla="*/ 956 w 1261"/>
                  <a:gd name="T75" fmla="*/ 172 h 267"/>
                  <a:gd name="T76" fmla="*/ 980 w 1261"/>
                  <a:gd name="T77" fmla="*/ 186 h 267"/>
                  <a:gd name="T78" fmla="*/ 1006 w 1261"/>
                  <a:gd name="T79" fmla="*/ 199 h 267"/>
                  <a:gd name="T80" fmla="*/ 1031 w 1261"/>
                  <a:gd name="T81" fmla="*/ 211 h 267"/>
                  <a:gd name="T82" fmla="*/ 1057 w 1261"/>
                  <a:gd name="T83" fmla="*/ 223 h 267"/>
                  <a:gd name="T84" fmla="*/ 1083 w 1261"/>
                  <a:gd name="T85" fmla="*/ 233 h 267"/>
                  <a:gd name="T86" fmla="*/ 1109 w 1261"/>
                  <a:gd name="T87" fmla="*/ 242 h 267"/>
                  <a:gd name="T88" fmla="*/ 1134 w 1261"/>
                  <a:gd name="T89" fmla="*/ 249 h 267"/>
                  <a:gd name="T90" fmla="*/ 1159 w 1261"/>
                  <a:gd name="T91" fmla="*/ 255 h 267"/>
                  <a:gd name="T92" fmla="*/ 1184 w 1261"/>
                  <a:gd name="T93" fmla="*/ 261 h 267"/>
                  <a:gd name="T94" fmla="*/ 1210 w 1261"/>
                  <a:gd name="T95" fmla="*/ 264 h 267"/>
                  <a:gd name="T96" fmla="*/ 1236 w 1261"/>
                  <a:gd name="T97" fmla="*/ 266 h 267"/>
                  <a:gd name="T98" fmla="*/ 1261 w 1261"/>
                  <a:gd name="T99" fmla="*/ 267 h 2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61"/>
                  <a:gd name="T151" fmla="*/ 0 h 267"/>
                  <a:gd name="T152" fmla="*/ 1261 w 1261"/>
                  <a:gd name="T153" fmla="*/ 267 h 26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61" h="267">
                    <a:moveTo>
                      <a:pt x="0" y="267"/>
                    </a:moveTo>
                    <a:lnTo>
                      <a:pt x="13" y="267"/>
                    </a:lnTo>
                    <a:lnTo>
                      <a:pt x="25" y="266"/>
                    </a:lnTo>
                    <a:lnTo>
                      <a:pt x="39" y="266"/>
                    </a:lnTo>
                    <a:lnTo>
                      <a:pt x="51" y="264"/>
                    </a:lnTo>
                    <a:lnTo>
                      <a:pt x="63" y="263"/>
                    </a:lnTo>
                    <a:lnTo>
                      <a:pt x="77" y="261"/>
                    </a:lnTo>
                    <a:lnTo>
                      <a:pt x="89" y="258"/>
                    </a:lnTo>
                    <a:lnTo>
                      <a:pt x="102" y="255"/>
                    </a:lnTo>
                    <a:lnTo>
                      <a:pt x="115" y="254"/>
                    </a:lnTo>
                    <a:lnTo>
                      <a:pt x="127" y="249"/>
                    </a:lnTo>
                    <a:lnTo>
                      <a:pt x="140" y="246"/>
                    </a:lnTo>
                    <a:lnTo>
                      <a:pt x="152" y="242"/>
                    </a:lnTo>
                    <a:lnTo>
                      <a:pt x="166" y="239"/>
                    </a:lnTo>
                    <a:lnTo>
                      <a:pt x="178" y="233"/>
                    </a:lnTo>
                    <a:lnTo>
                      <a:pt x="192" y="228"/>
                    </a:lnTo>
                    <a:lnTo>
                      <a:pt x="204" y="223"/>
                    </a:lnTo>
                    <a:lnTo>
                      <a:pt x="216" y="217"/>
                    </a:lnTo>
                    <a:lnTo>
                      <a:pt x="230" y="211"/>
                    </a:lnTo>
                    <a:lnTo>
                      <a:pt x="242" y="205"/>
                    </a:lnTo>
                    <a:lnTo>
                      <a:pt x="255" y="199"/>
                    </a:lnTo>
                    <a:lnTo>
                      <a:pt x="267" y="193"/>
                    </a:lnTo>
                    <a:lnTo>
                      <a:pt x="281" y="186"/>
                    </a:lnTo>
                    <a:lnTo>
                      <a:pt x="293" y="180"/>
                    </a:lnTo>
                    <a:lnTo>
                      <a:pt x="305" y="172"/>
                    </a:lnTo>
                    <a:lnTo>
                      <a:pt x="319" y="165"/>
                    </a:lnTo>
                    <a:lnTo>
                      <a:pt x="331" y="157"/>
                    </a:lnTo>
                    <a:lnTo>
                      <a:pt x="345" y="149"/>
                    </a:lnTo>
                    <a:lnTo>
                      <a:pt x="357" y="140"/>
                    </a:lnTo>
                    <a:lnTo>
                      <a:pt x="370" y="133"/>
                    </a:lnTo>
                    <a:lnTo>
                      <a:pt x="382" y="125"/>
                    </a:lnTo>
                    <a:lnTo>
                      <a:pt x="394" y="116"/>
                    </a:lnTo>
                    <a:lnTo>
                      <a:pt x="408" y="107"/>
                    </a:lnTo>
                    <a:lnTo>
                      <a:pt x="420" y="99"/>
                    </a:lnTo>
                    <a:lnTo>
                      <a:pt x="434" y="90"/>
                    </a:lnTo>
                    <a:lnTo>
                      <a:pt x="446" y="83"/>
                    </a:lnTo>
                    <a:lnTo>
                      <a:pt x="458" y="74"/>
                    </a:lnTo>
                    <a:lnTo>
                      <a:pt x="472" y="66"/>
                    </a:lnTo>
                    <a:lnTo>
                      <a:pt x="484" y="57"/>
                    </a:lnTo>
                    <a:lnTo>
                      <a:pt x="497" y="50"/>
                    </a:lnTo>
                    <a:lnTo>
                      <a:pt x="509" y="42"/>
                    </a:lnTo>
                    <a:lnTo>
                      <a:pt x="523" y="34"/>
                    </a:lnTo>
                    <a:lnTo>
                      <a:pt x="535" y="28"/>
                    </a:lnTo>
                    <a:lnTo>
                      <a:pt x="547" y="21"/>
                    </a:lnTo>
                    <a:lnTo>
                      <a:pt x="561" y="16"/>
                    </a:lnTo>
                    <a:lnTo>
                      <a:pt x="573" y="12"/>
                    </a:lnTo>
                    <a:lnTo>
                      <a:pt x="587" y="7"/>
                    </a:lnTo>
                    <a:lnTo>
                      <a:pt x="599" y="4"/>
                    </a:lnTo>
                    <a:lnTo>
                      <a:pt x="611" y="1"/>
                    </a:lnTo>
                    <a:lnTo>
                      <a:pt x="624" y="0"/>
                    </a:lnTo>
                    <a:lnTo>
                      <a:pt x="637" y="0"/>
                    </a:lnTo>
                    <a:lnTo>
                      <a:pt x="650" y="1"/>
                    </a:lnTo>
                    <a:lnTo>
                      <a:pt x="662" y="4"/>
                    </a:lnTo>
                    <a:lnTo>
                      <a:pt x="676" y="7"/>
                    </a:lnTo>
                    <a:lnTo>
                      <a:pt x="688" y="12"/>
                    </a:lnTo>
                    <a:lnTo>
                      <a:pt x="700" y="16"/>
                    </a:lnTo>
                    <a:lnTo>
                      <a:pt x="714" y="21"/>
                    </a:lnTo>
                    <a:lnTo>
                      <a:pt x="726" y="28"/>
                    </a:lnTo>
                    <a:lnTo>
                      <a:pt x="739" y="34"/>
                    </a:lnTo>
                    <a:lnTo>
                      <a:pt x="752" y="42"/>
                    </a:lnTo>
                    <a:lnTo>
                      <a:pt x="764" y="50"/>
                    </a:lnTo>
                    <a:lnTo>
                      <a:pt x="777" y="57"/>
                    </a:lnTo>
                    <a:lnTo>
                      <a:pt x="789" y="66"/>
                    </a:lnTo>
                    <a:lnTo>
                      <a:pt x="803" y="74"/>
                    </a:lnTo>
                    <a:lnTo>
                      <a:pt x="815" y="83"/>
                    </a:lnTo>
                    <a:lnTo>
                      <a:pt x="827" y="90"/>
                    </a:lnTo>
                    <a:lnTo>
                      <a:pt x="841" y="99"/>
                    </a:lnTo>
                    <a:lnTo>
                      <a:pt x="853" y="107"/>
                    </a:lnTo>
                    <a:lnTo>
                      <a:pt x="866" y="116"/>
                    </a:lnTo>
                    <a:lnTo>
                      <a:pt x="879" y="125"/>
                    </a:lnTo>
                    <a:lnTo>
                      <a:pt x="892" y="133"/>
                    </a:lnTo>
                    <a:lnTo>
                      <a:pt x="904" y="140"/>
                    </a:lnTo>
                    <a:lnTo>
                      <a:pt x="916" y="149"/>
                    </a:lnTo>
                    <a:lnTo>
                      <a:pt x="930" y="157"/>
                    </a:lnTo>
                    <a:lnTo>
                      <a:pt x="942" y="165"/>
                    </a:lnTo>
                    <a:lnTo>
                      <a:pt x="956" y="172"/>
                    </a:lnTo>
                    <a:lnTo>
                      <a:pt x="968" y="180"/>
                    </a:lnTo>
                    <a:lnTo>
                      <a:pt x="980" y="186"/>
                    </a:lnTo>
                    <a:lnTo>
                      <a:pt x="994" y="193"/>
                    </a:lnTo>
                    <a:lnTo>
                      <a:pt x="1006" y="199"/>
                    </a:lnTo>
                    <a:lnTo>
                      <a:pt x="1019" y="205"/>
                    </a:lnTo>
                    <a:lnTo>
                      <a:pt x="1031" y="211"/>
                    </a:lnTo>
                    <a:lnTo>
                      <a:pt x="1045" y="217"/>
                    </a:lnTo>
                    <a:lnTo>
                      <a:pt x="1057" y="223"/>
                    </a:lnTo>
                    <a:lnTo>
                      <a:pt x="1069" y="228"/>
                    </a:lnTo>
                    <a:lnTo>
                      <a:pt x="1083" y="233"/>
                    </a:lnTo>
                    <a:lnTo>
                      <a:pt x="1095" y="239"/>
                    </a:lnTo>
                    <a:lnTo>
                      <a:pt x="1109" y="242"/>
                    </a:lnTo>
                    <a:lnTo>
                      <a:pt x="1121" y="246"/>
                    </a:lnTo>
                    <a:lnTo>
                      <a:pt x="1134" y="249"/>
                    </a:lnTo>
                    <a:lnTo>
                      <a:pt x="1146" y="254"/>
                    </a:lnTo>
                    <a:lnTo>
                      <a:pt x="1159" y="255"/>
                    </a:lnTo>
                    <a:lnTo>
                      <a:pt x="1172" y="258"/>
                    </a:lnTo>
                    <a:lnTo>
                      <a:pt x="1184" y="261"/>
                    </a:lnTo>
                    <a:lnTo>
                      <a:pt x="1198" y="263"/>
                    </a:lnTo>
                    <a:lnTo>
                      <a:pt x="1210" y="264"/>
                    </a:lnTo>
                    <a:lnTo>
                      <a:pt x="1222" y="266"/>
                    </a:lnTo>
                    <a:lnTo>
                      <a:pt x="1236" y="266"/>
                    </a:lnTo>
                    <a:lnTo>
                      <a:pt x="1248" y="267"/>
                    </a:lnTo>
                    <a:lnTo>
                      <a:pt x="1261" y="267"/>
                    </a:lnTo>
                  </a:path>
                </a:pathLst>
              </a:custGeom>
              <a:noFill/>
              <a:ln w="26988">
                <a:solidFill>
                  <a:srgbClr val="0000FF"/>
                </a:solidFill>
                <a:round/>
                <a:headEnd/>
                <a:tailEnd/>
              </a:ln>
            </p:spPr>
            <p:txBody>
              <a:bodyPr/>
              <a:lstStyle/>
              <a:p>
                <a:endParaRPr lang="en-US">
                  <a:solidFill>
                    <a:srgbClr val="000000"/>
                  </a:solidFill>
                </a:endParaRPr>
              </a:p>
            </p:txBody>
          </p:sp>
          <p:sp>
            <p:nvSpPr>
              <p:cNvPr id="21594" name="Line 5"/>
              <p:cNvSpPr>
                <a:spLocks noChangeShapeType="1"/>
              </p:cNvSpPr>
              <p:nvPr/>
            </p:nvSpPr>
            <p:spPr bwMode="auto">
              <a:xfrm flipV="1">
                <a:off x="2522" y="1913"/>
                <a:ext cx="1308" cy="3"/>
              </a:xfrm>
              <a:prstGeom prst="line">
                <a:avLst/>
              </a:prstGeom>
              <a:noFill/>
              <a:ln w="25400">
                <a:solidFill>
                  <a:schemeClr val="tx1"/>
                </a:solidFill>
                <a:round/>
                <a:headEnd/>
                <a:tailEnd type="triangle" w="med" len="med"/>
              </a:ln>
            </p:spPr>
            <p:txBody>
              <a:bodyPr wrap="none" anchor="ctr"/>
              <a:lstStyle/>
              <a:p>
                <a:endParaRPr lang="fr-FR"/>
              </a:p>
            </p:txBody>
          </p:sp>
          <p:sp>
            <p:nvSpPr>
              <p:cNvPr id="21595" name="Line 6"/>
              <p:cNvSpPr>
                <a:spLocks noChangeShapeType="1"/>
              </p:cNvSpPr>
              <p:nvPr/>
            </p:nvSpPr>
            <p:spPr bwMode="auto">
              <a:xfrm flipH="1" flipV="1">
                <a:off x="2582" y="1160"/>
                <a:ext cx="3" cy="1512"/>
              </a:xfrm>
              <a:prstGeom prst="line">
                <a:avLst/>
              </a:prstGeom>
              <a:noFill/>
              <a:ln w="25400">
                <a:solidFill>
                  <a:schemeClr val="tx1"/>
                </a:solidFill>
                <a:round/>
                <a:headEnd/>
                <a:tailEnd type="triangle" w="med" len="med"/>
              </a:ln>
            </p:spPr>
            <p:txBody>
              <a:bodyPr wrap="none" anchor="ctr"/>
              <a:lstStyle/>
              <a:p>
                <a:endParaRPr lang="fr-FR"/>
              </a:p>
            </p:txBody>
          </p:sp>
          <p:sp>
            <p:nvSpPr>
              <p:cNvPr id="21596" name="Rectangle 10"/>
              <p:cNvSpPr>
                <a:spLocks noChangeArrowheads="1"/>
              </p:cNvSpPr>
              <p:nvPr/>
            </p:nvSpPr>
            <p:spPr bwMode="auto">
              <a:xfrm>
                <a:off x="2890" y="1433"/>
                <a:ext cx="159" cy="289"/>
              </a:xfrm>
              <a:prstGeom prst="rect">
                <a:avLst/>
              </a:prstGeom>
              <a:noFill/>
              <a:ln w="9525">
                <a:noFill/>
                <a:miter lim="800000"/>
                <a:headEnd/>
                <a:tailEnd/>
              </a:ln>
            </p:spPr>
            <p:txBody>
              <a:bodyPr wrap="none">
                <a:spAutoFit/>
              </a:bodyPr>
              <a:lstStyle/>
              <a:p>
                <a:pPr eaLnBrk="0" hangingPunct="0"/>
                <a:endParaRPr lang="en-US" baseline="-25000">
                  <a:solidFill>
                    <a:srgbClr val="FF0000"/>
                  </a:solidFill>
                  <a:sym typeface="Math1"/>
                </a:endParaRPr>
              </a:p>
            </p:txBody>
          </p:sp>
          <p:sp>
            <p:nvSpPr>
              <p:cNvPr id="21597" name="Line 11"/>
              <p:cNvSpPr>
                <a:spLocks noChangeShapeType="1"/>
              </p:cNvSpPr>
              <p:nvPr/>
            </p:nvSpPr>
            <p:spPr bwMode="auto">
              <a:xfrm flipH="1">
                <a:off x="3830" y="1916"/>
                <a:ext cx="0" cy="41"/>
              </a:xfrm>
              <a:prstGeom prst="line">
                <a:avLst/>
              </a:prstGeom>
              <a:noFill/>
              <a:ln w="9525">
                <a:solidFill>
                  <a:schemeClr val="tx1"/>
                </a:solidFill>
                <a:round/>
                <a:headEnd/>
                <a:tailEnd/>
              </a:ln>
            </p:spPr>
            <p:txBody>
              <a:bodyPr wrap="none" anchor="ctr"/>
              <a:lstStyle/>
              <a:p>
                <a:endParaRPr lang="fr-FR"/>
              </a:p>
            </p:txBody>
          </p:sp>
        </p:grpSp>
      </p:grpSp>
      <p:grpSp>
        <p:nvGrpSpPr>
          <p:cNvPr id="21559" name="Groupe 430"/>
          <p:cNvGrpSpPr>
            <a:grpSpLocks/>
          </p:cNvGrpSpPr>
          <p:nvPr/>
        </p:nvGrpSpPr>
        <p:grpSpPr bwMode="auto">
          <a:xfrm>
            <a:off x="7507288" y="5000625"/>
            <a:ext cx="1528762" cy="1452563"/>
            <a:chOff x="6379099" y="1922038"/>
            <a:chExt cx="2404348" cy="2282758"/>
          </a:xfrm>
        </p:grpSpPr>
        <p:sp>
          <p:nvSpPr>
            <p:cNvPr id="432" name="Rectangle 431"/>
            <p:cNvSpPr/>
            <p:nvPr/>
          </p:nvSpPr>
          <p:spPr>
            <a:xfrm>
              <a:off x="6498942" y="1922038"/>
              <a:ext cx="2264531" cy="469026"/>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33" name="Rectangle 432"/>
            <p:cNvSpPr/>
            <p:nvPr/>
          </p:nvSpPr>
          <p:spPr>
            <a:xfrm>
              <a:off x="6498942" y="3738265"/>
              <a:ext cx="2264531" cy="46653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21583" name="Group 93"/>
            <p:cNvGrpSpPr>
              <a:grpSpLocks/>
            </p:cNvGrpSpPr>
            <p:nvPr/>
          </p:nvGrpSpPr>
          <p:grpSpPr bwMode="auto">
            <a:xfrm>
              <a:off x="6379099" y="1922038"/>
              <a:ext cx="2404348" cy="2282670"/>
              <a:chOff x="2522" y="1160"/>
              <a:chExt cx="1317" cy="1512"/>
            </a:xfrm>
          </p:grpSpPr>
          <p:sp>
            <p:nvSpPr>
              <p:cNvPr id="21584" name="Freeform 3"/>
              <p:cNvSpPr>
                <a:spLocks/>
              </p:cNvSpPr>
              <p:nvPr/>
            </p:nvSpPr>
            <p:spPr bwMode="auto">
              <a:xfrm>
                <a:off x="2576" y="1485"/>
                <a:ext cx="1261" cy="267"/>
              </a:xfrm>
              <a:custGeom>
                <a:avLst/>
                <a:gdLst>
                  <a:gd name="T0" fmla="*/ 13 w 1261"/>
                  <a:gd name="T1" fmla="*/ 1 h 267"/>
                  <a:gd name="T2" fmla="*/ 39 w 1261"/>
                  <a:gd name="T3" fmla="*/ 1 h 267"/>
                  <a:gd name="T4" fmla="*/ 63 w 1261"/>
                  <a:gd name="T5" fmla="*/ 4 h 267"/>
                  <a:gd name="T6" fmla="*/ 89 w 1261"/>
                  <a:gd name="T7" fmla="*/ 9 h 267"/>
                  <a:gd name="T8" fmla="*/ 115 w 1261"/>
                  <a:gd name="T9" fmla="*/ 15 h 267"/>
                  <a:gd name="T10" fmla="*/ 140 w 1261"/>
                  <a:gd name="T11" fmla="*/ 21 h 267"/>
                  <a:gd name="T12" fmla="*/ 166 w 1261"/>
                  <a:gd name="T13" fmla="*/ 30 h 267"/>
                  <a:gd name="T14" fmla="*/ 192 w 1261"/>
                  <a:gd name="T15" fmla="*/ 39 h 267"/>
                  <a:gd name="T16" fmla="*/ 216 w 1261"/>
                  <a:gd name="T17" fmla="*/ 49 h 267"/>
                  <a:gd name="T18" fmla="*/ 242 w 1261"/>
                  <a:gd name="T19" fmla="*/ 62 h 267"/>
                  <a:gd name="T20" fmla="*/ 267 w 1261"/>
                  <a:gd name="T21" fmla="*/ 74 h 267"/>
                  <a:gd name="T22" fmla="*/ 293 w 1261"/>
                  <a:gd name="T23" fmla="*/ 89 h 267"/>
                  <a:gd name="T24" fmla="*/ 319 w 1261"/>
                  <a:gd name="T25" fmla="*/ 102 h 267"/>
                  <a:gd name="T26" fmla="*/ 345 w 1261"/>
                  <a:gd name="T27" fmla="*/ 119 h 267"/>
                  <a:gd name="T28" fmla="*/ 370 w 1261"/>
                  <a:gd name="T29" fmla="*/ 134 h 267"/>
                  <a:gd name="T30" fmla="*/ 394 w 1261"/>
                  <a:gd name="T31" fmla="*/ 151 h 267"/>
                  <a:gd name="T32" fmla="*/ 420 w 1261"/>
                  <a:gd name="T33" fmla="*/ 167 h 267"/>
                  <a:gd name="T34" fmla="*/ 446 w 1261"/>
                  <a:gd name="T35" fmla="*/ 186 h 267"/>
                  <a:gd name="T36" fmla="*/ 472 w 1261"/>
                  <a:gd name="T37" fmla="*/ 202 h 267"/>
                  <a:gd name="T38" fmla="*/ 497 w 1261"/>
                  <a:gd name="T39" fmla="*/ 217 h 267"/>
                  <a:gd name="T40" fmla="*/ 523 w 1261"/>
                  <a:gd name="T41" fmla="*/ 232 h 267"/>
                  <a:gd name="T42" fmla="*/ 547 w 1261"/>
                  <a:gd name="T43" fmla="*/ 246 h 267"/>
                  <a:gd name="T44" fmla="*/ 573 w 1261"/>
                  <a:gd name="T45" fmla="*/ 257 h 267"/>
                  <a:gd name="T46" fmla="*/ 599 w 1261"/>
                  <a:gd name="T47" fmla="*/ 264 h 267"/>
                  <a:gd name="T48" fmla="*/ 624 w 1261"/>
                  <a:gd name="T49" fmla="*/ 267 h 267"/>
                  <a:gd name="T50" fmla="*/ 650 w 1261"/>
                  <a:gd name="T51" fmla="*/ 266 h 267"/>
                  <a:gd name="T52" fmla="*/ 676 w 1261"/>
                  <a:gd name="T53" fmla="*/ 260 h 267"/>
                  <a:gd name="T54" fmla="*/ 700 w 1261"/>
                  <a:gd name="T55" fmla="*/ 251 h 267"/>
                  <a:gd name="T56" fmla="*/ 726 w 1261"/>
                  <a:gd name="T57" fmla="*/ 240 h 267"/>
                  <a:gd name="T58" fmla="*/ 752 w 1261"/>
                  <a:gd name="T59" fmla="*/ 225 h 267"/>
                  <a:gd name="T60" fmla="*/ 777 w 1261"/>
                  <a:gd name="T61" fmla="*/ 210 h 267"/>
                  <a:gd name="T62" fmla="*/ 803 w 1261"/>
                  <a:gd name="T63" fmla="*/ 193 h 267"/>
                  <a:gd name="T64" fmla="*/ 827 w 1261"/>
                  <a:gd name="T65" fmla="*/ 176 h 267"/>
                  <a:gd name="T66" fmla="*/ 853 w 1261"/>
                  <a:gd name="T67" fmla="*/ 160 h 267"/>
                  <a:gd name="T68" fmla="*/ 879 w 1261"/>
                  <a:gd name="T69" fmla="*/ 143 h 267"/>
                  <a:gd name="T70" fmla="*/ 904 w 1261"/>
                  <a:gd name="T71" fmla="*/ 127 h 267"/>
                  <a:gd name="T72" fmla="*/ 930 w 1261"/>
                  <a:gd name="T73" fmla="*/ 110 h 267"/>
                  <a:gd name="T74" fmla="*/ 956 w 1261"/>
                  <a:gd name="T75" fmla="*/ 95 h 267"/>
                  <a:gd name="T76" fmla="*/ 980 w 1261"/>
                  <a:gd name="T77" fmla="*/ 81 h 267"/>
                  <a:gd name="T78" fmla="*/ 1006 w 1261"/>
                  <a:gd name="T79" fmla="*/ 68 h 267"/>
                  <a:gd name="T80" fmla="*/ 1031 w 1261"/>
                  <a:gd name="T81" fmla="*/ 56 h 267"/>
                  <a:gd name="T82" fmla="*/ 1057 w 1261"/>
                  <a:gd name="T83" fmla="*/ 45 h 267"/>
                  <a:gd name="T84" fmla="*/ 1083 w 1261"/>
                  <a:gd name="T85" fmla="*/ 34 h 267"/>
                  <a:gd name="T86" fmla="*/ 1109 w 1261"/>
                  <a:gd name="T87" fmla="*/ 25 h 267"/>
                  <a:gd name="T88" fmla="*/ 1134 w 1261"/>
                  <a:gd name="T89" fmla="*/ 18 h 267"/>
                  <a:gd name="T90" fmla="*/ 1159 w 1261"/>
                  <a:gd name="T91" fmla="*/ 12 h 267"/>
                  <a:gd name="T92" fmla="*/ 1184 w 1261"/>
                  <a:gd name="T93" fmla="*/ 7 h 267"/>
                  <a:gd name="T94" fmla="*/ 1210 w 1261"/>
                  <a:gd name="T95" fmla="*/ 3 h 267"/>
                  <a:gd name="T96" fmla="*/ 1236 w 1261"/>
                  <a:gd name="T97" fmla="*/ 1 h 267"/>
                  <a:gd name="T98" fmla="*/ 1261 w 1261"/>
                  <a:gd name="T99" fmla="*/ 0 h 2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61"/>
                  <a:gd name="T151" fmla="*/ 0 h 267"/>
                  <a:gd name="T152" fmla="*/ 1261 w 1261"/>
                  <a:gd name="T153" fmla="*/ 267 h 26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61" h="267">
                    <a:moveTo>
                      <a:pt x="0" y="0"/>
                    </a:moveTo>
                    <a:lnTo>
                      <a:pt x="13" y="1"/>
                    </a:lnTo>
                    <a:lnTo>
                      <a:pt x="25" y="1"/>
                    </a:lnTo>
                    <a:lnTo>
                      <a:pt x="39" y="1"/>
                    </a:lnTo>
                    <a:lnTo>
                      <a:pt x="51" y="3"/>
                    </a:lnTo>
                    <a:lnTo>
                      <a:pt x="63" y="4"/>
                    </a:lnTo>
                    <a:lnTo>
                      <a:pt x="77" y="7"/>
                    </a:lnTo>
                    <a:lnTo>
                      <a:pt x="89" y="9"/>
                    </a:lnTo>
                    <a:lnTo>
                      <a:pt x="102" y="12"/>
                    </a:lnTo>
                    <a:lnTo>
                      <a:pt x="115" y="15"/>
                    </a:lnTo>
                    <a:lnTo>
                      <a:pt x="127" y="18"/>
                    </a:lnTo>
                    <a:lnTo>
                      <a:pt x="140" y="21"/>
                    </a:lnTo>
                    <a:lnTo>
                      <a:pt x="152" y="25"/>
                    </a:lnTo>
                    <a:lnTo>
                      <a:pt x="166" y="30"/>
                    </a:lnTo>
                    <a:lnTo>
                      <a:pt x="178" y="34"/>
                    </a:lnTo>
                    <a:lnTo>
                      <a:pt x="192" y="39"/>
                    </a:lnTo>
                    <a:lnTo>
                      <a:pt x="204" y="45"/>
                    </a:lnTo>
                    <a:lnTo>
                      <a:pt x="216" y="49"/>
                    </a:lnTo>
                    <a:lnTo>
                      <a:pt x="230" y="56"/>
                    </a:lnTo>
                    <a:lnTo>
                      <a:pt x="242" y="62"/>
                    </a:lnTo>
                    <a:lnTo>
                      <a:pt x="255" y="68"/>
                    </a:lnTo>
                    <a:lnTo>
                      <a:pt x="267" y="74"/>
                    </a:lnTo>
                    <a:lnTo>
                      <a:pt x="281" y="81"/>
                    </a:lnTo>
                    <a:lnTo>
                      <a:pt x="293" y="89"/>
                    </a:lnTo>
                    <a:lnTo>
                      <a:pt x="305" y="95"/>
                    </a:lnTo>
                    <a:lnTo>
                      <a:pt x="319" y="102"/>
                    </a:lnTo>
                    <a:lnTo>
                      <a:pt x="331" y="110"/>
                    </a:lnTo>
                    <a:lnTo>
                      <a:pt x="345" y="119"/>
                    </a:lnTo>
                    <a:lnTo>
                      <a:pt x="357" y="127"/>
                    </a:lnTo>
                    <a:lnTo>
                      <a:pt x="370" y="134"/>
                    </a:lnTo>
                    <a:lnTo>
                      <a:pt x="382" y="143"/>
                    </a:lnTo>
                    <a:lnTo>
                      <a:pt x="394" y="151"/>
                    </a:lnTo>
                    <a:lnTo>
                      <a:pt x="408" y="160"/>
                    </a:lnTo>
                    <a:lnTo>
                      <a:pt x="420" y="167"/>
                    </a:lnTo>
                    <a:lnTo>
                      <a:pt x="434" y="176"/>
                    </a:lnTo>
                    <a:lnTo>
                      <a:pt x="446" y="186"/>
                    </a:lnTo>
                    <a:lnTo>
                      <a:pt x="458" y="193"/>
                    </a:lnTo>
                    <a:lnTo>
                      <a:pt x="472" y="202"/>
                    </a:lnTo>
                    <a:lnTo>
                      <a:pt x="484" y="210"/>
                    </a:lnTo>
                    <a:lnTo>
                      <a:pt x="497" y="217"/>
                    </a:lnTo>
                    <a:lnTo>
                      <a:pt x="509" y="225"/>
                    </a:lnTo>
                    <a:lnTo>
                      <a:pt x="523" y="232"/>
                    </a:lnTo>
                    <a:lnTo>
                      <a:pt x="535" y="240"/>
                    </a:lnTo>
                    <a:lnTo>
                      <a:pt x="547" y="246"/>
                    </a:lnTo>
                    <a:lnTo>
                      <a:pt x="561" y="251"/>
                    </a:lnTo>
                    <a:lnTo>
                      <a:pt x="573" y="257"/>
                    </a:lnTo>
                    <a:lnTo>
                      <a:pt x="587" y="260"/>
                    </a:lnTo>
                    <a:lnTo>
                      <a:pt x="599" y="264"/>
                    </a:lnTo>
                    <a:lnTo>
                      <a:pt x="611" y="266"/>
                    </a:lnTo>
                    <a:lnTo>
                      <a:pt x="624" y="267"/>
                    </a:lnTo>
                    <a:lnTo>
                      <a:pt x="637" y="267"/>
                    </a:lnTo>
                    <a:lnTo>
                      <a:pt x="650" y="266"/>
                    </a:lnTo>
                    <a:lnTo>
                      <a:pt x="662" y="264"/>
                    </a:lnTo>
                    <a:lnTo>
                      <a:pt x="676" y="260"/>
                    </a:lnTo>
                    <a:lnTo>
                      <a:pt x="688" y="257"/>
                    </a:lnTo>
                    <a:lnTo>
                      <a:pt x="700" y="251"/>
                    </a:lnTo>
                    <a:lnTo>
                      <a:pt x="714" y="246"/>
                    </a:lnTo>
                    <a:lnTo>
                      <a:pt x="726" y="240"/>
                    </a:lnTo>
                    <a:lnTo>
                      <a:pt x="739" y="232"/>
                    </a:lnTo>
                    <a:lnTo>
                      <a:pt x="752" y="225"/>
                    </a:lnTo>
                    <a:lnTo>
                      <a:pt x="764" y="217"/>
                    </a:lnTo>
                    <a:lnTo>
                      <a:pt x="777" y="210"/>
                    </a:lnTo>
                    <a:lnTo>
                      <a:pt x="789" y="202"/>
                    </a:lnTo>
                    <a:lnTo>
                      <a:pt x="803" y="193"/>
                    </a:lnTo>
                    <a:lnTo>
                      <a:pt x="815" y="186"/>
                    </a:lnTo>
                    <a:lnTo>
                      <a:pt x="827" y="176"/>
                    </a:lnTo>
                    <a:lnTo>
                      <a:pt x="841" y="167"/>
                    </a:lnTo>
                    <a:lnTo>
                      <a:pt x="853" y="160"/>
                    </a:lnTo>
                    <a:lnTo>
                      <a:pt x="866" y="151"/>
                    </a:lnTo>
                    <a:lnTo>
                      <a:pt x="879" y="143"/>
                    </a:lnTo>
                    <a:lnTo>
                      <a:pt x="892" y="134"/>
                    </a:lnTo>
                    <a:lnTo>
                      <a:pt x="904" y="127"/>
                    </a:lnTo>
                    <a:lnTo>
                      <a:pt x="916" y="119"/>
                    </a:lnTo>
                    <a:lnTo>
                      <a:pt x="930" y="110"/>
                    </a:lnTo>
                    <a:lnTo>
                      <a:pt x="942" y="102"/>
                    </a:lnTo>
                    <a:lnTo>
                      <a:pt x="956" y="95"/>
                    </a:lnTo>
                    <a:lnTo>
                      <a:pt x="968" y="89"/>
                    </a:lnTo>
                    <a:lnTo>
                      <a:pt x="980" y="81"/>
                    </a:lnTo>
                    <a:lnTo>
                      <a:pt x="994" y="74"/>
                    </a:lnTo>
                    <a:lnTo>
                      <a:pt x="1006" y="68"/>
                    </a:lnTo>
                    <a:lnTo>
                      <a:pt x="1019" y="62"/>
                    </a:lnTo>
                    <a:lnTo>
                      <a:pt x="1031" y="56"/>
                    </a:lnTo>
                    <a:lnTo>
                      <a:pt x="1045" y="49"/>
                    </a:lnTo>
                    <a:lnTo>
                      <a:pt x="1057" y="45"/>
                    </a:lnTo>
                    <a:lnTo>
                      <a:pt x="1069" y="39"/>
                    </a:lnTo>
                    <a:lnTo>
                      <a:pt x="1083" y="34"/>
                    </a:lnTo>
                    <a:lnTo>
                      <a:pt x="1095" y="30"/>
                    </a:lnTo>
                    <a:lnTo>
                      <a:pt x="1109" y="25"/>
                    </a:lnTo>
                    <a:lnTo>
                      <a:pt x="1121" y="21"/>
                    </a:lnTo>
                    <a:lnTo>
                      <a:pt x="1134" y="18"/>
                    </a:lnTo>
                    <a:lnTo>
                      <a:pt x="1146" y="15"/>
                    </a:lnTo>
                    <a:lnTo>
                      <a:pt x="1159" y="12"/>
                    </a:lnTo>
                    <a:lnTo>
                      <a:pt x="1172" y="9"/>
                    </a:lnTo>
                    <a:lnTo>
                      <a:pt x="1184" y="7"/>
                    </a:lnTo>
                    <a:lnTo>
                      <a:pt x="1198" y="4"/>
                    </a:lnTo>
                    <a:lnTo>
                      <a:pt x="1210" y="3"/>
                    </a:lnTo>
                    <a:lnTo>
                      <a:pt x="1222" y="1"/>
                    </a:lnTo>
                    <a:lnTo>
                      <a:pt x="1236" y="1"/>
                    </a:lnTo>
                    <a:lnTo>
                      <a:pt x="1248" y="1"/>
                    </a:lnTo>
                    <a:lnTo>
                      <a:pt x="1261" y="0"/>
                    </a:lnTo>
                  </a:path>
                </a:pathLst>
              </a:custGeom>
              <a:noFill/>
              <a:ln w="26988">
                <a:solidFill>
                  <a:srgbClr val="FF0000"/>
                </a:solidFill>
                <a:round/>
                <a:headEnd/>
                <a:tailEnd/>
              </a:ln>
            </p:spPr>
            <p:txBody>
              <a:bodyPr/>
              <a:lstStyle/>
              <a:p>
                <a:endParaRPr lang="en-US">
                  <a:solidFill>
                    <a:srgbClr val="000000"/>
                  </a:solidFill>
                </a:endParaRPr>
              </a:p>
            </p:txBody>
          </p:sp>
          <p:sp>
            <p:nvSpPr>
              <p:cNvPr id="21585" name="Freeform 4"/>
              <p:cNvSpPr>
                <a:spLocks/>
              </p:cNvSpPr>
              <p:nvPr/>
            </p:nvSpPr>
            <p:spPr bwMode="auto">
              <a:xfrm>
                <a:off x="2578" y="2087"/>
                <a:ext cx="1261" cy="267"/>
              </a:xfrm>
              <a:custGeom>
                <a:avLst/>
                <a:gdLst>
                  <a:gd name="T0" fmla="*/ 13 w 1261"/>
                  <a:gd name="T1" fmla="*/ 267 h 267"/>
                  <a:gd name="T2" fmla="*/ 39 w 1261"/>
                  <a:gd name="T3" fmla="*/ 266 h 267"/>
                  <a:gd name="T4" fmla="*/ 63 w 1261"/>
                  <a:gd name="T5" fmla="*/ 263 h 267"/>
                  <a:gd name="T6" fmla="*/ 89 w 1261"/>
                  <a:gd name="T7" fmla="*/ 258 h 267"/>
                  <a:gd name="T8" fmla="*/ 115 w 1261"/>
                  <a:gd name="T9" fmla="*/ 254 h 267"/>
                  <a:gd name="T10" fmla="*/ 140 w 1261"/>
                  <a:gd name="T11" fmla="*/ 246 h 267"/>
                  <a:gd name="T12" fmla="*/ 166 w 1261"/>
                  <a:gd name="T13" fmla="*/ 239 h 267"/>
                  <a:gd name="T14" fmla="*/ 192 w 1261"/>
                  <a:gd name="T15" fmla="*/ 228 h 267"/>
                  <a:gd name="T16" fmla="*/ 216 w 1261"/>
                  <a:gd name="T17" fmla="*/ 217 h 267"/>
                  <a:gd name="T18" fmla="*/ 242 w 1261"/>
                  <a:gd name="T19" fmla="*/ 205 h 267"/>
                  <a:gd name="T20" fmla="*/ 267 w 1261"/>
                  <a:gd name="T21" fmla="*/ 193 h 267"/>
                  <a:gd name="T22" fmla="*/ 293 w 1261"/>
                  <a:gd name="T23" fmla="*/ 180 h 267"/>
                  <a:gd name="T24" fmla="*/ 319 w 1261"/>
                  <a:gd name="T25" fmla="*/ 165 h 267"/>
                  <a:gd name="T26" fmla="*/ 345 w 1261"/>
                  <a:gd name="T27" fmla="*/ 149 h 267"/>
                  <a:gd name="T28" fmla="*/ 370 w 1261"/>
                  <a:gd name="T29" fmla="*/ 133 h 267"/>
                  <a:gd name="T30" fmla="*/ 394 w 1261"/>
                  <a:gd name="T31" fmla="*/ 116 h 267"/>
                  <a:gd name="T32" fmla="*/ 420 w 1261"/>
                  <a:gd name="T33" fmla="*/ 99 h 267"/>
                  <a:gd name="T34" fmla="*/ 446 w 1261"/>
                  <a:gd name="T35" fmla="*/ 83 h 267"/>
                  <a:gd name="T36" fmla="*/ 472 w 1261"/>
                  <a:gd name="T37" fmla="*/ 66 h 267"/>
                  <a:gd name="T38" fmla="*/ 497 w 1261"/>
                  <a:gd name="T39" fmla="*/ 50 h 267"/>
                  <a:gd name="T40" fmla="*/ 523 w 1261"/>
                  <a:gd name="T41" fmla="*/ 34 h 267"/>
                  <a:gd name="T42" fmla="*/ 547 w 1261"/>
                  <a:gd name="T43" fmla="*/ 21 h 267"/>
                  <a:gd name="T44" fmla="*/ 573 w 1261"/>
                  <a:gd name="T45" fmla="*/ 12 h 267"/>
                  <a:gd name="T46" fmla="*/ 599 w 1261"/>
                  <a:gd name="T47" fmla="*/ 4 h 267"/>
                  <a:gd name="T48" fmla="*/ 624 w 1261"/>
                  <a:gd name="T49" fmla="*/ 0 h 267"/>
                  <a:gd name="T50" fmla="*/ 650 w 1261"/>
                  <a:gd name="T51" fmla="*/ 1 h 267"/>
                  <a:gd name="T52" fmla="*/ 676 w 1261"/>
                  <a:gd name="T53" fmla="*/ 7 h 267"/>
                  <a:gd name="T54" fmla="*/ 700 w 1261"/>
                  <a:gd name="T55" fmla="*/ 16 h 267"/>
                  <a:gd name="T56" fmla="*/ 726 w 1261"/>
                  <a:gd name="T57" fmla="*/ 28 h 267"/>
                  <a:gd name="T58" fmla="*/ 752 w 1261"/>
                  <a:gd name="T59" fmla="*/ 42 h 267"/>
                  <a:gd name="T60" fmla="*/ 777 w 1261"/>
                  <a:gd name="T61" fmla="*/ 57 h 267"/>
                  <a:gd name="T62" fmla="*/ 803 w 1261"/>
                  <a:gd name="T63" fmla="*/ 74 h 267"/>
                  <a:gd name="T64" fmla="*/ 827 w 1261"/>
                  <a:gd name="T65" fmla="*/ 90 h 267"/>
                  <a:gd name="T66" fmla="*/ 853 w 1261"/>
                  <a:gd name="T67" fmla="*/ 107 h 267"/>
                  <a:gd name="T68" fmla="*/ 879 w 1261"/>
                  <a:gd name="T69" fmla="*/ 125 h 267"/>
                  <a:gd name="T70" fmla="*/ 904 w 1261"/>
                  <a:gd name="T71" fmla="*/ 140 h 267"/>
                  <a:gd name="T72" fmla="*/ 930 w 1261"/>
                  <a:gd name="T73" fmla="*/ 157 h 267"/>
                  <a:gd name="T74" fmla="*/ 956 w 1261"/>
                  <a:gd name="T75" fmla="*/ 172 h 267"/>
                  <a:gd name="T76" fmla="*/ 980 w 1261"/>
                  <a:gd name="T77" fmla="*/ 186 h 267"/>
                  <a:gd name="T78" fmla="*/ 1006 w 1261"/>
                  <a:gd name="T79" fmla="*/ 199 h 267"/>
                  <a:gd name="T80" fmla="*/ 1031 w 1261"/>
                  <a:gd name="T81" fmla="*/ 211 h 267"/>
                  <a:gd name="T82" fmla="*/ 1057 w 1261"/>
                  <a:gd name="T83" fmla="*/ 223 h 267"/>
                  <a:gd name="T84" fmla="*/ 1083 w 1261"/>
                  <a:gd name="T85" fmla="*/ 233 h 267"/>
                  <a:gd name="T86" fmla="*/ 1109 w 1261"/>
                  <a:gd name="T87" fmla="*/ 242 h 267"/>
                  <a:gd name="T88" fmla="*/ 1134 w 1261"/>
                  <a:gd name="T89" fmla="*/ 249 h 267"/>
                  <a:gd name="T90" fmla="*/ 1159 w 1261"/>
                  <a:gd name="T91" fmla="*/ 255 h 267"/>
                  <a:gd name="T92" fmla="*/ 1184 w 1261"/>
                  <a:gd name="T93" fmla="*/ 261 h 267"/>
                  <a:gd name="T94" fmla="*/ 1210 w 1261"/>
                  <a:gd name="T95" fmla="*/ 264 h 267"/>
                  <a:gd name="T96" fmla="*/ 1236 w 1261"/>
                  <a:gd name="T97" fmla="*/ 266 h 267"/>
                  <a:gd name="T98" fmla="*/ 1261 w 1261"/>
                  <a:gd name="T99" fmla="*/ 267 h 2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61"/>
                  <a:gd name="T151" fmla="*/ 0 h 267"/>
                  <a:gd name="T152" fmla="*/ 1261 w 1261"/>
                  <a:gd name="T153" fmla="*/ 267 h 26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61" h="267">
                    <a:moveTo>
                      <a:pt x="0" y="267"/>
                    </a:moveTo>
                    <a:lnTo>
                      <a:pt x="13" y="267"/>
                    </a:lnTo>
                    <a:lnTo>
                      <a:pt x="25" y="266"/>
                    </a:lnTo>
                    <a:lnTo>
                      <a:pt x="39" y="266"/>
                    </a:lnTo>
                    <a:lnTo>
                      <a:pt x="51" y="264"/>
                    </a:lnTo>
                    <a:lnTo>
                      <a:pt x="63" y="263"/>
                    </a:lnTo>
                    <a:lnTo>
                      <a:pt x="77" y="261"/>
                    </a:lnTo>
                    <a:lnTo>
                      <a:pt x="89" y="258"/>
                    </a:lnTo>
                    <a:lnTo>
                      <a:pt x="102" y="255"/>
                    </a:lnTo>
                    <a:lnTo>
                      <a:pt x="115" y="254"/>
                    </a:lnTo>
                    <a:lnTo>
                      <a:pt x="127" y="249"/>
                    </a:lnTo>
                    <a:lnTo>
                      <a:pt x="140" y="246"/>
                    </a:lnTo>
                    <a:lnTo>
                      <a:pt x="152" y="242"/>
                    </a:lnTo>
                    <a:lnTo>
                      <a:pt x="166" y="239"/>
                    </a:lnTo>
                    <a:lnTo>
                      <a:pt x="178" y="233"/>
                    </a:lnTo>
                    <a:lnTo>
                      <a:pt x="192" y="228"/>
                    </a:lnTo>
                    <a:lnTo>
                      <a:pt x="204" y="223"/>
                    </a:lnTo>
                    <a:lnTo>
                      <a:pt x="216" y="217"/>
                    </a:lnTo>
                    <a:lnTo>
                      <a:pt x="230" y="211"/>
                    </a:lnTo>
                    <a:lnTo>
                      <a:pt x="242" y="205"/>
                    </a:lnTo>
                    <a:lnTo>
                      <a:pt x="255" y="199"/>
                    </a:lnTo>
                    <a:lnTo>
                      <a:pt x="267" y="193"/>
                    </a:lnTo>
                    <a:lnTo>
                      <a:pt x="281" y="186"/>
                    </a:lnTo>
                    <a:lnTo>
                      <a:pt x="293" y="180"/>
                    </a:lnTo>
                    <a:lnTo>
                      <a:pt x="305" y="172"/>
                    </a:lnTo>
                    <a:lnTo>
                      <a:pt x="319" y="165"/>
                    </a:lnTo>
                    <a:lnTo>
                      <a:pt x="331" y="157"/>
                    </a:lnTo>
                    <a:lnTo>
                      <a:pt x="345" y="149"/>
                    </a:lnTo>
                    <a:lnTo>
                      <a:pt x="357" y="140"/>
                    </a:lnTo>
                    <a:lnTo>
                      <a:pt x="370" y="133"/>
                    </a:lnTo>
                    <a:lnTo>
                      <a:pt x="382" y="125"/>
                    </a:lnTo>
                    <a:lnTo>
                      <a:pt x="394" y="116"/>
                    </a:lnTo>
                    <a:lnTo>
                      <a:pt x="408" y="107"/>
                    </a:lnTo>
                    <a:lnTo>
                      <a:pt x="420" y="99"/>
                    </a:lnTo>
                    <a:lnTo>
                      <a:pt x="434" y="90"/>
                    </a:lnTo>
                    <a:lnTo>
                      <a:pt x="446" y="83"/>
                    </a:lnTo>
                    <a:lnTo>
                      <a:pt x="458" y="74"/>
                    </a:lnTo>
                    <a:lnTo>
                      <a:pt x="472" y="66"/>
                    </a:lnTo>
                    <a:lnTo>
                      <a:pt x="484" y="57"/>
                    </a:lnTo>
                    <a:lnTo>
                      <a:pt x="497" y="50"/>
                    </a:lnTo>
                    <a:lnTo>
                      <a:pt x="509" y="42"/>
                    </a:lnTo>
                    <a:lnTo>
                      <a:pt x="523" y="34"/>
                    </a:lnTo>
                    <a:lnTo>
                      <a:pt x="535" y="28"/>
                    </a:lnTo>
                    <a:lnTo>
                      <a:pt x="547" y="21"/>
                    </a:lnTo>
                    <a:lnTo>
                      <a:pt x="561" y="16"/>
                    </a:lnTo>
                    <a:lnTo>
                      <a:pt x="573" y="12"/>
                    </a:lnTo>
                    <a:lnTo>
                      <a:pt x="587" y="7"/>
                    </a:lnTo>
                    <a:lnTo>
                      <a:pt x="599" y="4"/>
                    </a:lnTo>
                    <a:lnTo>
                      <a:pt x="611" y="1"/>
                    </a:lnTo>
                    <a:lnTo>
                      <a:pt x="624" y="0"/>
                    </a:lnTo>
                    <a:lnTo>
                      <a:pt x="637" y="0"/>
                    </a:lnTo>
                    <a:lnTo>
                      <a:pt x="650" y="1"/>
                    </a:lnTo>
                    <a:lnTo>
                      <a:pt x="662" y="4"/>
                    </a:lnTo>
                    <a:lnTo>
                      <a:pt x="676" y="7"/>
                    </a:lnTo>
                    <a:lnTo>
                      <a:pt x="688" y="12"/>
                    </a:lnTo>
                    <a:lnTo>
                      <a:pt x="700" y="16"/>
                    </a:lnTo>
                    <a:lnTo>
                      <a:pt x="714" y="21"/>
                    </a:lnTo>
                    <a:lnTo>
                      <a:pt x="726" y="28"/>
                    </a:lnTo>
                    <a:lnTo>
                      <a:pt x="739" y="34"/>
                    </a:lnTo>
                    <a:lnTo>
                      <a:pt x="752" y="42"/>
                    </a:lnTo>
                    <a:lnTo>
                      <a:pt x="764" y="50"/>
                    </a:lnTo>
                    <a:lnTo>
                      <a:pt x="777" y="57"/>
                    </a:lnTo>
                    <a:lnTo>
                      <a:pt x="789" y="66"/>
                    </a:lnTo>
                    <a:lnTo>
                      <a:pt x="803" y="74"/>
                    </a:lnTo>
                    <a:lnTo>
                      <a:pt x="815" y="83"/>
                    </a:lnTo>
                    <a:lnTo>
                      <a:pt x="827" y="90"/>
                    </a:lnTo>
                    <a:lnTo>
                      <a:pt x="841" y="99"/>
                    </a:lnTo>
                    <a:lnTo>
                      <a:pt x="853" y="107"/>
                    </a:lnTo>
                    <a:lnTo>
                      <a:pt x="866" y="116"/>
                    </a:lnTo>
                    <a:lnTo>
                      <a:pt x="879" y="125"/>
                    </a:lnTo>
                    <a:lnTo>
                      <a:pt x="892" y="133"/>
                    </a:lnTo>
                    <a:lnTo>
                      <a:pt x="904" y="140"/>
                    </a:lnTo>
                    <a:lnTo>
                      <a:pt x="916" y="149"/>
                    </a:lnTo>
                    <a:lnTo>
                      <a:pt x="930" y="157"/>
                    </a:lnTo>
                    <a:lnTo>
                      <a:pt x="942" y="165"/>
                    </a:lnTo>
                    <a:lnTo>
                      <a:pt x="956" y="172"/>
                    </a:lnTo>
                    <a:lnTo>
                      <a:pt x="968" y="180"/>
                    </a:lnTo>
                    <a:lnTo>
                      <a:pt x="980" y="186"/>
                    </a:lnTo>
                    <a:lnTo>
                      <a:pt x="994" y="193"/>
                    </a:lnTo>
                    <a:lnTo>
                      <a:pt x="1006" y="199"/>
                    </a:lnTo>
                    <a:lnTo>
                      <a:pt x="1019" y="205"/>
                    </a:lnTo>
                    <a:lnTo>
                      <a:pt x="1031" y="211"/>
                    </a:lnTo>
                    <a:lnTo>
                      <a:pt x="1045" y="217"/>
                    </a:lnTo>
                    <a:lnTo>
                      <a:pt x="1057" y="223"/>
                    </a:lnTo>
                    <a:lnTo>
                      <a:pt x="1069" y="228"/>
                    </a:lnTo>
                    <a:lnTo>
                      <a:pt x="1083" y="233"/>
                    </a:lnTo>
                    <a:lnTo>
                      <a:pt x="1095" y="239"/>
                    </a:lnTo>
                    <a:lnTo>
                      <a:pt x="1109" y="242"/>
                    </a:lnTo>
                    <a:lnTo>
                      <a:pt x="1121" y="246"/>
                    </a:lnTo>
                    <a:lnTo>
                      <a:pt x="1134" y="249"/>
                    </a:lnTo>
                    <a:lnTo>
                      <a:pt x="1146" y="254"/>
                    </a:lnTo>
                    <a:lnTo>
                      <a:pt x="1159" y="255"/>
                    </a:lnTo>
                    <a:lnTo>
                      <a:pt x="1172" y="258"/>
                    </a:lnTo>
                    <a:lnTo>
                      <a:pt x="1184" y="261"/>
                    </a:lnTo>
                    <a:lnTo>
                      <a:pt x="1198" y="263"/>
                    </a:lnTo>
                    <a:lnTo>
                      <a:pt x="1210" y="264"/>
                    </a:lnTo>
                    <a:lnTo>
                      <a:pt x="1222" y="266"/>
                    </a:lnTo>
                    <a:lnTo>
                      <a:pt x="1236" y="266"/>
                    </a:lnTo>
                    <a:lnTo>
                      <a:pt x="1248" y="267"/>
                    </a:lnTo>
                    <a:lnTo>
                      <a:pt x="1261" y="267"/>
                    </a:lnTo>
                  </a:path>
                </a:pathLst>
              </a:custGeom>
              <a:noFill/>
              <a:ln w="26988">
                <a:solidFill>
                  <a:srgbClr val="0000FF"/>
                </a:solidFill>
                <a:prstDash val="dash"/>
                <a:round/>
                <a:headEnd/>
                <a:tailEnd/>
              </a:ln>
            </p:spPr>
            <p:txBody>
              <a:bodyPr/>
              <a:lstStyle/>
              <a:p>
                <a:endParaRPr lang="en-US">
                  <a:solidFill>
                    <a:srgbClr val="000000"/>
                  </a:solidFill>
                </a:endParaRPr>
              </a:p>
            </p:txBody>
          </p:sp>
          <p:sp>
            <p:nvSpPr>
              <p:cNvPr id="21586" name="Line 5"/>
              <p:cNvSpPr>
                <a:spLocks noChangeShapeType="1"/>
              </p:cNvSpPr>
              <p:nvPr/>
            </p:nvSpPr>
            <p:spPr bwMode="auto">
              <a:xfrm>
                <a:off x="2522" y="1916"/>
                <a:ext cx="1306" cy="18"/>
              </a:xfrm>
              <a:prstGeom prst="line">
                <a:avLst/>
              </a:prstGeom>
              <a:noFill/>
              <a:ln w="25400">
                <a:solidFill>
                  <a:schemeClr val="tx1"/>
                </a:solidFill>
                <a:round/>
                <a:headEnd/>
                <a:tailEnd type="triangle" w="med" len="med"/>
              </a:ln>
            </p:spPr>
            <p:txBody>
              <a:bodyPr wrap="none" anchor="ctr"/>
              <a:lstStyle/>
              <a:p>
                <a:endParaRPr lang="fr-FR"/>
              </a:p>
            </p:txBody>
          </p:sp>
          <p:sp>
            <p:nvSpPr>
              <p:cNvPr id="21587" name="Line 6"/>
              <p:cNvSpPr>
                <a:spLocks noChangeShapeType="1"/>
              </p:cNvSpPr>
              <p:nvPr/>
            </p:nvSpPr>
            <p:spPr bwMode="auto">
              <a:xfrm flipH="1" flipV="1">
                <a:off x="2582" y="1160"/>
                <a:ext cx="3" cy="1512"/>
              </a:xfrm>
              <a:prstGeom prst="line">
                <a:avLst/>
              </a:prstGeom>
              <a:noFill/>
              <a:ln w="25400">
                <a:solidFill>
                  <a:schemeClr val="tx1"/>
                </a:solidFill>
                <a:round/>
                <a:headEnd/>
                <a:tailEnd type="triangle" w="med" len="med"/>
              </a:ln>
            </p:spPr>
            <p:txBody>
              <a:bodyPr wrap="none" anchor="ctr"/>
              <a:lstStyle/>
              <a:p>
                <a:endParaRPr lang="fr-FR"/>
              </a:p>
            </p:txBody>
          </p:sp>
          <p:sp>
            <p:nvSpPr>
              <p:cNvPr id="21588" name="Line 11"/>
              <p:cNvSpPr>
                <a:spLocks noChangeShapeType="1"/>
              </p:cNvSpPr>
              <p:nvPr/>
            </p:nvSpPr>
            <p:spPr bwMode="auto">
              <a:xfrm flipH="1">
                <a:off x="3830" y="1916"/>
                <a:ext cx="0" cy="41"/>
              </a:xfrm>
              <a:prstGeom prst="line">
                <a:avLst/>
              </a:prstGeom>
              <a:noFill/>
              <a:ln w="9525">
                <a:solidFill>
                  <a:schemeClr val="tx1"/>
                </a:solidFill>
                <a:round/>
                <a:headEnd/>
                <a:tailEnd/>
              </a:ln>
            </p:spPr>
            <p:txBody>
              <a:bodyPr wrap="none" anchor="ctr"/>
              <a:lstStyle/>
              <a:p>
                <a:endParaRPr lang="fr-FR"/>
              </a:p>
            </p:txBody>
          </p:sp>
        </p:grpSp>
      </p:grpSp>
      <p:grpSp>
        <p:nvGrpSpPr>
          <p:cNvPr id="21560" name="Groupe 440"/>
          <p:cNvGrpSpPr>
            <a:grpSpLocks/>
          </p:cNvGrpSpPr>
          <p:nvPr/>
        </p:nvGrpSpPr>
        <p:grpSpPr bwMode="auto">
          <a:xfrm>
            <a:off x="4211638" y="4999038"/>
            <a:ext cx="1528762" cy="1450975"/>
            <a:chOff x="3354649" y="1922597"/>
            <a:chExt cx="2404348" cy="2282758"/>
          </a:xfrm>
        </p:grpSpPr>
        <p:sp>
          <p:nvSpPr>
            <p:cNvPr id="442" name="Rectangle 441"/>
            <p:cNvSpPr/>
            <p:nvPr/>
          </p:nvSpPr>
          <p:spPr>
            <a:xfrm>
              <a:off x="3474492" y="1922597"/>
              <a:ext cx="2264531" cy="467041"/>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43" name="Rectangle 442"/>
            <p:cNvSpPr/>
            <p:nvPr/>
          </p:nvSpPr>
          <p:spPr>
            <a:xfrm>
              <a:off x="3474492" y="3738313"/>
              <a:ext cx="2264531" cy="46704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21574" name="Group 93"/>
            <p:cNvGrpSpPr>
              <a:grpSpLocks/>
            </p:cNvGrpSpPr>
            <p:nvPr/>
          </p:nvGrpSpPr>
          <p:grpSpPr bwMode="auto">
            <a:xfrm>
              <a:off x="3354649" y="1922597"/>
              <a:ext cx="2404348" cy="2282670"/>
              <a:chOff x="2522" y="1160"/>
              <a:chExt cx="1317" cy="1512"/>
            </a:xfrm>
          </p:grpSpPr>
          <p:sp>
            <p:nvSpPr>
              <p:cNvPr id="21575" name="Freeform 3"/>
              <p:cNvSpPr>
                <a:spLocks/>
              </p:cNvSpPr>
              <p:nvPr/>
            </p:nvSpPr>
            <p:spPr bwMode="auto">
              <a:xfrm>
                <a:off x="2576" y="1485"/>
                <a:ext cx="1261" cy="267"/>
              </a:xfrm>
              <a:custGeom>
                <a:avLst/>
                <a:gdLst>
                  <a:gd name="T0" fmla="*/ 13 w 1261"/>
                  <a:gd name="T1" fmla="*/ 1 h 267"/>
                  <a:gd name="T2" fmla="*/ 39 w 1261"/>
                  <a:gd name="T3" fmla="*/ 1 h 267"/>
                  <a:gd name="T4" fmla="*/ 63 w 1261"/>
                  <a:gd name="T5" fmla="*/ 4 h 267"/>
                  <a:gd name="T6" fmla="*/ 89 w 1261"/>
                  <a:gd name="T7" fmla="*/ 9 h 267"/>
                  <a:gd name="T8" fmla="*/ 115 w 1261"/>
                  <a:gd name="T9" fmla="*/ 15 h 267"/>
                  <a:gd name="T10" fmla="*/ 140 w 1261"/>
                  <a:gd name="T11" fmla="*/ 21 h 267"/>
                  <a:gd name="T12" fmla="*/ 166 w 1261"/>
                  <a:gd name="T13" fmla="*/ 30 h 267"/>
                  <a:gd name="T14" fmla="*/ 192 w 1261"/>
                  <a:gd name="T15" fmla="*/ 39 h 267"/>
                  <a:gd name="T16" fmla="*/ 216 w 1261"/>
                  <a:gd name="T17" fmla="*/ 49 h 267"/>
                  <a:gd name="T18" fmla="*/ 242 w 1261"/>
                  <a:gd name="T19" fmla="*/ 62 h 267"/>
                  <a:gd name="T20" fmla="*/ 267 w 1261"/>
                  <a:gd name="T21" fmla="*/ 74 h 267"/>
                  <a:gd name="T22" fmla="*/ 293 w 1261"/>
                  <a:gd name="T23" fmla="*/ 89 h 267"/>
                  <a:gd name="T24" fmla="*/ 319 w 1261"/>
                  <a:gd name="T25" fmla="*/ 102 h 267"/>
                  <a:gd name="T26" fmla="*/ 345 w 1261"/>
                  <a:gd name="T27" fmla="*/ 119 h 267"/>
                  <a:gd name="T28" fmla="*/ 370 w 1261"/>
                  <a:gd name="T29" fmla="*/ 134 h 267"/>
                  <a:gd name="T30" fmla="*/ 394 w 1261"/>
                  <a:gd name="T31" fmla="*/ 151 h 267"/>
                  <a:gd name="T32" fmla="*/ 420 w 1261"/>
                  <a:gd name="T33" fmla="*/ 167 h 267"/>
                  <a:gd name="T34" fmla="*/ 446 w 1261"/>
                  <a:gd name="T35" fmla="*/ 186 h 267"/>
                  <a:gd name="T36" fmla="*/ 472 w 1261"/>
                  <a:gd name="T37" fmla="*/ 202 h 267"/>
                  <a:gd name="T38" fmla="*/ 497 w 1261"/>
                  <a:gd name="T39" fmla="*/ 217 h 267"/>
                  <a:gd name="T40" fmla="*/ 523 w 1261"/>
                  <a:gd name="T41" fmla="*/ 232 h 267"/>
                  <a:gd name="T42" fmla="*/ 547 w 1261"/>
                  <a:gd name="T43" fmla="*/ 246 h 267"/>
                  <a:gd name="T44" fmla="*/ 573 w 1261"/>
                  <a:gd name="T45" fmla="*/ 257 h 267"/>
                  <a:gd name="T46" fmla="*/ 599 w 1261"/>
                  <a:gd name="T47" fmla="*/ 264 h 267"/>
                  <a:gd name="T48" fmla="*/ 624 w 1261"/>
                  <a:gd name="T49" fmla="*/ 267 h 267"/>
                  <a:gd name="T50" fmla="*/ 650 w 1261"/>
                  <a:gd name="T51" fmla="*/ 266 h 267"/>
                  <a:gd name="T52" fmla="*/ 676 w 1261"/>
                  <a:gd name="T53" fmla="*/ 260 h 267"/>
                  <a:gd name="T54" fmla="*/ 700 w 1261"/>
                  <a:gd name="T55" fmla="*/ 251 h 267"/>
                  <a:gd name="T56" fmla="*/ 726 w 1261"/>
                  <a:gd name="T57" fmla="*/ 240 h 267"/>
                  <a:gd name="T58" fmla="*/ 752 w 1261"/>
                  <a:gd name="T59" fmla="*/ 225 h 267"/>
                  <a:gd name="T60" fmla="*/ 777 w 1261"/>
                  <a:gd name="T61" fmla="*/ 210 h 267"/>
                  <a:gd name="T62" fmla="*/ 803 w 1261"/>
                  <a:gd name="T63" fmla="*/ 193 h 267"/>
                  <a:gd name="T64" fmla="*/ 827 w 1261"/>
                  <a:gd name="T65" fmla="*/ 176 h 267"/>
                  <a:gd name="T66" fmla="*/ 853 w 1261"/>
                  <a:gd name="T67" fmla="*/ 160 h 267"/>
                  <a:gd name="T68" fmla="*/ 879 w 1261"/>
                  <a:gd name="T69" fmla="*/ 143 h 267"/>
                  <a:gd name="T70" fmla="*/ 904 w 1261"/>
                  <a:gd name="T71" fmla="*/ 127 h 267"/>
                  <a:gd name="T72" fmla="*/ 930 w 1261"/>
                  <a:gd name="T73" fmla="*/ 110 h 267"/>
                  <a:gd name="T74" fmla="*/ 956 w 1261"/>
                  <a:gd name="T75" fmla="*/ 95 h 267"/>
                  <a:gd name="T76" fmla="*/ 980 w 1261"/>
                  <a:gd name="T77" fmla="*/ 81 h 267"/>
                  <a:gd name="T78" fmla="*/ 1006 w 1261"/>
                  <a:gd name="T79" fmla="*/ 68 h 267"/>
                  <a:gd name="T80" fmla="*/ 1031 w 1261"/>
                  <a:gd name="T81" fmla="*/ 56 h 267"/>
                  <a:gd name="T82" fmla="*/ 1057 w 1261"/>
                  <a:gd name="T83" fmla="*/ 45 h 267"/>
                  <a:gd name="T84" fmla="*/ 1083 w 1261"/>
                  <a:gd name="T85" fmla="*/ 34 h 267"/>
                  <a:gd name="T86" fmla="*/ 1109 w 1261"/>
                  <a:gd name="T87" fmla="*/ 25 h 267"/>
                  <a:gd name="T88" fmla="*/ 1134 w 1261"/>
                  <a:gd name="T89" fmla="*/ 18 h 267"/>
                  <a:gd name="T90" fmla="*/ 1159 w 1261"/>
                  <a:gd name="T91" fmla="*/ 12 h 267"/>
                  <a:gd name="T92" fmla="*/ 1184 w 1261"/>
                  <a:gd name="T93" fmla="*/ 7 h 267"/>
                  <a:gd name="T94" fmla="*/ 1210 w 1261"/>
                  <a:gd name="T95" fmla="*/ 3 h 267"/>
                  <a:gd name="T96" fmla="*/ 1236 w 1261"/>
                  <a:gd name="T97" fmla="*/ 1 h 267"/>
                  <a:gd name="T98" fmla="*/ 1261 w 1261"/>
                  <a:gd name="T99" fmla="*/ 0 h 2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61"/>
                  <a:gd name="T151" fmla="*/ 0 h 267"/>
                  <a:gd name="T152" fmla="*/ 1261 w 1261"/>
                  <a:gd name="T153" fmla="*/ 267 h 26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61" h="267">
                    <a:moveTo>
                      <a:pt x="0" y="0"/>
                    </a:moveTo>
                    <a:lnTo>
                      <a:pt x="13" y="1"/>
                    </a:lnTo>
                    <a:lnTo>
                      <a:pt x="25" y="1"/>
                    </a:lnTo>
                    <a:lnTo>
                      <a:pt x="39" y="1"/>
                    </a:lnTo>
                    <a:lnTo>
                      <a:pt x="51" y="3"/>
                    </a:lnTo>
                    <a:lnTo>
                      <a:pt x="63" y="4"/>
                    </a:lnTo>
                    <a:lnTo>
                      <a:pt x="77" y="7"/>
                    </a:lnTo>
                    <a:lnTo>
                      <a:pt x="89" y="9"/>
                    </a:lnTo>
                    <a:lnTo>
                      <a:pt x="102" y="12"/>
                    </a:lnTo>
                    <a:lnTo>
                      <a:pt x="115" y="15"/>
                    </a:lnTo>
                    <a:lnTo>
                      <a:pt x="127" y="18"/>
                    </a:lnTo>
                    <a:lnTo>
                      <a:pt x="140" y="21"/>
                    </a:lnTo>
                    <a:lnTo>
                      <a:pt x="152" y="25"/>
                    </a:lnTo>
                    <a:lnTo>
                      <a:pt x="166" y="30"/>
                    </a:lnTo>
                    <a:lnTo>
                      <a:pt x="178" y="34"/>
                    </a:lnTo>
                    <a:lnTo>
                      <a:pt x="192" y="39"/>
                    </a:lnTo>
                    <a:lnTo>
                      <a:pt x="204" y="45"/>
                    </a:lnTo>
                    <a:lnTo>
                      <a:pt x="216" y="49"/>
                    </a:lnTo>
                    <a:lnTo>
                      <a:pt x="230" y="56"/>
                    </a:lnTo>
                    <a:lnTo>
                      <a:pt x="242" y="62"/>
                    </a:lnTo>
                    <a:lnTo>
                      <a:pt x="255" y="68"/>
                    </a:lnTo>
                    <a:lnTo>
                      <a:pt x="267" y="74"/>
                    </a:lnTo>
                    <a:lnTo>
                      <a:pt x="281" y="81"/>
                    </a:lnTo>
                    <a:lnTo>
                      <a:pt x="293" y="89"/>
                    </a:lnTo>
                    <a:lnTo>
                      <a:pt x="305" y="95"/>
                    </a:lnTo>
                    <a:lnTo>
                      <a:pt x="319" y="102"/>
                    </a:lnTo>
                    <a:lnTo>
                      <a:pt x="331" y="110"/>
                    </a:lnTo>
                    <a:lnTo>
                      <a:pt x="345" y="119"/>
                    </a:lnTo>
                    <a:lnTo>
                      <a:pt x="357" y="127"/>
                    </a:lnTo>
                    <a:lnTo>
                      <a:pt x="370" y="134"/>
                    </a:lnTo>
                    <a:lnTo>
                      <a:pt x="382" y="143"/>
                    </a:lnTo>
                    <a:lnTo>
                      <a:pt x="394" y="151"/>
                    </a:lnTo>
                    <a:lnTo>
                      <a:pt x="408" y="160"/>
                    </a:lnTo>
                    <a:lnTo>
                      <a:pt x="420" y="167"/>
                    </a:lnTo>
                    <a:lnTo>
                      <a:pt x="434" y="176"/>
                    </a:lnTo>
                    <a:lnTo>
                      <a:pt x="446" y="186"/>
                    </a:lnTo>
                    <a:lnTo>
                      <a:pt x="458" y="193"/>
                    </a:lnTo>
                    <a:lnTo>
                      <a:pt x="472" y="202"/>
                    </a:lnTo>
                    <a:lnTo>
                      <a:pt x="484" y="210"/>
                    </a:lnTo>
                    <a:lnTo>
                      <a:pt x="497" y="217"/>
                    </a:lnTo>
                    <a:lnTo>
                      <a:pt x="509" y="225"/>
                    </a:lnTo>
                    <a:lnTo>
                      <a:pt x="523" y="232"/>
                    </a:lnTo>
                    <a:lnTo>
                      <a:pt x="535" y="240"/>
                    </a:lnTo>
                    <a:lnTo>
                      <a:pt x="547" y="246"/>
                    </a:lnTo>
                    <a:lnTo>
                      <a:pt x="561" y="251"/>
                    </a:lnTo>
                    <a:lnTo>
                      <a:pt x="573" y="257"/>
                    </a:lnTo>
                    <a:lnTo>
                      <a:pt x="587" y="260"/>
                    </a:lnTo>
                    <a:lnTo>
                      <a:pt x="599" y="264"/>
                    </a:lnTo>
                    <a:lnTo>
                      <a:pt x="611" y="266"/>
                    </a:lnTo>
                    <a:lnTo>
                      <a:pt x="624" y="267"/>
                    </a:lnTo>
                    <a:lnTo>
                      <a:pt x="637" y="267"/>
                    </a:lnTo>
                    <a:lnTo>
                      <a:pt x="650" y="266"/>
                    </a:lnTo>
                    <a:lnTo>
                      <a:pt x="662" y="264"/>
                    </a:lnTo>
                    <a:lnTo>
                      <a:pt x="676" y="260"/>
                    </a:lnTo>
                    <a:lnTo>
                      <a:pt x="688" y="257"/>
                    </a:lnTo>
                    <a:lnTo>
                      <a:pt x="700" y="251"/>
                    </a:lnTo>
                    <a:lnTo>
                      <a:pt x="714" y="246"/>
                    </a:lnTo>
                    <a:lnTo>
                      <a:pt x="726" y="240"/>
                    </a:lnTo>
                    <a:lnTo>
                      <a:pt x="739" y="232"/>
                    </a:lnTo>
                    <a:lnTo>
                      <a:pt x="752" y="225"/>
                    </a:lnTo>
                    <a:lnTo>
                      <a:pt x="764" y="217"/>
                    </a:lnTo>
                    <a:lnTo>
                      <a:pt x="777" y="210"/>
                    </a:lnTo>
                    <a:lnTo>
                      <a:pt x="789" y="202"/>
                    </a:lnTo>
                    <a:lnTo>
                      <a:pt x="803" y="193"/>
                    </a:lnTo>
                    <a:lnTo>
                      <a:pt x="815" y="186"/>
                    </a:lnTo>
                    <a:lnTo>
                      <a:pt x="827" y="176"/>
                    </a:lnTo>
                    <a:lnTo>
                      <a:pt x="841" y="167"/>
                    </a:lnTo>
                    <a:lnTo>
                      <a:pt x="853" y="160"/>
                    </a:lnTo>
                    <a:lnTo>
                      <a:pt x="866" y="151"/>
                    </a:lnTo>
                    <a:lnTo>
                      <a:pt x="879" y="143"/>
                    </a:lnTo>
                    <a:lnTo>
                      <a:pt x="892" y="134"/>
                    </a:lnTo>
                    <a:lnTo>
                      <a:pt x="904" y="127"/>
                    </a:lnTo>
                    <a:lnTo>
                      <a:pt x="916" y="119"/>
                    </a:lnTo>
                    <a:lnTo>
                      <a:pt x="930" y="110"/>
                    </a:lnTo>
                    <a:lnTo>
                      <a:pt x="942" y="102"/>
                    </a:lnTo>
                    <a:lnTo>
                      <a:pt x="956" y="95"/>
                    </a:lnTo>
                    <a:lnTo>
                      <a:pt x="968" y="89"/>
                    </a:lnTo>
                    <a:lnTo>
                      <a:pt x="980" y="81"/>
                    </a:lnTo>
                    <a:lnTo>
                      <a:pt x="994" y="74"/>
                    </a:lnTo>
                    <a:lnTo>
                      <a:pt x="1006" y="68"/>
                    </a:lnTo>
                    <a:lnTo>
                      <a:pt x="1019" y="62"/>
                    </a:lnTo>
                    <a:lnTo>
                      <a:pt x="1031" y="56"/>
                    </a:lnTo>
                    <a:lnTo>
                      <a:pt x="1045" y="49"/>
                    </a:lnTo>
                    <a:lnTo>
                      <a:pt x="1057" y="45"/>
                    </a:lnTo>
                    <a:lnTo>
                      <a:pt x="1069" y="39"/>
                    </a:lnTo>
                    <a:lnTo>
                      <a:pt x="1083" y="34"/>
                    </a:lnTo>
                    <a:lnTo>
                      <a:pt x="1095" y="30"/>
                    </a:lnTo>
                    <a:lnTo>
                      <a:pt x="1109" y="25"/>
                    </a:lnTo>
                    <a:lnTo>
                      <a:pt x="1121" y="21"/>
                    </a:lnTo>
                    <a:lnTo>
                      <a:pt x="1134" y="18"/>
                    </a:lnTo>
                    <a:lnTo>
                      <a:pt x="1146" y="15"/>
                    </a:lnTo>
                    <a:lnTo>
                      <a:pt x="1159" y="12"/>
                    </a:lnTo>
                    <a:lnTo>
                      <a:pt x="1172" y="9"/>
                    </a:lnTo>
                    <a:lnTo>
                      <a:pt x="1184" y="7"/>
                    </a:lnTo>
                    <a:lnTo>
                      <a:pt x="1198" y="4"/>
                    </a:lnTo>
                    <a:lnTo>
                      <a:pt x="1210" y="3"/>
                    </a:lnTo>
                    <a:lnTo>
                      <a:pt x="1222" y="1"/>
                    </a:lnTo>
                    <a:lnTo>
                      <a:pt x="1236" y="1"/>
                    </a:lnTo>
                    <a:lnTo>
                      <a:pt x="1248" y="1"/>
                    </a:lnTo>
                    <a:lnTo>
                      <a:pt x="1261" y="0"/>
                    </a:lnTo>
                  </a:path>
                </a:pathLst>
              </a:custGeom>
              <a:noFill/>
              <a:ln w="26988">
                <a:solidFill>
                  <a:srgbClr val="FF0000"/>
                </a:solidFill>
                <a:prstDash val="dash"/>
                <a:round/>
                <a:headEnd/>
                <a:tailEnd/>
              </a:ln>
            </p:spPr>
            <p:txBody>
              <a:bodyPr/>
              <a:lstStyle/>
              <a:p>
                <a:endParaRPr lang="en-US">
                  <a:solidFill>
                    <a:srgbClr val="000000"/>
                  </a:solidFill>
                </a:endParaRPr>
              </a:p>
            </p:txBody>
          </p:sp>
          <p:sp>
            <p:nvSpPr>
              <p:cNvPr id="21576" name="Freeform 4"/>
              <p:cNvSpPr>
                <a:spLocks/>
              </p:cNvSpPr>
              <p:nvPr/>
            </p:nvSpPr>
            <p:spPr bwMode="auto">
              <a:xfrm>
                <a:off x="2578" y="2087"/>
                <a:ext cx="1261" cy="267"/>
              </a:xfrm>
              <a:custGeom>
                <a:avLst/>
                <a:gdLst>
                  <a:gd name="T0" fmla="*/ 13 w 1261"/>
                  <a:gd name="T1" fmla="*/ 267 h 267"/>
                  <a:gd name="T2" fmla="*/ 39 w 1261"/>
                  <a:gd name="T3" fmla="*/ 266 h 267"/>
                  <a:gd name="T4" fmla="*/ 63 w 1261"/>
                  <a:gd name="T5" fmla="*/ 263 h 267"/>
                  <a:gd name="T6" fmla="*/ 89 w 1261"/>
                  <a:gd name="T7" fmla="*/ 258 h 267"/>
                  <a:gd name="T8" fmla="*/ 115 w 1261"/>
                  <a:gd name="T9" fmla="*/ 254 h 267"/>
                  <a:gd name="T10" fmla="*/ 140 w 1261"/>
                  <a:gd name="T11" fmla="*/ 246 h 267"/>
                  <a:gd name="T12" fmla="*/ 166 w 1261"/>
                  <a:gd name="T13" fmla="*/ 239 h 267"/>
                  <a:gd name="T14" fmla="*/ 192 w 1261"/>
                  <a:gd name="T15" fmla="*/ 228 h 267"/>
                  <a:gd name="T16" fmla="*/ 216 w 1261"/>
                  <a:gd name="T17" fmla="*/ 217 h 267"/>
                  <a:gd name="T18" fmla="*/ 242 w 1261"/>
                  <a:gd name="T19" fmla="*/ 205 h 267"/>
                  <a:gd name="T20" fmla="*/ 267 w 1261"/>
                  <a:gd name="T21" fmla="*/ 193 h 267"/>
                  <a:gd name="T22" fmla="*/ 293 w 1261"/>
                  <a:gd name="T23" fmla="*/ 180 h 267"/>
                  <a:gd name="T24" fmla="*/ 319 w 1261"/>
                  <a:gd name="T25" fmla="*/ 165 h 267"/>
                  <a:gd name="T26" fmla="*/ 345 w 1261"/>
                  <a:gd name="T27" fmla="*/ 149 h 267"/>
                  <a:gd name="T28" fmla="*/ 370 w 1261"/>
                  <a:gd name="T29" fmla="*/ 133 h 267"/>
                  <a:gd name="T30" fmla="*/ 394 w 1261"/>
                  <a:gd name="T31" fmla="*/ 116 h 267"/>
                  <a:gd name="T32" fmla="*/ 420 w 1261"/>
                  <a:gd name="T33" fmla="*/ 99 h 267"/>
                  <a:gd name="T34" fmla="*/ 446 w 1261"/>
                  <a:gd name="T35" fmla="*/ 83 h 267"/>
                  <a:gd name="T36" fmla="*/ 472 w 1261"/>
                  <a:gd name="T37" fmla="*/ 66 h 267"/>
                  <a:gd name="T38" fmla="*/ 497 w 1261"/>
                  <a:gd name="T39" fmla="*/ 50 h 267"/>
                  <a:gd name="T40" fmla="*/ 523 w 1261"/>
                  <a:gd name="T41" fmla="*/ 34 h 267"/>
                  <a:gd name="T42" fmla="*/ 547 w 1261"/>
                  <a:gd name="T43" fmla="*/ 21 h 267"/>
                  <a:gd name="T44" fmla="*/ 573 w 1261"/>
                  <a:gd name="T45" fmla="*/ 12 h 267"/>
                  <a:gd name="T46" fmla="*/ 599 w 1261"/>
                  <a:gd name="T47" fmla="*/ 4 h 267"/>
                  <a:gd name="T48" fmla="*/ 624 w 1261"/>
                  <a:gd name="T49" fmla="*/ 0 h 267"/>
                  <a:gd name="T50" fmla="*/ 650 w 1261"/>
                  <a:gd name="T51" fmla="*/ 1 h 267"/>
                  <a:gd name="T52" fmla="*/ 676 w 1261"/>
                  <a:gd name="T53" fmla="*/ 7 h 267"/>
                  <a:gd name="T54" fmla="*/ 700 w 1261"/>
                  <a:gd name="T55" fmla="*/ 16 h 267"/>
                  <a:gd name="T56" fmla="*/ 726 w 1261"/>
                  <a:gd name="T57" fmla="*/ 28 h 267"/>
                  <a:gd name="T58" fmla="*/ 752 w 1261"/>
                  <a:gd name="T59" fmla="*/ 42 h 267"/>
                  <a:gd name="T60" fmla="*/ 777 w 1261"/>
                  <a:gd name="T61" fmla="*/ 57 h 267"/>
                  <a:gd name="T62" fmla="*/ 803 w 1261"/>
                  <a:gd name="T63" fmla="*/ 74 h 267"/>
                  <a:gd name="T64" fmla="*/ 827 w 1261"/>
                  <a:gd name="T65" fmla="*/ 90 h 267"/>
                  <a:gd name="T66" fmla="*/ 853 w 1261"/>
                  <a:gd name="T67" fmla="*/ 107 h 267"/>
                  <a:gd name="T68" fmla="*/ 879 w 1261"/>
                  <a:gd name="T69" fmla="*/ 125 h 267"/>
                  <a:gd name="T70" fmla="*/ 904 w 1261"/>
                  <a:gd name="T71" fmla="*/ 140 h 267"/>
                  <a:gd name="T72" fmla="*/ 930 w 1261"/>
                  <a:gd name="T73" fmla="*/ 157 h 267"/>
                  <a:gd name="T74" fmla="*/ 956 w 1261"/>
                  <a:gd name="T75" fmla="*/ 172 h 267"/>
                  <a:gd name="T76" fmla="*/ 980 w 1261"/>
                  <a:gd name="T77" fmla="*/ 186 h 267"/>
                  <a:gd name="T78" fmla="*/ 1006 w 1261"/>
                  <a:gd name="T79" fmla="*/ 199 h 267"/>
                  <a:gd name="T80" fmla="*/ 1031 w 1261"/>
                  <a:gd name="T81" fmla="*/ 211 h 267"/>
                  <a:gd name="T82" fmla="*/ 1057 w 1261"/>
                  <a:gd name="T83" fmla="*/ 223 h 267"/>
                  <a:gd name="T84" fmla="*/ 1083 w 1261"/>
                  <a:gd name="T85" fmla="*/ 233 h 267"/>
                  <a:gd name="T86" fmla="*/ 1109 w 1261"/>
                  <a:gd name="T87" fmla="*/ 242 h 267"/>
                  <a:gd name="T88" fmla="*/ 1134 w 1261"/>
                  <a:gd name="T89" fmla="*/ 249 h 267"/>
                  <a:gd name="T90" fmla="*/ 1159 w 1261"/>
                  <a:gd name="T91" fmla="*/ 255 h 267"/>
                  <a:gd name="T92" fmla="*/ 1184 w 1261"/>
                  <a:gd name="T93" fmla="*/ 261 h 267"/>
                  <a:gd name="T94" fmla="*/ 1210 w 1261"/>
                  <a:gd name="T95" fmla="*/ 264 h 267"/>
                  <a:gd name="T96" fmla="*/ 1236 w 1261"/>
                  <a:gd name="T97" fmla="*/ 266 h 267"/>
                  <a:gd name="T98" fmla="*/ 1261 w 1261"/>
                  <a:gd name="T99" fmla="*/ 267 h 2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61"/>
                  <a:gd name="T151" fmla="*/ 0 h 267"/>
                  <a:gd name="T152" fmla="*/ 1261 w 1261"/>
                  <a:gd name="T153" fmla="*/ 267 h 26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61" h="267">
                    <a:moveTo>
                      <a:pt x="0" y="267"/>
                    </a:moveTo>
                    <a:lnTo>
                      <a:pt x="13" y="267"/>
                    </a:lnTo>
                    <a:lnTo>
                      <a:pt x="25" y="266"/>
                    </a:lnTo>
                    <a:lnTo>
                      <a:pt x="39" y="266"/>
                    </a:lnTo>
                    <a:lnTo>
                      <a:pt x="51" y="264"/>
                    </a:lnTo>
                    <a:lnTo>
                      <a:pt x="63" y="263"/>
                    </a:lnTo>
                    <a:lnTo>
                      <a:pt x="77" y="261"/>
                    </a:lnTo>
                    <a:lnTo>
                      <a:pt x="89" y="258"/>
                    </a:lnTo>
                    <a:lnTo>
                      <a:pt x="102" y="255"/>
                    </a:lnTo>
                    <a:lnTo>
                      <a:pt x="115" y="254"/>
                    </a:lnTo>
                    <a:lnTo>
                      <a:pt x="127" y="249"/>
                    </a:lnTo>
                    <a:lnTo>
                      <a:pt x="140" y="246"/>
                    </a:lnTo>
                    <a:lnTo>
                      <a:pt x="152" y="242"/>
                    </a:lnTo>
                    <a:lnTo>
                      <a:pt x="166" y="239"/>
                    </a:lnTo>
                    <a:lnTo>
                      <a:pt x="178" y="233"/>
                    </a:lnTo>
                    <a:lnTo>
                      <a:pt x="192" y="228"/>
                    </a:lnTo>
                    <a:lnTo>
                      <a:pt x="204" y="223"/>
                    </a:lnTo>
                    <a:lnTo>
                      <a:pt x="216" y="217"/>
                    </a:lnTo>
                    <a:lnTo>
                      <a:pt x="230" y="211"/>
                    </a:lnTo>
                    <a:lnTo>
                      <a:pt x="242" y="205"/>
                    </a:lnTo>
                    <a:lnTo>
                      <a:pt x="255" y="199"/>
                    </a:lnTo>
                    <a:lnTo>
                      <a:pt x="267" y="193"/>
                    </a:lnTo>
                    <a:lnTo>
                      <a:pt x="281" y="186"/>
                    </a:lnTo>
                    <a:lnTo>
                      <a:pt x="293" y="180"/>
                    </a:lnTo>
                    <a:lnTo>
                      <a:pt x="305" y="172"/>
                    </a:lnTo>
                    <a:lnTo>
                      <a:pt x="319" y="165"/>
                    </a:lnTo>
                    <a:lnTo>
                      <a:pt x="331" y="157"/>
                    </a:lnTo>
                    <a:lnTo>
                      <a:pt x="345" y="149"/>
                    </a:lnTo>
                    <a:lnTo>
                      <a:pt x="357" y="140"/>
                    </a:lnTo>
                    <a:lnTo>
                      <a:pt x="370" y="133"/>
                    </a:lnTo>
                    <a:lnTo>
                      <a:pt x="382" y="125"/>
                    </a:lnTo>
                    <a:lnTo>
                      <a:pt x="394" y="116"/>
                    </a:lnTo>
                    <a:lnTo>
                      <a:pt x="408" y="107"/>
                    </a:lnTo>
                    <a:lnTo>
                      <a:pt x="420" y="99"/>
                    </a:lnTo>
                    <a:lnTo>
                      <a:pt x="434" y="90"/>
                    </a:lnTo>
                    <a:lnTo>
                      <a:pt x="446" y="83"/>
                    </a:lnTo>
                    <a:lnTo>
                      <a:pt x="458" y="74"/>
                    </a:lnTo>
                    <a:lnTo>
                      <a:pt x="472" y="66"/>
                    </a:lnTo>
                    <a:lnTo>
                      <a:pt x="484" y="57"/>
                    </a:lnTo>
                    <a:lnTo>
                      <a:pt x="497" y="50"/>
                    </a:lnTo>
                    <a:lnTo>
                      <a:pt x="509" y="42"/>
                    </a:lnTo>
                    <a:lnTo>
                      <a:pt x="523" y="34"/>
                    </a:lnTo>
                    <a:lnTo>
                      <a:pt x="535" y="28"/>
                    </a:lnTo>
                    <a:lnTo>
                      <a:pt x="547" y="21"/>
                    </a:lnTo>
                    <a:lnTo>
                      <a:pt x="561" y="16"/>
                    </a:lnTo>
                    <a:lnTo>
                      <a:pt x="573" y="12"/>
                    </a:lnTo>
                    <a:lnTo>
                      <a:pt x="587" y="7"/>
                    </a:lnTo>
                    <a:lnTo>
                      <a:pt x="599" y="4"/>
                    </a:lnTo>
                    <a:lnTo>
                      <a:pt x="611" y="1"/>
                    </a:lnTo>
                    <a:lnTo>
                      <a:pt x="624" y="0"/>
                    </a:lnTo>
                    <a:lnTo>
                      <a:pt x="637" y="0"/>
                    </a:lnTo>
                    <a:lnTo>
                      <a:pt x="650" y="1"/>
                    </a:lnTo>
                    <a:lnTo>
                      <a:pt x="662" y="4"/>
                    </a:lnTo>
                    <a:lnTo>
                      <a:pt x="676" y="7"/>
                    </a:lnTo>
                    <a:lnTo>
                      <a:pt x="688" y="12"/>
                    </a:lnTo>
                    <a:lnTo>
                      <a:pt x="700" y="16"/>
                    </a:lnTo>
                    <a:lnTo>
                      <a:pt x="714" y="21"/>
                    </a:lnTo>
                    <a:lnTo>
                      <a:pt x="726" y="28"/>
                    </a:lnTo>
                    <a:lnTo>
                      <a:pt x="739" y="34"/>
                    </a:lnTo>
                    <a:lnTo>
                      <a:pt x="752" y="42"/>
                    </a:lnTo>
                    <a:lnTo>
                      <a:pt x="764" y="50"/>
                    </a:lnTo>
                    <a:lnTo>
                      <a:pt x="777" y="57"/>
                    </a:lnTo>
                    <a:lnTo>
                      <a:pt x="789" y="66"/>
                    </a:lnTo>
                    <a:lnTo>
                      <a:pt x="803" y="74"/>
                    </a:lnTo>
                    <a:lnTo>
                      <a:pt x="815" y="83"/>
                    </a:lnTo>
                    <a:lnTo>
                      <a:pt x="827" y="90"/>
                    </a:lnTo>
                    <a:lnTo>
                      <a:pt x="841" y="99"/>
                    </a:lnTo>
                    <a:lnTo>
                      <a:pt x="853" y="107"/>
                    </a:lnTo>
                    <a:lnTo>
                      <a:pt x="866" y="116"/>
                    </a:lnTo>
                    <a:lnTo>
                      <a:pt x="879" y="125"/>
                    </a:lnTo>
                    <a:lnTo>
                      <a:pt x="892" y="133"/>
                    </a:lnTo>
                    <a:lnTo>
                      <a:pt x="904" y="140"/>
                    </a:lnTo>
                    <a:lnTo>
                      <a:pt x="916" y="149"/>
                    </a:lnTo>
                    <a:lnTo>
                      <a:pt x="930" y="157"/>
                    </a:lnTo>
                    <a:lnTo>
                      <a:pt x="942" y="165"/>
                    </a:lnTo>
                    <a:lnTo>
                      <a:pt x="956" y="172"/>
                    </a:lnTo>
                    <a:lnTo>
                      <a:pt x="968" y="180"/>
                    </a:lnTo>
                    <a:lnTo>
                      <a:pt x="980" y="186"/>
                    </a:lnTo>
                    <a:lnTo>
                      <a:pt x="994" y="193"/>
                    </a:lnTo>
                    <a:lnTo>
                      <a:pt x="1006" y="199"/>
                    </a:lnTo>
                    <a:lnTo>
                      <a:pt x="1019" y="205"/>
                    </a:lnTo>
                    <a:lnTo>
                      <a:pt x="1031" y="211"/>
                    </a:lnTo>
                    <a:lnTo>
                      <a:pt x="1045" y="217"/>
                    </a:lnTo>
                    <a:lnTo>
                      <a:pt x="1057" y="223"/>
                    </a:lnTo>
                    <a:lnTo>
                      <a:pt x="1069" y="228"/>
                    </a:lnTo>
                    <a:lnTo>
                      <a:pt x="1083" y="233"/>
                    </a:lnTo>
                    <a:lnTo>
                      <a:pt x="1095" y="239"/>
                    </a:lnTo>
                    <a:lnTo>
                      <a:pt x="1109" y="242"/>
                    </a:lnTo>
                    <a:lnTo>
                      <a:pt x="1121" y="246"/>
                    </a:lnTo>
                    <a:lnTo>
                      <a:pt x="1134" y="249"/>
                    </a:lnTo>
                    <a:lnTo>
                      <a:pt x="1146" y="254"/>
                    </a:lnTo>
                    <a:lnTo>
                      <a:pt x="1159" y="255"/>
                    </a:lnTo>
                    <a:lnTo>
                      <a:pt x="1172" y="258"/>
                    </a:lnTo>
                    <a:lnTo>
                      <a:pt x="1184" y="261"/>
                    </a:lnTo>
                    <a:lnTo>
                      <a:pt x="1198" y="263"/>
                    </a:lnTo>
                    <a:lnTo>
                      <a:pt x="1210" y="264"/>
                    </a:lnTo>
                    <a:lnTo>
                      <a:pt x="1222" y="266"/>
                    </a:lnTo>
                    <a:lnTo>
                      <a:pt x="1236" y="266"/>
                    </a:lnTo>
                    <a:lnTo>
                      <a:pt x="1248" y="267"/>
                    </a:lnTo>
                    <a:lnTo>
                      <a:pt x="1261" y="267"/>
                    </a:lnTo>
                  </a:path>
                </a:pathLst>
              </a:custGeom>
              <a:noFill/>
              <a:ln w="26988">
                <a:solidFill>
                  <a:srgbClr val="0000FF"/>
                </a:solidFill>
                <a:prstDash val="dash"/>
                <a:round/>
                <a:headEnd/>
                <a:tailEnd/>
              </a:ln>
            </p:spPr>
            <p:txBody>
              <a:bodyPr/>
              <a:lstStyle/>
              <a:p>
                <a:endParaRPr lang="en-US">
                  <a:solidFill>
                    <a:srgbClr val="000000"/>
                  </a:solidFill>
                </a:endParaRPr>
              </a:p>
            </p:txBody>
          </p:sp>
          <p:sp>
            <p:nvSpPr>
              <p:cNvPr id="21577" name="Line 5"/>
              <p:cNvSpPr>
                <a:spLocks noChangeShapeType="1"/>
              </p:cNvSpPr>
              <p:nvPr/>
            </p:nvSpPr>
            <p:spPr bwMode="auto">
              <a:xfrm>
                <a:off x="2522" y="1916"/>
                <a:ext cx="1306" cy="3"/>
              </a:xfrm>
              <a:prstGeom prst="line">
                <a:avLst/>
              </a:prstGeom>
              <a:noFill/>
              <a:ln w="25400">
                <a:solidFill>
                  <a:schemeClr val="tx1"/>
                </a:solidFill>
                <a:round/>
                <a:headEnd/>
                <a:tailEnd type="triangle" w="med" len="med"/>
              </a:ln>
            </p:spPr>
            <p:txBody>
              <a:bodyPr wrap="none" anchor="ctr"/>
              <a:lstStyle/>
              <a:p>
                <a:endParaRPr lang="fr-FR"/>
              </a:p>
            </p:txBody>
          </p:sp>
          <p:sp>
            <p:nvSpPr>
              <p:cNvPr id="21578" name="Line 6"/>
              <p:cNvSpPr>
                <a:spLocks noChangeShapeType="1"/>
              </p:cNvSpPr>
              <p:nvPr/>
            </p:nvSpPr>
            <p:spPr bwMode="auto">
              <a:xfrm flipH="1" flipV="1">
                <a:off x="2582" y="1160"/>
                <a:ext cx="3" cy="1512"/>
              </a:xfrm>
              <a:prstGeom prst="line">
                <a:avLst/>
              </a:prstGeom>
              <a:noFill/>
              <a:ln w="25400">
                <a:solidFill>
                  <a:schemeClr val="tx1"/>
                </a:solidFill>
                <a:round/>
                <a:headEnd/>
                <a:tailEnd type="triangle" w="med" len="med"/>
              </a:ln>
            </p:spPr>
            <p:txBody>
              <a:bodyPr wrap="none" anchor="ctr"/>
              <a:lstStyle/>
              <a:p>
                <a:endParaRPr lang="fr-FR"/>
              </a:p>
            </p:txBody>
          </p:sp>
          <p:sp>
            <p:nvSpPr>
              <p:cNvPr id="21579" name="Rectangle 10"/>
              <p:cNvSpPr>
                <a:spLocks noChangeArrowheads="1"/>
              </p:cNvSpPr>
              <p:nvPr/>
            </p:nvSpPr>
            <p:spPr bwMode="auto">
              <a:xfrm>
                <a:off x="2890" y="1433"/>
                <a:ext cx="159" cy="289"/>
              </a:xfrm>
              <a:prstGeom prst="rect">
                <a:avLst/>
              </a:prstGeom>
              <a:noFill/>
              <a:ln w="9525">
                <a:noFill/>
                <a:miter lim="800000"/>
                <a:headEnd/>
                <a:tailEnd/>
              </a:ln>
            </p:spPr>
            <p:txBody>
              <a:bodyPr wrap="none">
                <a:spAutoFit/>
              </a:bodyPr>
              <a:lstStyle/>
              <a:p>
                <a:pPr eaLnBrk="0" hangingPunct="0"/>
                <a:endParaRPr lang="en-US" baseline="-25000">
                  <a:solidFill>
                    <a:srgbClr val="FF0000"/>
                  </a:solidFill>
                  <a:sym typeface="Math1"/>
                </a:endParaRPr>
              </a:p>
            </p:txBody>
          </p:sp>
          <p:sp>
            <p:nvSpPr>
              <p:cNvPr id="21580" name="Line 11"/>
              <p:cNvSpPr>
                <a:spLocks noChangeShapeType="1"/>
              </p:cNvSpPr>
              <p:nvPr/>
            </p:nvSpPr>
            <p:spPr bwMode="auto">
              <a:xfrm flipH="1">
                <a:off x="3830" y="1916"/>
                <a:ext cx="0" cy="41"/>
              </a:xfrm>
              <a:prstGeom prst="line">
                <a:avLst/>
              </a:prstGeom>
              <a:noFill/>
              <a:ln w="9525">
                <a:solidFill>
                  <a:schemeClr val="tx1"/>
                </a:solidFill>
                <a:round/>
                <a:headEnd/>
                <a:tailEnd/>
              </a:ln>
            </p:spPr>
            <p:txBody>
              <a:bodyPr wrap="none" anchor="ctr"/>
              <a:lstStyle/>
              <a:p>
                <a:endParaRPr lang="fr-FR"/>
              </a:p>
            </p:txBody>
          </p:sp>
        </p:grpSp>
      </p:grpSp>
      <p:graphicFrame>
        <p:nvGraphicFramePr>
          <p:cNvPr id="21510" name="Object 6"/>
          <p:cNvGraphicFramePr>
            <a:graphicFrameLocks noChangeAspect="1"/>
          </p:cNvGraphicFramePr>
          <p:nvPr/>
        </p:nvGraphicFramePr>
        <p:xfrm>
          <a:off x="1816100" y="5788025"/>
          <a:ext cx="377825" cy="265113"/>
        </p:xfrm>
        <a:graphic>
          <a:graphicData uri="http://schemas.openxmlformats.org/presentationml/2006/ole">
            <p:oleObj spid="_x0000_s21510" name="Equation" r:id="rId7" imgW="545863" imgH="380835" progId="">
              <p:embed/>
            </p:oleObj>
          </a:graphicData>
        </a:graphic>
      </p:graphicFrame>
      <p:graphicFrame>
        <p:nvGraphicFramePr>
          <p:cNvPr id="21511" name="Object 7"/>
          <p:cNvGraphicFramePr>
            <a:graphicFrameLocks noChangeAspect="1"/>
          </p:cNvGraphicFramePr>
          <p:nvPr/>
        </p:nvGraphicFramePr>
        <p:xfrm>
          <a:off x="1939925" y="5380038"/>
          <a:ext cx="255588" cy="263525"/>
        </p:xfrm>
        <a:graphic>
          <a:graphicData uri="http://schemas.openxmlformats.org/presentationml/2006/ole">
            <p:oleObj spid="_x0000_s21511" name="Equation" r:id="rId8" imgW="368300" imgH="381000" progId="">
              <p:embed/>
            </p:oleObj>
          </a:graphicData>
        </a:graphic>
      </p:graphicFrame>
      <p:grpSp>
        <p:nvGrpSpPr>
          <p:cNvPr id="21561" name="Groupe 470"/>
          <p:cNvGrpSpPr>
            <a:grpSpLocks/>
          </p:cNvGrpSpPr>
          <p:nvPr/>
        </p:nvGrpSpPr>
        <p:grpSpPr bwMode="auto">
          <a:xfrm>
            <a:off x="5867400" y="4997450"/>
            <a:ext cx="1528763" cy="1450975"/>
            <a:chOff x="3354649" y="1922597"/>
            <a:chExt cx="2404348" cy="2282758"/>
          </a:xfrm>
        </p:grpSpPr>
        <p:sp>
          <p:nvSpPr>
            <p:cNvPr id="472" name="Rectangle 471"/>
            <p:cNvSpPr/>
            <p:nvPr/>
          </p:nvSpPr>
          <p:spPr>
            <a:xfrm>
              <a:off x="3474492" y="1922597"/>
              <a:ext cx="2264531" cy="467042"/>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73" name="Rectangle 472"/>
            <p:cNvSpPr/>
            <p:nvPr/>
          </p:nvSpPr>
          <p:spPr>
            <a:xfrm>
              <a:off x="3474492" y="3738314"/>
              <a:ext cx="2264531" cy="46704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21565" name="Group 93"/>
            <p:cNvGrpSpPr>
              <a:grpSpLocks/>
            </p:cNvGrpSpPr>
            <p:nvPr/>
          </p:nvGrpSpPr>
          <p:grpSpPr bwMode="auto">
            <a:xfrm>
              <a:off x="3354649" y="1922597"/>
              <a:ext cx="2404348" cy="2282670"/>
              <a:chOff x="2522" y="1160"/>
              <a:chExt cx="1317" cy="1512"/>
            </a:xfrm>
          </p:grpSpPr>
          <p:sp>
            <p:nvSpPr>
              <p:cNvPr id="21566" name="Freeform 3"/>
              <p:cNvSpPr>
                <a:spLocks/>
              </p:cNvSpPr>
              <p:nvPr/>
            </p:nvSpPr>
            <p:spPr bwMode="auto">
              <a:xfrm>
                <a:off x="2576" y="1485"/>
                <a:ext cx="1261" cy="267"/>
              </a:xfrm>
              <a:custGeom>
                <a:avLst/>
                <a:gdLst>
                  <a:gd name="T0" fmla="*/ 13 w 1261"/>
                  <a:gd name="T1" fmla="*/ 1 h 267"/>
                  <a:gd name="T2" fmla="*/ 39 w 1261"/>
                  <a:gd name="T3" fmla="*/ 1 h 267"/>
                  <a:gd name="T4" fmla="*/ 63 w 1261"/>
                  <a:gd name="T5" fmla="*/ 4 h 267"/>
                  <a:gd name="T6" fmla="*/ 89 w 1261"/>
                  <a:gd name="T7" fmla="*/ 9 h 267"/>
                  <a:gd name="T8" fmla="*/ 115 w 1261"/>
                  <a:gd name="T9" fmla="*/ 15 h 267"/>
                  <a:gd name="T10" fmla="*/ 140 w 1261"/>
                  <a:gd name="T11" fmla="*/ 21 h 267"/>
                  <a:gd name="T12" fmla="*/ 166 w 1261"/>
                  <a:gd name="T13" fmla="*/ 30 h 267"/>
                  <a:gd name="T14" fmla="*/ 192 w 1261"/>
                  <a:gd name="T15" fmla="*/ 39 h 267"/>
                  <a:gd name="T16" fmla="*/ 216 w 1261"/>
                  <a:gd name="T17" fmla="*/ 49 h 267"/>
                  <a:gd name="T18" fmla="*/ 242 w 1261"/>
                  <a:gd name="T19" fmla="*/ 62 h 267"/>
                  <a:gd name="T20" fmla="*/ 267 w 1261"/>
                  <a:gd name="T21" fmla="*/ 74 h 267"/>
                  <a:gd name="T22" fmla="*/ 293 w 1261"/>
                  <a:gd name="T23" fmla="*/ 89 h 267"/>
                  <a:gd name="T24" fmla="*/ 319 w 1261"/>
                  <a:gd name="T25" fmla="*/ 102 h 267"/>
                  <a:gd name="T26" fmla="*/ 345 w 1261"/>
                  <a:gd name="T27" fmla="*/ 119 h 267"/>
                  <a:gd name="T28" fmla="*/ 370 w 1261"/>
                  <a:gd name="T29" fmla="*/ 134 h 267"/>
                  <a:gd name="T30" fmla="*/ 394 w 1261"/>
                  <a:gd name="T31" fmla="*/ 151 h 267"/>
                  <a:gd name="T32" fmla="*/ 420 w 1261"/>
                  <a:gd name="T33" fmla="*/ 167 h 267"/>
                  <a:gd name="T34" fmla="*/ 446 w 1261"/>
                  <a:gd name="T35" fmla="*/ 186 h 267"/>
                  <a:gd name="T36" fmla="*/ 472 w 1261"/>
                  <a:gd name="T37" fmla="*/ 202 h 267"/>
                  <a:gd name="T38" fmla="*/ 497 w 1261"/>
                  <a:gd name="T39" fmla="*/ 217 h 267"/>
                  <a:gd name="T40" fmla="*/ 523 w 1261"/>
                  <a:gd name="T41" fmla="*/ 232 h 267"/>
                  <a:gd name="T42" fmla="*/ 547 w 1261"/>
                  <a:gd name="T43" fmla="*/ 246 h 267"/>
                  <a:gd name="T44" fmla="*/ 573 w 1261"/>
                  <a:gd name="T45" fmla="*/ 257 h 267"/>
                  <a:gd name="T46" fmla="*/ 599 w 1261"/>
                  <a:gd name="T47" fmla="*/ 264 h 267"/>
                  <a:gd name="T48" fmla="*/ 624 w 1261"/>
                  <a:gd name="T49" fmla="*/ 267 h 267"/>
                  <a:gd name="T50" fmla="*/ 650 w 1261"/>
                  <a:gd name="T51" fmla="*/ 266 h 267"/>
                  <a:gd name="T52" fmla="*/ 676 w 1261"/>
                  <a:gd name="T53" fmla="*/ 260 h 267"/>
                  <a:gd name="T54" fmla="*/ 700 w 1261"/>
                  <a:gd name="T55" fmla="*/ 251 h 267"/>
                  <a:gd name="T56" fmla="*/ 726 w 1261"/>
                  <a:gd name="T57" fmla="*/ 240 h 267"/>
                  <a:gd name="T58" fmla="*/ 752 w 1261"/>
                  <a:gd name="T59" fmla="*/ 225 h 267"/>
                  <a:gd name="T60" fmla="*/ 777 w 1261"/>
                  <a:gd name="T61" fmla="*/ 210 h 267"/>
                  <a:gd name="T62" fmla="*/ 803 w 1261"/>
                  <a:gd name="T63" fmla="*/ 193 h 267"/>
                  <a:gd name="T64" fmla="*/ 827 w 1261"/>
                  <a:gd name="T65" fmla="*/ 176 h 267"/>
                  <a:gd name="T66" fmla="*/ 853 w 1261"/>
                  <a:gd name="T67" fmla="*/ 160 h 267"/>
                  <a:gd name="T68" fmla="*/ 879 w 1261"/>
                  <a:gd name="T69" fmla="*/ 143 h 267"/>
                  <a:gd name="T70" fmla="*/ 904 w 1261"/>
                  <a:gd name="T71" fmla="*/ 127 h 267"/>
                  <a:gd name="T72" fmla="*/ 930 w 1261"/>
                  <a:gd name="T73" fmla="*/ 110 h 267"/>
                  <a:gd name="T74" fmla="*/ 956 w 1261"/>
                  <a:gd name="T75" fmla="*/ 95 h 267"/>
                  <a:gd name="T76" fmla="*/ 980 w 1261"/>
                  <a:gd name="T77" fmla="*/ 81 h 267"/>
                  <a:gd name="T78" fmla="*/ 1006 w 1261"/>
                  <a:gd name="T79" fmla="*/ 68 h 267"/>
                  <a:gd name="T80" fmla="*/ 1031 w 1261"/>
                  <a:gd name="T81" fmla="*/ 56 h 267"/>
                  <a:gd name="T82" fmla="*/ 1057 w 1261"/>
                  <a:gd name="T83" fmla="*/ 45 h 267"/>
                  <a:gd name="T84" fmla="*/ 1083 w 1261"/>
                  <a:gd name="T85" fmla="*/ 34 h 267"/>
                  <a:gd name="T86" fmla="*/ 1109 w 1261"/>
                  <a:gd name="T87" fmla="*/ 25 h 267"/>
                  <a:gd name="T88" fmla="*/ 1134 w 1261"/>
                  <a:gd name="T89" fmla="*/ 18 h 267"/>
                  <a:gd name="T90" fmla="*/ 1159 w 1261"/>
                  <a:gd name="T91" fmla="*/ 12 h 267"/>
                  <a:gd name="T92" fmla="*/ 1184 w 1261"/>
                  <a:gd name="T93" fmla="*/ 7 h 267"/>
                  <a:gd name="T94" fmla="*/ 1210 w 1261"/>
                  <a:gd name="T95" fmla="*/ 3 h 267"/>
                  <a:gd name="T96" fmla="*/ 1236 w 1261"/>
                  <a:gd name="T97" fmla="*/ 1 h 267"/>
                  <a:gd name="T98" fmla="*/ 1261 w 1261"/>
                  <a:gd name="T99" fmla="*/ 0 h 2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61"/>
                  <a:gd name="T151" fmla="*/ 0 h 267"/>
                  <a:gd name="T152" fmla="*/ 1261 w 1261"/>
                  <a:gd name="T153" fmla="*/ 267 h 26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61" h="267">
                    <a:moveTo>
                      <a:pt x="0" y="0"/>
                    </a:moveTo>
                    <a:lnTo>
                      <a:pt x="13" y="1"/>
                    </a:lnTo>
                    <a:lnTo>
                      <a:pt x="25" y="1"/>
                    </a:lnTo>
                    <a:lnTo>
                      <a:pt x="39" y="1"/>
                    </a:lnTo>
                    <a:lnTo>
                      <a:pt x="51" y="3"/>
                    </a:lnTo>
                    <a:lnTo>
                      <a:pt x="63" y="4"/>
                    </a:lnTo>
                    <a:lnTo>
                      <a:pt x="77" y="7"/>
                    </a:lnTo>
                    <a:lnTo>
                      <a:pt x="89" y="9"/>
                    </a:lnTo>
                    <a:lnTo>
                      <a:pt x="102" y="12"/>
                    </a:lnTo>
                    <a:lnTo>
                      <a:pt x="115" y="15"/>
                    </a:lnTo>
                    <a:lnTo>
                      <a:pt x="127" y="18"/>
                    </a:lnTo>
                    <a:lnTo>
                      <a:pt x="140" y="21"/>
                    </a:lnTo>
                    <a:lnTo>
                      <a:pt x="152" y="25"/>
                    </a:lnTo>
                    <a:lnTo>
                      <a:pt x="166" y="30"/>
                    </a:lnTo>
                    <a:lnTo>
                      <a:pt x="178" y="34"/>
                    </a:lnTo>
                    <a:lnTo>
                      <a:pt x="192" y="39"/>
                    </a:lnTo>
                    <a:lnTo>
                      <a:pt x="204" y="45"/>
                    </a:lnTo>
                    <a:lnTo>
                      <a:pt x="216" y="49"/>
                    </a:lnTo>
                    <a:lnTo>
                      <a:pt x="230" y="56"/>
                    </a:lnTo>
                    <a:lnTo>
                      <a:pt x="242" y="62"/>
                    </a:lnTo>
                    <a:lnTo>
                      <a:pt x="255" y="68"/>
                    </a:lnTo>
                    <a:lnTo>
                      <a:pt x="267" y="74"/>
                    </a:lnTo>
                    <a:lnTo>
                      <a:pt x="281" y="81"/>
                    </a:lnTo>
                    <a:lnTo>
                      <a:pt x="293" y="89"/>
                    </a:lnTo>
                    <a:lnTo>
                      <a:pt x="305" y="95"/>
                    </a:lnTo>
                    <a:lnTo>
                      <a:pt x="319" y="102"/>
                    </a:lnTo>
                    <a:lnTo>
                      <a:pt x="331" y="110"/>
                    </a:lnTo>
                    <a:lnTo>
                      <a:pt x="345" y="119"/>
                    </a:lnTo>
                    <a:lnTo>
                      <a:pt x="357" y="127"/>
                    </a:lnTo>
                    <a:lnTo>
                      <a:pt x="370" y="134"/>
                    </a:lnTo>
                    <a:lnTo>
                      <a:pt x="382" y="143"/>
                    </a:lnTo>
                    <a:lnTo>
                      <a:pt x="394" y="151"/>
                    </a:lnTo>
                    <a:lnTo>
                      <a:pt x="408" y="160"/>
                    </a:lnTo>
                    <a:lnTo>
                      <a:pt x="420" y="167"/>
                    </a:lnTo>
                    <a:lnTo>
                      <a:pt x="434" y="176"/>
                    </a:lnTo>
                    <a:lnTo>
                      <a:pt x="446" y="186"/>
                    </a:lnTo>
                    <a:lnTo>
                      <a:pt x="458" y="193"/>
                    </a:lnTo>
                    <a:lnTo>
                      <a:pt x="472" y="202"/>
                    </a:lnTo>
                    <a:lnTo>
                      <a:pt x="484" y="210"/>
                    </a:lnTo>
                    <a:lnTo>
                      <a:pt x="497" y="217"/>
                    </a:lnTo>
                    <a:lnTo>
                      <a:pt x="509" y="225"/>
                    </a:lnTo>
                    <a:lnTo>
                      <a:pt x="523" y="232"/>
                    </a:lnTo>
                    <a:lnTo>
                      <a:pt x="535" y="240"/>
                    </a:lnTo>
                    <a:lnTo>
                      <a:pt x="547" y="246"/>
                    </a:lnTo>
                    <a:lnTo>
                      <a:pt x="561" y="251"/>
                    </a:lnTo>
                    <a:lnTo>
                      <a:pt x="573" y="257"/>
                    </a:lnTo>
                    <a:lnTo>
                      <a:pt x="587" y="260"/>
                    </a:lnTo>
                    <a:lnTo>
                      <a:pt x="599" y="264"/>
                    </a:lnTo>
                    <a:lnTo>
                      <a:pt x="611" y="266"/>
                    </a:lnTo>
                    <a:lnTo>
                      <a:pt x="624" y="267"/>
                    </a:lnTo>
                    <a:lnTo>
                      <a:pt x="637" y="267"/>
                    </a:lnTo>
                    <a:lnTo>
                      <a:pt x="650" y="266"/>
                    </a:lnTo>
                    <a:lnTo>
                      <a:pt x="662" y="264"/>
                    </a:lnTo>
                    <a:lnTo>
                      <a:pt x="676" y="260"/>
                    </a:lnTo>
                    <a:lnTo>
                      <a:pt x="688" y="257"/>
                    </a:lnTo>
                    <a:lnTo>
                      <a:pt x="700" y="251"/>
                    </a:lnTo>
                    <a:lnTo>
                      <a:pt x="714" y="246"/>
                    </a:lnTo>
                    <a:lnTo>
                      <a:pt x="726" y="240"/>
                    </a:lnTo>
                    <a:lnTo>
                      <a:pt x="739" y="232"/>
                    </a:lnTo>
                    <a:lnTo>
                      <a:pt x="752" y="225"/>
                    </a:lnTo>
                    <a:lnTo>
                      <a:pt x="764" y="217"/>
                    </a:lnTo>
                    <a:lnTo>
                      <a:pt x="777" y="210"/>
                    </a:lnTo>
                    <a:lnTo>
                      <a:pt x="789" y="202"/>
                    </a:lnTo>
                    <a:lnTo>
                      <a:pt x="803" y="193"/>
                    </a:lnTo>
                    <a:lnTo>
                      <a:pt x="815" y="186"/>
                    </a:lnTo>
                    <a:lnTo>
                      <a:pt x="827" y="176"/>
                    </a:lnTo>
                    <a:lnTo>
                      <a:pt x="841" y="167"/>
                    </a:lnTo>
                    <a:lnTo>
                      <a:pt x="853" y="160"/>
                    </a:lnTo>
                    <a:lnTo>
                      <a:pt x="866" y="151"/>
                    </a:lnTo>
                    <a:lnTo>
                      <a:pt x="879" y="143"/>
                    </a:lnTo>
                    <a:lnTo>
                      <a:pt x="892" y="134"/>
                    </a:lnTo>
                    <a:lnTo>
                      <a:pt x="904" y="127"/>
                    </a:lnTo>
                    <a:lnTo>
                      <a:pt x="916" y="119"/>
                    </a:lnTo>
                    <a:lnTo>
                      <a:pt x="930" y="110"/>
                    </a:lnTo>
                    <a:lnTo>
                      <a:pt x="942" y="102"/>
                    </a:lnTo>
                    <a:lnTo>
                      <a:pt x="956" y="95"/>
                    </a:lnTo>
                    <a:lnTo>
                      <a:pt x="968" y="89"/>
                    </a:lnTo>
                    <a:lnTo>
                      <a:pt x="980" y="81"/>
                    </a:lnTo>
                    <a:lnTo>
                      <a:pt x="994" y="74"/>
                    </a:lnTo>
                    <a:lnTo>
                      <a:pt x="1006" y="68"/>
                    </a:lnTo>
                    <a:lnTo>
                      <a:pt x="1019" y="62"/>
                    </a:lnTo>
                    <a:lnTo>
                      <a:pt x="1031" y="56"/>
                    </a:lnTo>
                    <a:lnTo>
                      <a:pt x="1045" y="49"/>
                    </a:lnTo>
                    <a:lnTo>
                      <a:pt x="1057" y="45"/>
                    </a:lnTo>
                    <a:lnTo>
                      <a:pt x="1069" y="39"/>
                    </a:lnTo>
                    <a:lnTo>
                      <a:pt x="1083" y="34"/>
                    </a:lnTo>
                    <a:lnTo>
                      <a:pt x="1095" y="30"/>
                    </a:lnTo>
                    <a:lnTo>
                      <a:pt x="1109" y="25"/>
                    </a:lnTo>
                    <a:lnTo>
                      <a:pt x="1121" y="21"/>
                    </a:lnTo>
                    <a:lnTo>
                      <a:pt x="1134" y="18"/>
                    </a:lnTo>
                    <a:lnTo>
                      <a:pt x="1146" y="15"/>
                    </a:lnTo>
                    <a:lnTo>
                      <a:pt x="1159" y="12"/>
                    </a:lnTo>
                    <a:lnTo>
                      <a:pt x="1172" y="9"/>
                    </a:lnTo>
                    <a:lnTo>
                      <a:pt x="1184" y="7"/>
                    </a:lnTo>
                    <a:lnTo>
                      <a:pt x="1198" y="4"/>
                    </a:lnTo>
                    <a:lnTo>
                      <a:pt x="1210" y="3"/>
                    </a:lnTo>
                    <a:lnTo>
                      <a:pt x="1222" y="1"/>
                    </a:lnTo>
                    <a:lnTo>
                      <a:pt x="1236" y="1"/>
                    </a:lnTo>
                    <a:lnTo>
                      <a:pt x="1248" y="1"/>
                    </a:lnTo>
                    <a:lnTo>
                      <a:pt x="1261" y="0"/>
                    </a:lnTo>
                  </a:path>
                </a:pathLst>
              </a:custGeom>
              <a:noFill/>
              <a:ln w="26988">
                <a:solidFill>
                  <a:srgbClr val="FF0000"/>
                </a:solidFill>
                <a:prstDash val="dash"/>
                <a:round/>
                <a:headEnd/>
                <a:tailEnd/>
              </a:ln>
            </p:spPr>
            <p:txBody>
              <a:bodyPr/>
              <a:lstStyle/>
              <a:p>
                <a:endParaRPr lang="en-US">
                  <a:solidFill>
                    <a:srgbClr val="000000"/>
                  </a:solidFill>
                </a:endParaRPr>
              </a:p>
            </p:txBody>
          </p:sp>
          <p:sp>
            <p:nvSpPr>
              <p:cNvPr id="21567" name="Freeform 4"/>
              <p:cNvSpPr>
                <a:spLocks/>
              </p:cNvSpPr>
              <p:nvPr/>
            </p:nvSpPr>
            <p:spPr bwMode="auto">
              <a:xfrm>
                <a:off x="2578" y="2087"/>
                <a:ext cx="1261" cy="267"/>
              </a:xfrm>
              <a:custGeom>
                <a:avLst/>
                <a:gdLst>
                  <a:gd name="T0" fmla="*/ 13 w 1261"/>
                  <a:gd name="T1" fmla="*/ 267 h 267"/>
                  <a:gd name="T2" fmla="*/ 39 w 1261"/>
                  <a:gd name="T3" fmla="*/ 266 h 267"/>
                  <a:gd name="T4" fmla="*/ 63 w 1261"/>
                  <a:gd name="T5" fmla="*/ 263 h 267"/>
                  <a:gd name="T6" fmla="*/ 89 w 1261"/>
                  <a:gd name="T7" fmla="*/ 258 h 267"/>
                  <a:gd name="T8" fmla="*/ 115 w 1261"/>
                  <a:gd name="T9" fmla="*/ 254 h 267"/>
                  <a:gd name="T10" fmla="*/ 140 w 1261"/>
                  <a:gd name="T11" fmla="*/ 246 h 267"/>
                  <a:gd name="T12" fmla="*/ 166 w 1261"/>
                  <a:gd name="T13" fmla="*/ 239 h 267"/>
                  <a:gd name="T14" fmla="*/ 192 w 1261"/>
                  <a:gd name="T15" fmla="*/ 228 h 267"/>
                  <a:gd name="T16" fmla="*/ 216 w 1261"/>
                  <a:gd name="T17" fmla="*/ 217 h 267"/>
                  <a:gd name="T18" fmla="*/ 242 w 1261"/>
                  <a:gd name="T19" fmla="*/ 205 h 267"/>
                  <a:gd name="T20" fmla="*/ 267 w 1261"/>
                  <a:gd name="T21" fmla="*/ 193 h 267"/>
                  <a:gd name="T22" fmla="*/ 293 w 1261"/>
                  <a:gd name="T23" fmla="*/ 180 h 267"/>
                  <a:gd name="T24" fmla="*/ 319 w 1261"/>
                  <a:gd name="T25" fmla="*/ 165 h 267"/>
                  <a:gd name="T26" fmla="*/ 345 w 1261"/>
                  <a:gd name="T27" fmla="*/ 149 h 267"/>
                  <a:gd name="T28" fmla="*/ 370 w 1261"/>
                  <a:gd name="T29" fmla="*/ 133 h 267"/>
                  <a:gd name="T30" fmla="*/ 394 w 1261"/>
                  <a:gd name="T31" fmla="*/ 116 h 267"/>
                  <a:gd name="T32" fmla="*/ 420 w 1261"/>
                  <a:gd name="T33" fmla="*/ 99 h 267"/>
                  <a:gd name="T34" fmla="*/ 446 w 1261"/>
                  <a:gd name="T35" fmla="*/ 83 h 267"/>
                  <a:gd name="T36" fmla="*/ 472 w 1261"/>
                  <a:gd name="T37" fmla="*/ 66 h 267"/>
                  <a:gd name="T38" fmla="*/ 497 w 1261"/>
                  <a:gd name="T39" fmla="*/ 50 h 267"/>
                  <a:gd name="T40" fmla="*/ 523 w 1261"/>
                  <a:gd name="T41" fmla="*/ 34 h 267"/>
                  <a:gd name="T42" fmla="*/ 547 w 1261"/>
                  <a:gd name="T43" fmla="*/ 21 h 267"/>
                  <a:gd name="T44" fmla="*/ 573 w 1261"/>
                  <a:gd name="T45" fmla="*/ 12 h 267"/>
                  <a:gd name="T46" fmla="*/ 599 w 1261"/>
                  <a:gd name="T47" fmla="*/ 4 h 267"/>
                  <a:gd name="T48" fmla="*/ 624 w 1261"/>
                  <a:gd name="T49" fmla="*/ 0 h 267"/>
                  <a:gd name="T50" fmla="*/ 650 w 1261"/>
                  <a:gd name="T51" fmla="*/ 1 h 267"/>
                  <a:gd name="T52" fmla="*/ 676 w 1261"/>
                  <a:gd name="T53" fmla="*/ 7 h 267"/>
                  <a:gd name="T54" fmla="*/ 700 w 1261"/>
                  <a:gd name="T55" fmla="*/ 16 h 267"/>
                  <a:gd name="T56" fmla="*/ 726 w 1261"/>
                  <a:gd name="T57" fmla="*/ 28 h 267"/>
                  <a:gd name="T58" fmla="*/ 752 w 1261"/>
                  <a:gd name="T59" fmla="*/ 42 h 267"/>
                  <a:gd name="T60" fmla="*/ 777 w 1261"/>
                  <a:gd name="T61" fmla="*/ 57 h 267"/>
                  <a:gd name="T62" fmla="*/ 803 w 1261"/>
                  <a:gd name="T63" fmla="*/ 74 h 267"/>
                  <a:gd name="T64" fmla="*/ 827 w 1261"/>
                  <a:gd name="T65" fmla="*/ 90 h 267"/>
                  <a:gd name="T66" fmla="*/ 853 w 1261"/>
                  <a:gd name="T67" fmla="*/ 107 h 267"/>
                  <a:gd name="T68" fmla="*/ 879 w 1261"/>
                  <a:gd name="T69" fmla="*/ 125 h 267"/>
                  <a:gd name="T70" fmla="*/ 904 w 1261"/>
                  <a:gd name="T71" fmla="*/ 140 h 267"/>
                  <a:gd name="T72" fmla="*/ 930 w 1261"/>
                  <a:gd name="T73" fmla="*/ 157 h 267"/>
                  <a:gd name="T74" fmla="*/ 956 w 1261"/>
                  <a:gd name="T75" fmla="*/ 172 h 267"/>
                  <a:gd name="T76" fmla="*/ 980 w 1261"/>
                  <a:gd name="T77" fmla="*/ 186 h 267"/>
                  <a:gd name="T78" fmla="*/ 1006 w 1261"/>
                  <a:gd name="T79" fmla="*/ 199 h 267"/>
                  <a:gd name="T80" fmla="*/ 1031 w 1261"/>
                  <a:gd name="T81" fmla="*/ 211 h 267"/>
                  <a:gd name="T82" fmla="*/ 1057 w 1261"/>
                  <a:gd name="T83" fmla="*/ 223 h 267"/>
                  <a:gd name="T84" fmla="*/ 1083 w 1261"/>
                  <a:gd name="T85" fmla="*/ 233 h 267"/>
                  <a:gd name="T86" fmla="*/ 1109 w 1261"/>
                  <a:gd name="T87" fmla="*/ 242 h 267"/>
                  <a:gd name="T88" fmla="*/ 1134 w 1261"/>
                  <a:gd name="T89" fmla="*/ 249 h 267"/>
                  <a:gd name="T90" fmla="*/ 1159 w 1261"/>
                  <a:gd name="T91" fmla="*/ 255 h 267"/>
                  <a:gd name="T92" fmla="*/ 1184 w 1261"/>
                  <a:gd name="T93" fmla="*/ 261 h 267"/>
                  <a:gd name="T94" fmla="*/ 1210 w 1261"/>
                  <a:gd name="T95" fmla="*/ 264 h 267"/>
                  <a:gd name="T96" fmla="*/ 1236 w 1261"/>
                  <a:gd name="T97" fmla="*/ 266 h 267"/>
                  <a:gd name="T98" fmla="*/ 1261 w 1261"/>
                  <a:gd name="T99" fmla="*/ 267 h 2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61"/>
                  <a:gd name="T151" fmla="*/ 0 h 267"/>
                  <a:gd name="T152" fmla="*/ 1261 w 1261"/>
                  <a:gd name="T153" fmla="*/ 267 h 26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61" h="267">
                    <a:moveTo>
                      <a:pt x="0" y="267"/>
                    </a:moveTo>
                    <a:lnTo>
                      <a:pt x="13" y="267"/>
                    </a:lnTo>
                    <a:lnTo>
                      <a:pt x="25" y="266"/>
                    </a:lnTo>
                    <a:lnTo>
                      <a:pt x="39" y="266"/>
                    </a:lnTo>
                    <a:lnTo>
                      <a:pt x="51" y="264"/>
                    </a:lnTo>
                    <a:lnTo>
                      <a:pt x="63" y="263"/>
                    </a:lnTo>
                    <a:lnTo>
                      <a:pt x="77" y="261"/>
                    </a:lnTo>
                    <a:lnTo>
                      <a:pt x="89" y="258"/>
                    </a:lnTo>
                    <a:lnTo>
                      <a:pt x="102" y="255"/>
                    </a:lnTo>
                    <a:lnTo>
                      <a:pt x="115" y="254"/>
                    </a:lnTo>
                    <a:lnTo>
                      <a:pt x="127" y="249"/>
                    </a:lnTo>
                    <a:lnTo>
                      <a:pt x="140" y="246"/>
                    </a:lnTo>
                    <a:lnTo>
                      <a:pt x="152" y="242"/>
                    </a:lnTo>
                    <a:lnTo>
                      <a:pt x="166" y="239"/>
                    </a:lnTo>
                    <a:lnTo>
                      <a:pt x="178" y="233"/>
                    </a:lnTo>
                    <a:lnTo>
                      <a:pt x="192" y="228"/>
                    </a:lnTo>
                    <a:lnTo>
                      <a:pt x="204" y="223"/>
                    </a:lnTo>
                    <a:lnTo>
                      <a:pt x="216" y="217"/>
                    </a:lnTo>
                    <a:lnTo>
                      <a:pt x="230" y="211"/>
                    </a:lnTo>
                    <a:lnTo>
                      <a:pt x="242" y="205"/>
                    </a:lnTo>
                    <a:lnTo>
                      <a:pt x="255" y="199"/>
                    </a:lnTo>
                    <a:lnTo>
                      <a:pt x="267" y="193"/>
                    </a:lnTo>
                    <a:lnTo>
                      <a:pt x="281" y="186"/>
                    </a:lnTo>
                    <a:lnTo>
                      <a:pt x="293" y="180"/>
                    </a:lnTo>
                    <a:lnTo>
                      <a:pt x="305" y="172"/>
                    </a:lnTo>
                    <a:lnTo>
                      <a:pt x="319" y="165"/>
                    </a:lnTo>
                    <a:lnTo>
                      <a:pt x="331" y="157"/>
                    </a:lnTo>
                    <a:lnTo>
                      <a:pt x="345" y="149"/>
                    </a:lnTo>
                    <a:lnTo>
                      <a:pt x="357" y="140"/>
                    </a:lnTo>
                    <a:lnTo>
                      <a:pt x="370" y="133"/>
                    </a:lnTo>
                    <a:lnTo>
                      <a:pt x="382" y="125"/>
                    </a:lnTo>
                    <a:lnTo>
                      <a:pt x="394" y="116"/>
                    </a:lnTo>
                    <a:lnTo>
                      <a:pt x="408" y="107"/>
                    </a:lnTo>
                    <a:lnTo>
                      <a:pt x="420" y="99"/>
                    </a:lnTo>
                    <a:lnTo>
                      <a:pt x="434" y="90"/>
                    </a:lnTo>
                    <a:lnTo>
                      <a:pt x="446" y="83"/>
                    </a:lnTo>
                    <a:lnTo>
                      <a:pt x="458" y="74"/>
                    </a:lnTo>
                    <a:lnTo>
                      <a:pt x="472" y="66"/>
                    </a:lnTo>
                    <a:lnTo>
                      <a:pt x="484" y="57"/>
                    </a:lnTo>
                    <a:lnTo>
                      <a:pt x="497" y="50"/>
                    </a:lnTo>
                    <a:lnTo>
                      <a:pt x="509" y="42"/>
                    </a:lnTo>
                    <a:lnTo>
                      <a:pt x="523" y="34"/>
                    </a:lnTo>
                    <a:lnTo>
                      <a:pt x="535" y="28"/>
                    </a:lnTo>
                    <a:lnTo>
                      <a:pt x="547" y="21"/>
                    </a:lnTo>
                    <a:lnTo>
                      <a:pt x="561" y="16"/>
                    </a:lnTo>
                    <a:lnTo>
                      <a:pt x="573" y="12"/>
                    </a:lnTo>
                    <a:lnTo>
                      <a:pt x="587" y="7"/>
                    </a:lnTo>
                    <a:lnTo>
                      <a:pt x="599" y="4"/>
                    </a:lnTo>
                    <a:lnTo>
                      <a:pt x="611" y="1"/>
                    </a:lnTo>
                    <a:lnTo>
                      <a:pt x="624" y="0"/>
                    </a:lnTo>
                    <a:lnTo>
                      <a:pt x="637" y="0"/>
                    </a:lnTo>
                    <a:lnTo>
                      <a:pt x="650" y="1"/>
                    </a:lnTo>
                    <a:lnTo>
                      <a:pt x="662" y="4"/>
                    </a:lnTo>
                    <a:lnTo>
                      <a:pt x="676" y="7"/>
                    </a:lnTo>
                    <a:lnTo>
                      <a:pt x="688" y="12"/>
                    </a:lnTo>
                    <a:lnTo>
                      <a:pt x="700" y="16"/>
                    </a:lnTo>
                    <a:lnTo>
                      <a:pt x="714" y="21"/>
                    </a:lnTo>
                    <a:lnTo>
                      <a:pt x="726" y="28"/>
                    </a:lnTo>
                    <a:lnTo>
                      <a:pt x="739" y="34"/>
                    </a:lnTo>
                    <a:lnTo>
                      <a:pt x="752" y="42"/>
                    </a:lnTo>
                    <a:lnTo>
                      <a:pt x="764" y="50"/>
                    </a:lnTo>
                    <a:lnTo>
                      <a:pt x="777" y="57"/>
                    </a:lnTo>
                    <a:lnTo>
                      <a:pt x="789" y="66"/>
                    </a:lnTo>
                    <a:lnTo>
                      <a:pt x="803" y="74"/>
                    </a:lnTo>
                    <a:lnTo>
                      <a:pt x="815" y="83"/>
                    </a:lnTo>
                    <a:lnTo>
                      <a:pt x="827" y="90"/>
                    </a:lnTo>
                    <a:lnTo>
                      <a:pt x="841" y="99"/>
                    </a:lnTo>
                    <a:lnTo>
                      <a:pt x="853" y="107"/>
                    </a:lnTo>
                    <a:lnTo>
                      <a:pt x="866" y="116"/>
                    </a:lnTo>
                    <a:lnTo>
                      <a:pt x="879" y="125"/>
                    </a:lnTo>
                    <a:lnTo>
                      <a:pt x="892" y="133"/>
                    </a:lnTo>
                    <a:lnTo>
                      <a:pt x="904" y="140"/>
                    </a:lnTo>
                    <a:lnTo>
                      <a:pt x="916" y="149"/>
                    </a:lnTo>
                    <a:lnTo>
                      <a:pt x="930" y="157"/>
                    </a:lnTo>
                    <a:lnTo>
                      <a:pt x="942" y="165"/>
                    </a:lnTo>
                    <a:lnTo>
                      <a:pt x="956" y="172"/>
                    </a:lnTo>
                    <a:lnTo>
                      <a:pt x="968" y="180"/>
                    </a:lnTo>
                    <a:lnTo>
                      <a:pt x="980" y="186"/>
                    </a:lnTo>
                    <a:lnTo>
                      <a:pt x="994" y="193"/>
                    </a:lnTo>
                    <a:lnTo>
                      <a:pt x="1006" y="199"/>
                    </a:lnTo>
                    <a:lnTo>
                      <a:pt x="1019" y="205"/>
                    </a:lnTo>
                    <a:lnTo>
                      <a:pt x="1031" y="211"/>
                    </a:lnTo>
                    <a:lnTo>
                      <a:pt x="1045" y="217"/>
                    </a:lnTo>
                    <a:lnTo>
                      <a:pt x="1057" y="223"/>
                    </a:lnTo>
                    <a:lnTo>
                      <a:pt x="1069" y="228"/>
                    </a:lnTo>
                    <a:lnTo>
                      <a:pt x="1083" y="233"/>
                    </a:lnTo>
                    <a:lnTo>
                      <a:pt x="1095" y="239"/>
                    </a:lnTo>
                    <a:lnTo>
                      <a:pt x="1109" y="242"/>
                    </a:lnTo>
                    <a:lnTo>
                      <a:pt x="1121" y="246"/>
                    </a:lnTo>
                    <a:lnTo>
                      <a:pt x="1134" y="249"/>
                    </a:lnTo>
                    <a:lnTo>
                      <a:pt x="1146" y="254"/>
                    </a:lnTo>
                    <a:lnTo>
                      <a:pt x="1159" y="255"/>
                    </a:lnTo>
                    <a:lnTo>
                      <a:pt x="1172" y="258"/>
                    </a:lnTo>
                    <a:lnTo>
                      <a:pt x="1184" y="261"/>
                    </a:lnTo>
                    <a:lnTo>
                      <a:pt x="1198" y="263"/>
                    </a:lnTo>
                    <a:lnTo>
                      <a:pt x="1210" y="264"/>
                    </a:lnTo>
                    <a:lnTo>
                      <a:pt x="1222" y="266"/>
                    </a:lnTo>
                    <a:lnTo>
                      <a:pt x="1236" y="266"/>
                    </a:lnTo>
                    <a:lnTo>
                      <a:pt x="1248" y="267"/>
                    </a:lnTo>
                    <a:lnTo>
                      <a:pt x="1261" y="267"/>
                    </a:lnTo>
                  </a:path>
                </a:pathLst>
              </a:custGeom>
              <a:noFill/>
              <a:ln w="26988">
                <a:solidFill>
                  <a:srgbClr val="0000FF"/>
                </a:solidFill>
                <a:round/>
                <a:headEnd/>
                <a:tailEnd/>
              </a:ln>
            </p:spPr>
            <p:txBody>
              <a:bodyPr/>
              <a:lstStyle/>
              <a:p>
                <a:endParaRPr lang="en-US">
                  <a:solidFill>
                    <a:srgbClr val="000000"/>
                  </a:solidFill>
                </a:endParaRPr>
              </a:p>
            </p:txBody>
          </p:sp>
          <p:sp>
            <p:nvSpPr>
              <p:cNvPr id="21568" name="Line 5"/>
              <p:cNvSpPr>
                <a:spLocks noChangeShapeType="1"/>
              </p:cNvSpPr>
              <p:nvPr/>
            </p:nvSpPr>
            <p:spPr bwMode="auto">
              <a:xfrm>
                <a:off x="2522" y="1916"/>
                <a:ext cx="1306" cy="3"/>
              </a:xfrm>
              <a:prstGeom prst="line">
                <a:avLst/>
              </a:prstGeom>
              <a:noFill/>
              <a:ln w="25400">
                <a:solidFill>
                  <a:schemeClr val="tx1"/>
                </a:solidFill>
                <a:round/>
                <a:headEnd/>
                <a:tailEnd type="triangle" w="med" len="med"/>
              </a:ln>
            </p:spPr>
            <p:txBody>
              <a:bodyPr wrap="none" anchor="ctr"/>
              <a:lstStyle/>
              <a:p>
                <a:endParaRPr lang="fr-FR"/>
              </a:p>
            </p:txBody>
          </p:sp>
          <p:sp>
            <p:nvSpPr>
              <p:cNvPr id="21569" name="Line 6"/>
              <p:cNvSpPr>
                <a:spLocks noChangeShapeType="1"/>
              </p:cNvSpPr>
              <p:nvPr/>
            </p:nvSpPr>
            <p:spPr bwMode="auto">
              <a:xfrm flipH="1" flipV="1">
                <a:off x="2582" y="1160"/>
                <a:ext cx="3" cy="1512"/>
              </a:xfrm>
              <a:prstGeom prst="line">
                <a:avLst/>
              </a:prstGeom>
              <a:noFill/>
              <a:ln w="25400">
                <a:solidFill>
                  <a:schemeClr val="tx1"/>
                </a:solidFill>
                <a:round/>
                <a:headEnd/>
                <a:tailEnd type="triangle" w="med" len="med"/>
              </a:ln>
            </p:spPr>
            <p:txBody>
              <a:bodyPr wrap="none" anchor="ctr"/>
              <a:lstStyle/>
              <a:p>
                <a:endParaRPr lang="fr-FR"/>
              </a:p>
            </p:txBody>
          </p:sp>
          <p:sp>
            <p:nvSpPr>
              <p:cNvPr id="21570" name="Rectangle 10"/>
              <p:cNvSpPr>
                <a:spLocks noChangeArrowheads="1"/>
              </p:cNvSpPr>
              <p:nvPr/>
            </p:nvSpPr>
            <p:spPr bwMode="auto">
              <a:xfrm>
                <a:off x="2890" y="1433"/>
                <a:ext cx="159" cy="289"/>
              </a:xfrm>
              <a:prstGeom prst="rect">
                <a:avLst/>
              </a:prstGeom>
              <a:noFill/>
              <a:ln w="9525">
                <a:noFill/>
                <a:miter lim="800000"/>
                <a:headEnd/>
                <a:tailEnd/>
              </a:ln>
            </p:spPr>
            <p:txBody>
              <a:bodyPr wrap="none">
                <a:spAutoFit/>
              </a:bodyPr>
              <a:lstStyle/>
              <a:p>
                <a:pPr eaLnBrk="0" hangingPunct="0"/>
                <a:endParaRPr lang="en-US" baseline="-25000">
                  <a:solidFill>
                    <a:srgbClr val="FF0000"/>
                  </a:solidFill>
                  <a:sym typeface="Math1"/>
                </a:endParaRPr>
              </a:p>
            </p:txBody>
          </p:sp>
          <p:sp>
            <p:nvSpPr>
              <p:cNvPr id="21571" name="Line 11"/>
              <p:cNvSpPr>
                <a:spLocks noChangeShapeType="1"/>
              </p:cNvSpPr>
              <p:nvPr/>
            </p:nvSpPr>
            <p:spPr bwMode="auto">
              <a:xfrm flipH="1">
                <a:off x="3830" y="1916"/>
                <a:ext cx="0" cy="41"/>
              </a:xfrm>
              <a:prstGeom prst="line">
                <a:avLst/>
              </a:prstGeom>
              <a:noFill/>
              <a:ln w="9525">
                <a:solidFill>
                  <a:schemeClr val="tx1"/>
                </a:solidFill>
                <a:round/>
                <a:headEnd/>
                <a:tailEnd/>
              </a:ln>
            </p:spPr>
            <p:txBody>
              <a:bodyPr wrap="none" anchor="ctr"/>
              <a:lstStyle/>
              <a:p>
                <a:endParaRPr lang="fr-FR"/>
              </a:p>
            </p:txBody>
          </p:sp>
        </p:grpSp>
      </p:grpSp>
      <p:cxnSp>
        <p:nvCxnSpPr>
          <p:cNvPr id="21562" name="Connecteur droit 8"/>
          <p:cNvCxnSpPr>
            <a:cxnSpLocks noChangeShapeType="1"/>
          </p:cNvCxnSpPr>
          <p:nvPr/>
        </p:nvCxnSpPr>
        <p:spPr bwMode="auto">
          <a:xfrm>
            <a:off x="5935663" y="5276850"/>
            <a:ext cx="1458912" cy="0"/>
          </a:xfrm>
          <a:prstGeom prst="line">
            <a:avLst/>
          </a:prstGeom>
          <a:noFill/>
          <a:ln w="19050" algn="ctr">
            <a:solidFill>
              <a:schemeClr val="tx1"/>
            </a:solidFill>
            <a:round/>
            <a:headEnd/>
            <a:tailEnd/>
          </a:ln>
        </p:spPr>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ytuł 1"/>
          <p:cNvSpPr>
            <a:spLocks noGrp="1"/>
          </p:cNvSpPr>
          <p:nvPr>
            <p:ph type="title"/>
          </p:nvPr>
        </p:nvSpPr>
        <p:spPr/>
        <p:txBody>
          <a:bodyPr/>
          <a:lstStyle/>
          <a:p>
            <a:r>
              <a:rPr lang="en-US" sz="3000" dirty="0" smtClean="0">
                <a:solidFill>
                  <a:srgbClr val="3333FF"/>
                </a:solidFill>
                <a:latin typeface="+mn-lt"/>
              </a:rPr>
              <a:t>Excitation picture</a:t>
            </a:r>
            <a:endParaRPr lang="fr-FR" sz="3000" dirty="0" smtClean="0">
              <a:solidFill>
                <a:srgbClr val="3333FF"/>
              </a:solidFill>
              <a:latin typeface="+mn-lt"/>
            </a:endParaRPr>
          </a:p>
        </p:txBody>
      </p:sp>
      <p:sp>
        <p:nvSpPr>
          <p:cNvPr id="79875" name="pole tekstowe 5"/>
          <p:cNvSpPr txBox="1">
            <a:spLocks noChangeArrowheads="1"/>
          </p:cNvSpPr>
          <p:nvPr/>
        </p:nvSpPr>
        <p:spPr bwMode="auto">
          <a:xfrm>
            <a:off x="1169988" y="4587875"/>
            <a:ext cx="2381250" cy="369888"/>
          </a:xfrm>
          <a:prstGeom prst="rect">
            <a:avLst/>
          </a:prstGeom>
          <a:noFill/>
          <a:ln w="9525">
            <a:noFill/>
            <a:miter lim="800000"/>
            <a:headEnd/>
            <a:tailEnd/>
          </a:ln>
        </p:spPr>
        <p:txBody>
          <a:bodyPr>
            <a:spAutoFit/>
          </a:bodyPr>
          <a:lstStyle/>
          <a:p>
            <a:r>
              <a:rPr lang="en-US" dirty="0"/>
              <a:t>All </a:t>
            </a:r>
            <a:r>
              <a:rPr lang="en-US" dirty="0" smtClean="0"/>
              <a:t>electrons </a:t>
            </a:r>
            <a:r>
              <a:rPr lang="en-US" dirty="0"/>
              <a:t>paired</a:t>
            </a:r>
          </a:p>
        </p:txBody>
      </p:sp>
      <p:sp>
        <p:nvSpPr>
          <p:cNvPr id="79876" name="pole tekstowe 6"/>
          <p:cNvSpPr txBox="1">
            <a:spLocks noChangeArrowheads="1"/>
          </p:cNvSpPr>
          <p:nvPr/>
        </p:nvSpPr>
        <p:spPr bwMode="auto">
          <a:xfrm>
            <a:off x="3495675" y="4543425"/>
            <a:ext cx="3059113" cy="1200329"/>
          </a:xfrm>
          <a:prstGeom prst="rect">
            <a:avLst/>
          </a:prstGeom>
          <a:noFill/>
          <a:ln w="9525">
            <a:noFill/>
            <a:miter lim="800000"/>
            <a:headEnd/>
            <a:tailEnd/>
          </a:ln>
        </p:spPr>
        <p:txBody>
          <a:bodyPr>
            <a:spAutoFit/>
          </a:bodyPr>
          <a:lstStyle/>
          <a:p>
            <a:r>
              <a:rPr lang="en-US" dirty="0"/>
              <a:t>The smallest </a:t>
            </a:r>
            <a:r>
              <a:rPr lang="en-US" dirty="0" smtClean="0"/>
              <a:t>excitation</a:t>
            </a:r>
          </a:p>
          <a:p>
            <a:r>
              <a:rPr lang="en-US" dirty="0" smtClean="0"/>
              <a:t>b</a:t>
            </a:r>
            <a:r>
              <a:rPr lang="en-US" dirty="0" smtClean="0"/>
              <a:t>reaking parity</a:t>
            </a:r>
            <a:endParaRPr lang="en-US" dirty="0"/>
          </a:p>
          <a:p>
            <a:r>
              <a:rPr lang="en-US" dirty="0"/>
              <a:t>= one unpaired </a:t>
            </a:r>
            <a:r>
              <a:rPr lang="en-US" dirty="0" err="1"/>
              <a:t>quasiparticle</a:t>
            </a:r>
            <a:endParaRPr lang="fr-FR" dirty="0"/>
          </a:p>
        </p:txBody>
      </p:sp>
      <p:pic>
        <p:nvPicPr>
          <p:cNvPr id="79877" name="Picture 2"/>
          <p:cNvPicPr>
            <a:picLocks noChangeAspect="1" noChangeArrowheads="1"/>
          </p:cNvPicPr>
          <p:nvPr/>
        </p:nvPicPr>
        <p:blipFill>
          <a:blip r:embed="rId2"/>
          <a:srcRect/>
          <a:stretch>
            <a:fillRect/>
          </a:stretch>
        </p:blipFill>
        <p:spPr bwMode="auto">
          <a:xfrm>
            <a:off x="985838" y="782638"/>
            <a:ext cx="7362825" cy="3505200"/>
          </a:xfrm>
          <a:prstGeom prst="rect">
            <a:avLst/>
          </a:prstGeom>
          <a:noFill/>
          <a:ln w="9525">
            <a:noFill/>
            <a:miter lim="800000"/>
            <a:headEnd/>
            <a:tailEnd/>
          </a:ln>
        </p:spPr>
      </p:pic>
      <p:sp>
        <p:nvSpPr>
          <p:cNvPr id="79878" name="pole tekstowe 5"/>
          <p:cNvSpPr txBox="1">
            <a:spLocks noChangeArrowheads="1"/>
          </p:cNvSpPr>
          <p:nvPr/>
        </p:nvSpPr>
        <p:spPr bwMode="auto">
          <a:xfrm>
            <a:off x="6762750" y="4727575"/>
            <a:ext cx="2381250" cy="369888"/>
          </a:xfrm>
          <a:prstGeom prst="rect">
            <a:avLst/>
          </a:prstGeom>
          <a:noFill/>
          <a:ln w="9525">
            <a:noFill/>
            <a:miter lim="800000"/>
            <a:headEnd/>
            <a:tailEnd/>
          </a:ln>
        </p:spPr>
        <p:txBody>
          <a:bodyPr>
            <a:spAutoFit/>
          </a:bodyPr>
          <a:lstStyle/>
          <a:p>
            <a:r>
              <a:rPr lang="en-US"/>
              <a:t>Excited Cooper pair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sz="3600" dirty="0" smtClean="0">
                <a:solidFill>
                  <a:srgbClr val="3333FF"/>
                </a:solidFill>
              </a:rPr>
              <a:t>MOTIVATION</a:t>
            </a:r>
            <a:endParaRPr lang="fr-FR" sz="3600" dirty="0">
              <a:solidFill>
                <a:srgbClr val="3333FF"/>
              </a:solidFill>
            </a:endParaRPr>
          </a:p>
        </p:txBody>
      </p:sp>
      <p:sp>
        <p:nvSpPr>
          <p:cNvPr id="3" name="Symbol zastępczy zawartości 2"/>
          <p:cNvSpPr>
            <a:spLocks noGrp="1"/>
          </p:cNvSpPr>
          <p:nvPr>
            <p:ph idx="1"/>
          </p:nvPr>
        </p:nvSpPr>
        <p:spPr>
          <a:xfrm>
            <a:off x="540328" y="970808"/>
            <a:ext cx="8229600" cy="4525963"/>
          </a:xfrm>
        </p:spPr>
        <p:txBody>
          <a:bodyPr/>
          <a:lstStyle/>
          <a:p>
            <a:r>
              <a:rPr lang="en-US" dirty="0" smtClean="0"/>
              <a:t>Josephson effect in superconducting weak links – unified approach</a:t>
            </a:r>
          </a:p>
          <a:p>
            <a:endParaRPr lang="en-US" dirty="0" smtClean="0"/>
          </a:p>
          <a:p>
            <a:endParaRPr lang="en-US" dirty="0" smtClean="0"/>
          </a:p>
          <a:p>
            <a:endParaRPr lang="en-US" dirty="0" smtClean="0"/>
          </a:p>
          <a:p>
            <a:r>
              <a:rPr lang="en-US" dirty="0" smtClean="0"/>
              <a:t>Spectroscopy </a:t>
            </a:r>
          </a:p>
          <a:p>
            <a:pPr>
              <a:buNone/>
            </a:pPr>
            <a:r>
              <a:rPr lang="en-US" dirty="0" smtClean="0"/>
              <a:t>	of Andreev Levels</a:t>
            </a:r>
          </a:p>
          <a:p>
            <a:endParaRPr lang="en-US" dirty="0" smtClean="0"/>
          </a:p>
          <a:p>
            <a:r>
              <a:rPr lang="en-US" dirty="0" smtClean="0"/>
              <a:t>Andreev </a:t>
            </a:r>
            <a:r>
              <a:rPr lang="en-US" dirty="0" err="1" smtClean="0"/>
              <a:t>Qubit</a:t>
            </a:r>
            <a:r>
              <a:rPr lang="en-US" dirty="0" smtClean="0"/>
              <a:t> </a:t>
            </a:r>
            <a:endParaRPr lang="fr-FR" dirty="0"/>
          </a:p>
        </p:txBody>
      </p:sp>
      <p:grpSp>
        <p:nvGrpSpPr>
          <p:cNvPr id="5" name="Group 10"/>
          <p:cNvGrpSpPr>
            <a:grpSpLocks/>
          </p:cNvGrpSpPr>
          <p:nvPr/>
        </p:nvGrpSpPr>
        <p:grpSpPr bwMode="auto">
          <a:xfrm>
            <a:off x="1008289" y="2581873"/>
            <a:ext cx="3124200" cy="1008062"/>
            <a:chOff x="228" y="872"/>
            <a:chExt cx="2744" cy="684"/>
          </a:xfrm>
        </p:grpSpPr>
        <p:sp>
          <p:nvSpPr>
            <p:cNvPr id="6" name="Rectangle 9"/>
            <p:cNvSpPr>
              <a:spLocks noChangeArrowheads="1"/>
            </p:cNvSpPr>
            <p:nvPr/>
          </p:nvSpPr>
          <p:spPr bwMode="auto">
            <a:xfrm flipH="1" flipV="1">
              <a:off x="1699" y="1147"/>
              <a:ext cx="694" cy="402"/>
            </a:xfrm>
            <a:prstGeom prst="rect">
              <a:avLst/>
            </a:prstGeom>
            <a:solidFill>
              <a:schemeClr val="bg1"/>
            </a:solidFill>
            <a:ln w="9525">
              <a:miter lim="800000"/>
              <a:headEnd/>
              <a:tailEnd/>
            </a:ln>
            <a:effectLst>
              <a:reflection blurRad="6350" stA="50000" endA="300" endPos="55000" dir="5400000" sy="-100000" algn="bl" rotWithShape="0"/>
            </a:effectLst>
            <a:scene3d>
              <a:camera prst="legacyObliqueTopRight"/>
              <a:lightRig rig="legacyNormal2" dir="b"/>
            </a:scene3d>
            <a:sp3d extrusionH="887400" prstMaterial="legacyMatte">
              <a:bevelT w="13500" h="13500" prst="angle"/>
              <a:bevelB w="13500" h="13500" prst="angle"/>
              <a:extrusionClr>
                <a:schemeClr val="bg1"/>
              </a:extrusionClr>
            </a:sp3d>
          </p:spPr>
          <p:txBody>
            <a:bodyPr rot="10800000" wrap="none" anchor="ctr">
              <a:flatTx/>
            </a:bodyPr>
            <a:lstStyle/>
            <a:p>
              <a:pPr algn="ctr">
                <a:defRPr/>
              </a:pPr>
              <a:endParaRPr lang="en-US" sz="2000">
                <a:latin typeface="Arial" charset="0"/>
              </a:endParaRPr>
            </a:p>
          </p:txBody>
        </p:sp>
        <p:grpSp>
          <p:nvGrpSpPr>
            <p:cNvPr id="7" name="Group 12"/>
            <p:cNvGrpSpPr>
              <a:grpSpLocks/>
            </p:cNvGrpSpPr>
            <p:nvPr/>
          </p:nvGrpSpPr>
          <p:grpSpPr bwMode="auto">
            <a:xfrm>
              <a:off x="228" y="872"/>
              <a:ext cx="2744" cy="684"/>
              <a:chOff x="228" y="872"/>
              <a:chExt cx="2744" cy="684"/>
            </a:xfrm>
          </p:grpSpPr>
          <p:sp>
            <p:nvSpPr>
              <p:cNvPr id="8" name="Rectangle 7"/>
              <p:cNvSpPr>
                <a:spLocks noChangeArrowheads="1"/>
              </p:cNvSpPr>
              <p:nvPr/>
            </p:nvSpPr>
            <p:spPr bwMode="auto">
              <a:xfrm flipH="1" flipV="1">
                <a:off x="812" y="1147"/>
                <a:ext cx="786" cy="402"/>
              </a:xfrm>
              <a:prstGeom prst="rect">
                <a:avLst/>
              </a:prstGeom>
              <a:solidFill>
                <a:schemeClr val="bg1"/>
              </a:solidFill>
              <a:ln w="9525">
                <a:miter lim="800000"/>
                <a:headEnd/>
                <a:tailEnd/>
              </a:ln>
              <a:scene3d>
                <a:camera prst="legacyObliqueTopRight"/>
                <a:lightRig rig="legacyNormal2" dir="b"/>
              </a:scene3d>
              <a:sp3d extrusionH="887400" prstMaterial="legacyMatte">
                <a:bevelT w="13500" h="13500" prst="angle"/>
                <a:bevelB w="13500" h="13500" prst="angle"/>
                <a:extrusionClr>
                  <a:schemeClr val="bg1"/>
                </a:extrusionClr>
              </a:sp3d>
            </p:spPr>
            <p:txBody>
              <a:bodyPr rot="10800000" wrap="none" anchor="ctr">
                <a:flatTx/>
              </a:bodyPr>
              <a:lstStyle/>
              <a:p>
                <a:pPr algn="ctr"/>
                <a:endParaRPr lang="fr-FR" sz="2000"/>
              </a:p>
            </p:txBody>
          </p:sp>
          <p:sp>
            <p:nvSpPr>
              <p:cNvPr id="9" name="Rectangle 8"/>
              <p:cNvSpPr>
                <a:spLocks noChangeArrowheads="1"/>
              </p:cNvSpPr>
              <p:nvPr/>
            </p:nvSpPr>
            <p:spPr bwMode="auto">
              <a:xfrm flipH="1" flipV="1">
                <a:off x="1521" y="1142"/>
                <a:ext cx="207" cy="402"/>
              </a:xfrm>
              <a:prstGeom prst="rect">
                <a:avLst/>
              </a:prstGeom>
              <a:solidFill>
                <a:srgbClr val="008000">
                  <a:alpha val="54901"/>
                </a:srgbClr>
              </a:solidFill>
              <a:ln w="9525">
                <a:miter lim="800000"/>
                <a:headEnd/>
                <a:tailEnd/>
              </a:ln>
              <a:scene3d>
                <a:camera prst="legacyObliqueTopRight"/>
                <a:lightRig rig="legacyNormal2" dir="b"/>
              </a:scene3d>
              <a:sp3d extrusionH="887400" prstMaterial="legacyMatte">
                <a:bevelT w="13500" h="13500" prst="angle"/>
                <a:bevelB w="13500" h="13500" prst="angle"/>
                <a:extrusionClr>
                  <a:srgbClr val="008000"/>
                </a:extrusionClr>
              </a:sp3d>
            </p:spPr>
            <p:txBody>
              <a:bodyPr rot="10800000" wrap="none" anchor="ctr">
                <a:flatTx/>
              </a:bodyPr>
              <a:lstStyle/>
              <a:p>
                <a:pPr algn="ctr"/>
                <a:endParaRPr lang="fr-FR" sz="2000"/>
              </a:p>
            </p:txBody>
          </p:sp>
          <p:sp>
            <p:nvSpPr>
              <p:cNvPr id="10" name="Line 15"/>
              <p:cNvSpPr>
                <a:spLocks noChangeShapeType="1"/>
              </p:cNvSpPr>
              <p:nvPr/>
            </p:nvSpPr>
            <p:spPr bwMode="auto">
              <a:xfrm flipH="1">
                <a:off x="948" y="872"/>
                <a:ext cx="1694" cy="0"/>
              </a:xfrm>
              <a:prstGeom prst="line">
                <a:avLst/>
              </a:prstGeom>
              <a:noFill/>
              <a:ln w="28575">
                <a:solidFill>
                  <a:srgbClr val="5F5F5F"/>
                </a:solidFill>
                <a:round/>
                <a:headEnd/>
                <a:tailEnd type="triangle" w="lg" len="lg"/>
              </a:ln>
            </p:spPr>
            <p:txBody>
              <a:bodyPr wrap="none">
                <a:spAutoFit/>
              </a:bodyPr>
              <a:lstStyle/>
              <a:p>
                <a:endParaRPr lang="fr-FR"/>
              </a:p>
            </p:txBody>
          </p:sp>
          <p:sp>
            <p:nvSpPr>
              <p:cNvPr id="11" name="ZoneTexte 111"/>
              <p:cNvSpPr txBox="1"/>
              <p:nvPr/>
            </p:nvSpPr>
            <p:spPr>
              <a:xfrm>
                <a:off x="1178" y="1184"/>
                <a:ext cx="223" cy="288"/>
              </a:xfrm>
              <a:prstGeom prst="rect">
                <a:avLst/>
              </a:prstGeom>
              <a:noFill/>
            </p:spPr>
            <p:txBody>
              <a:bodyPr>
                <a:spAutoFit/>
              </a:bodyPr>
              <a:lstStyle/>
              <a:p>
                <a:pPr algn="ctr">
                  <a:defRPr/>
                </a:pPr>
                <a:r>
                  <a:rPr lang="fr-FR" sz="2400" dirty="0">
                    <a:solidFill>
                      <a:schemeClr val="bg1">
                        <a:lumMod val="95000"/>
                      </a:schemeClr>
                    </a:solidFill>
                    <a:latin typeface="Arial" charset="0"/>
                  </a:rPr>
                  <a:t>S</a:t>
                </a:r>
              </a:p>
            </p:txBody>
          </p:sp>
          <p:sp>
            <p:nvSpPr>
              <p:cNvPr id="12" name="ZoneTexte 112"/>
              <p:cNvSpPr txBox="1"/>
              <p:nvPr/>
            </p:nvSpPr>
            <p:spPr>
              <a:xfrm>
                <a:off x="1845" y="1188"/>
                <a:ext cx="219" cy="292"/>
              </a:xfrm>
              <a:prstGeom prst="rect">
                <a:avLst/>
              </a:prstGeom>
              <a:noFill/>
            </p:spPr>
            <p:txBody>
              <a:bodyPr>
                <a:spAutoFit/>
              </a:bodyPr>
              <a:lstStyle/>
              <a:p>
                <a:pPr algn="ctr">
                  <a:defRPr/>
                </a:pPr>
                <a:r>
                  <a:rPr lang="fr-FR" sz="2400" dirty="0">
                    <a:solidFill>
                      <a:schemeClr val="bg1">
                        <a:lumMod val="95000"/>
                      </a:schemeClr>
                    </a:solidFill>
                    <a:latin typeface="Arial" charset="0"/>
                  </a:rPr>
                  <a:t>S</a:t>
                </a:r>
              </a:p>
            </p:txBody>
          </p:sp>
          <p:sp>
            <p:nvSpPr>
              <p:cNvPr id="13" name="ZoneTexte 113"/>
              <p:cNvSpPr txBox="1"/>
              <p:nvPr/>
            </p:nvSpPr>
            <p:spPr>
              <a:xfrm>
                <a:off x="1532" y="1188"/>
                <a:ext cx="222" cy="292"/>
              </a:xfrm>
              <a:prstGeom prst="rect">
                <a:avLst/>
              </a:prstGeom>
              <a:noFill/>
            </p:spPr>
            <p:txBody>
              <a:bodyPr>
                <a:spAutoFit/>
              </a:bodyPr>
              <a:lstStyle/>
              <a:p>
                <a:pPr algn="ctr">
                  <a:defRPr/>
                </a:pPr>
                <a:r>
                  <a:rPr lang="fr-FR" sz="2400" dirty="0">
                    <a:solidFill>
                      <a:schemeClr val="bg1">
                        <a:lumMod val="95000"/>
                      </a:schemeClr>
                    </a:solidFill>
                    <a:latin typeface="Arial" charset="0"/>
                  </a:rPr>
                  <a:t>I</a:t>
                </a:r>
              </a:p>
            </p:txBody>
          </p:sp>
          <p:graphicFrame>
            <p:nvGraphicFramePr>
              <p:cNvPr id="14" name="Object 8"/>
              <p:cNvGraphicFramePr>
                <a:graphicFrameLocks noChangeAspect="1"/>
              </p:cNvGraphicFramePr>
              <p:nvPr/>
            </p:nvGraphicFramePr>
            <p:xfrm>
              <a:off x="810" y="1309"/>
              <a:ext cx="191" cy="247"/>
            </p:xfrm>
            <a:graphic>
              <a:graphicData uri="http://schemas.openxmlformats.org/presentationml/2006/ole">
                <p:oleObj spid="_x0000_s190466" name="Equation" r:id="rId3" imgW="177480" imgH="228600" progId="">
                  <p:embed/>
                </p:oleObj>
              </a:graphicData>
            </a:graphic>
          </p:graphicFrame>
          <p:graphicFrame>
            <p:nvGraphicFramePr>
              <p:cNvPr id="15" name="Object 9"/>
              <p:cNvGraphicFramePr>
                <a:graphicFrameLocks noChangeAspect="1"/>
              </p:cNvGraphicFramePr>
              <p:nvPr/>
            </p:nvGraphicFramePr>
            <p:xfrm>
              <a:off x="2183" y="1303"/>
              <a:ext cx="205" cy="247"/>
            </p:xfrm>
            <a:graphic>
              <a:graphicData uri="http://schemas.openxmlformats.org/presentationml/2006/ole">
                <p:oleObj spid="_x0000_s190467" name="Equation" r:id="rId4" imgW="190440" imgH="228600" progId="">
                  <p:embed/>
                </p:oleObj>
              </a:graphicData>
            </a:graphic>
          </p:graphicFrame>
          <p:sp>
            <p:nvSpPr>
              <p:cNvPr id="16" name="Forme libre 117"/>
              <p:cNvSpPr/>
              <p:nvPr/>
            </p:nvSpPr>
            <p:spPr>
              <a:xfrm>
                <a:off x="228" y="1232"/>
                <a:ext cx="588" cy="122"/>
              </a:xfrm>
              <a:custGeom>
                <a:avLst/>
                <a:gdLst>
                  <a:gd name="connsiteX0" fmla="*/ 933450 w 933450"/>
                  <a:gd name="connsiteY0" fmla="*/ 85725 h 190500"/>
                  <a:gd name="connsiteX1" fmla="*/ 647700 w 933450"/>
                  <a:gd name="connsiteY1" fmla="*/ 180975 h 190500"/>
                  <a:gd name="connsiteX2" fmla="*/ 457200 w 933450"/>
                  <a:gd name="connsiteY2" fmla="*/ 28575 h 190500"/>
                  <a:gd name="connsiteX3" fmla="*/ 171450 w 933450"/>
                  <a:gd name="connsiteY3" fmla="*/ 9525 h 190500"/>
                  <a:gd name="connsiteX4" fmla="*/ 0 w 933450"/>
                  <a:gd name="connsiteY4" fmla="*/ 85725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450" h="190500">
                    <a:moveTo>
                      <a:pt x="933450" y="85725"/>
                    </a:moveTo>
                    <a:cubicBezTo>
                      <a:pt x="830262" y="138112"/>
                      <a:pt x="727075" y="190500"/>
                      <a:pt x="647700" y="180975"/>
                    </a:cubicBezTo>
                    <a:cubicBezTo>
                      <a:pt x="568325" y="171450"/>
                      <a:pt x="536575" y="57150"/>
                      <a:pt x="457200" y="28575"/>
                    </a:cubicBezTo>
                    <a:cubicBezTo>
                      <a:pt x="377825" y="0"/>
                      <a:pt x="247650" y="0"/>
                      <a:pt x="171450" y="9525"/>
                    </a:cubicBezTo>
                    <a:cubicBezTo>
                      <a:pt x="95250" y="19050"/>
                      <a:pt x="47625" y="52387"/>
                      <a:pt x="0" y="85725"/>
                    </a:cubicBezTo>
                  </a:path>
                </a:pathLst>
              </a:custGeom>
              <a:ln w="28575">
                <a:solidFill>
                  <a:srgbClr val="5F5F5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7" name="Line 13"/>
              <p:cNvSpPr>
                <a:spLocks noChangeShapeType="1"/>
              </p:cNvSpPr>
              <p:nvPr/>
            </p:nvSpPr>
            <p:spPr bwMode="auto">
              <a:xfrm>
                <a:off x="396" y="1234"/>
                <a:ext cx="102" cy="2"/>
              </a:xfrm>
              <a:prstGeom prst="line">
                <a:avLst/>
              </a:prstGeom>
              <a:noFill/>
              <a:ln w="57150">
                <a:solidFill>
                  <a:srgbClr val="FF6600"/>
                </a:solidFill>
                <a:round/>
                <a:headEnd/>
                <a:tailEnd type="triangle" w="med" len="med"/>
              </a:ln>
            </p:spPr>
            <p:txBody>
              <a:bodyPr>
                <a:spAutoFit/>
              </a:bodyPr>
              <a:lstStyle/>
              <a:p>
                <a:endParaRPr lang="fr-FR"/>
              </a:p>
            </p:txBody>
          </p:sp>
          <p:sp>
            <p:nvSpPr>
              <p:cNvPr id="18" name="Oval 10"/>
              <p:cNvSpPr>
                <a:spLocks noChangeArrowheads="1"/>
              </p:cNvSpPr>
              <p:nvPr/>
            </p:nvSpPr>
            <p:spPr bwMode="auto">
              <a:xfrm>
                <a:off x="2466" y="1193"/>
                <a:ext cx="74" cy="110"/>
              </a:xfrm>
              <a:prstGeom prst="ellipse">
                <a:avLst/>
              </a:prstGeom>
              <a:solidFill>
                <a:schemeClr val="tx1"/>
              </a:solidFill>
              <a:ln w="9525">
                <a:solidFill>
                  <a:srgbClr val="5F5F5F"/>
                </a:solidFill>
                <a:round/>
                <a:headEnd/>
                <a:tailEnd/>
              </a:ln>
            </p:spPr>
            <p:txBody>
              <a:bodyPr wrap="none" anchor="ctr"/>
              <a:lstStyle/>
              <a:p>
                <a:pPr algn="ctr"/>
                <a:endParaRPr lang="fr-FR" sz="2000"/>
              </a:p>
            </p:txBody>
          </p:sp>
          <p:sp>
            <p:nvSpPr>
              <p:cNvPr id="19" name="Freeform 11"/>
              <p:cNvSpPr>
                <a:spLocks/>
              </p:cNvSpPr>
              <p:nvPr/>
            </p:nvSpPr>
            <p:spPr bwMode="auto">
              <a:xfrm>
                <a:off x="2503" y="1137"/>
                <a:ext cx="469" cy="148"/>
              </a:xfrm>
              <a:custGeom>
                <a:avLst/>
                <a:gdLst>
                  <a:gd name="T0" fmla="*/ 0 w 576"/>
                  <a:gd name="T1" fmla="*/ 2147483647 h 135"/>
                  <a:gd name="T2" fmla="*/ 943909834 w 576"/>
                  <a:gd name="T3" fmla="*/ 2147483647 h 135"/>
                  <a:gd name="T4" fmla="*/ 943909834 w 576"/>
                  <a:gd name="T5" fmla="*/ 2147483647 h 135"/>
                  <a:gd name="T6" fmla="*/ 943909834 w 576"/>
                  <a:gd name="T7" fmla="*/ 2147483647 h 135"/>
                  <a:gd name="T8" fmla="*/ 943909834 w 576"/>
                  <a:gd name="T9" fmla="*/ 2147483647 h 135"/>
                  <a:gd name="T10" fmla="*/ 0 60000 65536"/>
                  <a:gd name="T11" fmla="*/ 0 60000 65536"/>
                  <a:gd name="T12" fmla="*/ 0 60000 65536"/>
                  <a:gd name="T13" fmla="*/ 0 60000 65536"/>
                  <a:gd name="T14" fmla="*/ 0 60000 65536"/>
                  <a:gd name="T15" fmla="*/ 0 w 576"/>
                  <a:gd name="T16" fmla="*/ 0 h 135"/>
                  <a:gd name="T17" fmla="*/ 576 w 576"/>
                  <a:gd name="T18" fmla="*/ 135 h 135"/>
                </a:gdLst>
                <a:ahLst/>
                <a:cxnLst>
                  <a:cxn ang="T10">
                    <a:pos x="T0" y="T1"/>
                  </a:cxn>
                  <a:cxn ang="T11">
                    <a:pos x="T2" y="T3"/>
                  </a:cxn>
                  <a:cxn ang="T12">
                    <a:pos x="T4" y="T5"/>
                  </a:cxn>
                  <a:cxn ang="T13">
                    <a:pos x="T6" y="T7"/>
                  </a:cxn>
                  <a:cxn ang="T14">
                    <a:pos x="T8" y="T9"/>
                  </a:cxn>
                </a:cxnLst>
                <a:rect l="T15" t="T16" r="T17" b="T18"/>
                <a:pathLst>
                  <a:path w="576" h="135">
                    <a:moveTo>
                      <a:pt x="0" y="108"/>
                    </a:moveTo>
                    <a:cubicBezTo>
                      <a:pt x="81" y="121"/>
                      <a:pt x="163" y="135"/>
                      <a:pt x="213" y="125"/>
                    </a:cubicBezTo>
                    <a:cubicBezTo>
                      <a:pt x="263" y="115"/>
                      <a:pt x="261" y="67"/>
                      <a:pt x="301" y="46"/>
                    </a:cubicBezTo>
                    <a:cubicBezTo>
                      <a:pt x="341" y="25"/>
                      <a:pt x="406" y="0"/>
                      <a:pt x="452" y="1"/>
                    </a:cubicBezTo>
                    <a:cubicBezTo>
                      <a:pt x="498" y="2"/>
                      <a:pt x="554" y="48"/>
                      <a:pt x="576" y="54"/>
                    </a:cubicBezTo>
                  </a:path>
                </a:pathLst>
              </a:custGeom>
              <a:noFill/>
              <a:ln w="25400">
                <a:solidFill>
                  <a:srgbClr val="5F5F5F"/>
                </a:solidFill>
                <a:round/>
                <a:headEnd/>
                <a:tailEnd/>
              </a:ln>
            </p:spPr>
            <p:txBody>
              <a:bodyPr/>
              <a:lstStyle/>
              <a:p>
                <a:endParaRPr lang="fr-FR"/>
              </a:p>
            </p:txBody>
          </p:sp>
        </p:grpSp>
      </p:grpSp>
      <p:grpSp>
        <p:nvGrpSpPr>
          <p:cNvPr id="20" name="Groupe 98"/>
          <p:cNvGrpSpPr>
            <a:grpSpLocks/>
          </p:cNvGrpSpPr>
          <p:nvPr/>
        </p:nvGrpSpPr>
        <p:grpSpPr bwMode="auto">
          <a:xfrm>
            <a:off x="5011387" y="2541753"/>
            <a:ext cx="3657600" cy="1495858"/>
            <a:chOff x="4844035" y="7560838"/>
            <a:chExt cx="5112568" cy="2432060"/>
          </a:xfrm>
        </p:grpSpPr>
        <p:sp>
          <p:nvSpPr>
            <p:cNvPr id="21" name="Line 67"/>
            <p:cNvSpPr>
              <a:spLocks noChangeShapeType="1"/>
            </p:cNvSpPr>
            <p:nvPr/>
          </p:nvSpPr>
          <p:spPr bwMode="auto">
            <a:xfrm>
              <a:off x="4844035" y="8514934"/>
              <a:ext cx="5112568" cy="0"/>
            </a:xfrm>
            <a:prstGeom prst="line">
              <a:avLst/>
            </a:prstGeom>
            <a:noFill/>
            <a:ln w="38100">
              <a:solidFill>
                <a:schemeClr val="tx1"/>
              </a:solidFill>
              <a:prstDash val="dash"/>
              <a:round/>
              <a:headEnd/>
              <a:tailEnd/>
            </a:ln>
          </p:spPr>
          <p:txBody>
            <a:bodyPr wrap="none" lIns="91438" tIns="45719" rIns="91438" bIns="45719" anchor="ctr"/>
            <a:lstStyle/>
            <a:p>
              <a:endParaRPr lang="fr-FR"/>
            </a:p>
          </p:txBody>
        </p:sp>
        <p:sp>
          <p:nvSpPr>
            <p:cNvPr id="22" name="Line 68"/>
            <p:cNvSpPr>
              <a:spLocks noChangeShapeType="1"/>
            </p:cNvSpPr>
            <p:nvPr/>
          </p:nvSpPr>
          <p:spPr bwMode="auto">
            <a:xfrm>
              <a:off x="9236523" y="8514934"/>
              <a:ext cx="292100" cy="0"/>
            </a:xfrm>
            <a:prstGeom prst="line">
              <a:avLst/>
            </a:prstGeom>
            <a:noFill/>
            <a:ln w="57150">
              <a:solidFill>
                <a:schemeClr val="tx1"/>
              </a:solidFill>
              <a:round/>
              <a:headEnd/>
              <a:tailEnd type="triangle" w="lg" len="lg"/>
            </a:ln>
          </p:spPr>
          <p:txBody>
            <a:bodyPr wrap="none" lIns="91438" tIns="45719" rIns="91438" bIns="45719" anchor="ctr"/>
            <a:lstStyle/>
            <a:p>
              <a:endParaRPr lang="fr-FR"/>
            </a:p>
          </p:txBody>
        </p:sp>
        <p:graphicFrame>
          <p:nvGraphicFramePr>
            <p:cNvPr id="23" name="Object 69"/>
            <p:cNvGraphicFramePr>
              <a:graphicFrameLocks noChangeAspect="1"/>
            </p:cNvGraphicFramePr>
            <p:nvPr/>
          </p:nvGraphicFramePr>
          <p:xfrm>
            <a:off x="5670055" y="9197562"/>
            <a:ext cx="2724150" cy="795336"/>
          </p:xfrm>
          <a:graphic>
            <a:graphicData uri="http://schemas.openxmlformats.org/presentationml/2006/ole">
              <p:oleObj spid="_x0000_s190468" name="Equation" r:id="rId5" imgW="1143000" imgH="330120" progId="">
                <p:embed/>
              </p:oleObj>
            </a:graphicData>
          </a:graphic>
        </p:graphicFrame>
        <p:sp>
          <p:nvSpPr>
            <p:cNvPr id="24" name="Freeform 72"/>
            <p:cNvSpPr>
              <a:spLocks noChangeAspect="1"/>
            </p:cNvSpPr>
            <p:nvPr/>
          </p:nvSpPr>
          <p:spPr bwMode="auto">
            <a:xfrm>
              <a:off x="5482733" y="7898986"/>
              <a:ext cx="1501775" cy="1216024"/>
            </a:xfrm>
            <a:custGeom>
              <a:avLst/>
              <a:gdLst>
                <a:gd name="T0" fmla="*/ 2147483647 w 566"/>
                <a:gd name="T1" fmla="*/ 2147483647 h 372"/>
                <a:gd name="T2" fmla="*/ 2147483647 w 566"/>
                <a:gd name="T3" fmla="*/ 0 h 372"/>
                <a:gd name="T4" fmla="*/ 0 w 566"/>
                <a:gd name="T5" fmla="*/ 0 h 372"/>
                <a:gd name="T6" fmla="*/ 0 w 566"/>
                <a:gd name="T7" fmla="*/ 2147483647 h 372"/>
                <a:gd name="T8" fmla="*/ 2147483647 w 566"/>
                <a:gd name="T9" fmla="*/ 2147483647 h 372"/>
                <a:gd name="T10" fmla="*/ 2147483647 w 566"/>
                <a:gd name="T11" fmla="*/ 2147483647 h 372"/>
                <a:gd name="T12" fmla="*/ 0 60000 65536"/>
                <a:gd name="T13" fmla="*/ 0 60000 65536"/>
                <a:gd name="T14" fmla="*/ 0 60000 65536"/>
                <a:gd name="T15" fmla="*/ 0 60000 65536"/>
                <a:gd name="T16" fmla="*/ 0 60000 65536"/>
                <a:gd name="T17" fmla="*/ 0 60000 65536"/>
                <a:gd name="T18" fmla="*/ 0 w 566"/>
                <a:gd name="T19" fmla="*/ 0 h 372"/>
                <a:gd name="T20" fmla="*/ 566 w 566"/>
                <a:gd name="T21" fmla="*/ 372 h 372"/>
              </a:gdLst>
              <a:ahLst/>
              <a:cxnLst>
                <a:cxn ang="T12">
                  <a:pos x="T0" y="T1"/>
                </a:cxn>
                <a:cxn ang="T13">
                  <a:pos x="T2" y="T3"/>
                </a:cxn>
                <a:cxn ang="T14">
                  <a:pos x="T4" y="T5"/>
                </a:cxn>
                <a:cxn ang="T15">
                  <a:pos x="T6" y="T7"/>
                </a:cxn>
                <a:cxn ang="T16">
                  <a:pos x="T8" y="T9"/>
                </a:cxn>
                <a:cxn ang="T17">
                  <a:pos x="T10" y="T11"/>
                </a:cxn>
              </a:cxnLst>
              <a:rect l="T18" t="T19" r="T20" b="T21"/>
              <a:pathLst>
                <a:path w="566" h="372">
                  <a:moveTo>
                    <a:pt x="566" y="192"/>
                  </a:moveTo>
                  <a:lnTo>
                    <a:pt x="258" y="0"/>
                  </a:lnTo>
                  <a:lnTo>
                    <a:pt x="0" y="0"/>
                  </a:lnTo>
                  <a:lnTo>
                    <a:pt x="0" y="372"/>
                  </a:lnTo>
                  <a:lnTo>
                    <a:pt x="274" y="372"/>
                  </a:lnTo>
                  <a:lnTo>
                    <a:pt x="566" y="192"/>
                  </a:lnTo>
                  <a:close/>
                </a:path>
              </a:pathLst>
            </a:custGeom>
            <a:solidFill>
              <a:srgbClr val="808000"/>
            </a:solidFill>
            <a:ln w="9525">
              <a:solidFill>
                <a:srgbClr val="808000"/>
              </a:solidFill>
              <a:round/>
              <a:headEnd/>
              <a:tailEnd/>
            </a:ln>
          </p:spPr>
          <p:txBody>
            <a:bodyPr wrap="none" lIns="91438" tIns="45719" rIns="91438" bIns="45719" anchor="ctr"/>
            <a:lstStyle/>
            <a:p>
              <a:endParaRPr lang="fr-FR"/>
            </a:p>
          </p:txBody>
        </p:sp>
        <p:sp>
          <p:nvSpPr>
            <p:cNvPr id="25" name="Freeform 73"/>
            <p:cNvSpPr>
              <a:spLocks noChangeAspect="1"/>
            </p:cNvSpPr>
            <p:nvPr/>
          </p:nvSpPr>
          <p:spPr bwMode="auto">
            <a:xfrm flipH="1">
              <a:off x="7087695" y="7900566"/>
              <a:ext cx="1501775" cy="1217616"/>
            </a:xfrm>
            <a:custGeom>
              <a:avLst/>
              <a:gdLst>
                <a:gd name="T0" fmla="*/ 2147483647 w 566"/>
                <a:gd name="T1" fmla="*/ 2147483647 h 372"/>
                <a:gd name="T2" fmla="*/ 2147483647 w 566"/>
                <a:gd name="T3" fmla="*/ 0 h 372"/>
                <a:gd name="T4" fmla="*/ 0 w 566"/>
                <a:gd name="T5" fmla="*/ 0 h 372"/>
                <a:gd name="T6" fmla="*/ 0 w 566"/>
                <a:gd name="T7" fmla="*/ 2147483647 h 372"/>
                <a:gd name="T8" fmla="*/ 2147483647 w 566"/>
                <a:gd name="T9" fmla="*/ 2147483647 h 372"/>
                <a:gd name="T10" fmla="*/ 2147483647 w 566"/>
                <a:gd name="T11" fmla="*/ 2147483647 h 372"/>
                <a:gd name="T12" fmla="*/ 0 60000 65536"/>
                <a:gd name="T13" fmla="*/ 0 60000 65536"/>
                <a:gd name="T14" fmla="*/ 0 60000 65536"/>
                <a:gd name="T15" fmla="*/ 0 60000 65536"/>
                <a:gd name="T16" fmla="*/ 0 60000 65536"/>
                <a:gd name="T17" fmla="*/ 0 60000 65536"/>
                <a:gd name="T18" fmla="*/ 0 w 566"/>
                <a:gd name="T19" fmla="*/ 0 h 372"/>
                <a:gd name="T20" fmla="*/ 566 w 566"/>
                <a:gd name="T21" fmla="*/ 372 h 372"/>
              </a:gdLst>
              <a:ahLst/>
              <a:cxnLst>
                <a:cxn ang="T12">
                  <a:pos x="T0" y="T1"/>
                </a:cxn>
                <a:cxn ang="T13">
                  <a:pos x="T2" y="T3"/>
                </a:cxn>
                <a:cxn ang="T14">
                  <a:pos x="T4" y="T5"/>
                </a:cxn>
                <a:cxn ang="T15">
                  <a:pos x="T6" y="T7"/>
                </a:cxn>
                <a:cxn ang="T16">
                  <a:pos x="T8" y="T9"/>
                </a:cxn>
                <a:cxn ang="T17">
                  <a:pos x="T10" y="T11"/>
                </a:cxn>
              </a:cxnLst>
              <a:rect l="T18" t="T19" r="T20" b="T21"/>
              <a:pathLst>
                <a:path w="566" h="372">
                  <a:moveTo>
                    <a:pt x="566" y="192"/>
                  </a:moveTo>
                  <a:lnTo>
                    <a:pt x="258" y="0"/>
                  </a:lnTo>
                  <a:lnTo>
                    <a:pt x="0" y="0"/>
                  </a:lnTo>
                  <a:lnTo>
                    <a:pt x="0" y="372"/>
                  </a:lnTo>
                  <a:lnTo>
                    <a:pt x="274" y="372"/>
                  </a:lnTo>
                  <a:lnTo>
                    <a:pt x="566" y="192"/>
                  </a:lnTo>
                  <a:close/>
                </a:path>
              </a:pathLst>
            </a:custGeom>
            <a:solidFill>
              <a:srgbClr val="D2A5FF"/>
            </a:solidFill>
            <a:ln w="9525">
              <a:noFill/>
              <a:round/>
              <a:headEnd/>
              <a:tailEnd/>
            </a:ln>
          </p:spPr>
          <p:txBody>
            <a:bodyPr wrap="none" lIns="91438" tIns="45719" rIns="91438" bIns="45719" anchor="ctr"/>
            <a:lstStyle/>
            <a:p>
              <a:endParaRPr lang="fr-FR"/>
            </a:p>
          </p:txBody>
        </p:sp>
        <p:sp>
          <p:nvSpPr>
            <p:cNvPr id="26" name="Line 74"/>
            <p:cNvSpPr>
              <a:spLocks noChangeAspect="1" noChangeShapeType="1"/>
            </p:cNvSpPr>
            <p:nvPr/>
          </p:nvSpPr>
          <p:spPr bwMode="auto">
            <a:xfrm rot="5400000">
              <a:off x="7053561" y="8393488"/>
              <a:ext cx="0" cy="252412"/>
            </a:xfrm>
            <a:prstGeom prst="line">
              <a:avLst/>
            </a:prstGeom>
            <a:noFill/>
            <a:ln w="101600">
              <a:solidFill>
                <a:srgbClr val="FF0066"/>
              </a:solidFill>
              <a:round/>
              <a:headEnd/>
              <a:tailEnd/>
            </a:ln>
          </p:spPr>
          <p:txBody>
            <a:bodyPr wrap="none" lIns="91438" tIns="45719" rIns="91438" bIns="45719" anchor="ctr"/>
            <a:lstStyle/>
            <a:p>
              <a:endParaRPr lang="fr-FR"/>
            </a:p>
          </p:txBody>
        </p:sp>
        <p:sp>
          <p:nvSpPr>
            <p:cNvPr id="27" name="Rectangle 75"/>
            <p:cNvSpPr>
              <a:spLocks noChangeArrowheads="1"/>
            </p:cNvSpPr>
            <p:nvPr/>
          </p:nvSpPr>
          <p:spPr bwMode="auto">
            <a:xfrm>
              <a:off x="6822053" y="7565827"/>
              <a:ext cx="474663" cy="733925"/>
            </a:xfrm>
            <a:prstGeom prst="rect">
              <a:avLst/>
            </a:prstGeom>
            <a:noFill/>
            <a:ln w="9525">
              <a:noFill/>
              <a:miter lim="800000"/>
              <a:headEnd/>
              <a:tailEnd/>
            </a:ln>
          </p:spPr>
          <p:txBody>
            <a:bodyPr lIns="86747" tIns="43374" rIns="86747" bIns="43374">
              <a:spAutoFit/>
            </a:bodyPr>
            <a:lstStyle/>
            <a:p>
              <a:pPr defTabSz="865188" eaLnBrk="0" hangingPunct="0"/>
              <a:r>
                <a:rPr lang="fr-FR" sz="4200">
                  <a:solidFill>
                    <a:srgbClr val="FF0066"/>
                  </a:solidFill>
                  <a:latin typeface="Symbol" pitchFamily="18" charset="2"/>
                </a:rPr>
                <a:t>t</a:t>
              </a:r>
            </a:p>
          </p:txBody>
        </p:sp>
        <p:sp>
          <p:nvSpPr>
            <p:cNvPr id="28" name="Rectangle 76"/>
            <p:cNvSpPr>
              <a:spLocks noChangeArrowheads="1"/>
            </p:cNvSpPr>
            <p:nvPr/>
          </p:nvSpPr>
          <p:spPr bwMode="auto">
            <a:xfrm>
              <a:off x="5711332" y="8118054"/>
              <a:ext cx="534261" cy="733926"/>
            </a:xfrm>
            <a:prstGeom prst="rect">
              <a:avLst/>
            </a:prstGeom>
            <a:noFill/>
            <a:ln w="9525">
              <a:noFill/>
              <a:miter lim="800000"/>
              <a:headEnd/>
              <a:tailEnd/>
            </a:ln>
          </p:spPr>
          <p:txBody>
            <a:bodyPr wrap="none" lIns="86747" tIns="43374" rIns="86747" bIns="43374">
              <a:spAutoFit/>
            </a:bodyPr>
            <a:lstStyle/>
            <a:p>
              <a:pPr defTabSz="865188" eaLnBrk="0" hangingPunct="0"/>
              <a:r>
                <a:rPr lang="en-US" sz="4200" b="1">
                  <a:solidFill>
                    <a:schemeClr val="bg1"/>
                  </a:solidFill>
                </a:rPr>
                <a:t>S</a:t>
              </a:r>
              <a:endParaRPr lang="fr-FR" sz="4200" b="1">
                <a:solidFill>
                  <a:schemeClr val="bg1"/>
                </a:solidFill>
              </a:endParaRPr>
            </a:p>
          </p:txBody>
        </p:sp>
        <p:sp>
          <p:nvSpPr>
            <p:cNvPr id="29" name="Rectangle 77"/>
            <p:cNvSpPr>
              <a:spLocks noChangeArrowheads="1"/>
            </p:cNvSpPr>
            <p:nvPr/>
          </p:nvSpPr>
          <p:spPr bwMode="auto">
            <a:xfrm>
              <a:off x="7914328" y="8132161"/>
              <a:ext cx="534261" cy="733926"/>
            </a:xfrm>
            <a:prstGeom prst="rect">
              <a:avLst/>
            </a:prstGeom>
            <a:noFill/>
            <a:ln w="9525">
              <a:noFill/>
              <a:miter lim="800000"/>
              <a:headEnd/>
              <a:tailEnd/>
            </a:ln>
          </p:spPr>
          <p:txBody>
            <a:bodyPr wrap="none" lIns="86747" tIns="43374" rIns="86747" bIns="43374">
              <a:spAutoFit/>
            </a:bodyPr>
            <a:lstStyle/>
            <a:p>
              <a:pPr defTabSz="865188" eaLnBrk="0" hangingPunct="0"/>
              <a:r>
                <a:rPr lang="en-US" sz="4200" b="1" dirty="0">
                  <a:solidFill>
                    <a:schemeClr val="bg1"/>
                  </a:solidFill>
                </a:rPr>
                <a:t>S</a:t>
              </a:r>
              <a:endParaRPr lang="fr-FR" sz="4200" b="1" dirty="0">
                <a:solidFill>
                  <a:schemeClr val="bg1"/>
                </a:solidFill>
              </a:endParaRPr>
            </a:p>
          </p:txBody>
        </p:sp>
        <p:graphicFrame>
          <p:nvGraphicFramePr>
            <p:cNvPr id="30" name="Object 353"/>
            <p:cNvGraphicFramePr>
              <a:graphicFrameLocks noChangeAspect="1"/>
            </p:cNvGraphicFramePr>
            <p:nvPr/>
          </p:nvGraphicFramePr>
          <p:xfrm>
            <a:off x="4971555" y="7560838"/>
            <a:ext cx="469900" cy="615952"/>
          </p:xfrm>
          <a:graphic>
            <a:graphicData uri="http://schemas.openxmlformats.org/presentationml/2006/ole">
              <p:oleObj spid="_x0000_s190469" name="Equation" r:id="rId6" imgW="253800" imgH="330120" progId="">
                <p:embed/>
              </p:oleObj>
            </a:graphicData>
          </a:graphic>
        </p:graphicFrame>
        <p:graphicFrame>
          <p:nvGraphicFramePr>
            <p:cNvPr id="31" name="Object 354"/>
            <p:cNvGraphicFramePr>
              <a:graphicFrameLocks noChangeAspect="1"/>
            </p:cNvGraphicFramePr>
            <p:nvPr/>
          </p:nvGraphicFramePr>
          <p:xfrm>
            <a:off x="8670433" y="7560838"/>
            <a:ext cx="515937" cy="615952"/>
          </p:xfrm>
          <a:graphic>
            <a:graphicData uri="http://schemas.openxmlformats.org/presentationml/2006/ole">
              <p:oleObj spid="_x0000_s190470" name="Equation" r:id="rId7" imgW="279360" imgH="330120" progId="">
                <p:embed/>
              </p:oleObj>
            </a:graphicData>
          </a:graphic>
        </p:graphicFrame>
      </p:grpSp>
      <p:grpSp>
        <p:nvGrpSpPr>
          <p:cNvPr id="49" name="Grupa 48"/>
          <p:cNvGrpSpPr/>
          <p:nvPr/>
        </p:nvGrpSpPr>
        <p:grpSpPr>
          <a:xfrm>
            <a:off x="4484338" y="4413894"/>
            <a:ext cx="2818988" cy="1844402"/>
            <a:chOff x="4139952" y="1860699"/>
            <a:chExt cx="3455908" cy="2344656"/>
          </a:xfrm>
        </p:grpSpPr>
        <p:sp>
          <p:nvSpPr>
            <p:cNvPr id="50" name="Rectangle 62"/>
            <p:cNvSpPr/>
            <p:nvPr/>
          </p:nvSpPr>
          <p:spPr>
            <a:xfrm>
              <a:off x="4846796" y="3737823"/>
              <a:ext cx="2263448" cy="46753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1" name="Grupa 43"/>
            <p:cNvGrpSpPr/>
            <p:nvPr/>
          </p:nvGrpSpPr>
          <p:grpSpPr>
            <a:xfrm>
              <a:off x="4846796" y="1922876"/>
              <a:ext cx="2263448" cy="1620720"/>
              <a:chOff x="4846796" y="1922876"/>
              <a:chExt cx="2263448" cy="1620720"/>
            </a:xfrm>
          </p:grpSpPr>
          <p:sp>
            <p:nvSpPr>
              <p:cNvPr id="65" name="Rectangle 61"/>
              <p:cNvSpPr/>
              <p:nvPr/>
            </p:nvSpPr>
            <p:spPr>
              <a:xfrm>
                <a:off x="4846796" y="1922876"/>
                <a:ext cx="2263448" cy="467532"/>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Forme libre 44"/>
              <p:cNvSpPr/>
              <p:nvPr/>
            </p:nvSpPr>
            <p:spPr>
              <a:xfrm>
                <a:off x="6470399" y="2576809"/>
                <a:ext cx="108744" cy="966787"/>
              </a:xfrm>
              <a:custGeom>
                <a:avLst/>
                <a:gdLst>
                  <a:gd name="connsiteX0" fmla="*/ 58738 w 108744"/>
                  <a:gd name="connsiteY0" fmla="*/ 966787 h 966787"/>
                  <a:gd name="connsiteX1" fmla="*/ 101600 w 108744"/>
                  <a:gd name="connsiteY1" fmla="*/ 888206 h 966787"/>
                  <a:gd name="connsiteX2" fmla="*/ 15875 w 108744"/>
                  <a:gd name="connsiteY2" fmla="*/ 790575 h 966787"/>
                  <a:gd name="connsiteX3" fmla="*/ 94456 w 108744"/>
                  <a:gd name="connsiteY3" fmla="*/ 700087 h 966787"/>
                  <a:gd name="connsiteX4" fmla="*/ 25400 w 108744"/>
                  <a:gd name="connsiteY4" fmla="*/ 616744 h 966787"/>
                  <a:gd name="connsiteX5" fmla="*/ 84931 w 108744"/>
                  <a:gd name="connsiteY5" fmla="*/ 545306 h 966787"/>
                  <a:gd name="connsiteX6" fmla="*/ 27781 w 108744"/>
                  <a:gd name="connsiteY6" fmla="*/ 464344 h 966787"/>
                  <a:gd name="connsiteX7" fmla="*/ 87313 w 108744"/>
                  <a:gd name="connsiteY7" fmla="*/ 388144 h 966787"/>
                  <a:gd name="connsiteX8" fmla="*/ 20638 w 108744"/>
                  <a:gd name="connsiteY8" fmla="*/ 326231 h 966787"/>
                  <a:gd name="connsiteX9" fmla="*/ 92075 w 108744"/>
                  <a:gd name="connsiteY9" fmla="*/ 230981 h 966787"/>
                  <a:gd name="connsiteX10" fmla="*/ 6350 w 108744"/>
                  <a:gd name="connsiteY10" fmla="*/ 166687 h 966787"/>
                  <a:gd name="connsiteX11" fmla="*/ 53975 w 108744"/>
                  <a:gd name="connsiteY11" fmla="*/ 52387 h 966787"/>
                  <a:gd name="connsiteX12" fmla="*/ 53975 w 108744"/>
                  <a:gd name="connsiteY12" fmla="*/ 0 h 96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744" h="966787">
                    <a:moveTo>
                      <a:pt x="58738" y="966787"/>
                    </a:moveTo>
                    <a:cubicBezTo>
                      <a:pt x="83741" y="942181"/>
                      <a:pt x="108744" y="917575"/>
                      <a:pt x="101600" y="888206"/>
                    </a:cubicBezTo>
                    <a:cubicBezTo>
                      <a:pt x="94456" y="858837"/>
                      <a:pt x="17066" y="821928"/>
                      <a:pt x="15875" y="790575"/>
                    </a:cubicBezTo>
                    <a:cubicBezTo>
                      <a:pt x="14684" y="759222"/>
                      <a:pt x="92869" y="729059"/>
                      <a:pt x="94456" y="700087"/>
                    </a:cubicBezTo>
                    <a:cubicBezTo>
                      <a:pt x="96043" y="671115"/>
                      <a:pt x="26987" y="642541"/>
                      <a:pt x="25400" y="616744"/>
                    </a:cubicBezTo>
                    <a:cubicBezTo>
                      <a:pt x="23813" y="590947"/>
                      <a:pt x="84534" y="570706"/>
                      <a:pt x="84931" y="545306"/>
                    </a:cubicBezTo>
                    <a:cubicBezTo>
                      <a:pt x="85328" y="519906"/>
                      <a:pt x="27384" y="490538"/>
                      <a:pt x="27781" y="464344"/>
                    </a:cubicBezTo>
                    <a:cubicBezTo>
                      <a:pt x="28178" y="438150"/>
                      <a:pt x="88503" y="411163"/>
                      <a:pt x="87313" y="388144"/>
                    </a:cubicBezTo>
                    <a:cubicBezTo>
                      <a:pt x="86123" y="365125"/>
                      <a:pt x="19844" y="352425"/>
                      <a:pt x="20638" y="326231"/>
                    </a:cubicBezTo>
                    <a:cubicBezTo>
                      <a:pt x="21432" y="300037"/>
                      <a:pt x="94456" y="257572"/>
                      <a:pt x="92075" y="230981"/>
                    </a:cubicBezTo>
                    <a:cubicBezTo>
                      <a:pt x="89694" y="204390"/>
                      <a:pt x="12700" y="196453"/>
                      <a:pt x="6350" y="166687"/>
                    </a:cubicBezTo>
                    <a:cubicBezTo>
                      <a:pt x="0" y="136921"/>
                      <a:pt x="46037" y="80168"/>
                      <a:pt x="53975" y="52387"/>
                    </a:cubicBezTo>
                    <a:cubicBezTo>
                      <a:pt x="61913" y="24606"/>
                      <a:pt x="38894" y="397"/>
                      <a:pt x="53975" y="0"/>
                    </a:cubicBezTo>
                  </a:path>
                </a:pathLst>
              </a:cu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52" name="Group 93"/>
            <p:cNvGrpSpPr>
              <a:grpSpLocks/>
            </p:cNvGrpSpPr>
            <p:nvPr/>
          </p:nvGrpSpPr>
          <p:grpSpPr bwMode="auto">
            <a:xfrm>
              <a:off x="4139948" y="1860700"/>
              <a:ext cx="3455906" cy="2344571"/>
              <a:chOff x="2203" y="1119"/>
              <a:chExt cx="1893" cy="1553"/>
            </a:xfrm>
          </p:grpSpPr>
          <p:sp>
            <p:nvSpPr>
              <p:cNvPr id="53" name="Freeform 3"/>
              <p:cNvSpPr>
                <a:spLocks/>
              </p:cNvSpPr>
              <p:nvPr/>
            </p:nvSpPr>
            <p:spPr bwMode="auto">
              <a:xfrm>
                <a:off x="2576" y="1485"/>
                <a:ext cx="1261" cy="267"/>
              </a:xfrm>
              <a:custGeom>
                <a:avLst/>
                <a:gdLst>
                  <a:gd name="T0" fmla="*/ 13 w 1261"/>
                  <a:gd name="T1" fmla="*/ 1 h 267"/>
                  <a:gd name="T2" fmla="*/ 39 w 1261"/>
                  <a:gd name="T3" fmla="*/ 1 h 267"/>
                  <a:gd name="T4" fmla="*/ 63 w 1261"/>
                  <a:gd name="T5" fmla="*/ 4 h 267"/>
                  <a:gd name="T6" fmla="*/ 89 w 1261"/>
                  <a:gd name="T7" fmla="*/ 9 h 267"/>
                  <a:gd name="T8" fmla="*/ 115 w 1261"/>
                  <a:gd name="T9" fmla="*/ 15 h 267"/>
                  <a:gd name="T10" fmla="*/ 140 w 1261"/>
                  <a:gd name="T11" fmla="*/ 21 h 267"/>
                  <a:gd name="T12" fmla="*/ 166 w 1261"/>
                  <a:gd name="T13" fmla="*/ 30 h 267"/>
                  <a:gd name="T14" fmla="*/ 192 w 1261"/>
                  <a:gd name="T15" fmla="*/ 39 h 267"/>
                  <a:gd name="T16" fmla="*/ 216 w 1261"/>
                  <a:gd name="T17" fmla="*/ 49 h 267"/>
                  <a:gd name="T18" fmla="*/ 242 w 1261"/>
                  <a:gd name="T19" fmla="*/ 62 h 267"/>
                  <a:gd name="T20" fmla="*/ 267 w 1261"/>
                  <a:gd name="T21" fmla="*/ 74 h 267"/>
                  <a:gd name="T22" fmla="*/ 293 w 1261"/>
                  <a:gd name="T23" fmla="*/ 89 h 267"/>
                  <a:gd name="T24" fmla="*/ 319 w 1261"/>
                  <a:gd name="T25" fmla="*/ 102 h 267"/>
                  <a:gd name="T26" fmla="*/ 345 w 1261"/>
                  <a:gd name="T27" fmla="*/ 119 h 267"/>
                  <a:gd name="T28" fmla="*/ 370 w 1261"/>
                  <a:gd name="T29" fmla="*/ 134 h 267"/>
                  <a:gd name="T30" fmla="*/ 394 w 1261"/>
                  <a:gd name="T31" fmla="*/ 151 h 267"/>
                  <a:gd name="T32" fmla="*/ 420 w 1261"/>
                  <a:gd name="T33" fmla="*/ 167 h 267"/>
                  <a:gd name="T34" fmla="*/ 446 w 1261"/>
                  <a:gd name="T35" fmla="*/ 186 h 267"/>
                  <a:gd name="T36" fmla="*/ 472 w 1261"/>
                  <a:gd name="T37" fmla="*/ 202 h 267"/>
                  <a:gd name="T38" fmla="*/ 497 w 1261"/>
                  <a:gd name="T39" fmla="*/ 217 h 267"/>
                  <a:gd name="T40" fmla="*/ 523 w 1261"/>
                  <a:gd name="T41" fmla="*/ 232 h 267"/>
                  <a:gd name="T42" fmla="*/ 547 w 1261"/>
                  <a:gd name="T43" fmla="*/ 246 h 267"/>
                  <a:gd name="T44" fmla="*/ 573 w 1261"/>
                  <a:gd name="T45" fmla="*/ 257 h 267"/>
                  <a:gd name="T46" fmla="*/ 599 w 1261"/>
                  <a:gd name="T47" fmla="*/ 264 h 267"/>
                  <a:gd name="T48" fmla="*/ 624 w 1261"/>
                  <a:gd name="T49" fmla="*/ 267 h 267"/>
                  <a:gd name="T50" fmla="*/ 650 w 1261"/>
                  <a:gd name="T51" fmla="*/ 266 h 267"/>
                  <a:gd name="T52" fmla="*/ 676 w 1261"/>
                  <a:gd name="T53" fmla="*/ 260 h 267"/>
                  <a:gd name="T54" fmla="*/ 700 w 1261"/>
                  <a:gd name="T55" fmla="*/ 251 h 267"/>
                  <a:gd name="T56" fmla="*/ 726 w 1261"/>
                  <a:gd name="T57" fmla="*/ 240 h 267"/>
                  <a:gd name="T58" fmla="*/ 752 w 1261"/>
                  <a:gd name="T59" fmla="*/ 225 h 267"/>
                  <a:gd name="T60" fmla="*/ 777 w 1261"/>
                  <a:gd name="T61" fmla="*/ 210 h 267"/>
                  <a:gd name="T62" fmla="*/ 803 w 1261"/>
                  <a:gd name="T63" fmla="*/ 193 h 267"/>
                  <a:gd name="T64" fmla="*/ 827 w 1261"/>
                  <a:gd name="T65" fmla="*/ 176 h 267"/>
                  <a:gd name="T66" fmla="*/ 853 w 1261"/>
                  <a:gd name="T67" fmla="*/ 160 h 267"/>
                  <a:gd name="T68" fmla="*/ 879 w 1261"/>
                  <a:gd name="T69" fmla="*/ 143 h 267"/>
                  <a:gd name="T70" fmla="*/ 904 w 1261"/>
                  <a:gd name="T71" fmla="*/ 127 h 267"/>
                  <a:gd name="T72" fmla="*/ 930 w 1261"/>
                  <a:gd name="T73" fmla="*/ 110 h 267"/>
                  <a:gd name="T74" fmla="*/ 956 w 1261"/>
                  <a:gd name="T75" fmla="*/ 95 h 267"/>
                  <a:gd name="T76" fmla="*/ 980 w 1261"/>
                  <a:gd name="T77" fmla="*/ 81 h 267"/>
                  <a:gd name="T78" fmla="*/ 1006 w 1261"/>
                  <a:gd name="T79" fmla="*/ 68 h 267"/>
                  <a:gd name="T80" fmla="*/ 1031 w 1261"/>
                  <a:gd name="T81" fmla="*/ 56 h 267"/>
                  <a:gd name="T82" fmla="*/ 1057 w 1261"/>
                  <a:gd name="T83" fmla="*/ 45 h 267"/>
                  <a:gd name="T84" fmla="*/ 1083 w 1261"/>
                  <a:gd name="T85" fmla="*/ 34 h 267"/>
                  <a:gd name="T86" fmla="*/ 1109 w 1261"/>
                  <a:gd name="T87" fmla="*/ 25 h 267"/>
                  <a:gd name="T88" fmla="*/ 1134 w 1261"/>
                  <a:gd name="T89" fmla="*/ 18 h 267"/>
                  <a:gd name="T90" fmla="*/ 1159 w 1261"/>
                  <a:gd name="T91" fmla="*/ 12 h 267"/>
                  <a:gd name="T92" fmla="*/ 1184 w 1261"/>
                  <a:gd name="T93" fmla="*/ 7 h 267"/>
                  <a:gd name="T94" fmla="*/ 1210 w 1261"/>
                  <a:gd name="T95" fmla="*/ 3 h 267"/>
                  <a:gd name="T96" fmla="*/ 1236 w 1261"/>
                  <a:gd name="T97" fmla="*/ 1 h 267"/>
                  <a:gd name="T98" fmla="*/ 1261 w 1261"/>
                  <a:gd name="T99" fmla="*/ 0 h 2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61"/>
                  <a:gd name="T151" fmla="*/ 0 h 267"/>
                  <a:gd name="T152" fmla="*/ 1261 w 1261"/>
                  <a:gd name="T153" fmla="*/ 267 h 26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61" h="267">
                    <a:moveTo>
                      <a:pt x="0" y="0"/>
                    </a:moveTo>
                    <a:lnTo>
                      <a:pt x="13" y="1"/>
                    </a:lnTo>
                    <a:lnTo>
                      <a:pt x="25" y="1"/>
                    </a:lnTo>
                    <a:lnTo>
                      <a:pt x="39" y="1"/>
                    </a:lnTo>
                    <a:lnTo>
                      <a:pt x="51" y="3"/>
                    </a:lnTo>
                    <a:lnTo>
                      <a:pt x="63" y="4"/>
                    </a:lnTo>
                    <a:lnTo>
                      <a:pt x="77" y="7"/>
                    </a:lnTo>
                    <a:lnTo>
                      <a:pt x="89" y="9"/>
                    </a:lnTo>
                    <a:lnTo>
                      <a:pt x="102" y="12"/>
                    </a:lnTo>
                    <a:lnTo>
                      <a:pt x="115" y="15"/>
                    </a:lnTo>
                    <a:lnTo>
                      <a:pt x="127" y="18"/>
                    </a:lnTo>
                    <a:lnTo>
                      <a:pt x="140" y="21"/>
                    </a:lnTo>
                    <a:lnTo>
                      <a:pt x="152" y="25"/>
                    </a:lnTo>
                    <a:lnTo>
                      <a:pt x="166" y="30"/>
                    </a:lnTo>
                    <a:lnTo>
                      <a:pt x="178" y="34"/>
                    </a:lnTo>
                    <a:lnTo>
                      <a:pt x="192" y="39"/>
                    </a:lnTo>
                    <a:lnTo>
                      <a:pt x="204" y="45"/>
                    </a:lnTo>
                    <a:lnTo>
                      <a:pt x="216" y="49"/>
                    </a:lnTo>
                    <a:lnTo>
                      <a:pt x="230" y="56"/>
                    </a:lnTo>
                    <a:lnTo>
                      <a:pt x="242" y="62"/>
                    </a:lnTo>
                    <a:lnTo>
                      <a:pt x="255" y="68"/>
                    </a:lnTo>
                    <a:lnTo>
                      <a:pt x="267" y="74"/>
                    </a:lnTo>
                    <a:lnTo>
                      <a:pt x="281" y="81"/>
                    </a:lnTo>
                    <a:lnTo>
                      <a:pt x="293" y="89"/>
                    </a:lnTo>
                    <a:lnTo>
                      <a:pt x="305" y="95"/>
                    </a:lnTo>
                    <a:lnTo>
                      <a:pt x="319" y="102"/>
                    </a:lnTo>
                    <a:lnTo>
                      <a:pt x="331" y="110"/>
                    </a:lnTo>
                    <a:lnTo>
                      <a:pt x="345" y="119"/>
                    </a:lnTo>
                    <a:lnTo>
                      <a:pt x="357" y="127"/>
                    </a:lnTo>
                    <a:lnTo>
                      <a:pt x="370" y="134"/>
                    </a:lnTo>
                    <a:lnTo>
                      <a:pt x="382" y="143"/>
                    </a:lnTo>
                    <a:lnTo>
                      <a:pt x="394" y="151"/>
                    </a:lnTo>
                    <a:lnTo>
                      <a:pt x="408" y="160"/>
                    </a:lnTo>
                    <a:lnTo>
                      <a:pt x="420" y="167"/>
                    </a:lnTo>
                    <a:lnTo>
                      <a:pt x="434" y="176"/>
                    </a:lnTo>
                    <a:lnTo>
                      <a:pt x="446" y="186"/>
                    </a:lnTo>
                    <a:lnTo>
                      <a:pt x="458" y="193"/>
                    </a:lnTo>
                    <a:lnTo>
                      <a:pt x="472" y="202"/>
                    </a:lnTo>
                    <a:lnTo>
                      <a:pt x="484" y="210"/>
                    </a:lnTo>
                    <a:lnTo>
                      <a:pt x="497" y="217"/>
                    </a:lnTo>
                    <a:lnTo>
                      <a:pt x="509" y="225"/>
                    </a:lnTo>
                    <a:lnTo>
                      <a:pt x="523" y="232"/>
                    </a:lnTo>
                    <a:lnTo>
                      <a:pt x="535" y="240"/>
                    </a:lnTo>
                    <a:lnTo>
                      <a:pt x="547" y="246"/>
                    </a:lnTo>
                    <a:lnTo>
                      <a:pt x="561" y="251"/>
                    </a:lnTo>
                    <a:lnTo>
                      <a:pt x="573" y="257"/>
                    </a:lnTo>
                    <a:lnTo>
                      <a:pt x="587" y="260"/>
                    </a:lnTo>
                    <a:lnTo>
                      <a:pt x="599" y="264"/>
                    </a:lnTo>
                    <a:lnTo>
                      <a:pt x="611" y="266"/>
                    </a:lnTo>
                    <a:lnTo>
                      <a:pt x="624" y="267"/>
                    </a:lnTo>
                    <a:lnTo>
                      <a:pt x="637" y="267"/>
                    </a:lnTo>
                    <a:lnTo>
                      <a:pt x="650" y="266"/>
                    </a:lnTo>
                    <a:lnTo>
                      <a:pt x="662" y="264"/>
                    </a:lnTo>
                    <a:lnTo>
                      <a:pt x="676" y="260"/>
                    </a:lnTo>
                    <a:lnTo>
                      <a:pt x="688" y="257"/>
                    </a:lnTo>
                    <a:lnTo>
                      <a:pt x="700" y="251"/>
                    </a:lnTo>
                    <a:lnTo>
                      <a:pt x="714" y="246"/>
                    </a:lnTo>
                    <a:lnTo>
                      <a:pt x="726" y="240"/>
                    </a:lnTo>
                    <a:lnTo>
                      <a:pt x="739" y="232"/>
                    </a:lnTo>
                    <a:lnTo>
                      <a:pt x="752" y="225"/>
                    </a:lnTo>
                    <a:lnTo>
                      <a:pt x="764" y="217"/>
                    </a:lnTo>
                    <a:lnTo>
                      <a:pt x="777" y="210"/>
                    </a:lnTo>
                    <a:lnTo>
                      <a:pt x="789" y="202"/>
                    </a:lnTo>
                    <a:lnTo>
                      <a:pt x="803" y="193"/>
                    </a:lnTo>
                    <a:lnTo>
                      <a:pt x="815" y="186"/>
                    </a:lnTo>
                    <a:lnTo>
                      <a:pt x="827" y="176"/>
                    </a:lnTo>
                    <a:lnTo>
                      <a:pt x="841" y="167"/>
                    </a:lnTo>
                    <a:lnTo>
                      <a:pt x="853" y="160"/>
                    </a:lnTo>
                    <a:lnTo>
                      <a:pt x="866" y="151"/>
                    </a:lnTo>
                    <a:lnTo>
                      <a:pt x="879" y="143"/>
                    </a:lnTo>
                    <a:lnTo>
                      <a:pt x="892" y="134"/>
                    </a:lnTo>
                    <a:lnTo>
                      <a:pt x="904" y="127"/>
                    </a:lnTo>
                    <a:lnTo>
                      <a:pt x="916" y="119"/>
                    </a:lnTo>
                    <a:lnTo>
                      <a:pt x="930" y="110"/>
                    </a:lnTo>
                    <a:lnTo>
                      <a:pt x="942" y="102"/>
                    </a:lnTo>
                    <a:lnTo>
                      <a:pt x="956" y="95"/>
                    </a:lnTo>
                    <a:lnTo>
                      <a:pt x="968" y="89"/>
                    </a:lnTo>
                    <a:lnTo>
                      <a:pt x="980" y="81"/>
                    </a:lnTo>
                    <a:lnTo>
                      <a:pt x="994" y="74"/>
                    </a:lnTo>
                    <a:lnTo>
                      <a:pt x="1006" y="68"/>
                    </a:lnTo>
                    <a:lnTo>
                      <a:pt x="1019" y="62"/>
                    </a:lnTo>
                    <a:lnTo>
                      <a:pt x="1031" y="56"/>
                    </a:lnTo>
                    <a:lnTo>
                      <a:pt x="1045" y="49"/>
                    </a:lnTo>
                    <a:lnTo>
                      <a:pt x="1057" y="45"/>
                    </a:lnTo>
                    <a:lnTo>
                      <a:pt x="1069" y="39"/>
                    </a:lnTo>
                    <a:lnTo>
                      <a:pt x="1083" y="34"/>
                    </a:lnTo>
                    <a:lnTo>
                      <a:pt x="1095" y="30"/>
                    </a:lnTo>
                    <a:lnTo>
                      <a:pt x="1109" y="25"/>
                    </a:lnTo>
                    <a:lnTo>
                      <a:pt x="1121" y="21"/>
                    </a:lnTo>
                    <a:lnTo>
                      <a:pt x="1134" y="18"/>
                    </a:lnTo>
                    <a:lnTo>
                      <a:pt x="1146" y="15"/>
                    </a:lnTo>
                    <a:lnTo>
                      <a:pt x="1159" y="12"/>
                    </a:lnTo>
                    <a:lnTo>
                      <a:pt x="1172" y="9"/>
                    </a:lnTo>
                    <a:lnTo>
                      <a:pt x="1184" y="7"/>
                    </a:lnTo>
                    <a:lnTo>
                      <a:pt x="1198" y="4"/>
                    </a:lnTo>
                    <a:lnTo>
                      <a:pt x="1210" y="3"/>
                    </a:lnTo>
                    <a:lnTo>
                      <a:pt x="1222" y="1"/>
                    </a:lnTo>
                    <a:lnTo>
                      <a:pt x="1236" y="1"/>
                    </a:lnTo>
                    <a:lnTo>
                      <a:pt x="1248" y="1"/>
                    </a:lnTo>
                    <a:lnTo>
                      <a:pt x="1261" y="0"/>
                    </a:lnTo>
                  </a:path>
                </a:pathLst>
              </a:custGeom>
              <a:noFill/>
              <a:ln w="26988">
                <a:solidFill>
                  <a:srgbClr val="FF0000"/>
                </a:solidFill>
                <a:prstDash val="dash"/>
                <a:round/>
                <a:headEnd/>
                <a:tailEnd/>
              </a:ln>
            </p:spPr>
            <p:txBody>
              <a:bodyPr/>
              <a:lstStyle/>
              <a:p>
                <a:endParaRPr lang="en-US">
                  <a:solidFill>
                    <a:srgbClr val="000000"/>
                  </a:solidFill>
                </a:endParaRPr>
              </a:p>
            </p:txBody>
          </p:sp>
          <p:sp>
            <p:nvSpPr>
              <p:cNvPr id="54" name="Freeform 4"/>
              <p:cNvSpPr>
                <a:spLocks/>
              </p:cNvSpPr>
              <p:nvPr/>
            </p:nvSpPr>
            <p:spPr bwMode="auto">
              <a:xfrm>
                <a:off x="2578" y="2087"/>
                <a:ext cx="1261" cy="267"/>
              </a:xfrm>
              <a:custGeom>
                <a:avLst/>
                <a:gdLst>
                  <a:gd name="T0" fmla="*/ 13 w 1261"/>
                  <a:gd name="T1" fmla="*/ 267 h 267"/>
                  <a:gd name="T2" fmla="*/ 39 w 1261"/>
                  <a:gd name="T3" fmla="*/ 266 h 267"/>
                  <a:gd name="T4" fmla="*/ 63 w 1261"/>
                  <a:gd name="T5" fmla="*/ 263 h 267"/>
                  <a:gd name="T6" fmla="*/ 89 w 1261"/>
                  <a:gd name="T7" fmla="*/ 258 h 267"/>
                  <a:gd name="T8" fmla="*/ 115 w 1261"/>
                  <a:gd name="T9" fmla="*/ 254 h 267"/>
                  <a:gd name="T10" fmla="*/ 140 w 1261"/>
                  <a:gd name="T11" fmla="*/ 246 h 267"/>
                  <a:gd name="T12" fmla="*/ 166 w 1261"/>
                  <a:gd name="T13" fmla="*/ 239 h 267"/>
                  <a:gd name="T14" fmla="*/ 192 w 1261"/>
                  <a:gd name="T15" fmla="*/ 228 h 267"/>
                  <a:gd name="T16" fmla="*/ 216 w 1261"/>
                  <a:gd name="T17" fmla="*/ 217 h 267"/>
                  <a:gd name="T18" fmla="*/ 242 w 1261"/>
                  <a:gd name="T19" fmla="*/ 205 h 267"/>
                  <a:gd name="T20" fmla="*/ 267 w 1261"/>
                  <a:gd name="T21" fmla="*/ 193 h 267"/>
                  <a:gd name="T22" fmla="*/ 293 w 1261"/>
                  <a:gd name="T23" fmla="*/ 180 h 267"/>
                  <a:gd name="T24" fmla="*/ 319 w 1261"/>
                  <a:gd name="T25" fmla="*/ 165 h 267"/>
                  <a:gd name="T26" fmla="*/ 345 w 1261"/>
                  <a:gd name="T27" fmla="*/ 149 h 267"/>
                  <a:gd name="T28" fmla="*/ 370 w 1261"/>
                  <a:gd name="T29" fmla="*/ 133 h 267"/>
                  <a:gd name="T30" fmla="*/ 394 w 1261"/>
                  <a:gd name="T31" fmla="*/ 116 h 267"/>
                  <a:gd name="T32" fmla="*/ 420 w 1261"/>
                  <a:gd name="T33" fmla="*/ 99 h 267"/>
                  <a:gd name="T34" fmla="*/ 446 w 1261"/>
                  <a:gd name="T35" fmla="*/ 83 h 267"/>
                  <a:gd name="T36" fmla="*/ 472 w 1261"/>
                  <a:gd name="T37" fmla="*/ 66 h 267"/>
                  <a:gd name="T38" fmla="*/ 497 w 1261"/>
                  <a:gd name="T39" fmla="*/ 50 h 267"/>
                  <a:gd name="T40" fmla="*/ 523 w 1261"/>
                  <a:gd name="T41" fmla="*/ 34 h 267"/>
                  <a:gd name="T42" fmla="*/ 547 w 1261"/>
                  <a:gd name="T43" fmla="*/ 21 h 267"/>
                  <a:gd name="T44" fmla="*/ 573 w 1261"/>
                  <a:gd name="T45" fmla="*/ 12 h 267"/>
                  <a:gd name="T46" fmla="*/ 599 w 1261"/>
                  <a:gd name="T47" fmla="*/ 4 h 267"/>
                  <a:gd name="T48" fmla="*/ 624 w 1261"/>
                  <a:gd name="T49" fmla="*/ 0 h 267"/>
                  <a:gd name="T50" fmla="*/ 650 w 1261"/>
                  <a:gd name="T51" fmla="*/ 1 h 267"/>
                  <a:gd name="T52" fmla="*/ 676 w 1261"/>
                  <a:gd name="T53" fmla="*/ 7 h 267"/>
                  <a:gd name="T54" fmla="*/ 700 w 1261"/>
                  <a:gd name="T55" fmla="*/ 16 h 267"/>
                  <a:gd name="T56" fmla="*/ 726 w 1261"/>
                  <a:gd name="T57" fmla="*/ 28 h 267"/>
                  <a:gd name="T58" fmla="*/ 752 w 1261"/>
                  <a:gd name="T59" fmla="*/ 42 h 267"/>
                  <a:gd name="T60" fmla="*/ 777 w 1261"/>
                  <a:gd name="T61" fmla="*/ 57 h 267"/>
                  <a:gd name="T62" fmla="*/ 803 w 1261"/>
                  <a:gd name="T63" fmla="*/ 74 h 267"/>
                  <a:gd name="T64" fmla="*/ 827 w 1261"/>
                  <a:gd name="T65" fmla="*/ 90 h 267"/>
                  <a:gd name="T66" fmla="*/ 853 w 1261"/>
                  <a:gd name="T67" fmla="*/ 107 h 267"/>
                  <a:gd name="T68" fmla="*/ 879 w 1261"/>
                  <a:gd name="T69" fmla="*/ 125 h 267"/>
                  <a:gd name="T70" fmla="*/ 904 w 1261"/>
                  <a:gd name="T71" fmla="*/ 140 h 267"/>
                  <a:gd name="T72" fmla="*/ 930 w 1261"/>
                  <a:gd name="T73" fmla="*/ 157 h 267"/>
                  <a:gd name="T74" fmla="*/ 956 w 1261"/>
                  <a:gd name="T75" fmla="*/ 172 h 267"/>
                  <a:gd name="T76" fmla="*/ 980 w 1261"/>
                  <a:gd name="T77" fmla="*/ 186 h 267"/>
                  <a:gd name="T78" fmla="*/ 1006 w 1261"/>
                  <a:gd name="T79" fmla="*/ 199 h 267"/>
                  <a:gd name="T80" fmla="*/ 1031 w 1261"/>
                  <a:gd name="T81" fmla="*/ 211 h 267"/>
                  <a:gd name="T82" fmla="*/ 1057 w 1261"/>
                  <a:gd name="T83" fmla="*/ 223 h 267"/>
                  <a:gd name="T84" fmla="*/ 1083 w 1261"/>
                  <a:gd name="T85" fmla="*/ 233 h 267"/>
                  <a:gd name="T86" fmla="*/ 1109 w 1261"/>
                  <a:gd name="T87" fmla="*/ 242 h 267"/>
                  <a:gd name="T88" fmla="*/ 1134 w 1261"/>
                  <a:gd name="T89" fmla="*/ 249 h 267"/>
                  <a:gd name="T90" fmla="*/ 1159 w 1261"/>
                  <a:gd name="T91" fmla="*/ 255 h 267"/>
                  <a:gd name="T92" fmla="*/ 1184 w 1261"/>
                  <a:gd name="T93" fmla="*/ 261 h 267"/>
                  <a:gd name="T94" fmla="*/ 1210 w 1261"/>
                  <a:gd name="T95" fmla="*/ 264 h 267"/>
                  <a:gd name="T96" fmla="*/ 1236 w 1261"/>
                  <a:gd name="T97" fmla="*/ 266 h 267"/>
                  <a:gd name="T98" fmla="*/ 1261 w 1261"/>
                  <a:gd name="T99" fmla="*/ 267 h 2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61"/>
                  <a:gd name="T151" fmla="*/ 0 h 267"/>
                  <a:gd name="T152" fmla="*/ 1261 w 1261"/>
                  <a:gd name="T153" fmla="*/ 267 h 26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61" h="267">
                    <a:moveTo>
                      <a:pt x="0" y="267"/>
                    </a:moveTo>
                    <a:lnTo>
                      <a:pt x="13" y="267"/>
                    </a:lnTo>
                    <a:lnTo>
                      <a:pt x="25" y="266"/>
                    </a:lnTo>
                    <a:lnTo>
                      <a:pt x="39" y="266"/>
                    </a:lnTo>
                    <a:lnTo>
                      <a:pt x="51" y="264"/>
                    </a:lnTo>
                    <a:lnTo>
                      <a:pt x="63" y="263"/>
                    </a:lnTo>
                    <a:lnTo>
                      <a:pt x="77" y="261"/>
                    </a:lnTo>
                    <a:lnTo>
                      <a:pt x="89" y="258"/>
                    </a:lnTo>
                    <a:lnTo>
                      <a:pt x="102" y="255"/>
                    </a:lnTo>
                    <a:lnTo>
                      <a:pt x="115" y="254"/>
                    </a:lnTo>
                    <a:lnTo>
                      <a:pt x="127" y="249"/>
                    </a:lnTo>
                    <a:lnTo>
                      <a:pt x="140" y="246"/>
                    </a:lnTo>
                    <a:lnTo>
                      <a:pt x="152" y="242"/>
                    </a:lnTo>
                    <a:lnTo>
                      <a:pt x="166" y="239"/>
                    </a:lnTo>
                    <a:lnTo>
                      <a:pt x="178" y="233"/>
                    </a:lnTo>
                    <a:lnTo>
                      <a:pt x="192" y="228"/>
                    </a:lnTo>
                    <a:lnTo>
                      <a:pt x="204" y="223"/>
                    </a:lnTo>
                    <a:lnTo>
                      <a:pt x="216" y="217"/>
                    </a:lnTo>
                    <a:lnTo>
                      <a:pt x="230" y="211"/>
                    </a:lnTo>
                    <a:lnTo>
                      <a:pt x="242" y="205"/>
                    </a:lnTo>
                    <a:lnTo>
                      <a:pt x="255" y="199"/>
                    </a:lnTo>
                    <a:lnTo>
                      <a:pt x="267" y="193"/>
                    </a:lnTo>
                    <a:lnTo>
                      <a:pt x="281" y="186"/>
                    </a:lnTo>
                    <a:lnTo>
                      <a:pt x="293" y="180"/>
                    </a:lnTo>
                    <a:lnTo>
                      <a:pt x="305" y="172"/>
                    </a:lnTo>
                    <a:lnTo>
                      <a:pt x="319" y="165"/>
                    </a:lnTo>
                    <a:lnTo>
                      <a:pt x="331" y="157"/>
                    </a:lnTo>
                    <a:lnTo>
                      <a:pt x="345" y="149"/>
                    </a:lnTo>
                    <a:lnTo>
                      <a:pt x="357" y="140"/>
                    </a:lnTo>
                    <a:lnTo>
                      <a:pt x="370" y="133"/>
                    </a:lnTo>
                    <a:lnTo>
                      <a:pt x="382" y="125"/>
                    </a:lnTo>
                    <a:lnTo>
                      <a:pt x="394" y="116"/>
                    </a:lnTo>
                    <a:lnTo>
                      <a:pt x="408" y="107"/>
                    </a:lnTo>
                    <a:lnTo>
                      <a:pt x="420" y="99"/>
                    </a:lnTo>
                    <a:lnTo>
                      <a:pt x="434" y="90"/>
                    </a:lnTo>
                    <a:lnTo>
                      <a:pt x="446" y="83"/>
                    </a:lnTo>
                    <a:lnTo>
                      <a:pt x="458" y="74"/>
                    </a:lnTo>
                    <a:lnTo>
                      <a:pt x="472" y="66"/>
                    </a:lnTo>
                    <a:lnTo>
                      <a:pt x="484" y="57"/>
                    </a:lnTo>
                    <a:lnTo>
                      <a:pt x="497" y="50"/>
                    </a:lnTo>
                    <a:lnTo>
                      <a:pt x="509" y="42"/>
                    </a:lnTo>
                    <a:lnTo>
                      <a:pt x="523" y="34"/>
                    </a:lnTo>
                    <a:lnTo>
                      <a:pt x="535" y="28"/>
                    </a:lnTo>
                    <a:lnTo>
                      <a:pt x="547" y="21"/>
                    </a:lnTo>
                    <a:lnTo>
                      <a:pt x="561" y="16"/>
                    </a:lnTo>
                    <a:lnTo>
                      <a:pt x="573" y="12"/>
                    </a:lnTo>
                    <a:lnTo>
                      <a:pt x="587" y="7"/>
                    </a:lnTo>
                    <a:lnTo>
                      <a:pt x="599" y="4"/>
                    </a:lnTo>
                    <a:lnTo>
                      <a:pt x="611" y="1"/>
                    </a:lnTo>
                    <a:lnTo>
                      <a:pt x="624" y="0"/>
                    </a:lnTo>
                    <a:lnTo>
                      <a:pt x="637" y="0"/>
                    </a:lnTo>
                    <a:lnTo>
                      <a:pt x="650" y="1"/>
                    </a:lnTo>
                    <a:lnTo>
                      <a:pt x="662" y="4"/>
                    </a:lnTo>
                    <a:lnTo>
                      <a:pt x="676" y="7"/>
                    </a:lnTo>
                    <a:lnTo>
                      <a:pt x="688" y="12"/>
                    </a:lnTo>
                    <a:lnTo>
                      <a:pt x="700" y="16"/>
                    </a:lnTo>
                    <a:lnTo>
                      <a:pt x="714" y="21"/>
                    </a:lnTo>
                    <a:lnTo>
                      <a:pt x="726" y="28"/>
                    </a:lnTo>
                    <a:lnTo>
                      <a:pt x="739" y="34"/>
                    </a:lnTo>
                    <a:lnTo>
                      <a:pt x="752" y="42"/>
                    </a:lnTo>
                    <a:lnTo>
                      <a:pt x="764" y="50"/>
                    </a:lnTo>
                    <a:lnTo>
                      <a:pt x="777" y="57"/>
                    </a:lnTo>
                    <a:lnTo>
                      <a:pt x="789" y="66"/>
                    </a:lnTo>
                    <a:lnTo>
                      <a:pt x="803" y="74"/>
                    </a:lnTo>
                    <a:lnTo>
                      <a:pt x="815" y="83"/>
                    </a:lnTo>
                    <a:lnTo>
                      <a:pt x="827" y="90"/>
                    </a:lnTo>
                    <a:lnTo>
                      <a:pt x="841" y="99"/>
                    </a:lnTo>
                    <a:lnTo>
                      <a:pt x="853" y="107"/>
                    </a:lnTo>
                    <a:lnTo>
                      <a:pt x="866" y="116"/>
                    </a:lnTo>
                    <a:lnTo>
                      <a:pt x="879" y="125"/>
                    </a:lnTo>
                    <a:lnTo>
                      <a:pt x="892" y="133"/>
                    </a:lnTo>
                    <a:lnTo>
                      <a:pt x="904" y="140"/>
                    </a:lnTo>
                    <a:lnTo>
                      <a:pt x="916" y="149"/>
                    </a:lnTo>
                    <a:lnTo>
                      <a:pt x="930" y="157"/>
                    </a:lnTo>
                    <a:lnTo>
                      <a:pt x="942" y="165"/>
                    </a:lnTo>
                    <a:lnTo>
                      <a:pt x="956" y="172"/>
                    </a:lnTo>
                    <a:lnTo>
                      <a:pt x="968" y="180"/>
                    </a:lnTo>
                    <a:lnTo>
                      <a:pt x="980" y="186"/>
                    </a:lnTo>
                    <a:lnTo>
                      <a:pt x="994" y="193"/>
                    </a:lnTo>
                    <a:lnTo>
                      <a:pt x="1006" y="199"/>
                    </a:lnTo>
                    <a:lnTo>
                      <a:pt x="1019" y="205"/>
                    </a:lnTo>
                    <a:lnTo>
                      <a:pt x="1031" y="211"/>
                    </a:lnTo>
                    <a:lnTo>
                      <a:pt x="1045" y="217"/>
                    </a:lnTo>
                    <a:lnTo>
                      <a:pt x="1057" y="223"/>
                    </a:lnTo>
                    <a:lnTo>
                      <a:pt x="1069" y="228"/>
                    </a:lnTo>
                    <a:lnTo>
                      <a:pt x="1083" y="233"/>
                    </a:lnTo>
                    <a:lnTo>
                      <a:pt x="1095" y="239"/>
                    </a:lnTo>
                    <a:lnTo>
                      <a:pt x="1109" y="242"/>
                    </a:lnTo>
                    <a:lnTo>
                      <a:pt x="1121" y="246"/>
                    </a:lnTo>
                    <a:lnTo>
                      <a:pt x="1134" y="249"/>
                    </a:lnTo>
                    <a:lnTo>
                      <a:pt x="1146" y="254"/>
                    </a:lnTo>
                    <a:lnTo>
                      <a:pt x="1159" y="255"/>
                    </a:lnTo>
                    <a:lnTo>
                      <a:pt x="1172" y="258"/>
                    </a:lnTo>
                    <a:lnTo>
                      <a:pt x="1184" y="261"/>
                    </a:lnTo>
                    <a:lnTo>
                      <a:pt x="1198" y="263"/>
                    </a:lnTo>
                    <a:lnTo>
                      <a:pt x="1210" y="264"/>
                    </a:lnTo>
                    <a:lnTo>
                      <a:pt x="1222" y="266"/>
                    </a:lnTo>
                    <a:lnTo>
                      <a:pt x="1236" y="266"/>
                    </a:lnTo>
                    <a:lnTo>
                      <a:pt x="1248" y="267"/>
                    </a:lnTo>
                    <a:lnTo>
                      <a:pt x="1261" y="267"/>
                    </a:lnTo>
                  </a:path>
                </a:pathLst>
              </a:custGeom>
              <a:noFill/>
              <a:ln w="26988">
                <a:solidFill>
                  <a:srgbClr val="0000FF"/>
                </a:solidFill>
                <a:round/>
                <a:headEnd/>
                <a:tailEnd/>
              </a:ln>
            </p:spPr>
            <p:txBody>
              <a:bodyPr/>
              <a:lstStyle/>
              <a:p>
                <a:endParaRPr lang="en-US">
                  <a:solidFill>
                    <a:srgbClr val="000000"/>
                  </a:solidFill>
                </a:endParaRPr>
              </a:p>
            </p:txBody>
          </p:sp>
          <p:sp>
            <p:nvSpPr>
              <p:cNvPr id="55" name="Line 5"/>
              <p:cNvSpPr>
                <a:spLocks noChangeShapeType="1"/>
              </p:cNvSpPr>
              <p:nvPr/>
            </p:nvSpPr>
            <p:spPr bwMode="auto">
              <a:xfrm>
                <a:off x="2522" y="1916"/>
                <a:ext cx="1506" cy="0"/>
              </a:xfrm>
              <a:prstGeom prst="line">
                <a:avLst/>
              </a:prstGeom>
              <a:noFill/>
              <a:ln w="25400">
                <a:solidFill>
                  <a:schemeClr val="tx1"/>
                </a:solidFill>
                <a:round/>
                <a:headEnd/>
                <a:tailEnd type="triangle" w="med" len="med"/>
              </a:ln>
            </p:spPr>
            <p:txBody>
              <a:bodyPr wrap="none" anchor="ctr"/>
              <a:lstStyle/>
              <a:p>
                <a:endParaRPr lang="en-US">
                  <a:solidFill>
                    <a:srgbClr val="000000"/>
                  </a:solidFill>
                </a:endParaRPr>
              </a:p>
            </p:txBody>
          </p:sp>
          <p:sp>
            <p:nvSpPr>
              <p:cNvPr id="56" name="Line 6"/>
              <p:cNvSpPr>
                <a:spLocks noChangeShapeType="1"/>
              </p:cNvSpPr>
              <p:nvPr/>
            </p:nvSpPr>
            <p:spPr bwMode="auto">
              <a:xfrm flipH="1" flipV="1">
                <a:off x="2582" y="1160"/>
                <a:ext cx="3" cy="1512"/>
              </a:xfrm>
              <a:prstGeom prst="line">
                <a:avLst/>
              </a:prstGeom>
              <a:noFill/>
              <a:ln w="25400">
                <a:solidFill>
                  <a:schemeClr val="tx1"/>
                </a:solidFill>
                <a:round/>
                <a:headEnd/>
                <a:tailEnd type="triangle" w="med" len="med"/>
              </a:ln>
            </p:spPr>
            <p:txBody>
              <a:bodyPr wrap="none" anchor="ctr"/>
              <a:lstStyle/>
              <a:p>
                <a:endParaRPr lang="en-US">
                  <a:solidFill>
                    <a:srgbClr val="000000"/>
                  </a:solidFill>
                </a:endParaRPr>
              </a:p>
            </p:txBody>
          </p:sp>
          <p:sp>
            <p:nvSpPr>
              <p:cNvPr id="57" name="Rectangle 7"/>
              <p:cNvSpPr>
                <a:spLocks noChangeArrowheads="1"/>
              </p:cNvSpPr>
              <p:nvPr/>
            </p:nvSpPr>
            <p:spPr bwMode="auto">
              <a:xfrm>
                <a:off x="2203" y="1119"/>
                <a:ext cx="379" cy="231"/>
              </a:xfrm>
              <a:prstGeom prst="rect">
                <a:avLst/>
              </a:prstGeom>
              <a:noFill/>
              <a:ln w="9525">
                <a:noFill/>
                <a:miter lim="800000"/>
                <a:headEnd/>
                <a:tailEnd/>
              </a:ln>
            </p:spPr>
            <p:txBody>
              <a:bodyPr wrap="none">
                <a:spAutoFit/>
              </a:bodyPr>
              <a:lstStyle/>
              <a:p>
                <a:pPr eaLnBrk="0" hangingPunct="0"/>
                <a:r>
                  <a:rPr lang="en-US" dirty="0">
                    <a:solidFill>
                      <a:srgbClr val="000000"/>
                    </a:solidFill>
                    <a:sym typeface="Math1" pitchFamily="2" charset="2"/>
                  </a:rPr>
                  <a:t>E(</a:t>
                </a:r>
                <a:r>
                  <a:rPr lang="en-US" dirty="0">
                    <a:solidFill>
                      <a:srgbClr val="FF00FF"/>
                    </a:solidFill>
                    <a:latin typeface="Symbol" pitchFamily="18" charset="2"/>
                    <a:sym typeface="Math1" pitchFamily="2" charset="2"/>
                  </a:rPr>
                  <a:t>d</a:t>
                </a:r>
                <a:r>
                  <a:rPr lang="en-US" dirty="0">
                    <a:solidFill>
                      <a:srgbClr val="000000"/>
                    </a:solidFill>
                    <a:sym typeface="Math1" pitchFamily="2" charset="2"/>
                  </a:rPr>
                  <a:t>)</a:t>
                </a:r>
              </a:p>
            </p:txBody>
          </p:sp>
          <p:sp>
            <p:nvSpPr>
              <p:cNvPr id="58" name="Rectangle 8"/>
              <p:cNvSpPr>
                <a:spLocks noChangeArrowheads="1"/>
              </p:cNvSpPr>
              <p:nvPr/>
            </p:nvSpPr>
            <p:spPr bwMode="auto">
              <a:xfrm>
                <a:off x="3909" y="1890"/>
                <a:ext cx="187" cy="231"/>
              </a:xfrm>
              <a:prstGeom prst="rect">
                <a:avLst/>
              </a:prstGeom>
              <a:noFill/>
              <a:ln w="9525">
                <a:noFill/>
                <a:miter lim="800000"/>
                <a:headEnd/>
                <a:tailEnd/>
              </a:ln>
            </p:spPr>
            <p:txBody>
              <a:bodyPr wrap="none">
                <a:spAutoFit/>
              </a:bodyPr>
              <a:lstStyle/>
              <a:p>
                <a:pPr eaLnBrk="0" hangingPunct="0"/>
                <a:r>
                  <a:rPr lang="en-US" dirty="0">
                    <a:solidFill>
                      <a:srgbClr val="FF00FF"/>
                    </a:solidFill>
                    <a:latin typeface="Symbol" pitchFamily="18" charset="2"/>
                    <a:sym typeface="Math1" pitchFamily="2" charset="2"/>
                  </a:rPr>
                  <a:t>d</a:t>
                </a:r>
              </a:p>
            </p:txBody>
          </p:sp>
          <p:sp>
            <p:nvSpPr>
              <p:cNvPr id="59" name="Rectangle 9"/>
              <p:cNvSpPr>
                <a:spLocks noChangeArrowheads="1"/>
              </p:cNvSpPr>
              <p:nvPr/>
            </p:nvSpPr>
            <p:spPr bwMode="auto">
              <a:xfrm>
                <a:off x="2890" y="2179"/>
                <a:ext cx="284" cy="245"/>
              </a:xfrm>
              <a:prstGeom prst="rect">
                <a:avLst/>
              </a:prstGeom>
              <a:noFill/>
              <a:ln w="9525">
                <a:noFill/>
                <a:miter lim="800000"/>
                <a:headEnd/>
                <a:tailEnd/>
              </a:ln>
            </p:spPr>
            <p:txBody>
              <a:bodyPr wrap="none">
                <a:spAutoFit/>
              </a:bodyPr>
              <a:lstStyle/>
              <a:p>
                <a:pPr eaLnBrk="0" hangingPunct="0"/>
                <a:r>
                  <a:rPr lang="en-US" dirty="0" smtClean="0">
                    <a:solidFill>
                      <a:srgbClr val="0000FF"/>
                    </a:solidFill>
                    <a:sym typeface="Math1" pitchFamily="2" charset="2"/>
                  </a:rPr>
                  <a:t>-E</a:t>
                </a:r>
                <a:r>
                  <a:rPr lang="en-US" baseline="-25000" dirty="0" smtClean="0">
                    <a:solidFill>
                      <a:srgbClr val="0000FF"/>
                    </a:solidFill>
                    <a:sym typeface="Math1" pitchFamily="2" charset="2"/>
                  </a:rPr>
                  <a:t>A</a:t>
                </a:r>
                <a:endParaRPr lang="en-US" dirty="0">
                  <a:solidFill>
                    <a:srgbClr val="0000FF"/>
                  </a:solidFill>
                  <a:sym typeface="Math1" pitchFamily="2" charset="2"/>
                </a:endParaRPr>
              </a:p>
            </p:txBody>
          </p:sp>
          <p:sp>
            <p:nvSpPr>
              <p:cNvPr id="60" name="Rectangle 10"/>
              <p:cNvSpPr>
                <a:spLocks noChangeArrowheads="1"/>
              </p:cNvSpPr>
              <p:nvPr/>
            </p:nvSpPr>
            <p:spPr bwMode="auto">
              <a:xfrm>
                <a:off x="2890" y="1433"/>
                <a:ext cx="315" cy="245"/>
              </a:xfrm>
              <a:prstGeom prst="rect">
                <a:avLst/>
              </a:prstGeom>
              <a:noFill/>
              <a:ln w="9525">
                <a:noFill/>
                <a:miter lim="800000"/>
                <a:headEnd/>
                <a:tailEnd/>
              </a:ln>
            </p:spPr>
            <p:txBody>
              <a:bodyPr wrap="none">
                <a:spAutoFit/>
              </a:bodyPr>
              <a:lstStyle/>
              <a:p>
                <a:pPr eaLnBrk="0" hangingPunct="0"/>
                <a:r>
                  <a:rPr lang="en-US" dirty="0" smtClean="0">
                    <a:solidFill>
                      <a:srgbClr val="FF0000"/>
                    </a:solidFill>
                    <a:sym typeface="Math1" pitchFamily="2" charset="2"/>
                  </a:rPr>
                  <a:t>+E</a:t>
                </a:r>
                <a:r>
                  <a:rPr lang="en-US" baseline="-25000" dirty="0" smtClean="0">
                    <a:solidFill>
                      <a:srgbClr val="FF0000"/>
                    </a:solidFill>
                    <a:sym typeface="Math1" pitchFamily="2" charset="2"/>
                  </a:rPr>
                  <a:t>A</a:t>
                </a:r>
                <a:endParaRPr lang="en-US" baseline="-25000" dirty="0">
                  <a:solidFill>
                    <a:srgbClr val="FF0000"/>
                  </a:solidFill>
                  <a:sym typeface="Math1" pitchFamily="2" charset="2"/>
                </a:endParaRPr>
              </a:p>
            </p:txBody>
          </p:sp>
          <p:sp>
            <p:nvSpPr>
              <p:cNvPr id="61" name="Line 11"/>
              <p:cNvSpPr>
                <a:spLocks noChangeShapeType="1"/>
              </p:cNvSpPr>
              <p:nvPr/>
            </p:nvSpPr>
            <p:spPr bwMode="auto">
              <a:xfrm flipH="1">
                <a:off x="3830" y="1916"/>
                <a:ext cx="0" cy="41"/>
              </a:xfrm>
              <a:prstGeom prst="line">
                <a:avLst/>
              </a:prstGeom>
              <a:noFill/>
              <a:ln w="9525">
                <a:solidFill>
                  <a:schemeClr val="tx1"/>
                </a:solidFill>
                <a:round/>
                <a:headEnd/>
                <a:tailEnd/>
              </a:ln>
            </p:spPr>
            <p:txBody>
              <a:bodyPr wrap="none" anchor="ctr"/>
              <a:lstStyle/>
              <a:p>
                <a:endParaRPr lang="en-US">
                  <a:solidFill>
                    <a:srgbClr val="000000"/>
                  </a:solidFill>
                </a:endParaRPr>
              </a:p>
            </p:txBody>
          </p:sp>
          <p:sp>
            <p:nvSpPr>
              <p:cNvPr id="62" name="Rectangle 14"/>
              <p:cNvSpPr>
                <a:spLocks noChangeArrowheads="1"/>
              </p:cNvSpPr>
              <p:nvPr/>
            </p:nvSpPr>
            <p:spPr bwMode="auto">
              <a:xfrm>
                <a:off x="2290" y="1354"/>
                <a:ext cx="288" cy="231"/>
              </a:xfrm>
              <a:prstGeom prst="rect">
                <a:avLst/>
              </a:prstGeom>
              <a:noFill/>
              <a:ln w="9525">
                <a:noFill/>
                <a:miter lim="800000"/>
                <a:headEnd/>
                <a:tailEnd/>
              </a:ln>
            </p:spPr>
            <p:txBody>
              <a:bodyPr wrap="none">
                <a:spAutoFit/>
              </a:bodyPr>
              <a:lstStyle/>
              <a:p>
                <a:pPr eaLnBrk="0" hangingPunct="0"/>
                <a:r>
                  <a:rPr lang="en-US" dirty="0">
                    <a:solidFill>
                      <a:srgbClr val="000000"/>
                    </a:solidFill>
                    <a:sym typeface="Math1" pitchFamily="2" charset="2"/>
                  </a:rPr>
                  <a:t>+</a:t>
                </a:r>
                <a:r>
                  <a:rPr lang="en-US" dirty="0">
                    <a:solidFill>
                      <a:srgbClr val="000000"/>
                    </a:solidFill>
                    <a:latin typeface="Symbol" pitchFamily="18" charset="2"/>
                    <a:sym typeface="Math1" pitchFamily="2" charset="2"/>
                  </a:rPr>
                  <a:t>D</a:t>
                </a:r>
              </a:p>
            </p:txBody>
          </p:sp>
          <p:sp>
            <p:nvSpPr>
              <p:cNvPr id="63" name="Rectangle 15"/>
              <p:cNvSpPr>
                <a:spLocks noChangeArrowheads="1"/>
              </p:cNvSpPr>
              <p:nvPr/>
            </p:nvSpPr>
            <p:spPr bwMode="auto">
              <a:xfrm>
                <a:off x="2322" y="2213"/>
                <a:ext cx="252" cy="231"/>
              </a:xfrm>
              <a:prstGeom prst="rect">
                <a:avLst/>
              </a:prstGeom>
              <a:noFill/>
              <a:ln w="9525">
                <a:noFill/>
                <a:miter lim="800000"/>
                <a:headEnd/>
                <a:tailEnd/>
              </a:ln>
            </p:spPr>
            <p:txBody>
              <a:bodyPr wrap="none">
                <a:spAutoFit/>
              </a:bodyPr>
              <a:lstStyle/>
              <a:p>
                <a:pPr eaLnBrk="0" hangingPunct="0"/>
                <a:r>
                  <a:rPr lang="en-US" dirty="0">
                    <a:solidFill>
                      <a:srgbClr val="000000"/>
                    </a:solidFill>
                    <a:sym typeface="Math1" pitchFamily="2" charset="2"/>
                  </a:rPr>
                  <a:t>-</a:t>
                </a:r>
                <a:r>
                  <a:rPr lang="en-US" dirty="0">
                    <a:solidFill>
                      <a:srgbClr val="000000"/>
                    </a:solidFill>
                    <a:latin typeface="Symbol" pitchFamily="18" charset="2"/>
                    <a:sym typeface="Math1" pitchFamily="2" charset="2"/>
                  </a:rPr>
                  <a:t>D</a:t>
                </a:r>
              </a:p>
            </p:txBody>
          </p:sp>
          <p:sp>
            <p:nvSpPr>
              <p:cNvPr id="64" name="Rectangle 16"/>
              <p:cNvSpPr>
                <a:spLocks noChangeArrowheads="1"/>
              </p:cNvSpPr>
              <p:nvPr/>
            </p:nvSpPr>
            <p:spPr bwMode="auto">
              <a:xfrm>
                <a:off x="2382" y="1798"/>
                <a:ext cx="196" cy="231"/>
              </a:xfrm>
              <a:prstGeom prst="rect">
                <a:avLst/>
              </a:prstGeom>
              <a:noFill/>
              <a:ln w="9525">
                <a:noFill/>
                <a:miter lim="800000"/>
                <a:headEnd/>
                <a:tailEnd/>
              </a:ln>
            </p:spPr>
            <p:txBody>
              <a:bodyPr wrap="none">
                <a:spAutoFit/>
              </a:bodyPr>
              <a:lstStyle/>
              <a:p>
                <a:pPr eaLnBrk="0" hangingPunct="0"/>
                <a:r>
                  <a:rPr lang="en-US">
                    <a:solidFill>
                      <a:srgbClr val="000000"/>
                    </a:solidFill>
                    <a:sym typeface="Math1" pitchFamily="2" charset="2"/>
                  </a:rPr>
                  <a:t>0</a:t>
                </a:r>
              </a:p>
            </p:txBody>
          </p:sp>
        </p:gr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ytuł 1"/>
          <p:cNvSpPr>
            <a:spLocks noGrp="1"/>
          </p:cNvSpPr>
          <p:nvPr>
            <p:ph type="title"/>
          </p:nvPr>
        </p:nvSpPr>
        <p:spPr/>
        <p:txBody>
          <a:bodyPr/>
          <a:lstStyle/>
          <a:p>
            <a:r>
              <a:rPr lang="en-US" sz="3000" b="1" dirty="0" smtClean="0">
                <a:solidFill>
                  <a:srgbClr val="3333FF"/>
                </a:solidFill>
                <a:latin typeface="+mn-lt"/>
              </a:rPr>
              <a:t>Two scenarios</a:t>
            </a:r>
            <a:endParaRPr lang="fr-FR" sz="3000" b="1" dirty="0" smtClean="0">
              <a:solidFill>
                <a:srgbClr val="3333FF"/>
              </a:solidFill>
              <a:latin typeface="+mn-lt"/>
            </a:endParaRPr>
          </a:p>
        </p:txBody>
      </p:sp>
      <p:pic>
        <p:nvPicPr>
          <p:cNvPr id="80899" name="Obiekt 4"/>
          <p:cNvPicPr>
            <a:picLocks noChangeArrowheads="1"/>
          </p:cNvPicPr>
          <p:nvPr/>
        </p:nvPicPr>
        <p:blipFill>
          <a:blip r:embed="rId2"/>
          <a:srcRect l="-5074" t="-1723" r="-2362" b="-1263"/>
          <a:stretch>
            <a:fillRect/>
          </a:stretch>
        </p:blipFill>
        <p:spPr bwMode="auto">
          <a:xfrm>
            <a:off x="2928938" y="1112838"/>
            <a:ext cx="1914525" cy="1417637"/>
          </a:xfrm>
          <a:prstGeom prst="rect">
            <a:avLst/>
          </a:prstGeom>
          <a:noFill/>
          <a:ln w="9525">
            <a:noFill/>
            <a:miter lim="800000"/>
            <a:headEnd/>
            <a:tailEnd/>
          </a:ln>
        </p:spPr>
      </p:pic>
      <p:grpSp>
        <p:nvGrpSpPr>
          <p:cNvPr id="80900" name="Group 117"/>
          <p:cNvGrpSpPr>
            <a:grpSpLocks/>
          </p:cNvGrpSpPr>
          <p:nvPr/>
        </p:nvGrpSpPr>
        <p:grpSpPr bwMode="auto">
          <a:xfrm>
            <a:off x="6057900" y="550863"/>
            <a:ext cx="2438400" cy="2130425"/>
            <a:chOff x="5020056" y="1216478"/>
            <a:chExt cx="2854698" cy="2493124"/>
          </a:xfrm>
        </p:grpSpPr>
        <p:grpSp>
          <p:nvGrpSpPr>
            <p:cNvPr id="80937" name="Group 72"/>
            <p:cNvGrpSpPr>
              <a:grpSpLocks/>
            </p:cNvGrpSpPr>
            <p:nvPr/>
          </p:nvGrpSpPr>
          <p:grpSpPr bwMode="auto">
            <a:xfrm>
              <a:off x="5020056" y="1569100"/>
              <a:ext cx="2854698" cy="2140502"/>
              <a:chOff x="5084064" y="2126884"/>
              <a:chExt cx="2854698" cy="2140502"/>
            </a:xfrm>
          </p:grpSpPr>
          <p:pic>
            <p:nvPicPr>
              <p:cNvPr id="80939" name="Picture 2" descr="Y:\3009N1N5.TIF"/>
              <p:cNvPicPr>
                <a:picLocks noChangeAspect="1" noChangeArrowheads="1"/>
              </p:cNvPicPr>
              <p:nvPr/>
            </p:nvPicPr>
            <p:blipFill>
              <a:blip r:embed="rId3"/>
              <a:srcRect/>
              <a:stretch>
                <a:fillRect/>
              </a:stretch>
            </p:blipFill>
            <p:spPr bwMode="auto">
              <a:xfrm>
                <a:off x="5084064" y="2126884"/>
                <a:ext cx="2854698" cy="2140502"/>
              </a:xfrm>
              <a:prstGeom prst="rect">
                <a:avLst/>
              </a:prstGeom>
              <a:noFill/>
              <a:ln w="9525">
                <a:noFill/>
                <a:miter lim="800000"/>
                <a:headEnd/>
                <a:tailEnd/>
              </a:ln>
            </p:spPr>
          </p:pic>
          <p:sp>
            <p:nvSpPr>
              <p:cNvPr id="80940" name="Oval 60"/>
              <p:cNvSpPr>
                <a:spLocks noChangeArrowheads="1"/>
              </p:cNvSpPr>
              <p:nvPr/>
            </p:nvSpPr>
            <p:spPr bwMode="auto">
              <a:xfrm>
                <a:off x="5236464" y="2959608"/>
                <a:ext cx="109728" cy="109728"/>
              </a:xfrm>
              <a:prstGeom prst="ellipse">
                <a:avLst/>
              </a:prstGeom>
              <a:solidFill>
                <a:srgbClr val="008000"/>
              </a:solidFill>
              <a:ln w="9525" algn="ctr">
                <a:solidFill>
                  <a:schemeClr val="tx1"/>
                </a:solidFill>
                <a:round/>
                <a:headEnd/>
                <a:tailEnd/>
              </a:ln>
            </p:spPr>
            <p:txBody>
              <a:bodyPr/>
              <a:lstStyle/>
              <a:p>
                <a:endParaRPr lang="fr-FR"/>
              </a:p>
            </p:txBody>
          </p:sp>
          <p:sp>
            <p:nvSpPr>
              <p:cNvPr id="80941" name="Oval 62"/>
              <p:cNvSpPr>
                <a:spLocks noChangeArrowheads="1"/>
              </p:cNvSpPr>
              <p:nvPr/>
            </p:nvSpPr>
            <p:spPr bwMode="auto">
              <a:xfrm>
                <a:off x="5157216" y="3502152"/>
                <a:ext cx="109728" cy="109728"/>
              </a:xfrm>
              <a:prstGeom prst="ellipse">
                <a:avLst/>
              </a:prstGeom>
              <a:solidFill>
                <a:srgbClr val="008000"/>
              </a:solidFill>
              <a:ln w="9525" algn="ctr">
                <a:solidFill>
                  <a:schemeClr val="tx1"/>
                </a:solidFill>
                <a:round/>
                <a:headEnd/>
                <a:tailEnd/>
              </a:ln>
            </p:spPr>
            <p:txBody>
              <a:bodyPr/>
              <a:lstStyle/>
              <a:p>
                <a:endParaRPr lang="fr-FR"/>
              </a:p>
            </p:txBody>
          </p:sp>
          <p:sp>
            <p:nvSpPr>
              <p:cNvPr id="80942" name="Oval 63"/>
              <p:cNvSpPr>
                <a:spLocks noChangeArrowheads="1"/>
              </p:cNvSpPr>
              <p:nvPr/>
            </p:nvSpPr>
            <p:spPr bwMode="auto">
              <a:xfrm>
                <a:off x="5629656" y="2932176"/>
                <a:ext cx="109728" cy="109728"/>
              </a:xfrm>
              <a:prstGeom prst="ellipse">
                <a:avLst/>
              </a:prstGeom>
              <a:solidFill>
                <a:srgbClr val="008000"/>
              </a:solidFill>
              <a:ln w="9525" algn="ctr">
                <a:solidFill>
                  <a:schemeClr val="tx1"/>
                </a:solidFill>
                <a:round/>
                <a:headEnd/>
                <a:tailEnd/>
              </a:ln>
            </p:spPr>
            <p:txBody>
              <a:bodyPr/>
              <a:lstStyle/>
              <a:p>
                <a:endParaRPr lang="fr-FR"/>
              </a:p>
            </p:txBody>
          </p:sp>
          <p:sp>
            <p:nvSpPr>
              <p:cNvPr id="80943" name="Oval 64"/>
              <p:cNvSpPr>
                <a:spLocks noChangeArrowheads="1"/>
              </p:cNvSpPr>
              <p:nvPr/>
            </p:nvSpPr>
            <p:spPr bwMode="auto">
              <a:xfrm>
                <a:off x="5928360" y="2919984"/>
                <a:ext cx="109728" cy="109728"/>
              </a:xfrm>
              <a:prstGeom prst="ellipse">
                <a:avLst/>
              </a:prstGeom>
              <a:solidFill>
                <a:srgbClr val="008000"/>
              </a:solidFill>
              <a:ln w="9525" algn="ctr">
                <a:solidFill>
                  <a:schemeClr val="tx1"/>
                </a:solidFill>
                <a:round/>
                <a:headEnd/>
                <a:tailEnd/>
              </a:ln>
            </p:spPr>
            <p:txBody>
              <a:bodyPr/>
              <a:lstStyle/>
              <a:p>
                <a:endParaRPr lang="fr-FR"/>
              </a:p>
            </p:txBody>
          </p:sp>
          <p:sp>
            <p:nvSpPr>
              <p:cNvPr id="80944" name="Oval 66"/>
              <p:cNvSpPr>
                <a:spLocks noChangeArrowheads="1"/>
              </p:cNvSpPr>
              <p:nvPr/>
            </p:nvSpPr>
            <p:spPr bwMode="auto">
              <a:xfrm rot="5400000" flipV="1">
                <a:off x="7528560" y="2791968"/>
                <a:ext cx="109728" cy="109728"/>
              </a:xfrm>
              <a:prstGeom prst="ellipse">
                <a:avLst/>
              </a:prstGeom>
              <a:solidFill>
                <a:srgbClr val="008000"/>
              </a:solidFill>
              <a:ln w="9525" algn="ctr">
                <a:solidFill>
                  <a:schemeClr val="tx1"/>
                </a:solidFill>
                <a:round/>
                <a:headEnd/>
                <a:tailEnd/>
              </a:ln>
            </p:spPr>
            <p:txBody>
              <a:bodyPr/>
              <a:lstStyle/>
              <a:p>
                <a:endParaRPr lang="fr-FR"/>
              </a:p>
            </p:txBody>
          </p:sp>
          <p:sp>
            <p:nvSpPr>
              <p:cNvPr id="80945" name="Oval 68"/>
              <p:cNvSpPr>
                <a:spLocks noChangeArrowheads="1"/>
              </p:cNvSpPr>
              <p:nvPr/>
            </p:nvSpPr>
            <p:spPr bwMode="auto">
              <a:xfrm rot="5400000" flipV="1">
                <a:off x="7735824" y="3489960"/>
                <a:ext cx="109728" cy="109728"/>
              </a:xfrm>
              <a:prstGeom prst="ellipse">
                <a:avLst/>
              </a:prstGeom>
              <a:solidFill>
                <a:srgbClr val="008000"/>
              </a:solidFill>
              <a:ln w="9525" algn="ctr">
                <a:solidFill>
                  <a:schemeClr val="tx1"/>
                </a:solidFill>
                <a:round/>
                <a:headEnd/>
                <a:tailEnd/>
              </a:ln>
            </p:spPr>
            <p:txBody>
              <a:bodyPr/>
              <a:lstStyle/>
              <a:p>
                <a:endParaRPr lang="fr-FR"/>
              </a:p>
            </p:txBody>
          </p:sp>
          <p:sp>
            <p:nvSpPr>
              <p:cNvPr id="80946" name="Oval 69"/>
              <p:cNvSpPr>
                <a:spLocks noChangeArrowheads="1"/>
              </p:cNvSpPr>
              <p:nvPr/>
            </p:nvSpPr>
            <p:spPr bwMode="auto">
              <a:xfrm rot="5400000" flipV="1">
                <a:off x="7757160" y="3139440"/>
                <a:ext cx="109728" cy="109728"/>
              </a:xfrm>
              <a:prstGeom prst="ellipse">
                <a:avLst/>
              </a:prstGeom>
              <a:solidFill>
                <a:srgbClr val="008000"/>
              </a:solidFill>
              <a:ln w="9525" algn="ctr">
                <a:solidFill>
                  <a:schemeClr val="tx1"/>
                </a:solidFill>
                <a:round/>
                <a:headEnd/>
                <a:tailEnd/>
              </a:ln>
            </p:spPr>
            <p:txBody>
              <a:bodyPr/>
              <a:lstStyle/>
              <a:p>
                <a:endParaRPr lang="fr-FR"/>
              </a:p>
            </p:txBody>
          </p:sp>
          <p:sp>
            <p:nvSpPr>
              <p:cNvPr id="80947" name="Oval 70"/>
              <p:cNvSpPr>
                <a:spLocks noChangeArrowheads="1"/>
              </p:cNvSpPr>
              <p:nvPr/>
            </p:nvSpPr>
            <p:spPr bwMode="auto">
              <a:xfrm rot="5400000" flipV="1">
                <a:off x="6964680" y="2944368"/>
                <a:ext cx="109728" cy="109728"/>
              </a:xfrm>
              <a:prstGeom prst="ellipse">
                <a:avLst/>
              </a:prstGeom>
              <a:solidFill>
                <a:srgbClr val="008000"/>
              </a:solidFill>
              <a:ln w="9525" algn="ctr">
                <a:solidFill>
                  <a:schemeClr val="tx1"/>
                </a:solidFill>
                <a:round/>
                <a:headEnd/>
                <a:tailEnd/>
              </a:ln>
            </p:spPr>
            <p:txBody>
              <a:bodyPr/>
              <a:lstStyle/>
              <a:p>
                <a:endParaRPr lang="fr-FR"/>
              </a:p>
            </p:txBody>
          </p:sp>
        </p:grpSp>
        <p:sp>
          <p:nvSpPr>
            <p:cNvPr id="80938" name="TextBox 74"/>
            <p:cNvSpPr txBox="1">
              <a:spLocks noChangeArrowheads="1"/>
            </p:cNvSpPr>
            <p:nvPr/>
          </p:nvSpPr>
          <p:spPr bwMode="auto">
            <a:xfrm>
              <a:off x="5979054" y="1216478"/>
              <a:ext cx="787188" cy="432193"/>
            </a:xfrm>
            <a:prstGeom prst="rect">
              <a:avLst/>
            </a:prstGeom>
            <a:noFill/>
            <a:ln w="9525">
              <a:noFill/>
              <a:miter lim="800000"/>
              <a:headEnd/>
              <a:tailEnd/>
            </a:ln>
          </p:spPr>
          <p:txBody>
            <a:bodyPr>
              <a:spAutoFit/>
            </a:bodyPr>
            <a:lstStyle/>
            <a:p>
              <a:r>
                <a:rPr lang="fr-FR">
                  <a:solidFill>
                    <a:srgbClr val="008000"/>
                  </a:solidFill>
                </a:rPr>
                <a:t>QP</a:t>
              </a:r>
            </a:p>
          </p:txBody>
        </p:sp>
      </p:grpSp>
      <p:cxnSp>
        <p:nvCxnSpPr>
          <p:cNvPr id="80901" name="Łącznik prosty ze strzałką 46"/>
          <p:cNvCxnSpPr>
            <a:cxnSpLocks noChangeShapeType="1"/>
          </p:cNvCxnSpPr>
          <p:nvPr/>
        </p:nvCxnSpPr>
        <p:spPr bwMode="auto">
          <a:xfrm>
            <a:off x="1863725" y="1971675"/>
            <a:ext cx="962025" cy="1588"/>
          </a:xfrm>
          <a:prstGeom prst="straightConnector1">
            <a:avLst/>
          </a:prstGeom>
          <a:noFill/>
          <a:ln w="31750" algn="ctr">
            <a:solidFill>
              <a:schemeClr val="tx1"/>
            </a:solidFill>
            <a:round/>
            <a:headEnd/>
            <a:tailEnd type="arrow" w="med" len="med"/>
          </a:ln>
        </p:spPr>
      </p:cxnSp>
      <p:cxnSp>
        <p:nvCxnSpPr>
          <p:cNvPr id="80902" name="Łącznik prosty ze strzałką 47"/>
          <p:cNvCxnSpPr>
            <a:cxnSpLocks noChangeShapeType="1"/>
          </p:cNvCxnSpPr>
          <p:nvPr/>
        </p:nvCxnSpPr>
        <p:spPr bwMode="auto">
          <a:xfrm>
            <a:off x="4962525" y="1922463"/>
            <a:ext cx="962025" cy="1587"/>
          </a:xfrm>
          <a:prstGeom prst="straightConnector1">
            <a:avLst/>
          </a:prstGeom>
          <a:noFill/>
          <a:ln w="31750" algn="ctr">
            <a:solidFill>
              <a:schemeClr val="tx1"/>
            </a:solidFill>
            <a:round/>
            <a:headEnd/>
            <a:tailEnd type="arrow" w="med" len="med"/>
          </a:ln>
        </p:spPr>
      </p:cxnSp>
      <p:grpSp>
        <p:nvGrpSpPr>
          <p:cNvPr id="80903" name="Groupe 158"/>
          <p:cNvGrpSpPr>
            <a:grpSpLocks/>
          </p:cNvGrpSpPr>
          <p:nvPr/>
        </p:nvGrpSpPr>
        <p:grpSpPr bwMode="auto">
          <a:xfrm>
            <a:off x="1960563" y="2711450"/>
            <a:ext cx="2047875" cy="1970088"/>
            <a:chOff x="6972300" y="3990975"/>
            <a:chExt cx="2047875" cy="2102882"/>
          </a:xfrm>
        </p:grpSpPr>
        <p:grpSp>
          <p:nvGrpSpPr>
            <p:cNvPr id="5" name="Groupe 150"/>
            <p:cNvGrpSpPr/>
            <p:nvPr/>
          </p:nvGrpSpPr>
          <p:grpSpPr>
            <a:xfrm>
              <a:off x="7800388" y="4762486"/>
              <a:ext cx="1134069" cy="753774"/>
              <a:chOff x="8064096" y="4281488"/>
              <a:chExt cx="879880" cy="660777"/>
            </a:xfrm>
            <a:scene3d>
              <a:camera prst="orthographicFront">
                <a:rot lat="10800000" lon="0" rev="5400000"/>
              </a:camera>
              <a:lightRig rig="threePt" dir="t"/>
            </a:scene3d>
          </p:grpSpPr>
          <p:sp>
            <p:nvSpPr>
              <p:cNvPr id="58" name="Rectangle 112"/>
              <p:cNvSpPr>
                <a:spLocks noChangeArrowheads="1"/>
              </p:cNvSpPr>
              <p:nvPr/>
            </p:nvSpPr>
            <p:spPr bwMode="auto">
              <a:xfrm flipH="1" flipV="1">
                <a:off x="8141740" y="4350127"/>
                <a:ext cx="787400" cy="592138"/>
              </a:xfrm>
              <a:prstGeom prst="rect">
                <a:avLst/>
              </a:prstGeom>
              <a:noFill/>
              <a:ln w="28575" algn="ctr">
                <a:solidFill>
                  <a:schemeClr val="tx1">
                    <a:lumMod val="65000"/>
                    <a:lumOff val="35000"/>
                  </a:schemeClr>
                </a:solidFill>
                <a:miter lim="800000"/>
                <a:headEnd/>
                <a:tailEnd/>
              </a:ln>
              <a:effectLst/>
            </p:spPr>
            <p:txBody>
              <a:bodyPr wrap="none" anchor="ctr"/>
              <a:lstStyle/>
              <a:p>
                <a:pPr>
                  <a:defRPr/>
                </a:pPr>
                <a:endParaRPr lang="fr-FR"/>
              </a:p>
            </p:txBody>
          </p:sp>
          <p:grpSp>
            <p:nvGrpSpPr>
              <p:cNvPr id="6" name="Group 113"/>
              <p:cNvGrpSpPr>
                <a:grpSpLocks/>
              </p:cNvGrpSpPr>
              <p:nvPr/>
            </p:nvGrpSpPr>
            <p:grpSpPr bwMode="auto">
              <a:xfrm flipH="1" flipV="1">
                <a:off x="8304633" y="4325842"/>
                <a:ext cx="639343" cy="595309"/>
                <a:chOff x="1772" y="2688"/>
                <a:chExt cx="1103" cy="1105"/>
              </a:xfrm>
            </p:grpSpPr>
            <p:sp>
              <p:nvSpPr>
                <p:cNvPr id="62" name="Arc 114"/>
                <p:cNvSpPr>
                  <a:spLocks/>
                </p:cNvSpPr>
                <p:nvPr/>
              </p:nvSpPr>
              <p:spPr bwMode="auto">
                <a:xfrm>
                  <a:off x="1772" y="2688"/>
                  <a:ext cx="928" cy="309"/>
                </a:xfrm>
                <a:custGeom>
                  <a:avLst/>
                  <a:gdLst>
                    <a:gd name="G0" fmla="+- 0 0 0"/>
                    <a:gd name="G1" fmla="+- 21600 0 0"/>
                    <a:gd name="G2" fmla="+- 21600 0 0"/>
                    <a:gd name="T0" fmla="*/ 0 w 21227"/>
                    <a:gd name="T1" fmla="*/ 0 h 21600"/>
                    <a:gd name="T2" fmla="*/ 21227 w 21227"/>
                    <a:gd name="T3" fmla="*/ 17602 h 21600"/>
                    <a:gd name="T4" fmla="*/ 0 w 21227"/>
                    <a:gd name="T5" fmla="*/ 21600 h 21600"/>
                  </a:gdLst>
                  <a:ahLst/>
                  <a:cxnLst>
                    <a:cxn ang="0">
                      <a:pos x="T0" y="T1"/>
                    </a:cxn>
                    <a:cxn ang="0">
                      <a:pos x="T2" y="T3"/>
                    </a:cxn>
                    <a:cxn ang="0">
                      <a:pos x="T4" y="T5"/>
                    </a:cxn>
                  </a:cxnLst>
                  <a:rect l="0" t="0" r="r" b="b"/>
                  <a:pathLst>
                    <a:path w="21227" h="21600" fill="none" extrusionOk="0">
                      <a:moveTo>
                        <a:pt x="-1" y="0"/>
                      </a:moveTo>
                      <a:cubicBezTo>
                        <a:pt x="10387" y="0"/>
                        <a:pt x="19304" y="7393"/>
                        <a:pt x="21226" y="17602"/>
                      </a:cubicBezTo>
                    </a:path>
                    <a:path w="21227" h="21600" stroke="0" extrusionOk="0">
                      <a:moveTo>
                        <a:pt x="-1" y="0"/>
                      </a:moveTo>
                      <a:cubicBezTo>
                        <a:pt x="10387" y="0"/>
                        <a:pt x="19304" y="7393"/>
                        <a:pt x="21226" y="17602"/>
                      </a:cubicBezTo>
                      <a:lnTo>
                        <a:pt x="0" y="21600"/>
                      </a:lnTo>
                      <a:close/>
                    </a:path>
                  </a:pathLst>
                </a:custGeom>
                <a:solidFill>
                  <a:schemeClr val="bg1"/>
                </a:solidFill>
                <a:ln w="28575">
                  <a:solidFill>
                    <a:schemeClr val="tx1">
                      <a:lumMod val="65000"/>
                      <a:lumOff val="35000"/>
                    </a:schemeClr>
                  </a:solidFill>
                  <a:round/>
                  <a:headEnd/>
                  <a:tailEnd/>
                </a:ln>
                <a:effectLst/>
              </p:spPr>
              <p:txBody>
                <a:bodyPr wrap="none" anchor="ctr"/>
                <a:lstStyle/>
                <a:p>
                  <a:pPr>
                    <a:defRPr/>
                  </a:pPr>
                  <a:endParaRPr lang="fr-FR"/>
                </a:p>
              </p:txBody>
            </p:sp>
            <p:sp>
              <p:nvSpPr>
                <p:cNvPr id="63" name="Arc 115"/>
                <p:cNvSpPr>
                  <a:spLocks/>
                </p:cNvSpPr>
                <p:nvPr/>
              </p:nvSpPr>
              <p:spPr bwMode="auto">
                <a:xfrm rot="16200000" flipV="1">
                  <a:off x="2289" y="3206"/>
                  <a:ext cx="866" cy="307"/>
                </a:xfrm>
                <a:custGeom>
                  <a:avLst/>
                  <a:gdLst>
                    <a:gd name="G0" fmla="+- 0 0 0"/>
                    <a:gd name="G1" fmla="+- 21600 0 0"/>
                    <a:gd name="G2" fmla="+- 21600 0 0"/>
                    <a:gd name="T0" fmla="*/ 0 w 19797"/>
                    <a:gd name="T1" fmla="*/ 0 h 21600"/>
                    <a:gd name="T2" fmla="*/ 19797 w 19797"/>
                    <a:gd name="T3" fmla="*/ 12960 h 21600"/>
                    <a:gd name="T4" fmla="*/ 0 w 19797"/>
                    <a:gd name="T5" fmla="*/ 21600 h 21600"/>
                  </a:gdLst>
                  <a:ahLst/>
                  <a:cxnLst>
                    <a:cxn ang="0">
                      <a:pos x="T0" y="T1"/>
                    </a:cxn>
                    <a:cxn ang="0">
                      <a:pos x="T2" y="T3"/>
                    </a:cxn>
                    <a:cxn ang="0">
                      <a:pos x="T4" y="T5"/>
                    </a:cxn>
                  </a:cxnLst>
                  <a:rect l="0" t="0" r="r" b="b"/>
                  <a:pathLst>
                    <a:path w="19797" h="21600" fill="none" extrusionOk="0">
                      <a:moveTo>
                        <a:pt x="-1" y="0"/>
                      </a:moveTo>
                      <a:cubicBezTo>
                        <a:pt x="8588" y="0"/>
                        <a:pt x="16361" y="5088"/>
                        <a:pt x="19796" y="12960"/>
                      </a:cubicBezTo>
                    </a:path>
                    <a:path w="19797" h="21600" stroke="0" extrusionOk="0">
                      <a:moveTo>
                        <a:pt x="-1" y="0"/>
                      </a:moveTo>
                      <a:cubicBezTo>
                        <a:pt x="8588" y="0"/>
                        <a:pt x="16361" y="5088"/>
                        <a:pt x="19796" y="12960"/>
                      </a:cubicBezTo>
                      <a:lnTo>
                        <a:pt x="0" y="21600"/>
                      </a:lnTo>
                      <a:close/>
                    </a:path>
                  </a:pathLst>
                </a:custGeom>
                <a:solidFill>
                  <a:schemeClr val="bg1"/>
                </a:solidFill>
                <a:ln w="28575">
                  <a:solidFill>
                    <a:schemeClr val="tx1">
                      <a:lumMod val="65000"/>
                      <a:lumOff val="35000"/>
                    </a:schemeClr>
                  </a:solidFill>
                  <a:round/>
                  <a:headEnd/>
                  <a:tailEnd/>
                </a:ln>
                <a:effectLst/>
              </p:spPr>
              <p:txBody>
                <a:bodyPr wrap="none" anchor="ctr"/>
                <a:lstStyle/>
                <a:p>
                  <a:pPr>
                    <a:defRPr/>
                  </a:pPr>
                  <a:endParaRPr lang="fr-FR"/>
                </a:p>
              </p:txBody>
            </p:sp>
          </p:grpSp>
          <p:sp>
            <p:nvSpPr>
              <p:cNvPr id="60" name="Rectangle 116"/>
              <p:cNvSpPr>
                <a:spLocks noChangeArrowheads="1"/>
              </p:cNvSpPr>
              <p:nvPr/>
            </p:nvSpPr>
            <p:spPr bwMode="auto">
              <a:xfrm flipH="1" flipV="1">
                <a:off x="8466540" y="4326378"/>
                <a:ext cx="477434" cy="451243"/>
              </a:xfrm>
              <a:prstGeom prst="rect">
                <a:avLst/>
              </a:prstGeom>
              <a:solidFill>
                <a:schemeClr val="bg1"/>
              </a:solidFill>
              <a:ln w="28575" algn="ctr">
                <a:noFill/>
                <a:miter lim="800000"/>
                <a:headEnd/>
                <a:tailEnd/>
              </a:ln>
            </p:spPr>
            <p:txBody>
              <a:bodyPr wrap="none" anchor="ctr"/>
              <a:lstStyle/>
              <a:p>
                <a:pPr>
                  <a:defRPr/>
                </a:pPr>
                <a:endParaRPr lang="fr-FR"/>
              </a:p>
            </p:txBody>
          </p:sp>
          <p:sp>
            <p:nvSpPr>
              <p:cNvPr id="61" name="Rectangle 117"/>
              <p:cNvSpPr>
                <a:spLocks noChangeArrowheads="1"/>
              </p:cNvSpPr>
              <p:nvPr/>
            </p:nvSpPr>
            <p:spPr bwMode="auto">
              <a:xfrm>
                <a:off x="8064096" y="4281488"/>
                <a:ext cx="860828" cy="70542"/>
              </a:xfrm>
              <a:prstGeom prst="rect">
                <a:avLst/>
              </a:prstGeom>
              <a:solidFill>
                <a:schemeClr val="bg1"/>
              </a:solidFill>
              <a:ln w="9525">
                <a:solidFill>
                  <a:schemeClr val="bg1"/>
                </a:solidFill>
                <a:miter lim="800000"/>
                <a:headEnd/>
                <a:tailEnd/>
              </a:ln>
            </p:spPr>
            <p:txBody>
              <a:bodyPr wrap="none" anchor="ctr"/>
              <a:lstStyle/>
              <a:p>
                <a:pPr>
                  <a:defRPr/>
                </a:pPr>
                <a:endParaRPr lang="fr-FR"/>
              </a:p>
            </p:txBody>
          </p:sp>
        </p:grpSp>
        <p:sp>
          <p:nvSpPr>
            <p:cNvPr id="80931" name="Oval 108"/>
            <p:cNvSpPr>
              <a:spLocks noChangeArrowheads="1"/>
            </p:cNvSpPr>
            <p:nvPr/>
          </p:nvSpPr>
          <p:spPr bwMode="auto">
            <a:xfrm rot="5400000" flipV="1">
              <a:off x="8034175" y="5421912"/>
              <a:ext cx="109672" cy="109728"/>
            </a:xfrm>
            <a:prstGeom prst="ellipse">
              <a:avLst/>
            </a:prstGeom>
            <a:solidFill>
              <a:srgbClr val="008000"/>
            </a:solidFill>
            <a:ln w="9525" algn="ctr">
              <a:solidFill>
                <a:schemeClr val="tx1"/>
              </a:solidFill>
              <a:round/>
              <a:headEnd/>
              <a:tailEnd/>
            </a:ln>
          </p:spPr>
          <p:txBody>
            <a:bodyPr/>
            <a:lstStyle/>
            <a:p>
              <a:endParaRPr lang="fr-FR"/>
            </a:p>
          </p:txBody>
        </p:sp>
        <p:sp>
          <p:nvSpPr>
            <p:cNvPr id="80932" name="Line 118"/>
            <p:cNvSpPr>
              <a:spLocks noChangeShapeType="1"/>
            </p:cNvSpPr>
            <p:nvPr/>
          </p:nvSpPr>
          <p:spPr bwMode="auto">
            <a:xfrm>
              <a:off x="7610475" y="4592339"/>
              <a:ext cx="10562" cy="1038225"/>
            </a:xfrm>
            <a:prstGeom prst="line">
              <a:avLst/>
            </a:prstGeom>
            <a:noFill/>
            <a:ln w="28575">
              <a:solidFill>
                <a:srgbClr val="FF0000"/>
              </a:solidFill>
              <a:round/>
              <a:headEnd/>
              <a:tailEnd/>
            </a:ln>
          </p:spPr>
          <p:txBody>
            <a:bodyPr/>
            <a:lstStyle/>
            <a:p>
              <a:endParaRPr lang="fr-FR"/>
            </a:p>
          </p:txBody>
        </p:sp>
        <p:cxnSp>
          <p:nvCxnSpPr>
            <p:cNvPr id="80933" name="Connecteur droit 152"/>
            <p:cNvCxnSpPr>
              <a:cxnSpLocks noChangeShapeType="1"/>
            </p:cNvCxnSpPr>
            <p:nvPr/>
          </p:nvCxnSpPr>
          <p:spPr bwMode="auto">
            <a:xfrm>
              <a:off x="7267575" y="5640735"/>
              <a:ext cx="1600200" cy="0"/>
            </a:xfrm>
            <a:prstGeom prst="line">
              <a:avLst/>
            </a:prstGeom>
            <a:noFill/>
            <a:ln w="9525" algn="ctr">
              <a:solidFill>
                <a:schemeClr val="tx1"/>
              </a:solidFill>
              <a:round/>
              <a:headEnd/>
              <a:tailEnd type="arrow" w="med" len="med"/>
            </a:ln>
          </p:spPr>
        </p:cxnSp>
        <p:cxnSp>
          <p:nvCxnSpPr>
            <p:cNvPr id="80934" name="Connecteur droit avec flèche 154"/>
            <p:cNvCxnSpPr>
              <a:cxnSpLocks noChangeShapeType="1"/>
            </p:cNvCxnSpPr>
            <p:nvPr/>
          </p:nvCxnSpPr>
          <p:spPr bwMode="auto">
            <a:xfrm rot="5400000" flipH="1" flipV="1">
              <a:off x="6677025" y="5029200"/>
              <a:ext cx="1314450" cy="1588"/>
            </a:xfrm>
            <a:prstGeom prst="straightConnector1">
              <a:avLst/>
            </a:prstGeom>
            <a:noFill/>
            <a:ln w="9525" algn="ctr">
              <a:solidFill>
                <a:schemeClr val="tx1"/>
              </a:solidFill>
              <a:round/>
              <a:headEnd/>
              <a:tailEnd type="arrow" w="med" len="med"/>
            </a:ln>
          </p:spPr>
        </p:cxnSp>
        <p:sp>
          <p:nvSpPr>
            <p:cNvPr id="80935" name="ZoneTexte 156"/>
            <p:cNvSpPr txBox="1">
              <a:spLocks noChangeArrowheads="1"/>
            </p:cNvSpPr>
            <p:nvPr/>
          </p:nvSpPr>
          <p:spPr bwMode="auto">
            <a:xfrm>
              <a:off x="8686800" y="5724525"/>
              <a:ext cx="333375" cy="369332"/>
            </a:xfrm>
            <a:prstGeom prst="rect">
              <a:avLst/>
            </a:prstGeom>
            <a:noFill/>
            <a:ln w="9525">
              <a:noFill/>
              <a:miter lim="800000"/>
              <a:headEnd/>
              <a:tailEnd/>
            </a:ln>
          </p:spPr>
          <p:txBody>
            <a:bodyPr>
              <a:spAutoFit/>
            </a:bodyPr>
            <a:lstStyle/>
            <a:p>
              <a:r>
                <a:rPr lang="fr-FR"/>
                <a:t>E</a:t>
              </a:r>
            </a:p>
          </p:txBody>
        </p:sp>
        <p:sp>
          <p:nvSpPr>
            <p:cNvPr id="80936" name="ZoneTexte 157"/>
            <p:cNvSpPr txBox="1">
              <a:spLocks noChangeArrowheads="1"/>
            </p:cNvSpPr>
            <p:nvPr/>
          </p:nvSpPr>
          <p:spPr bwMode="auto">
            <a:xfrm>
              <a:off x="6972300" y="3990975"/>
              <a:ext cx="647700" cy="369332"/>
            </a:xfrm>
            <a:prstGeom prst="rect">
              <a:avLst/>
            </a:prstGeom>
            <a:noFill/>
            <a:ln w="9525">
              <a:noFill/>
              <a:miter lim="800000"/>
              <a:headEnd/>
              <a:tailEnd/>
            </a:ln>
          </p:spPr>
          <p:txBody>
            <a:bodyPr>
              <a:spAutoFit/>
            </a:bodyPr>
            <a:lstStyle/>
            <a:p>
              <a:r>
                <a:rPr lang="fr-FR"/>
                <a:t>n</a:t>
              </a:r>
              <a:r>
                <a:rPr lang="fr-FR" baseline="-25000"/>
                <a:t>QP</a:t>
              </a:r>
            </a:p>
          </p:txBody>
        </p:sp>
      </p:grpSp>
      <p:sp>
        <p:nvSpPr>
          <p:cNvPr id="80904" name="pole tekstowe 63"/>
          <p:cNvSpPr txBox="1">
            <a:spLocks noChangeArrowheads="1"/>
          </p:cNvSpPr>
          <p:nvPr/>
        </p:nvSpPr>
        <p:spPr bwMode="auto">
          <a:xfrm>
            <a:off x="415925" y="3098800"/>
            <a:ext cx="2089150" cy="1323975"/>
          </a:xfrm>
          <a:prstGeom prst="rect">
            <a:avLst/>
          </a:prstGeom>
          <a:noFill/>
          <a:ln w="9525">
            <a:noFill/>
            <a:miter lim="800000"/>
            <a:headEnd/>
            <a:tailEnd/>
          </a:ln>
        </p:spPr>
        <p:txBody>
          <a:bodyPr>
            <a:spAutoFit/>
          </a:bodyPr>
          <a:lstStyle/>
          <a:p>
            <a:r>
              <a:rPr lang="en-US" sz="8000"/>
              <a:t>1.</a:t>
            </a:r>
            <a:endParaRPr lang="fr-FR" sz="8000"/>
          </a:p>
        </p:txBody>
      </p:sp>
      <p:sp>
        <p:nvSpPr>
          <p:cNvPr id="80905" name="pole tekstowe 64"/>
          <p:cNvSpPr txBox="1">
            <a:spLocks noChangeArrowheads="1"/>
          </p:cNvSpPr>
          <p:nvPr/>
        </p:nvSpPr>
        <p:spPr bwMode="auto">
          <a:xfrm>
            <a:off x="460375" y="4878388"/>
            <a:ext cx="2090738" cy="1323975"/>
          </a:xfrm>
          <a:prstGeom prst="rect">
            <a:avLst/>
          </a:prstGeom>
          <a:noFill/>
          <a:ln w="9525">
            <a:noFill/>
            <a:miter lim="800000"/>
            <a:headEnd/>
            <a:tailEnd/>
          </a:ln>
        </p:spPr>
        <p:txBody>
          <a:bodyPr>
            <a:spAutoFit/>
          </a:bodyPr>
          <a:lstStyle/>
          <a:p>
            <a:r>
              <a:rPr lang="en-US" sz="8000"/>
              <a:t>2.</a:t>
            </a:r>
            <a:endParaRPr lang="fr-FR" sz="8000"/>
          </a:p>
        </p:txBody>
      </p:sp>
      <p:cxnSp>
        <p:nvCxnSpPr>
          <p:cNvPr id="80906" name="Łącznik prosty 66"/>
          <p:cNvCxnSpPr>
            <a:cxnSpLocks noChangeShapeType="1"/>
          </p:cNvCxnSpPr>
          <p:nvPr/>
        </p:nvCxnSpPr>
        <p:spPr bwMode="auto">
          <a:xfrm flipV="1">
            <a:off x="0" y="2886075"/>
            <a:ext cx="9451975" cy="23813"/>
          </a:xfrm>
          <a:prstGeom prst="line">
            <a:avLst/>
          </a:prstGeom>
          <a:noFill/>
          <a:ln w="9525" algn="ctr">
            <a:solidFill>
              <a:schemeClr val="tx1"/>
            </a:solidFill>
            <a:round/>
            <a:headEnd/>
            <a:tailEnd/>
          </a:ln>
        </p:spPr>
      </p:cxnSp>
      <p:grpSp>
        <p:nvGrpSpPr>
          <p:cNvPr id="80907" name="Groupe 158"/>
          <p:cNvGrpSpPr>
            <a:grpSpLocks/>
          </p:cNvGrpSpPr>
          <p:nvPr/>
        </p:nvGrpSpPr>
        <p:grpSpPr bwMode="auto">
          <a:xfrm>
            <a:off x="2006600" y="4502150"/>
            <a:ext cx="2047875" cy="1970088"/>
            <a:chOff x="6972300" y="3990975"/>
            <a:chExt cx="2047875" cy="2102882"/>
          </a:xfrm>
        </p:grpSpPr>
        <p:grpSp>
          <p:nvGrpSpPr>
            <p:cNvPr id="8" name="Groupe 150"/>
            <p:cNvGrpSpPr/>
            <p:nvPr/>
          </p:nvGrpSpPr>
          <p:grpSpPr>
            <a:xfrm>
              <a:off x="7800386" y="4762484"/>
              <a:ext cx="1134069" cy="753774"/>
              <a:chOff x="8064096" y="4281488"/>
              <a:chExt cx="879880" cy="660777"/>
            </a:xfrm>
            <a:scene3d>
              <a:camera prst="orthographicFront">
                <a:rot lat="10800000" lon="0" rev="5400000"/>
              </a:camera>
              <a:lightRig rig="threePt" dir="t"/>
            </a:scene3d>
          </p:grpSpPr>
          <p:sp>
            <p:nvSpPr>
              <p:cNvPr id="77" name="Rectangle 112"/>
              <p:cNvSpPr>
                <a:spLocks noChangeArrowheads="1"/>
              </p:cNvSpPr>
              <p:nvPr/>
            </p:nvSpPr>
            <p:spPr bwMode="auto">
              <a:xfrm flipH="1" flipV="1">
                <a:off x="8141740" y="4350127"/>
                <a:ext cx="787400" cy="592138"/>
              </a:xfrm>
              <a:prstGeom prst="rect">
                <a:avLst/>
              </a:prstGeom>
              <a:noFill/>
              <a:ln w="28575" algn="ctr">
                <a:solidFill>
                  <a:schemeClr val="tx1">
                    <a:lumMod val="65000"/>
                    <a:lumOff val="35000"/>
                  </a:schemeClr>
                </a:solidFill>
                <a:miter lim="800000"/>
                <a:headEnd/>
                <a:tailEnd/>
              </a:ln>
              <a:effectLst/>
            </p:spPr>
            <p:txBody>
              <a:bodyPr wrap="none" anchor="ctr"/>
              <a:lstStyle/>
              <a:p>
                <a:pPr>
                  <a:defRPr/>
                </a:pPr>
                <a:endParaRPr lang="fr-FR"/>
              </a:p>
            </p:txBody>
          </p:sp>
          <p:grpSp>
            <p:nvGrpSpPr>
              <p:cNvPr id="9" name="Group 113"/>
              <p:cNvGrpSpPr>
                <a:grpSpLocks/>
              </p:cNvGrpSpPr>
              <p:nvPr/>
            </p:nvGrpSpPr>
            <p:grpSpPr bwMode="auto">
              <a:xfrm flipH="1" flipV="1">
                <a:off x="8304633" y="4325842"/>
                <a:ext cx="639343" cy="595309"/>
                <a:chOff x="1772" y="2688"/>
                <a:chExt cx="1103" cy="1105"/>
              </a:xfrm>
            </p:grpSpPr>
            <p:sp>
              <p:nvSpPr>
                <p:cNvPr id="81" name="Arc 114"/>
                <p:cNvSpPr>
                  <a:spLocks/>
                </p:cNvSpPr>
                <p:nvPr/>
              </p:nvSpPr>
              <p:spPr bwMode="auto">
                <a:xfrm>
                  <a:off x="1772" y="2688"/>
                  <a:ext cx="928" cy="309"/>
                </a:xfrm>
                <a:custGeom>
                  <a:avLst/>
                  <a:gdLst>
                    <a:gd name="G0" fmla="+- 0 0 0"/>
                    <a:gd name="G1" fmla="+- 21600 0 0"/>
                    <a:gd name="G2" fmla="+- 21600 0 0"/>
                    <a:gd name="T0" fmla="*/ 0 w 21227"/>
                    <a:gd name="T1" fmla="*/ 0 h 21600"/>
                    <a:gd name="T2" fmla="*/ 21227 w 21227"/>
                    <a:gd name="T3" fmla="*/ 17602 h 21600"/>
                    <a:gd name="T4" fmla="*/ 0 w 21227"/>
                    <a:gd name="T5" fmla="*/ 21600 h 21600"/>
                  </a:gdLst>
                  <a:ahLst/>
                  <a:cxnLst>
                    <a:cxn ang="0">
                      <a:pos x="T0" y="T1"/>
                    </a:cxn>
                    <a:cxn ang="0">
                      <a:pos x="T2" y="T3"/>
                    </a:cxn>
                    <a:cxn ang="0">
                      <a:pos x="T4" y="T5"/>
                    </a:cxn>
                  </a:cxnLst>
                  <a:rect l="0" t="0" r="r" b="b"/>
                  <a:pathLst>
                    <a:path w="21227" h="21600" fill="none" extrusionOk="0">
                      <a:moveTo>
                        <a:pt x="-1" y="0"/>
                      </a:moveTo>
                      <a:cubicBezTo>
                        <a:pt x="10387" y="0"/>
                        <a:pt x="19304" y="7393"/>
                        <a:pt x="21226" y="17602"/>
                      </a:cubicBezTo>
                    </a:path>
                    <a:path w="21227" h="21600" stroke="0" extrusionOk="0">
                      <a:moveTo>
                        <a:pt x="-1" y="0"/>
                      </a:moveTo>
                      <a:cubicBezTo>
                        <a:pt x="10387" y="0"/>
                        <a:pt x="19304" y="7393"/>
                        <a:pt x="21226" y="17602"/>
                      </a:cubicBezTo>
                      <a:lnTo>
                        <a:pt x="0" y="21600"/>
                      </a:lnTo>
                      <a:close/>
                    </a:path>
                  </a:pathLst>
                </a:custGeom>
                <a:solidFill>
                  <a:schemeClr val="bg1"/>
                </a:solidFill>
                <a:ln w="28575">
                  <a:solidFill>
                    <a:schemeClr val="tx1">
                      <a:lumMod val="65000"/>
                      <a:lumOff val="35000"/>
                    </a:schemeClr>
                  </a:solidFill>
                  <a:round/>
                  <a:headEnd/>
                  <a:tailEnd/>
                </a:ln>
                <a:effectLst/>
              </p:spPr>
              <p:txBody>
                <a:bodyPr wrap="none" anchor="ctr"/>
                <a:lstStyle/>
                <a:p>
                  <a:pPr>
                    <a:defRPr/>
                  </a:pPr>
                  <a:endParaRPr lang="fr-FR"/>
                </a:p>
              </p:txBody>
            </p:sp>
            <p:sp>
              <p:nvSpPr>
                <p:cNvPr id="82" name="Arc 115"/>
                <p:cNvSpPr>
                  <a:spLocks/>
                </p:cNvSpPr>
                <p:nvPr/>
              </p:nvSpPr>
              <p:spPr bwMode="auto">
                <a:xfrm rot="16200000" flipV="1">
                  <a:off x="2289" y="3206"/>
                  <a:ext cx="866" cy="307"/>
                </a:xfrm>
                <a:custGeom>
                  <a:avLst/>
                  <a:gdLst>
                    <a:gd name="G0" fmla="+- 0 0 0"/>
                    <a:gd name="G1" fmla="+- 21600 0 0"/>
                    <a:gd name="G2" fmla="+- 21600 0 0"/>
                    <a:gd name="T0" fmla="*/ 0 w 19797"/>
                    <a:gd name="T1" fmla="*/ 0 h 21600"/>
                    <a:gd name="T2" fmla="*/ 19797 w 19797"/>
                    <a:gd name="T3" fmla="*/ 12960 h 21600"/>
                    <a:gd name="T4" fmla="*/ 0 w 19797"/>
                    <a:gd name="T5" fmla="*/ 21600 h 21600"/>
                  </a:gdLst>
                  <a:ahLst/>
                  <a:cxnLst>
                    <a:cxn ang="0">
                      <a:pos x="T0" y="T1"/>
                    </a:cxn>
                    <a:cxn ang="0">
                      <a:pos x="T2" y="T3"/>
                    </a:cxn>
                    <a:cxn ang="0">
                      <a:pos x="T4" y="T5"/>
                    </a:cxn>
                  </a:cxnLst>
                  <a:rect l="0" t="0" r="r" b="b"/>
                  <a:pathLst>
                    <a:path w="19797" h="21600" fill="none" extrusionOk="0">
                      <a:moveTo>
                        <a:pt x="-1" y="0"/>
                      </a:moveTo>
                      <a:cubicBezTo>
                        <a:pt x="8588" y="0"/>
                        <a:pt x="16361" y="5088"/>
                        <a:pt x="19796" y="12960"/>
                      </a:cubicBezTo>
                    </a:path>
                    <a:path w="19797" h="21600" stroke="0" extrusionOk="0">
                      <a:moveTo>
                        <a:pt x="-1" y="0"/>
                      </a:moveTo>
                      <a:cubicBezTo>
                        <a:pt x="8588" y="0"/>
                        <a:pt x="16361" y="5088"/>
                        <a:pt x="19796" y="12960"/>
                      </a:cubicBezTo>
                      <a:lnTo>
                        <a:pt x="0" y="21600"/>
                      </a:lnTo>
                      <a:close/>
                    </a:path>
                  </a:pathLst>
                </a:custGeom>
                <a:solidFill>
                  <a:schemeClr val="bg1"/>
                </a:solidFill>
                <a:ln w="28575">
                  <a:solidFill>
                    <a:schemeClr val="tx1">
                      <a:lumMod val="65000"/>
                      <a:lumOff val="35000"/>
                    </a:schemeClr>
                  </a:solidFill>
                  <a:round/>
                  <a:headEnd/>
                  <a:tailEnd/>
                </a:ln>
                <a:effectLst/>
              </p:spPr>
              <p:txBody>
                <a:bodyPr wrap="none" anchor="ctr"/>
                <a:lstStyle/>
                <a:p>
                  <a:pPr>
                    <a:defRPr/>
                  </a:pPr>
                  <a:endParaRPr lang="fr-FR"/>
                </a:p>
              </p:txBody>
            </p:sp>
          </p:grpSp>
          <p:sp>
            <p:nvSpPr>
              <p:cNvPr id="79" name="Rectangle 116"/>
              <p:cNvSpPr>
                <a:spLocks noChangeArrowheads="1"/>
              </p:cNvSpPr>
              <p:nvPr/>
            </p:nvSpPr>
            <p:spPr bwMode="auto">
              <a:xfrm flipH="1" flipV="1">
                <a:off x="8466540" y="4326378"/>
                <a:ext cx="477434" cy="451243"/>
              </a:xfrm>
              <a:prstGeom prst="rect">
                <a:avLst/>
              </a:prstGeom>
              <a:solidFill>
                <a:schemeClr val="bg1"/>
              </a:solidFill>
              <a:ln w="28575" algn="ctr">
                <a:noFill/>
                <a:miter lim="800000"/>
                <a:headEnd/>
                <a:tailEnd/>
              </a:ln>
            </p:spPr>
            <p:txBody>
              <a:bodyPr wrap="none" anchor="ctr"/>
              <a:lstStyle/>
              <a:p>
                <a:pPr>
                  <a:defRPr/>
                </a:pPr>
                <a:endParaRPr lang="fr-FR"/>
              </a:p>
            </p:txBody>
          </p:sp>
          <p:sp>
            <p:nvSpPr>
              <p:cNvPr id="80" name="Rectangle 117"/>
              <p:cNvSpPr>
                <a:spLocks noChangeArrowheads="1"/>
              </p:cNvSpPr>
              <p:nvPr/>
            </p:nvSpPr>
            <p:spPr bwMode="auto">
              <a:xfrm>
                <a:off x="8064096" y="4281488"/>
                <a:ext cx="860828" cy="70542"/>
              </a:xfrm>
              <a:prstGeom prst="rect">
                <a:avLst/>
              </a:prstGeom>
              <a:solidFill>
                <a:schemeClr val="bg1"/>
              </a:solidFill>
              <a:ln w="9525">
                <a:solidFill>
                  <a:schemeClr val="bg1"/>
                </a:solidFill>
                <a:miter lim="800000"/>
                <a:headEnd/>
                <a:tailEnd/>
              </a:ln>
            </p:spPr>
            <p:txBody>
              <a:bodyPr wrap="none" anchor="ctr"/>
              <a:lstStyle/>
              <a:p>
                <a:pPr>
                  <a:defRPr/>
                </a:pPr>
                <a:endParaRPr lang="fr-FR"/>
              </a:p>
            </p:txBody>
          </p:sp>
        </p:grpSp>
        <p:sp>
          <p:nvSpPr>
            <p:cNvPr id="80923" name="Oval 108"/>
            <p:cNvSpPr>
              <a:spLocks noChangeArrowheads="1"/>
            </p:cNvSpPr>
            <p:nvPr/>
          </p:nvSpPr>
          <p:spPr bwMode="auto">
            <a:xfrm rot="5400000" flipV="1">
              <a:off x="8034175" y="5421912"/>
              <a:ext cx="109672" cy="109728"/>
            </a:xfrm>
            <a:prstGeom prst="ellipse">
              <a:avLst/>
            </a:prstGeom>
            <a:solidFill>
              <a:srgbClr val="008000"/>
            </a:solidFill>
            <a:ln w="9525" algn="ctr">
              <a:solidFill>
                <a:schemeClr val="tx1"/>
              </a:solidFill>
              <a:round/>
              <a:headEnd/>
              <a:tailEnd/>
            </a:ln>
          </p:spPr>
          <p:txBody>
            <a:bodyPr/>
            <a:lstStyle/>
            <a:p>
              <a:endParaRPr lang="fr-FR"/>
            </a:p>
          </p:txBody>
        </p:sp>
        <p:sp>
          <p:nvSpPr>
            <p:cNvPr id="80924" name="Line 118"/>
            <p:cNvSpPr>
              <a:spLocks noChangeShapeType="1"/>
            </p:cNvSpPr>
            <p:nvPr/>
          </p:nvSpPr>
          <p:spPr bwMode="auto">
            <a:xfrm>
              <a:off x="7610475" y="4592339"/>
              <a:ext cx="10562" cy="1038225"/>
            </a:xfrm>
            <a:prstGeom prst="line">
              <a:avLst/>
            </a:prstGeom>
            <a:noFill/>
            <a:ln w="28575">
              <a:solidFill>
                <a:srgbClr val="FF0000"/>
              </a:solidFill>
              <a:round/>
              <a:headEnd/>
              <a:tailEnd/>
            </a:ln>
          </p:spPr>
          <p:txBody>
            <a:bodyPr/>
            <a:lstStyle/>
            <a:p>
              <a:endParaRPr lang="fr-FR"/>
            </a:p>
          </p:txBody>
        </p:sp>
        <p:cxnSp>
          <p:nvCxnSpPr>
            <p:cNvPr id="80925" name="Connecteur droit 152"/>
            <p:cNvCxnSpPr>
              <a:cxnSpLocks noChangeShapeType="1"/>
            </p:cNvCxnSpPr>
            <p:nvPr/>
          </p:nvCxnSpPr>
          <p:spPr bwMode="auto">
            <a:xfrm>
              <a:off x="7267575" y="5640735"/>
              <a:ext cx="1600200" cy="0"/>
            </a:xfrm>
            <a:prstGeom prst="line">
              <a:avLst/>
            </a:prstGeom>
            <a:noFill/>
            <a:ln w="9525" algn="ctr">
              <a:solidFill>
                <a:schemeClr val="tx1"/>
              </a:solidFill>
              <a:round/>
              <a:headEnd/>
              <a:tailEnd type="arrow" w="med" len="med"/>
            </a:ln>
          </p:spPr>
        </p:cxnSp>
        <p:cxnSp>
          <p:nvCxnSpPr>
            <p:cNvPr id="80926" name="Connecteur droit avec flèche 154"/>
            <p:cNvCxnSpPr>
              <a:cxnSpLocks noChangeShapeType="1"/>
            </p:cNvCxnSpPr>
            <p:nvPr/>
          </p:nvCxnSpPr>
          <p:spPr bwMode="auto">
            <a:xfrm rot="5400000" flipH="1" flipV="1">
              <a:off x="6677025" y="5029200"/>
              <a:ext cx="1314450" cy="1588"/>
            </a:xfrm>
            <a:prstGeom prst="straightConnector1">
              <a:avLst/>
            </a:prstGeom>
            <a:noFill/>
            <a:ln w="9525" algn="ctr">
              <a:solidFill>
                <a:schemeClr val="tx1"/>
              </a:solidFill>
              <a:round/>
              <a:headEnd/>
              <a:tailEnd type="arrow" w="med" len="med"/>
            </a:ln>
          </p:spPr>
        </p:cxnSp>
        <p:sp>
          <p:nvSpPr>
            <p:cNvPr id="74" name="Flèche en arc 155"/>
            <p:cNvSpPr/>
            <p:nvPr/>
          </p:nvSpPr>
          <p:spPr bwMode="auto">
            <a:xfrm>
              <a:off x="7629525" y="5257800"/>
              <a:ext cx="361950" cy="428625"/>
            </a:xfrm>
            <a:prstGeom prst="circularArrow">
              <a:avLst/>
            </a:prstGeom>
            <a:solidFill>
              <a:srgbClr val="006600"/>
            </a:solidFill>
            <a:ln w="9525" cap="flat" cmpd="sng" algn="ctr">
              <a:noFill/>
              <a:prstDash val="solid"/>
              <a:round/>
              <a:headEnd type="none" w="med" len="med"/>
              <a:tailEnd type="none" w="med" len="med"/>
            </a:ln>
            <a:effectLst/>
            <a:scene3d>
              <a:camera prst="orthographicFront">
                <a:rot lat="0" lon="10799977" rev="0"/>
              </a:camera>
              <a:lightRig rig="threePt" dir="t"/>
            </a:scene3d>
          </p:spPr>
          <p:txBody>
            <a:bodyPr/>
            <a:lstStyle/>
            <a:p>
              <a:pPr algn="ctr">
                <a:defRPr/>
              </a:pPr>
              <a:endParaRPr lang="fr-FR">
                <a:latin typeface="Arial" charset="0"/>
              </a:endParaRPr>
            </a:p>
          </p:txBody>
        </p:sp>
        <p:sp>
          <p:nvSpPr>
            <p:cNvPr id="80928" name="ZoneTexte 156"/>
            <p:cNvSpPr txBox="1">
              <a:spLocks noChangeArrowheads="1"/>
            </p:cNvSpPr>
            <p:nvPr/>
          </p:nvSpPr>
          <p:spPr bwMode="auto">
            <a:xfrm>
              <a:off x="8686800" y="5724525"/>
              <a:ext cx="333375" cy="369332"/>
            </a:xfrm>
            <a:prstGeom prst="rect">
              <a:avLst/>
            </a:prstGeom>
            <a:noFill/>
            <a:ln w="9525">
              <a:noFill/>
              <a:miter lim="800000"/>
              <a:headEnd/>
              <a:tailEnd/>
            </a:ln>
          </p:spPr>
          <p:txBody>
            <a:bodyPr>
              <a:spAutoFit/>
            </a:bodyPr>
            <a:lstStyle/>
            <a:p>
              <a:r>
                <a:rPr lang="fr-FR"/>
                <a:t>E</a:t>
              </a:r>
            </a:p>
          </p:txBody>
        </p:sp>
        <p:sp>
          <p:nvSpPr>
            <p:cNvPr id="80929" name="ZoneTexte 157"/>
            <p:cNvSpPr txBox="1">
              <a:spLocks noChangeArrowheads="1"/>
            </p:cNvSpPr>
            <p:nvPr/>
          </p:nvSpPr>
          <p:spPr bwMode="auto">
            <a:xfrm>
              <a:off x="6972300" y="3990975"/>
              <a:ext cx="647700" cy="369332"/>
            </a:xfrm>
            <a:prstGeom prst="rect">
              <a:avLst/>
            </a:prstGeom>
            <a:noFill/>
            <a:ln w="9525">
              <a:noFill/>
              <a:miter lim="800000"/>
              <a:headEnd/>
              <a:tailEnd/>
            </a:ln>
          </p:spPr>
          <p:txBody>
            <a:bodyPr>
              <a:spAutoFit/>
            </a:bodyPr>
            <a:lstStyle/>
            <a:p>
              <a:r>
                <a:rPr lang="fr-FR"/>
                <a:t>n</a:t>
              </a:r>
              <a:r>
                <a:rPr lang="fr-FR" baseline="-25000"/>
                <a:t>QP</a:t>
              </a:r>
            </a:p>
          </p:txBody>
        </p:sp>
      </p:grpSp>
      <p:cxnSp>
        <p:nvCxnSpPr>
          <p:cNvPr id="80908" name="Łącznik prosty ze strzałką 83"/>
          <p:cNvCxnSpPr>
            <a:cxnSpLocks noChangeShapeType="1"/>
          </p:cNvCxnSpPr>
          <p:nvPr/>
        </p:nvCxnSpPr>
        <p:spPr bwMode="auto">
          <a:xfrm rot="5400000" flipH="1" flipV="1">
            <a:off x="3117057" y="3686969"/>
            <a:ext cx="450850" cy="249237"/>
          </a:xfrm>
          <a:prstGeom prst="straightConnector1">
            <a:avLst/>
          </a:prstGeom>
          <a:noFill/>
          <a:ln w="9525" algn="ctr">
            <a:solidFill>
              <a:schemeClr val="tx1"/>
            </a:solidFill>
            <a:round/>
            <a:headEnd/>
            <a:tailEnd type="arrow" w="med" len="med"/>
          </a:ln>
        </p:spPr>
      </p:cxnSp>
      <p:pic>
        <p:nvPicPr>
          <p:cNvPr id="80909" name="Picture 7"/>
          <p:cNvPicPr>
            <a:picLocks noChangeAspect="1" noChangeArrowheads="1"/>
          </p:cNvPicPr>
          <p:nvPr/>
        </p:nvPicPr>
        <p:blipFill>
          <a:blip r:embed="rId4"/>
          <a:srcRect/>
          <a:stretch>
            <a:fillRect/>
          </a:stretch>
        </p:blipFill>
        <p:spPr bwMode="auto">
          <a:xfrm>
            <a:off x="5302250" y="4948238"/>
            <a:ext cx="1485900" cy="1143000"/>
          </a:xfrm>
          <a:prstGeom prst="rect">
            <a:avLst/>
          </a:prstGeom>
          <a:noFill/>
          <a:ln w="9525">
            <a:noFill/>
            <a:miter lim="800000"/>
            <a:headEnd/>
            <a:tailEnd/>
          </a:ln>
        </p:spPr>
      </p:pic>
      <p:pic>
        <p:nvPicPr>
          <p:cNvPr id="80910" name="Picture 8"/>
          <p:cNvPicPr>
            <a:picLocks noChangeAspect="1" noChangeArrowheads="1"/>
          </p:cNvPicPr>
          <p:nvPr/>
        </p:nvPicPr>
        <p:blipFill>
          <a:blip r:embed="rId5"/>
          <a:srcRect/>
          <a:stretch>
            <a:fillRect/>
          </a:stretch>
        </p:blipFill>
        <p:spPr bwMode="auto">
          <a:xfrm>
            <a:off x="5051425" y="3095625"/>
            <a:ext cx="1724025" cy="1238250"/>
          </a:xfrm>
          <a:prstGeom prst="rect">
            <a:avLst/>
          </a:prstGeom>
          <a:noFill/>
          <a:ln w="9525">
            <a:noFill/>
            <a:miter lim="800000"/>
            <a:headEnd/>
            <a:tailEnd/>
          </a:ln>
        </p:spPr>
      </p:pic>
      <p:cxnSp>
        <p:nvCxnSpPr>
          <p:cNvPr id="80911" name="Łącznik prosty ze strzałką 86"/>
          <p:cNvCxnSpPr>
            <a:cxnSpLocks noChangeShapeType="1"/>
          </p:cNvCxnSpPr>
          <p:nvPr/>
        </p:nvCxnSpPr>
        <p:spPr bwMode="auto">
          <a:xfrm>
            <a:off x="4044950" y="3713163"/>
            <a:ext cx="962025" cy="1587"/>
          </a:xfrm>
          <a:prstGeom prst="straightConnector1">
            <a:avLst/>
          </a:prstGeom>
          <a:noFill/>
          <a:ln w="31750" algn="ctr">
            <a:solidFill>
              <a:schemeClr val="tx1"/>
            </a:solidFill>
            <a:round/>
            <a:headEnd/>
            <a:tailEnd type="arrow" w="med" len="med"/>
          </a:ln>
        </p:spPr>
      </p:cxnSp>
      <p:cxnSp>
        <p:nvCxnSpPr>
          <p:cNvPr id="80912" name="Łącznik prosty ze strzałką 87"/>
          <p:cNvCxnSpPr>
            <a:cxnSpLocks noChangeShapeType="1"/>
          </p:cNvCxnSpPr>
          <p:nvPr/>
        </p:nvCxnSpPr>
        <p:spPr bwMode="auto">
          <a:xfrm>
            <a:off x="4116388" y="5411788"/>
            <a:ext cx="962025" cy="1587"/>
          </a:xfrm>
          <a:prstGeom prst="straightConnector1">
            <a:avLst/>
          </a:prstGeom>
          <a:noFill/>
          <a:ln w="31750" algn="ctr">
            <a:solidFill>
              <a:schemeClr val="tx1"/>
            </a:solidFill>
            <a:round/>
            <a:headEnd/>
            <a:tailEnd type="arrow" w="med" len="med"/>
          </a:ln>
        </p:spPr>
      </p:cxnSp>
      <p:sp>
        <p:nvSpPr>
          <p:cNvPr id="80913" name="pole tekstowe 88"/>
          <p:cNvSpPr txBox="1">
            <a:spLocks noChangeArrowheads="1"/>
          </p:cNvSpPr>
          <p:nvPr/>
        </p:nvSpPr>
        <p:spPr bwMode="auto">
          <a:xfrm>
            <a:off x="6899275" y="3467100"/>
            <a:ext cx="2613025" cy="369888"/>
          </a:xfrm>
          <a:prstGeom prst="rect">
            <a:avLst/>
          </a:prstGeom>
          <a:noFill/>
          <a:ln w="9525">
            <a:noFill/>
            <a:miter lim="800000"/>
            <a:headEnd/>
            <a:tailEnd/>
          </a:ln>
        </p:spPr>
        <p:txBody>
          <a:bodyPr>
            <a:spAutoFit/>
          </a:bodyPr>
          <a:lstStyle/>
          <a:p>
            <a:r>
              <a:rPr lang="en-US"/>
              <a:t>Weight = p</a:t>
            </a:r>
            <a:endParaRPr lang="fr-FR"/>
          </a:p>
        </p:txBody>
      </p:sp>
      <p:sp>
        <p:nvSpPr>
          <p:cNvPr id="80914" name="pole tekstowe 89"/>
          <p:cNvSpPr txBox="1">
            <a:spLocks noChangeArrowheads="1"/>
          </p:cNvSpPr>
          <p:nvPr/>
        </p:nvSpPr>
        <p:spPr bwMode="auto">
          <a:xfrm>
            <a:off x="6921500" y="5270500"/>
            <a:ext cx="2613025" cy="369888"/>
          </a:xfrm>
          <a:prstGeom prst="rect">
            <a:avLst/>
          </a:prstGeom>
          <a:noFill/>
          <a:ln w="9525">
            <a:noFill/>
            <a:miter lim="800000"/>
            <a:headEnd/>
            <a:tailEnd/>
          </a:ln>
        </p:spPr>
        <p:txBody>
          <a:bodyPr>
            <a:spAutoFit/>
          </a:bodyPr>
          <a:lstStyle/>
          <a:p>
            <a:r>
              <a:rPr lang="en-US"/>
              <a:t>Weight = 1 - p</a:t>
            </a:r>
            <a:endParaRPr lang="fr-FR"/>
          </a:p>
        </p:txBody>
      </p:sp>
      <p:sp>
        <p:nvSpPr>
          <p:cNvPr id="80915" name="pole tekstowe 90"/>
          <p:cNvSpPr txBox="1">
            <a:spLocks noChangeArrowheads="1"/>
          </p:cNvSpPr>
          <p:nvPr/>
        </p:nvSpPr>
        <p:spPr bwMode="auto">
          <a:xfrm>
            <a:off x="4903788" y="5984875"/>
            <a:ext cx="2322512" cy="369888"/>
          </a:xfrm>
          <a:prstGeom prst="rect">
            <a:avLst/>
          </a:prstGeom>
          <a:noFill/>
          <a:ln w="9525">
            <a:noFill/>
            <a:miter lim="800000"/>
            <a:headEnd/>
            <a:tailEnd/>
          </a:ln>
        </p:spPr>
        <p:txBody>
          <a:bodyPr wrap="none">
            <a:spAutoFit/>
          </a:bodyPr>
          <a:lstStyle/>
          <a:p>
            <a:r>
              <a:rPr lang="en-US"/>
              <a:t>Channel switched off</a:t>
            </a:r>
            <a:endParaRPr lang="fr-FR"/>
          </a:p>
        </p:txBody>
      </p:sp>
      <p:sp>
        <p:nvSpPr>
          <p:cNvPr id="80916" name="pole tekstowe 91"/>
          <p:cNvSpPr txBox="1">
            <a:spLocks noChangeArrowheads="1"/>
          </p:cNvSpPr>
          <p:nvPr/>
        </p:nvSpPr>
        <p:spPr bwMode="auto">
          <a:xfrm>
            <a:off x="4927600" y="4203700"/>
            <a:ext cx="2565400" cy="379413"/>
          </a:xfrm>
          <a:prstGeom prst="rect">
            <a:avLst/>
          </a:prstGeom>
          <a:noFill/>
          <a:ln w="9525">
            <a:noFill/>
            <a:miter lim="800000"/>
            <a:headEnd/>
            <a:tailEnd/>
          </a:ln>
        </p:spPr>
        <p:txBody>
          <a:bodyPr>
            <a:spAutoFit/>
          </a:bodyPr>
          <a:lstStyle/>
          <a:p>
            <a:r>
              <a:rPr lang="en-US"/>
              <a:t>Channel switched on</a:t>
            </a:r>
            <a:endParaRPr lang="fr-FR"/>
          </a:p>
        </p:txBody>
      </p:sp>
      <p:sp>
        <p:nvSpPr>
          <p:cNvPr id="80917" name="pole tekstowe 92"/>
          <p:cNvSpPr txBox="1">
            <a:spLocks noChangeArrowheads="1"/>
          </p:cNvSpPr>
          <p:nvPr/>
        </p:nvSpPr>
        <p:spPr bwMode="auto">
          <a:xfrm>
            <a:off x="0" y="6534150"/>
            <a:ext cx="9144000" cy="369888"/>
          </a:xfrm>
          <a:prstGeom prst="rect">
            <a:avLst/>
          </a:prstGeom>
          <a:noFill/>
          <a:ln w="9525">
            <a:noFill/>
            <a:miter lim="800000"/>
            <a:headEnd/>
            <a:tailEnd/>
          </a:ln>
        </p:spPr>
        <p:txBody>
          <a:bodyPr>
            <a:spAutoFit/>
          </a:bodyPr>
          <a:lstStyle/>
          <a:p>
            <a:r>
              <a:rPr lang="en-US"/>
              <a:t>Switching probability is the weighted average of these 2 scenarios.</a:t>
            </a:r>
            <a:endParaRPr lang="fr-FR"/>
          </a:p>
        </p:txBody>
      </p:sp>
      <p:pic>
        <p:nvPicPr>
          <p:cNvPr id="80918" name="Picture 8"/>
          <p:cNvPicPr>
            <a:picLocks noChangeAspect="1" noChangeArrowheads="1"/>
          </p:cNvPicPr>
          <p:nvPr/>
        </p:nvPicPr>
        <p:blipFill>
          <a:blip r:embed="rId5"/>
          <a:srcRect/>
          <a:stretch>
            <a:fillRect/>
          </a:stretch>
        </p:blipFill>
        <p:spPr bwMode="auto">
          <a:xfrm>
            <a:off x="323850" y="658813"/>
            <a:ext cx="1054100" cy="757237"/>
          </a:xfrm>
          <a:prstGeom prst="rect">
            <a:avLst/>
          </a:prstGeom>
          <a:noFill/>
          <a:ln w="9525">
            <a:noFill/>
            <a:miter lim="800000"/>
            <a:headEnd/>
            <a:tailEnd/>
          </a:ln>
        </p:spPr>
      </p:pic>
      <p:pic>
        <p:nvPicPr>
          <p:cNvPr id="80919" name="Picture 7"/>
          <p:cNvPicPr>
            <a:picLocks noChangeAspect="1" noChangeArrowheads="1"/>
          </p:cNvPicPr>
          <p:nvPr/>
        </p:nvPicPr>
        <p:blipFill>
          <a:blip r:embed="rId4"/>
          <a:srcRect/>
          <a:stretch>
            <a:fillRect/>
          </a:stretch>
        </p:blipFill>
        <p:spPr bwMode="auto">
          <a:xfrm>
            <a:off x="466725" y="1395413"/>
            <a:ext cx="827088" cy="636587"/>
          </a:xfrm>
          <a:prstGeom prst="rect">
            <a:avLst/>
          </a:prstGeom>
          <a:noFill/>
          <a:ln w="9525">
            <a:noFill/>
            <a:miter lim="800000"/>
            <a:headEnd/>
            <a:tailEnd/>
          </a:ln>
        </p:spPr>
      </p:pic>
      <p:pic>
        <p:nvPicPr>
          <p:cNvPr id="80920" name="Picture 49"/>
          <p:cNvPicPr>
            <a:picLocks noChangeAspect="1" noChangeArrowheads="1"/>
          </p:cNvPicPr>
          <p:nvPr/>
        </p:nvPicPr>
        <p:blipFill>
          <a:blip r:embed="rId6"/>
          <a:srcRect/>
          <a:stretch>
            <a:fillRect/>
          </a:stretch>
        </p:blipFill>
        <p:spPr bwMode="auto">
          <a:xfrm>
            <a:off x="382588" y="2071688"/>
            <a:ext cx="900112" cy="781050"/>
          </a:xfrm>
          <a:prstGeom prst="rect">
            <a:avLst/>
          </a:prstGeom>
          <a:noFill/>
          <a:ln w="9525">
            <a:noFill/>
            <a:miter lim="800000"/>
            <a:headEnd/>
            <a:tailEnd/>
          </a:ln>
        </p:spPr>
      </p:pic>
      <p:sp>
        <p:nvSpPr>
          <p:cNvPr id="80921" name="pole tekstowe 91"/>
          <p:cNvSpPr txBox="1">
            <a:spLocks noChangeArrowheads="1"/>
          </p:cNvSpPr>
          <p:nvPr/>
        </p:nvSpPr>
        <p:spPr bwMode="auto">
          <a:xfrm>
            <a:off x="152400" y="330200"/>
            <a:ext cx="2565400" cy="379413"/>
          </a:xfrm>
          <a:prstGeom prst="rect">
            <a:avLst/>
          </a:prstGeom>
          <a:noFill/>
          <a:ln w="9525">
            <a:noFill/>
            <a:miter lim="800000"/>
            <a:headEnd/>
            <a:tailEnd/>
          </a:ln>
        </p:spPr>
        <p:txBody>
          <a:bodyPr>
            <a:spAutoFit/>
          </a:bodyPr>
          <a:lstStyle/>
          <a:p>
            <a:r>
              <a:rPr lang="en-US"/>
              <a:t>Initial state</a:t>
            </a:r>
            <a:endParaRPr lang="fr-F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5"/>
          <p:cNvPicPr>
            <a:picLocks noChangeAspect="1" noChangeArrowheads="1"/>
          </p:cNvPicPr>
          <p:nvPr/>
        </p:nvPicPr>
        <p:blipFill>
          <a:blip r:embed="rId2"/>
          <a:srcRect/>
          <a:stretch>
            <a:fillRect/>
          </a:stretch>
        </p:blipFill>
        <p:spPr bwMode="auto">
          <a:xfrm>
            <a:off x="5399088" y="1443038"/>
            <a:ext cx="3513137" cy="3589337"/>
          </a:xfrm>
          <a:prstGeom prst="rect">
            <a:avLst/>
          </a:prstGeom>
          <a:noFill/>
          <a:ln w="9525">
            <a:noFill/>
            <a:miter lim="800000"/>
            <a:headEnd/>
            <a:tailEnd/>
          </a:ln>
        </p:spPr>
      </p:pic>
      <p:pic>
        <p:nvPicPr>
          <p:cNvPr id="78851" name="Picture 4"/>
          <p:cNvPicPr>
            <a:picLocks noChangeAspect="1" noChangeArrowheads="1"/>
          </p:cNvPicPr>
          <p:nvPr/>
        </p:nvPicPr>
        <p:blipFill>
          <a:blip r:embed="rId3"/>
          <a:srcRect/>
          <a:stretch>
            <a:fillRect/>
          </a:stretch>
        </p:blipFill>
        <p:spPr bwMode="auto">
          <a:xfrm>
            <a:off x="2711450" y="1444625"/>
            <a:ext cx="3495675" cy="3589338"/>
          </a:xfrm>
          <a:prstGeom prst="rect">
            <a:avLst/>
          </a:prstGeom>
          <a:noFill/>
          <a:ln w="9525">
            <a:noFill/>
            <a:miter lim="800000"/>
            <a:headEnd/>
            <a:tailEnd/>
          </a:ln>
        </p:spPr>
      </p:pic>
      <p:pic>
        <p:nvPicPr>
          <p:cNvPr id="78852" name="Picture 3"/>
          <p:cNvPicPr>
            <a:picLocks noChangeAspect="1" noChangeArrowheads="1"/>
          </p:cNvPicPr>
          <p:nvPr/>
        </p:nvPicPr>
        <p:blipFill>
          <a:blip r:embed="rId4"/>
          <a:srcRect/>
          <a:stretch>
            <a:fillRect/>
          </a:stretch>
        </p:blipFill>
        <p:spPr bwMode="auto">
          <a:xfrm>
            <a:off x="-3175" y="1435100"/>
            <a:ext cx="3498850" cy="3600450"/>
          </a:xfrm>
          <a:prstGeom prst="rect">
            <a:avLst/>
          </a:prstGeom>
          <a:noFill/>
          <a:ln w="9525">
            <a:noFill/>
            <a:miter lim="800000"/>
            <a:headEnd/>
            <a:tailEnd/>
          </a:ln>
        </p:spPr>
      </p:pic>
      <p:sp>
        <p:nvSpPr>
          <p:cNvPr id="78853" name="Titre 1"/>
          <p:cNvSpPr>
            <a:spLocks noGrp="1"/>
          </p:cNvSpPr>
          <p:nvPr>
            <p:ph type="title"/>
          </p:nvPr>
        </p:nvSpPr>
        <p:spPr>
          <a:xfrm>
            <a:off x="0" y="95250"/>
            <a:ext cx="9144000" cy="800100"/>
          </a:xfrm>
        </p:spPr>
        <p:txBody>
          <a:bodyPr/>
          <a:lstStyle/>
          <a:p>
            <a:r>
              <a:rPr lang="fr-FR" sz="3000" b="1" dirty="0" smtClean="0">
                <a:solidFill>
                  <a:srgbClr val="3333CC"/>
                </a:solidFill>
                <a:latin typeface="+mn-lt"/>
              </a:rPr>
              <a:t>Modulation curves on different contacts</a:t>
            </a:r>
          </a:p>
        </p:txBody>
      </p:sp>
      <p:sp>
        <p:nvSpPr>
          <p:cNvPr id="78854" name="ZoneTexte 33"/>
          <p:cNvSpPr txBox="1">
            <a:spLocks noChangeArrowheads="1"/>
          </p:cNvSpPr>
          <p:nvPr/>
        </p:nvSpPr>
        <p:spPr bwMode="auto">
          <a:xfrm>
            <a:off x="6324600" y="1403350"/>
            <a:ext cx="2571750" cy="646113"/>
          </a:xfrm>
          <a:prstGeom prst="rect">
            <a:avLst/>
          </a:prstGeom>
          <a:noFill/>
          <a:ln w="9525">
            <a:noFill/>
            <a:miter lim="800000"/>
            <a:headEnd/>
            <a:tailEnd/>
          </a:ln>
        </p:spPr>
        <p:txBody>
          <a:bodyPr>
            <a:spAutoFit/>
          </a:bodyPr>
          <a:lstStyle/>
          <a:p>
            <a:r>
              <a:rPr lang="fr-FR">
                <a:solidFill>
                  <a:schemeClr val="bg1"/>
                </a:solidFill>
              </a:rPr>
              <a:t>{1,0.7,0.24,0.24,0.06}</a:t>
            </a:r>
          </a:p>
          <a:p>
            <a:r>
              <a:rPr lang="fr-FR">
                <a:solidFill>
                  <a:schemeClr val="bg1"/>
                </a:solidFill>
              </a:rPr>
              <a:t>AC3</a:t>
            </a:r>
          </a:p>
        </p:txBody>
      </p:sp>
      <p:sp>
        <p:nvSpPr>
          <p:cNvPr id="78855" name="ZoneTexte 35"/>
          <p:cNvSpPr txBox="1">
            <a:spLocks noChangeArrowheads="1"/>
          </p:cNvSpPr>
          <p:nvPr/>
        </p:nvSpPr>
        <p:spPr bwMode="auto">
          <a:xfrm>
            <a:off x="904875" y="1403350"/>
            <a:ext cx="2590800" cy="646113"/>
          </a:xfrm>
          <a:prstGeom prst="rect">
            <a:avLst/>
          </a:prstGeom>
          <a:noFill/>
          <a:ln w="9525">
            <a:noFill/>
            <a:miter lim="800000"/>
            <a:headEnd/>
            <a:tailEnd/>
          </a:ln>
        </p:spPr>
        <p:txBody>
          <a:bodyPr>
            <a:spAutoFit/>
          </a:bodyPr>
          <a:lstStyle/>
          <a:p>
            <a:r>
              <a:rPr lang="fr-FR">
                <a:solidFill>
                  <a:schemeClr val="bg1"/>
                </a:solidFill>
              </a:rPr>
              <a:t>{1,0.072,0.072}</a:t>
            </a:r>
          </a:p>
          <a:p>
            <a:r>
              <a:rPr lang="fr-FR">
                <a:solidFill>
                  <a:schemeClr val="bg1"/>
                </a:solidFill>
              </a:rPr>
              <a:t>AC1</a:t>
            </a:r>
          </a:p>
        </p:txBody>
      </p:sp>
      <p:sp>
        <p:nvSpPr>
          <p:cNvPr id="78856" name="ZoneTexte 33"/>
          <p:cNvSpPr txBox="1">
            <a:spLocks noChangeArrowheads="1"/>
          </p:cNvSpPr>
          <p:nvPr/>
        </p:nvSpPr>
        <p:spPr bwMode="auto">
          <a:xfrm>
            <a:off x="3556000" y="1403350"/>
            <a:ext cx="2571750" cy="646113"/>
          </a:xfrm>
          <a:prstGeom prst="rect">
            <a:avLst/>
          </a:prstGeom>
          <a:noFill/>
          <a:ln w="9525">
            <a:noFill/>
            <a:miter lim="800000"/>
            <a:headEnd/>
            <a:tailEnd/>
          </a:ln>
        </p:spPr>
        <p:txBody>
          <a:bodyPr>
            <a:spAutoFit/>
          </a:bodyPr>
          <a:lstStyle/>
          <a:p>
            <a:r>
              <a:rPr lang="fr-FR">
                <a:solidFill>
                  <a:schemeClr val="bg1"/>
                </a:solidFill>
              </a:rPr>
              <a:t>{0.998,0.56,0.124}</a:t>
            </a:r>
          </a:p>
          <a:p>
            <a:r>
              <a:rPr lang="fr-FR">
                <a:solidFill>
                  <a:schemeClr val="bg1"/>
                </a:solidFill>
              </a:rPr>
              <a:t>AC2</a:t>
            </a:r>
          </a:p>
        </p:txBody>
      </p:sp>
      <p:sp>
        <p:nvSpPr>
          <p:cNvPr id="78857" name="pole tekstowe 8"/>
          <p:cNvSpPr txBox="1">
            <a:spLocks noChangeArrowheads="1"/>
          </p:cNvSpPr>
          <p:nvPr/>
        </p:nvSpPr>
        <p:spPr bwMode="auto">
          <a:xfrm>
            <a:off x="1514475" y="5457825"/>
            <a:ext cx="6572250" cy="369888"/>
          </a:xfrm>
          <a:prstGeom prst="rect">
            <a:avLst/>
          </a:prstGeom>
          <a:noFill/>
          <a:ln w="9525">
            <a:noFill/>
            <a:miter lim="800000"/>
            <a:headEnd/>
            <a:tailEnd/>
          </a:ln>
        </p:spPr>
        <p:txBody>
          <a:bodyPr>
            <a:spAutoFit/>
          </a:bodyPr>
          <a:lstStyle/>
          <a:p>
            <a:r>
              <a:rPr lang="en-US"/>
              <a:t>The most transmitting channel is sometimes switched off</a:t>
            </a:r>
            <a:endParaRPr lang="fr-F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7"/>
          <p:cNvSpPr txBox="1"/>
          <p:nvPr/>
        </p:nvSpPr>
        <p:spPr>
          <a:xfrm>
            <a:off x="665018" y="0"/>
            <a:ext cx="8158348" cy="553998"/>
          </a:xfrm>
          <a:prstGeom prst="rect">
            <a:avLst/>
          </a:prstGeom>
          <a:noFill/>
        </p:spPr>
        <p:txBody>
          <a:bodyPr wrap="square">
            <a:spAutoFit/>
          </a:bodyPr>
          <a:lstStyle/>
          <a:p>
            <a:pPr>
              <a:defRPr/>
            </a:pPr>
            <a:r>
              <a:rPr lang="fr-FR" sz="3000" b="1" dirty="0" smtClean="0">
                <a:solidFill>
                  <a:srgbClr val="3333CC"/>
                </a:solidFill>
                <a:latin typeface="+mn-lt"/>
              </a:rPr>
              <a:t>1QP STATE RELAXATION MEASUREMENTS</a:t>
            </a:r>
            <a:endParaRPr lang="fr-FR" sz="3000" b="1" dirty="0">
              <a:solidFill>
                <a:srgbClr val="3333CC"/>
              </a:solidFill>
              <a:latin typeface="+mn-lt"/>
            </a:endParaRPr>
          </a:p>
        </p:txBody>
      </p:sp>
      <p:graphicFrame>
        <p:nvGraphicFramePr>
          <p:cNvPr id="23554" name="Object 2"/>
          <p:cNvGraphicFramePr>
            <a:graphicFrameLocks noChangeAspect="1"/>
          </p:cNvGraphicFramePr>
          <p:nvPr/>
        </p:nvGraphicFramePr>
        <p:xfrm>
          <a:off x="-192088" y="2963288"/>
          <a:ext cx="5430838" cy="3846512"/>
        </p:xfrm>
        <a:graphic>
          <a:graphicData uri="http://schemas.openxmlformats.org/presentationml/2006/ole">
            <p:oleObj spid="_x0000_s23554" name="Graph" r:id="rId3" imgW="4145760" imgH="2937600" progId="Origin50.Graph">
              <p:embed/>
            </p:oleObj>
          </a:graphicData>
        </a:graphic>
      </p:graphicFrame>
      <p:graphicFrame>
        <p:nvGraphicFramePr>
          <p:cNvPr id="23555" name="Object 3"/>
          <p:cNvGraphicFramePr>
            <a:graphicFrameLocks noChangeAspect="1"/>
          </p:cNvGraphicFramePr>
          <p:nvPr/>
        </p:nvGraphicFramePr>
        <p:xfrm>
          <a:off x="4614863" y="3152775"/>
          <a:ext cx="3765550" cy="2668588"/>
        </p:xfrm>
        <a:graphic>
          <a:graphicData uri="http://schemas.openxmlformats.org/presentationml/2006/ole">
            <p:oleObj spid="_x0000_s23555" name="Graph" r:id="rId4" imgW="4145760" imgH="2937600" progId="Origin50.Graph">
              <p:embed/>
            </p:oleObj>
          </a:graphicData>
        </a:graphic>
      </p:graphicFrame>
      <p:cxnSp>
        <p:nvCxnSpPr>
          <p:cNvPr id="23557" name="Straight Connector 6"/>
          <p:cNvCxnSpPr>
            <a:cxnSpLocks noChangeShapeType="1"/>
          </p:cNvCxnSpPr>
          <p:nvPr/>
        </p:nvCxnSpPr>
        <p:spPr bwMode="auto">
          <a:xfrm rot="16200000" flipV="1">
            <a:off x="4445794" y="4544219"/>
            <a:ext cx="1003300" cy="671512"/>
          </a:xfrm>
          <a:prstGeom prst="line">
            <a:avLst/>
          </a:prstGeom>
          <a:noFill/>
          <a:ln w="19050" algn="ctr">
            <a:solidFill>
              <a:schemeClr val="tx1"/>
            </a:solidFill>
            <a:prstDash val="dash"/>
            <a:round/>
            <a:headEnd/>
            <a:tailEnd/>
          </a:ln>
        </p:spPr>
      </p:cxnSp>
      <p:cxnSp>
        <p:nvCxnSpPr>
          <p:cNvPr id="23558" name="Straight Connector 8"/>
          <p:cNvCxnSpPr>
            <a:cxnSpLocks noChangeShapeType="1"/>
          </p:cNvCxnSpPr>
          <p:nvPr/>
        </p:nvCxnSpPr>
        <p:spPr bwMode="auto">
          <a:xfrm flipV="1">
            <a:off x="4602163" y="3471863"/>
            <a:ext cx="690562" cy="349250"/>
          </a:xfrm>
          <a:prstGeom prst="line">
            <a:avLst/>
          </a:prstGeom>
          <a:noFill/>
          <a:ln w="19050" algn="ctr">
            <a:solidFill>
              <a:schemeClr val="tx1"/>
            </a:solidFill>
            <a:prstDash val="dash"/>
            <a:round/>
            <a:headEnd/>
            <a:tailEnd/>
          </a:ln>
        </p:spPr>
      </p:cxnSp>
      <p:sp>
        <p:nvSpPr>
          <p:cNvPr id="10" name="TextBox 21"/>
          <p:cNvSpPr txBox="1"/>
          <p:nvPr/>
        </p:nvSpPr>
        <p:spPr bwMode="auto">
          <a:xfrm>
            <a:off x="1752600" y="1184275"/>
            <a:ext cx="896938" cy="585788"/>
          </a:xfrm>
          <a:prstGeom prst="rect">
            <a:avLst/>
          </a:prstGeom>
          <a:noFill/>
        </p:spPr>
        <p:txBody>
          <a:bodyPr>
            <a:spAutoFit/>
          </a:bodyPr>
          <a:lstStyle/>
          <a:p>
            <a:pPr>
              <a:defRPr/>
            </a:pPr>
            <a:r>
              <a:rPr lang="fr-FR" sz="1600" dirty="0" err="1">
                <a:latin typeface="+mn-lt"/>
              </a:rPr>
              <a:t>Current</a:t>
            </a:r>
            <a:r>
              <a:rPr lang="fr-FR" sz="1600" dirty="0">
                <a:latin typeface="+mn-lt"/>
              </a:rPr>
              <a:t> line</a:t>
            </a:r>
          </a:p>
        </p:txBody>
      </p:sp>
      <p:grpSp>
        <p:nvGrpSpPr>
          <p:cNvPr id="23560" name="Groupe 128"/>
          <p:cNvGrpSpPr>
            <a:grpSpLocks/>
          </p:cNvGrpSpPr>
          <p:nvPr/>
        </p:nvGrpSpPr>
        <p:grpSpPr bwMode="auto">
          <a:xfrm>
            <a:off x="2640013" y="871538"/>
            <a:ext cx="4327525" cy="1281112"/>
            <a:chOff x="802255" y="1871936"/>
            <a:chExt cx="4327594" cy="1280857"/>
          </a:xfrm>
        </p:grpSpPr>
        <p:grpSp>
          <p:nvGrpSpPr>
            <p:cNvPr id="23584" name="Groupe 119"/>
            <p:cNvGrpSpPr>
              <a:grpSpLocks/>
            </p:cNvGrpSpPr>
            <p:nvPr/>
          </p:nvGrpSpPr>
          <p:grpSpPr bwMode="auto">
            <a:xfrm>
              <a:off x="1040928" y="1871936"/>
              <a:ext cx="4088921" cy="1280857"/>
              <a:chOff x="1040928" y="1871936"/>
              <a:chExt cx="4088921" cy="1280857"/>
            </a:xfrm>
          </p:grpSpPr>
          <p:grpSp>
            <p:nvGrpSpPr>
              <p:cNvPr id="23587" name="Groupe 108"/>
              <p:cNvGrpSpPr>
                <a:grpSpLocks/>
              </p:cNvGrpSpPr>
              <p:nvPr/>
            </p:nvGrpSpPr>
            <p:grpSpPr bwMode="auto">
              <a:xfrm>
                <a:off x="1308481" y="1871936"/>
                <a:ext cx="3634213" cy="1280857"/>
                <a:chOff x="1084205" y="1906440"/>
                <a:chExt cx="3634213" cy="1280857"/>
              </a:xfrm>
            </p:grpSpPr>
            <p:grpSp>
              <p:nvGrpSpPr>
                <p:cNvPr id="23590" name="Groupe 75"/>
                <p:cNvGrpSpPr>
                  <a:grpSpLocks/>
                </p:cNvGrpSpPr>
                <p:nvPr/>
              </p:nvGrpSpPr>
              <p:grpSpPr bwMode="auto">
                <a:xfrm>
                  <a:off x="1084205" y="1906440"/>
                  <a:ext cx="3634213" cy="881826"/>
                  <a:chOff x="411372" y="577970"/>
                  <a:chExt cx="3634213" cy="1002871"/>
                </a:xfrm>
              </p:grpSpPr>
              <p:cxnSp>
                <p:nvCxnSpPr>
                  <p:cNvPr id="23593" name="Connecteur droit 38"/>
                  <p:cNvCxnSpPr>
                    <a:cxnSpLocks noChangeShapeType="1"/>
                  </p:cNvCxnSpPr>
                  <p:nvPr/>
                </p:nvCxnSpPr>
                <p:spPr bwMode="auto">
                  <a:xfrm rot="5400000" flipH="1" flipV="1">
                    <a:off x="2778424" y="1274602"/>
                    <a:ext cx="612476" cy="0"/>
                  </a:xfrm>
                  <a:prstGeom prst="line">
                    <a:avLst/>
                  </a:prstGeom>
                  <a:noFill/>
                  <a:ln w="19050" algn="ctr">
                    <a:solidFill>
                      <a:schemeClr val="tx1"/>
                    </a:solidFill>
                    <a:round/>
                    <a:headEnd/>
                    <a:tailEnd/>
                  </a:ln>
                </p:spPr>
              </p:cxnSp>
              <p:cxnSp>
                <p:nvCxnSpPr>
                  <p:cNvPr id="23594" name="Connecteur droit 39"/>
                  <p:cNvCxnSpPr>
                    <a:cxnSpLocks noChangeShapeType="1"/>
                  </p:cNvCxnSpPr>
                  <p:nvPr/>
                </p:nvCxnSpPr>
                <p:spPr bwMode="auto">
                  <a:xfrm>
                    <a:off x="3080287" y="964667"/>
                    <a:ext cx="138023" cy="0"/>
                  </a:xfrm>
                  <a:prstGeom prst="line">
                    <a:avLst/>
                  </a:prstGeom>
                  <a:noFill/>
                  <a:ln w="19050" algn="ctr">
                    <a:solidFill>
                      <a:schemeClr val="tx1"/>
                    </a:solidFill>
                    <a:round/>
                    <a:headEnd/>
                    <a:tailEnd/>
                  </a:ln>
                </p:spPr>
              </p:cxnSp>
              <p:cxnSp>
                <p:nvCxnSpPr>
                  <p:cNvPr id="23595" name="Connecteur droit 40"/>
                  <p:cNvCxnSpPr>
                    <a:cxnSpLocks noChangeShapeType="1"/>
                  </p:cNvCxnSpPr>
                  <p:nvPr/>
                </p:nvCxnSpPr>
                <p:spPr bwMode="auto">
                  <a:xfrm rot="16200000" flipH="1">
                    <a:off x="3178654" y="1005592"/>
                    <a:ext cx="94891" cy="8627"/>
                  </a:xfrm>
                  <a:prstGeom prst="line">
                    <a:avLst/>
                  </a:prstGeom>
                  <a:noFill/>
                  <a:ln w="19050" algn="ctr">
                    <a:solidFill>
                      <a:schemeClr val="tx1"/>
                    </a:solidFill>
                    <a:round/>
                    <a:headEnd/>
                    <a:tailEnd/>
                  </a:ln>
                </p:spPr>
              </p:cxnSp>
              <p:cxnSp>
                <p:nvCxnSpPr>
                  <p:cNvPr id="23596" name="Connecteur droit 41"/>
                  <p:cNvCxnSpPr>
                    <a:cxnSpLocks noChangeShapeType="1"/>
                  </p:cNvCxnSpPr>
                  <p:nvPr/>
                </p:nvCxnSpPr>
                <p:spPr bwMode="auto">
                  <a:xfrm>
                    <a:off x="3231311" y="1071881"/>
                    <a:ext cx="483080" cy="0"/>
                  </a:xfrm>
                  <a:prstGeom prst="line">
                    <a:avLst/>
                  </a:prstGeom>
                  <a:noFill/>
                  <a:ln w="19050" algn="ctr">
                    <a:solidFill>
                      <a:schemeClr val="tx1"/>
                    </a:solidFill>
                    <a:round/>
                    <a:headEnd/>
                    <a:tailEnd/>
                  </a:ln>
                </p:spPr>
              </p:cxnSp>
              <p:cxnSp>
                <p:nvCxnSpPr>
                  <p:cNvPr id="23597" name="Connecteur droit 42"/>
                  <p:cNvCxnSpPr>
                    <a:cxnSpLocks noChangeShapeType="1"/>
                  </p:cNvCxnSpPr>
                  <p:nvPr/>
                </p:nvCxnSpPr>
                <p:spPr bwMode="auto">
                  <a:xfrm rot="5400000">
                    <a:off x="3459912" y="1326361"/>
                    <a:ext cx="508960" cy="0"/>
                  </a:xfrm>
                  <a:prstGeom prst="line">
                    <a:avLst/>
                  </a:prstGeom>
                  <a:noFill/>
                  <a:ln w="19050" algn="ctr">
                    <a:solidFill>
                      <a:schemeClr val="tx1"/>
                    </a:solidFill>
                    <a:round/>
                    <a:headEnd/>
                    <a:tailEnd/>
                  </a:ln>
                </p:spPr>
              </p:cxnSp>
              <p:cxnSp>
                <p:nvCxnSpPr>
                  <p:cNvPr id="23598" name="Connecteur droit 43"/>
                  <p:cNvCxnSpPr>
                    <a:cxnSpLocks noChangeShapeType="1"/>
                  </p:cNvCxnSpPr>
                  <p:nvPr/>
                </p:nvCxnSpPr>
                <p:spPr bwMode="auto">
                  <a:xfrm>
                    <a:off x="3709155" y="1574936"/>
                    <a:ext cx="336430" cy="0"/>
                  </a:xfrm>
                  <a:prstGeom prst="line">
                    <a:avLst/>
                  </a:prstGeom>
                  <a:noFill/>
                  <a:ln w="19050" algn="ctr">
                    <a:solidFill>
                      <a:schemeClr val="tx1"/>
                    </a:solidFill>
                    <a:round/>
                    <a:headEnd/>
                    <a:tailEnd/>
                  </a:ln>
                </p:spPr>
              </p:cxnSp>
              <p:cxnSp>
                <p:nvCxnSpPr>
                  <p:cNvPr id="23599" name="Connecteur droit 44"/>
                  <p:cNvCxnSpPr>
                    <a:cxnSpLocks noChangeShapeType="1"/>
                  </p:cNvCxnSpPr>
                  <p:nvPr/>
                </p:nvCxnSpPr>
                <p:spPr bwMode="auto">
                  <a:xfrm rot="5400000" flipH="1" flipV="1">
                    <a:off x="-80334" y="1078302"/>
                    <a:ext cx="983412" cy="0"/>
                  </a:xfrm>
                  <a:prstGeom prst="line">
                    <a:avLst/>
                  </a:prstGeom>
                  <a:noFill/>
                  <a:ln w="19050" algn="ctr">
                    <a:solidFill>
                      <a:schemeClr val="tx1"/>
                    </a:solidFill>
                    <a:round/>
                    <a:headEnd/>
                    <a:tailEnd/>
                  </a:ln>
                </p:spPr>
              </p:cxnSp>
              <p:cxnSp>
                <p:nvCxnSpPr>
                  <p:cNvPr id="23600" name="Connecteur droit 45"/>
                  <p:cNvCxnSpPr>
                    <a:cxnSpLocks noChangeShapeType="1"/>
                  </p:cNvCxnSpPr>
                  <p:nvPr/>
                </p:nvCxnSpPr>
                <p:spPr bwMode="auto">
                  <a:xfrm>
                    <a:off x="411372" y="577970"/>
                    <a:ext cx="60385" cy="0"/>
                  </a:xfrm>
                  <a:prstGeom prst="line">
                    <a:avLst/>
                  </a:prstGeom>
                  <a:noFill/>
                  <a:ln w="19050" algn="ctr">
                    <a:solidFill>
                      <a:schemeClr val="tx1"/>
                    </a:solidFill>
                    <a:round/>
                    <a:headEnd/>
                    <a:tailEnd/>
                  </a:ln>
                </p:spPr>
              </p:cxnSp>
              <p:cxnSp>
                <p:nvCxnSpPr>
                  <p:cNvPr id="23601" name="Connecteur droit 46"/>
                  <p:cNvCxnSpPr>
                    <a:cxnSpLocks noChangeShapeType="1"/>
                  </p:cNvCxnSpPr>
                  <p:nvPr/>
                </p:nvCxnSpPr>
                <p:spPr bwMode="auto">
                  <a:xfrm rot="5400000">
                    <a:off x="-24262" y="1073989"/>
                    <a:ext cx="992038" cy="0"/>
                  </a:xfrm>
                  <a:prstGeom prst="line">
                    <a:avLst/>
                  </a:prstGeom>
                  <a:noFill/>
                  <a:ln w="19050" algn="ctr">
                    <a:solidFill>
                      <a:schemeClr val="tx1"/>
                    </a:solidFill>
                    <a:round/>
                    <a:headEnd/>
                    <a:tailEnd/>
                  </a:ln>
                </p:spPr>
              </p:cxnSp>
              <p:cxnSp>
                <p:nvCxnSpPr>
                  <p:cNvPr id="23602" name="Connecteur droit 47"/>
                  <p:cNvCxnSpPr>
                    <a:cxnSpLocks noChangeShapeType="1"/>
                  </p:cNvCxnSpPr>
                  <p:nvPr/>
                </p:nvCxnSpPr>
                <p:spPr bwMode="auto">
                  <a:xfrm>
                    <a:off x="482998" y="1573707"/>
                    <a:ext cx="2596551" cy="5"/>
                  </a:xfrm>
                  <a:prstGeom prst="line">
                    <a:avLst/>
                  </a:prstGeom>
                  <a:noFill/>
                  <a:ln w="19050" algn="ctr">
                    <a:solidFill>
                      <a:schemeClr val="tx1"/>
                    </a:solidFill>
                    <a:round/>
                    <a:headEnd/>
                    <a:tailEnd/>
                  </a:ln>
                </p:spPr>
              </p:cxnSp>
            </p:grpSp>
            <p:cxnSp>
              <p:nvCxnSpPr>
                <p:cNvPr id="37" name="Connecteur droit avec flèche 36"/>
                <p:cNvCxnSpPr/>
                <p:nvPr/>
              </p:nvCxnSpPr>
              <p:spPr bwMode="auto">
                <a:xfrm>
                  <a:off x="1162188" y="2880971"/>
                  <a:ext cx="2597191" cy="1587"/>
                </a:xfrm>
                <a:prstGeom prst="straightConnector1">
                  <a:avLst/>
                </a:prstGeom>
                <a:noFill/>
                <a:ln w="19050" cap="flat" cmpd="sng" algn="ctr">
                  <a:solidFill>
                    <a:schemeClr val="tx1">
                      <a:lumMod val="50000"/>
                      <a:lumOff val="50000"/>
                    </a:schemeClr>
                  </a:solidFill>
                  <a:prstDash val="solid"/>
                  <a:round/>
                  <a:headEnd type="arrow"/>
                  <a:tailEnd type="arrow"/>
                </a:ln>
                <a:effectLst/>
              </p:spPr>
            </p:cxnSp>
            <p:sp>
              <p:nvSpPr>
                <p:cNvPr id="23592" name="ZoneTexte 37"/>
                <p:cNvSpPr txBox="1">
                  <a:spLocks noChangeArrowheads="1"/>
                </p:cNvSpPr>
                <p:nvPr/>
              </p:nvSpPr>
              <p:spPr bwMode="auto">
                <a:xfrm>
                  <a:off x="1725661" y="2817965"/>
                  <a:ext cx="1581510" cy="369332"/>
                </a:xfrm>
                <a:prstGeom prst="rect">
                  <a:avLst/>
                </a:prstGeom>
                <a:noFill/>
                <a:ln w="9525">
                  <a:noFill/>
                  <a:miter lim="800000"/>
                  <a:headEnd/>
                  <a:tailEnd/>
                </a:ln>
              </p:spPr>
              <p:txBody>
                <a:bodyPr>
                  <a:spAutoFit/>
                </a:bodyPr>
                <a:lstStyle/>
                <a:p>
                  <a:r>
                    <a:rPr lang="fr-FR">
                      <a:solidFill>
                        <a:schemeClr val="bg2"/>
                      </a:solidFill>
                    </a:rPr>
                    <a:t>waiting time</a:t>
                  </a:r>
                </a:p>
              </p:txBody>
            </p:sp>
          </p:grpSp>
          <p:cxnSp>
            <p:nvCxnSpPr>
              <p:cNvPr id="23588" name="Connecteur droit avec flèche 33"/>
              <p:cNvCxnSpPr>
                <a:cxnSpLocks noChangeShapeType="1"/>
              </p:cNvCxnSpPr>
              <p:nvPr/>
            </p:nvCxnSpPr>
            <p:spPr bwMode="auto">
              <a:xfrm rot="5400000" flipH="1" flipV="1">
                <a:off x="666476" y="2425415"/>
                <a:ext cx="887726" cy="792"/>
              </a:xfrm>
              <a:prstGeom prst="straightConnector1">
                <a:avLst/>
              </a:prstGeom>
              <a:noFill/>
              <a:ln w="9525" algn="ctr">
                <a:solidFill>
                  <a:schemeClr val="tx1"/>
                </a:solidFill>
                <a:round/>
                <a:headEnd/>
                <a:tailEnd type="arrow" w="med" len="med"/>
              </a:ln>
            </p:spPr>
          </p:cxnSp>
          <p:cxnSp>
            <p:nvCxnSpPr>
              <p:cNvPr id="23589" name="Connecteur droit avec flèche 34"/>
              <p:cNvCxnSpPr>
                <a:cxnSpLocks noChangeShapeType="1"/>
              </p:cNvCxnSpPr>
              <p:nvPr/>
            </p:nvCxnSpPr>
            <p:spPr bwMode="auto">
              <a:xfrm>
                <a:off x="1040928" y="2748945"/>
                <a:ext cx="4088921" cy="1"/>
              </a:xfrm>
              <a:prstGeom prst="straightConnector1">
                <a:avLst/>
              </a:prstGeom>
              <a:noFill/>
              <a:ln w="9525" algn="ctr">
                <a:solidFill>
                  <a:schemeClr val="tx1"/>
                </a:solidFill>
                <a:round/>
                <a:headEnd/>
                <a:tailEnd type="arrow" w="med" len="med"/>
              </a:ln>
            </p:spPr>
          </p:cxnSp>
        </p:grpSp>
        <p:sp>
          <p:nvSpPr>
            <p:cNvPr id="23585" name="ZoneTexte 30"/>
            <p:cNvSpPr txBox="1">
              <a:spLocks noChangeArrowheads="1"/>
            </p:cNvSpPr>
            <p:nvPr/>
          </p:nvSpPr>
          <p:spPr bwMode="auto">
            <a:xfrm>
              <a:off x="851140" y="2610928"/>
              <a:ext cx="198408" cy="276999"/>
            </a:xfrm>
            <a:prstGeom prst="rect">
              <a:avLst/>
            </a:prstGeom>
            <a:noFill/>
            <a:ln w="9525">
              <a:noFill/>
              <a:miter lim="800000"/>
              <a:headEnd/>
              <a:tailEnd/>
            </a:ln>
          </p:spPr>
          <p:txBody>
            <a:bodyPr>
              <a:spAutoFit/>
            </a:bodyPr>
            <a:lstStyle/>
            <a:p>
              <a:r>
                <a:rPr lang="fr-FR" sz="1200"/>
                <a:t>0</a:t>
              </a:r>
            </a:p>
          </p:txBody>
        </p:sp>
        <p:sp>
          <p:nvSpPr>
            <p:cNvPr id="23586" name="ZoneTexte 31"/>
            <p:cNvSpPr txBox="1">
              <a:spLocks noChangeArrowheads="1"/>
            </p:cNvSpPr>
            <p:nvPr/>
          </p:nvSpPr>
          <p:spPr bwMode="auto">
            <a:xfrm>
              <a:off x="802255" y="1883434"/>
              <a:ext cx="296174" cy="276999"/>
            </a:xfrm>
            <a:prstGeom prst="rect">
              <a:avLst/>
            </a:prstGeom>
            <a:noFill/>
            <a:ln w="9525">
              <a:noFill/>
              <a:miter lim="800000"/>
              <a:headEnd/>
              <a:tailEnd/>
            </a:ln>
          </p:spPr>
          <p:txBody>
            <a:bodyPr>
              <a:spAutoFit/>
            </a:bodyPr>
            <a:lstStyle/>
            <a:p>
              <a:r>
                <a:rPr lang="fr-FR" sz="1200"/>
                <a:t>I</a:t>
              </a:r>
              <a:r>
                <a:rPr lang="fr-FR" sz="1200" baseline="-25000"/>
                <a:t>b</a:t>
              </a:r>
            </a:p>
          </p:txBody>
        </p:sp>
      </p:grpSp>
      <p:cxnSp>
        <p:nvCxnSpPr>
          <p:cNvPr id="23561" name="Connecteur droit avec flèche 49"/>
          <p:cNvCxnSpPr>
            <a:cxnSpLocks noChangeShapeType="1"/>
          </p:cNvCxnSpPr>
          <p:nvPr/>
        </p:nvCxnSpPr>
        <p:spPr bwMode="auto">
          <a:xfrm>
            <a:off x="7586663" y="4559300"/>
            <a:ext cx="439737" cy="1588"/>
          </a:xfrm>
          <a:prstGeom prst="straightConnector1">
            <a:avLst/>
          </a:prstGeom>
          <a:noFill/>
          <a:ln w="9525" algn="ctr">
            <a:solidFill>
              <a:schemeClr val="tx1"/>
            </a:solidFill>
            <a:round/>
            <a:headEnd/>
            <a:tailEnd type="arrow" w="med" len="med"/>
          </a:ln>
        </p:spPr>
      </p:cxnSp>
      <p:sp>
        <p:nvSpPr>
          <p:cNvPr id="16394" name="ZoneTexte 50"/>
          <p:cNvSpPr txBox="1">
            <a:spLocks noChangeArrowheads="1"/>
          </p:cNvSpPr>
          <p:nvPr/>
        </p:nvSpPr>
        <p:spPr bwMode="auto">
          <a:xfrm>
            <a:off x="8050213" y="4187825"/>
            <a:ext cx="1666875" cy="708025"/>
          </a:xfrm>
          <a:prstGeom prst="rect">
            <a:avLst/>
          </a:prstGeom>
          <a:noFill/>
          <a:ln w="9525">
            <a:noFill/>
            <a:miter lim="800000"/>
            <a:headEnd/>
            <a:tailEnd/>
          </a:ln>
        </p:spPr>
        <p:txBody>
          <a:bodyPr>
            <a:spAutoFit/>
          </a:bodyPr>
          <a:lstStyle/>
          <a:p>
            <a:pPr>
              <a:defRPr/>
            </a:pPr>
            <a:r>
              <a:rPr lang="fr-FR" sz="2000" dirty="0">
                <a:latin typeface="+mn-lt"/>
              </a:rPr>
              <a:t>T</a:t>
            </a:r>
            <a:r>
              <a:rPr lang="fr-FR" sz="900" dirty="0">
                <a:latin typeface="+mn-lt"/>
              </a:rPr>
              <a:t>R</a:t>
            </a:r>
            <a:r>
              <a:rPr lang="fr-FR" sz="2000" dirty="0">
                <a:latin typeface="+mn-lt"/>
              </a:rPr>
              <a:t>(</a:t>
            </a:r>
            <a:r>
              <a:rPr lang="fr-FR" sz="2000" dirty="0">
                <a:solidFill>
                  <a:srgbClr val="3333CC"/>
                </a:solidFill>
                <a:latin typeface="Symbol" pitchFamily="18" charset="2"/>
              </a:rPr>
              <a:t>d</a:t>
            </a:r>
            <a:r>
              <a:rPr lang="fr-FR" sz="2000" dirty="0"/>
              <a:t>)</a:t>
            </a:r>
          </a:p>
          <a:p>
            <a:pPr>
              <a:defRPr/>
            </a:pPr>
            <a:r>
              <a:rPr lang="fr-FR" sz="2000" dirty="0"/>
              <a:t> P</a:t>
            </a:r>
            <a:r>
              <a:rPr lang="fr-FR" sz="2000" baseline="-25000" dirty="0"/>
              <a:t>inf</a:t>
            </a:r>
            <a:r>
              <a:rPr lang="fr-FR" sz="2000" dirty="0"/>
              <a:t>(</a:t>
            </a:r>
            <a:r>
              <a:rPr lang="fr-FR" sz="2000" dirty="0">
                <a:solidFill>
                  <a:srgbClr val="3333CC"/>
                </a:solidFill>
                <a:latin typeface="Symbol" pitchFamily="18" charset="2"/>
              </a:rPr>
              <a:t>d</a:t>
            </a:r>
            <a:r>
              <a:rPr lang="fr-FR" sz="2000" dirty="0"/>
              <a:t>) </a:t>
            </a:r>
          </a:p>
        </p:txBody>
      </p:sp>
      <p:grpSp>
        <p:nvGrpSpPr>
          <p:cNvPr id="23563" name="Groupe 51"/>
          <p:cNvGrpSpPr>
            <a:grpSpLocks/>
          </p:cNvGrpSpPr>
          <p:nvPr/>
        </p:nvGrpSpPr>
        <p:grpSpPr bwMode="auto">
          <a:xfrm>
            <a:off x="1617663" y="1871663"/>
            <a:ext cx="6646862" cy="1054100"/>
            <a:chOff x="988265" y="790723"/>
            <a:chExt cx="7027650" cy="1054101"/>
          </a:xfrm>
        </p:grpSpPr>
        <p:grpSp>
          <p:nvGrpSpPr>
            <p:cNvPr id="23564" name="Group 87"/>
            <p:cNvGrpSpPr>
              <a:grpSpLocks/>
            </p:cNvGrpSpPr>
            <p:nvPr/>
          </p:nvGrpSpPr>
          <p:grpSpPr bwMode="auto">
            <a:xfrm>
              <a:off x="988265" y="836712"/>
              <a:ext cx="5752670" cy="1008112"/>
              <a:chOff x="-57916" y="508975"/>
              <a:chExt cx="5190633" cy="909619"/>
            </a:xfrm>
          </p:grpSpPr>
          <p:sp>
            <p:nvSpPr>
              <p:cNvPr id="23573" name="TextBox 12"/>
              <p:cNvSpPr txBox="1">
                <a:spLocks noChangeArrowheads="1"/>
              </p:cNvSpPr>
              <p:nvPr/>
            </p:nvSpPr>
            <p:spPr bwMode="auto">
              <a:xfrm>
                <a:off x="-57916" y="723844"/>
                <a:ext cx="813492" cy="527642"/>
              </a:xfrm>
              <a:prstGeom prst="rect">
                <a:avLst/>
              </a:prstGeom>
              <a:noFill/>
              <a:ln w="9525">
                <a:noFill/>
                <a:miter lim="800000"/>
                <a:headEnd/>
                <a:tailEnd/>
              </a:ln>
            </p:spPr>
            <p:txBody>
              <a:bodyPr>
                <a:spAutoFit/>
              </a:bodyPr>
              <a:lstStyle/>
              <a:p>
                <a:pPr algn="r"/>
                <a:r>
                  <a:rPr lang="fr-FR" sz="1600">
                    <a:solidFill>
                      <a:srgbClr val="0000FF"/>
                    </a:solidFill>
                  </a:rPr>
                  <a:t>Flux line</a:t>
                </a:r>
              </a:p>
            </p:txBody>
          </p:sp>
          <p:cxnSp>
            <p:nvCxnSpPr>
              <p:cNvPr id="23574" name="Connecteur droit 92"/>
              <p:cNvCxnSpPr>
                <a:cxnSpLocks noChangeShapeType="1"/>
              </p:cNvCxnSpPr>
              <p:nvPr/>
            </p:nvCxnSpPr>
            <p:spPr bwMode="auto">
              <a:xfrm rot="5400000" flipH="1" flipV="1">
                <a:off x="1139899" y="996078"/>
                <a:ext cx="552091" cy="0"/>
              </a:xfrm>
              <a:prstGeom prst="line">
                <a:avLst/>
              </a:prstGeom>
              <a:noFill/>
              <a:ln w="19050" algn="ctr">
                <a:solidFill>
                  <a:srgbClr val="0000FF"/>
                </a:solidFill>
                <a:round/>
                <a:headEnd/>
                <a:tailEnd/>
              </a:ln>
            </p:spPr>
          </p:cxnSp>
          <p:sp>
            <p:nvSpPr>
              <p:cNvPr id="23575" name="ZoneTexte 103"/>
              <p:cNvSpPr txBox="1">
                <a:spLocks noChangeArrowheads="1"/>
              </p:cNvSpPr>
              <p:nvPr/>
            </p:nvSpPr>
            <p:spPr bwMode="auto">
              <a:xfrm>
                <a:off x="3051044" y="810107"/>
                <a:ext cx="800875" cy="369332"/>
              </a:xfrm>
              <a:prstGeom prst="rect">
                <a:avLst/>
              </a:prstGeom>
              <a:noFill/>
              <a:ln w="9525">
                <a:noFill/>
                <a:miter lim="800000"/>
                <a:headEnd/>
                <a:tailEnd/>
              </a:ln>
            </p:spPr>
            <p:txBody>
              <a:bodyPr>
                <a:spAutoFit/>
              </a:bodyPr>
              <a:lstStyle/>
              <a:p>
                <a:pPr algn="ctr"/>
                <a:endParaRPr lang="fr-FR">
                  <a:solidFill>
                    <a:srgbClr val="3333CC"/>
                  </a:solidFill>
                </a:endParaRPr>
              </a:p>
            </p:txBody>
          </p:sp>
          <p:cxnSp>
            <p:nvCxnSpPr>
              <p:cNvPr id="23576" name="Connecteur droit avec flèche 110"/>
              <p:cNvCxnSpPr>
                <a:cxnSpLocks noChangeShapeType="1"/>
              </p:cNvCxnSpPr>
              <p:nvPr/>
            </p:nvCxnSpPr>
            <p:spPr bwMode="auto">
              <a:xfrm rot="5400000" flipH="1" flipV="1">
                <a:off x="669344" y="952442"/>
                <a:ext cx="887726" cy="792"/>
              </a:xfrm>
              <a:prstGeom prst="straightConnector1">
                <a:avLst/>
              </a:prstGeom>
              <a:noFill/>
              <a:ln w="9525" algn="ctr">
                <a:solidFill>
                  <a:schemeClr val="tx1"/>
                </a:solidFill>
                <a:round/>
                <a:headEnd/>
                <a:tailEnd type="arrow" w="med" len="med"/>
              </a:ln>
            </p:spPr>
          </p:cxnSp>
          <p:cxnSp>
            <p:nvCxnSpPr>
              <p:cNvPr id="23577" name="Connecteur droit avec flèche 114"/>
              <p:cNvCxnSpPr>
                <a:cxnSpLocks noChangeShapeType="1"/>
              </p:cNvCxnSpPr>
              <p:nvPr/>
            </p:nvCxnSpPr>
            <p:spPr bwMode="auto">
              <a:xfrm>
                <a:off x="1043796" y="1271114"/>
                <a:ext cx="4088921" cy="1"/>
              </a:xfrm>
              <a:prstGeom prst="straightConnector1">
                <a:avLst/>
              </a:prstGeom>
              <a:noFill/>
              <a:ln w="9525" algn="ctr">
                <a:solidFill>
                  <a:schemeClr val="tx1"/>
                </a:solidFill>
                <a:round/>
                <a:headEnd/>
                <a:tailEnd type="arrow" w="med" len="med"/>
              </a:ln>
            </p:spPr>
          </p:cxnSp>
          <p:sp>
            <p:nvSpPr>
              <p:cNvPr id="23578" name="ZoneTexte 120"/>
              <p:cNvSpPr txBox="1">
                <a:spLocks noChangeArrowheads="1"/>
              </p:cNvSpPr>
              <p:nvPr/>
            </p:nvSpPr>
            <p:spPr bwMode="auto">
              <a:xfrm>
                <a:off x="614936" y="1085346"/>
                <a:ext cx="694625" cy="333248"/>
              </a:xfrm>
              <a:prstGeom prst="rect">
                <a:avLst/>
              </a:prstGeom>
              <a:noFill/>
              <a:ln w="9525">
                <a:noFill/>
                <a:miter lim="800000"/>
                <a:headEnd/>
                <a:tailEnd/>
              </a:ln>
            </p:spPr>
            <p:txBody>
              <a:bodyPr>
                <a:spAutoFit/>
              </a:bodyPr>
              <a:lstStyle/>
              <a:p>
                <a:pPr algn="ctr"/>
                <a:r>
                  <a:rPr lang="fr-FR">
                    <a:solidFill>
                      <a:srgbClr val="0000FF"/>
                    </a:solidFill>
                    <a:latin typeface="Symbol" pitchFamily="18" charset="2"/>
                  </a:rPr>
                  <a:t>j</a:t>
                </a:r>
                <a:r>
                  <a:rPr lang="fr-FR" baseline="-25000">
                    <a:solidFill>
                      <a:srgbClr val="0000FF"/>
                    </a:solidFill>
                  </a:rPr>
                  <a:t>i</a:t>
                </a:r>
                <a:endParaRPr lang="fr-FR" sz="1200">
                  <a:solidFill>
                    <a:srgbClr val="000000"/>
                  </a:solidFill>
                </a:endParaRPr>
              </a:p>
            </p:txBody>
          </p:sp>
          <p:grpSp>
            <p:nvGrpSpPr>
              <p:cNvPr id="23579" name="Group 86"/>
              <p:cNvGrpSpPr>
                <a:grpSpLocks/>
              </p:cNvGrpSpPr>
              <p:nvPr/>
            </p:nvGrpSpPr>
            <p:grpSpPr bwMode="auto">
              <a:xfrm>
                <a:off x="1109942" y="719026"/>
                <a:ext cx="3803582" cy="550579"/>
                <a:chOff x="1109942" y="719026"/>
                <a:chExt cx="3803582" cy="550579"/>
              </a:xfrm>
            </p:grpSpPr>
            <p:cxnSp>
              <p:nvCxnSpPr>
                <p:cNvPr id="23580" name="Connecteur droit 90"/>
                <p:cNvCxnSpPr>
                  <a:cxnSpLocks noChangeShapeType="1"/>
                </p:cNvCxnSpPr>
                <p:nvPr/>
              </p:nvCxnSpPr>
              <p:spPr bwMode="auto">
                <a:xfrm>
                  <a:off x="3943350" y="1261985"/>
                  <a:ext cx="970174" cy="5321"/>
                </a:xfrm>
                <a:prstGeom prst="line">
                  <a:avLst/>
                </a:prstGeom>
                <a:noFill/>
                <a:ln w="19050" algn="ctr">
                  <a:solidFill>
                    <a:srgbClr val="0000FF"/>
                  </a:solidFill>
                  <a:round/>
                  <a:headEnd/>
                  <a:tailEnd/>
                </a:ln>
              </p:spPr>
            </p:cxnSp>
            <p:cxnSp>
              <p:nvCxnSpPr>
                <p:cNvPr id="23581" name="Connecteur droit 94"/>
                <p:cNvCxnSpPr>
                  <a:cxnSpLocks noChangeShapeType="1"/>
                </p:cNvCxnSpPr>
                <p:nvPr/>
              </p:nvCxnSpPr>
              <p:spPr bwMode="auto">
                <a:xfrm>
                  <a:off x="1424570" y="719026"/>
                  <a:ext cx="2501661" cy="0"/>
                </a:xfrm>
                <a:prstGeom prst="line">
                  <a:avLst/>
                </a:prstGeom>
                <a:noFill/>
                <a:ln w="19050" algn="ctr">
                  <a:solidFill>
                    <a:srgbClr val="0000FF"/>
                  </a:solidFill>
                  <a:round/>
                  <a:headEnd/>
                  <a:tailEnd/>
                </a:ln>
              </p:spPr>
            </p:cxnSp>
            <p:cxnSp>
              <p:nvCxnSpPr>
                <p:cNvPr id="23582" name="Connecteur droit 96"/>
                <p:cNvCxnSpPr>
                  <a:cxnSpLocks noChangeShapeType="1"/>
                </p:cNvCxnSpPr>
                <p:nvPr/>
              </p:nvCxnSpPr>
              <p:spPr bwMode="auto">
                <a:xfrm rot="5400000">
                  <a:off x="3663125" y="990758"/>
                  <a:ext cx="543464" cy="0"/>
                </a:xfrm>
                <a:prstGeom prst="line">
                  <a:avLst/>
                </a:prstGeom>
                <a:noFill/>
                <a:ln w="19050" algn="ctr">
                  <a:solidFill>
                    <a:srgbClr val="0000FF"/>
                  </a:solidFill>
                  <a:round/>
                  <a:headEnd/>
                  <a:tailEnd/>
                </a:ln>
              </p:spPr>
            </p:cxnSp>
            <p:cxnSp>
              <p:nvCxnSpPr>
                <p:cNvPr id="23583" name="Connecteur droit 90"/>
                <p:cNvCxnSpPr>
                  <a:cxnSpLocks noChangeShapeType="1"/>
                </p:cNvCxnSpPr>
                <p:nvPr/>
              </p:nvCxnSpPr>
              <p:spPr bwMode="auto">
                <a:xfrm>
                  <a:off x="1109942" y="1269605"/>
                  <a:ext cx="295948" cy="0"/>
                </a:xfrm>
                <a:prstGeom prst="line">
                  <a:avLst/>
                </a:prstGeom>
                <a:noFill/>
                <a:ln w="19050" algn="ctr">
                  <a:solidFill>
                    <a:srgbClr val="0000FF"/>
                  </a:solidFill>
                  <a:round/>
                  <a:headEnd/>
                  <a:tailEnd/>
                </a:ln>
              </p:spPr>
            </p:cxnSp>
          </p:grpSp>
        </p:grpSp>
        <p:sp>
          <p:nvSpPr>
            <p:cNvPr id="34" name="TextBox 90"/>
            <p:cNvSpPr txBox="1"/>
            <p:nvPr/>
          </p:nvSpPr>
          <p:spPr>
            <a:xfrm>
              <a:off x="1908053" y="836760"/>
              <a:ext cx="481713" cy="409575"/>
            </a:xfrm>
            <a:prstGeom prst="rect">
              <a:avLst/>
            </a:prstGeom>
            <a:noFill/>
          </p:spPr>
          <p:txBody>
            <a:bodyPr wrap="none">
              <a:spAutoFit/>
            </a:bodyPr>
            <a:lstStyle/>
            <a:p>
              <a:pPr>
                <a:defRPr/>
              </a:pPr>
              <a:r>
                <a:rPr lang="fr-FR" dirty="0" err="1">
                  <a:solidFill>
                    <a:srgbClr val="0000FF"/>
                  </a:solidFill>
                  <a:latin typeface="Symbol" pitchFamily="18" charset="2"/>
                </a:rPr>
                <a:t>j</a:t>
              </a:r>
              <a:r>
                <a:rPr lang="fr-FR" baseline="-25000" dirty="0" err="1">
                  <a:solidFill>
                    <a:srgbClr val="0000FF"/>
                  </a:solidFill>
                  <a:latin typeface="+mn-lt"/>
                </a:rPr>
                <a:t>w</a:t>
              </a:r>
              <a:endParaRPr lang="en-US" dirty="0">
                <a:solidFill>
                  <a:srgbClr val="0000FF"/>
                </a:solidFill>
                <a:latin typeface="Symbol" pitchFamily="18" charset="2"/>
              </a:endParaRPr>
            </a:p>
          </p:txBody>
        </p:sp>
        <p:grpSp>
          <p:nvGrpSpPr>
            <p:cNvPr id="23566" name="Groupe 47"/>
            <p:cNvGrpSpPr>
              <a:grpSpLocks/>
            </p:cNvGrpSpPr>
            <p:nvPr/>
          </p:nvGrpSpPr>
          <p:grpSpPr bwMode="auto">
            <a:xfrm>
              <a:off x="2282578" y="790723"/>
              <a:ext cx="5733337" cy="1026422"/>
              <a:chOff x="2282578" y="790723"/>
              <a:chExt cx="5733337" cy="1026422"/>
            </a:xfrm>
          </p:grpSpPr>
          <p:cxnSp>
            <p:nvCxnSpPr>
              <p:cNvPr id="23567" name="Connecteur droit 2"/>
              <p:cNvCxnSpPr>
                <a:cxnSpLocks noChangeShapeType="1"/>
              </p:cNvCxnSpPr>
              <p:nvPr/>
            </p:nvCxnSpPr>
            <p:spPr bwMode="auto">
              <a:xfrm flipH="1">
                <a:off x="2282578" y="1066165"/>
                <a:ext cx="307107" cy="0"/>
              </a:xfrm>
              <a:prstGeom prst="line">
                <a:avLst/>
              </a:prstGeom>
              <a:noFill/>
              <a:ln w="9525" algn="ctr">
                <a:solidFill>
                  <a:schemeClr val="tx1"/>
                </a:solidFill>
                <a:prstDash val="lgDash"/>
                <a:round/>
                <a:headEnd/>
                <a:tailEnd/>
              </a:ln>
            </p:spPr>
          </p:cxnSp>
          <p:sp>
            <p:nvSpPr>
              <p:cNvPr id="23568" name="TextBox 90"/>
              <p:cNvSpPr txBox="1">
                <a:spLocks noChangeArrowheads="1"/>
              </p:cNvSpPr>
              <p:nvPr/>
            </p:nvSpPr>
            <p:spPr bwMode="auto">
              <a:xfrm>
                <a:off x="6343909" y="836712"/>
                <a:ext cx="298480" cy="369332"/>
              </a:xfrm>
              <a:prstGeom prst="rect">
                <a:avLst/>
              </a:prstGeom>
              <a:noFill/>
              <a:ln w="9525">
                <a:noFill/>
                <a:miter lim="800000"/>
                <a:headEnd/>
                <a:tailEnd/>
              </a:ln>
            </p:spPr>
            <p:txBody>
              <a:bodyPr wrap="none">
                <a:spAutoFit/>
              </a:bodyPr>
              <a:lstStyle/>
              <a:p>
                <a:r>
                  <a:rPr lang="fr-FR">
                    <a:latin typeface="Symbol" pitchFamily="18" charset="2"/>
                  </a:rPr>
                  <a:t>d</a:t>
                </a:r>
                <a:endParaRPr lang="en-US"/>
              </a:p>
            </p:txBody>
          </p:sp>
          <p:cxnSp>
            <p:nvCxnSpPr>
              <p:cNvPr id="23569" name="Connecteur droit avec flèche 110"/>
              <p:cNvCxnSpPr>
                <a:cxnSpLocks noChangeShapeType="1"/>
              </p:cNvCxnSpPr>
              <p:nvPr/>
            </p:nvCxnSpPr>
            <p:spPr bwMode="auto">
              <a:xfrm rot="5400000" flipH="1" flipV="1">
                <a:off x="5852424" y="1324782"/>
                <a:ext cx="983848" cy="878"/>
              </a:xfrm>
              <a:prstGeom prst="straightConnector1">
                <a:avLst/>
              </a:prstGeom>
              <a:noFill/>
              <a:ln w="9525" algn="ctr">
                <a:solidFill>
                  <a:schemeClr val="tx1"/>
                </a:solidFill>
                <a:round/>
                <a:headEnd/>
                <a:tailEnd type="arrow" w="med" len="med"/>
              </a:ln>
            </p:spPr>
          </p:cxnSp>
          <p:sp>
            <p:nvSpPr>
              <p:cNvPr id="23570" name="ZoneTexte 3"/>
              <p:cNvSpPr txBox="1">
                <a:spLocks noChangeArrowheads="1"/>
              </p:cNvSpPr>
              <p:nvPr/>
            </p:nvSpPr>
            <p:spPr bwMode="auto">
              <a:xfrm>
                <a:off x="6631805" y="790723"/>
                <a:ext cx="1384110" cy="830997"/>
              </a:xfrm>
              <a:prstGeom prst="rect">
                <a:avLst/>
              </a:prstGeom>
              <a:noFill/>
              <a:ln w="9525">
                <a:noFill/>
                <a:miter lim="800000"/>
                <a:headEnd/>
                <a:tailEnd/>
              </a:ln>
            </p:spPr>
            <p:txBody>
              <a:bodyPr>
                <a:spAutoFit/>
              </a:bodyPr>
              <a:lstStyle/>
              <a:p>
                <a:r>
                  <a:rPr lang="fr-FR" sz="1600"/>
                  <a:t>Phase across contact</a:t>
                </a:r>
              </a:p>
            </p:txBody>
          </p:sp>
          <p:cxnSp>
            <p:nvCxnSpPr>
              <p:cNvPr id="23571" name="Connecteur droit 43"/>
              <p:cNvCxnSpPr>
                <a:cxnSpLocks noChangeShapeType="1"/>
              </p:cNvCxnSpPr>
              <p:nvPr/>
            </p:nvCxnSpPr>
            <p:spPr bwMode="auto">
              <a:xfrm flipH="1">
                <a:off x="5422787" y="1066165"/>
                <a:ext cx="921122" cy="0"/>
              </a:xfrm>
              <a:prstGeom prst="line">
                <a:avLst/>
              </a:prstGeom>
              <a:noFill/>
              <a:ln w="9525" algn="ctr">
                <a:solidFill>
                  <a:schemeClr val="tx1"/>
                </a:solidFill>
                <a:prstDash val="lgDash"/>
                <a:round/>
                <a:headEnd/>
                <a:tailEnd/>
              </a:ln>
            </p:spPr>
          </p:cxnSp>
          <p:sp>
            <p:nvSpPr>
              <p:cNvPr id="42" name="TextBox 90"/>
              <p:cNvSpPr txBox="1"/>
              <p:nvPr/>
            </p:nvSpPr>
            <p:spPr>
              <a:xfrm>
                <a:off x="6300544" y="1341586"/>
                <a:ext cx="332332" cy="369888"/>
              </a:xfrm>
              <a:prstGeom prst="rect">
                <a:avLst/>
              </a:prstGeom>
              <a:noFill/>
            </p:spPr>
            <p:txBody>
              <a:bodyPr wrap="none">
                <a:spAutoFit/>
              </a:bodyPr>
              <a:lstStyle/>
              <a:p>
                <a:pPr>
                  <a:defRPr/>
                </a:pPr>
                <a:r>
                  <a:rPr lang="fr-FR" dirty="0">
                    <a:latin typeface="Symbol" pitchFamily="18" charset="2"/>
                  </a:rPr>
                  <a:t>d</a:t>
                </a:r>
                <a:r>
                  <a:rPr lang="fr-FR" baseline="-25000" dirty="0">
                    <a:latin typeface="+mn-lt"/>
                  </a:rPr>
                  <a:t>i</a:t>
                </a:r>
                <a:endParaRPr lang="en-US" baseline="-25000" dirty="0">
                  <a:latin typeface="+mn-lt"/>
                </a:endParaRPr>
              </a:p>
            </p:txBody>
          </p:sp>
        </p:gr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oneTexte 7"/>
          <p:cNvSpPr txBox="1"/>
          <p:nvPr/>
        </p:nvSpPr>
        <p:spPr>
          <a:xfrm>
            <a:off x="2122487" y="201613"/>
            <a:ext cx="5632099" cy="553998"/>
          </a:xfrm>
          <a:prstGeom prst="rect">
            <a:avLst/>
          </a:prstGeom>
          <a:noFill/>
        </p:spPr>
        <p:txBody>
          <a:bodyPr wrap="square">
            <a:spAutoFit/>
          </a:bodyPr>
          <a:lstStyle/>
          <a:p>
            <a:pPr>
              <a:defRPr/>
            </a:pPr>
            <a:r>
              <a:rPr lang="fr-FR" sz="3000" b="1" dirty="0" smtClean="0">
                <a:solidFill>
                  <a:srgbClr val="3333CC"/>
                </a:solidFill>
                <a:latin typeface="+mn-lt"/>
              </a:rPr>
              <a:t>A few 100</a:t>
            </a:r>
            <a:r>
              <a:rPr lang="fr-FR" sz="3000" b="1" dirty="0" smtClean="0">
                <a:solidFill>
                  <a:srgbClr val="3333CC"/>
                </a:solidFill>
                <a:latin typeface="Symbol" pitchFamily="18" charset="2"/>
              </a:rPr>
              <a:t>m</a:t>
            </a:r>
            <a:r>
              <a:rPr lang="fr-FR" sz="3000" b="1" dirty="0" smtClean="0">
                <a:solidFill>
                  <a:srgbClr val="3333CC"/>
                </a:solidFill>
                <a:latin typeface="+mn-lt"/>
              </a:rPr>
              <a:t>s relaxation time</a:t>
            </a:r>
            <a:endParaRPr lang="fr-FR" sz="3000" b="1" dirty="0">
              <a:solidFill>
                <a:srgbClr val="3333CC"/>
              </a:solidFill>
              <a:latin typeface="+mn-lt"/>
            </a:endParaRPr>
          </a:p>
        </p:txBody>
      </p:sp>
      <p:sp>
        <p:nvSpPr>
          <p:cNvPr id="24580" name="Rectangle 15"/>
          <p:cNvSpPr>
            <a:spLocks noChangeArrowheads="1"/>
          </p:cNvSpPr>
          <p:nvPr/>
        </p:nvSpPr>
        <p:spPr bwMode="auto">
          <a:xfrm>
            <a:off x="5848885" y="1849169"/>
            <a:ext cx="1863725" cy="400050"/>
          </a:xfrm>
          <a:prstGeom prst="rect">
            <a:avLst/>
          </a:prstGeom>
          <a:noFill/>
          <a:ln w="9525">
            <a:noFill/>
            <a:miter lim="800000"/>
            <a:headEnd/>
            <a:tailEnd/>
          </a:ln>
        </p:spPr>
        <p:txBody>
          <a:bodyPr>
            <a:spAutoFit/>
          </a:bodyPr>
          <a:lstStyle/>
          <a:p>
            <a:r>
              <a:rPr lang="fr-FR" sz="2000" dirty="0"/>
              <a:t>T=29mK</a:t>
            </a:r>
          </a:p>
        </p:txBody>
      </p:sp>
      <p:sp>
        <p:nvSpPr>
          <p:cNvPr id="25" name="TextBox 14"/>
          <p:cNvSpPr txBox="1">
            <a:spLocks noChangeArrowheads="1"/>
          </p:cNvSpPr>
          <p:nvPr/>
        </p:nvSpPr>
        <p:spPr bwMode="auto">
          <a:xfrm>
            <a:off x="3209925" y="6008688"/>
            <a:ext cx="2536825" cy="646112"/>
          </a:xfrm>
          <a:prstGeom prst="rect">
            <a:avLst/>
          </a:prstGeom>
          <a:noFill/>
          <a:ln w="9525">
            <a:noFill/>
            <a:miter lim="800000"/>
            <a:headEnd/>
            <a:tailEnd/>
          </a:ln>
        </p:spPr>
        <p:txBody>
          <a:bodyPr>
            <a:spAutoFit/>
          </a:bodyPr>
          <a:lstStyle/>
          <a:p>
            <a:pPr>
              <a:defRPr/>
            </a:pPr>
            <a:r>
              <a:rPr lang="fr-FR" dirty="0" err="1">
                <a:solidFill>
                  <a:srgbClr val="FF0000"/>
                </a:solidFill>
              </a:rPr>
              <a:t>Symmetry</a:t>
            </a:r>
            <a:r>
              <a:rPr lang="fr-FR" dirty="0">
                <a:solidFill>
                  <a:srgbClr val="FF0000"/>
                </a:solidFill>
              </a:rPr>
              <a:t> </a:t>
            </a:r>
            <a:r>
              <a:rPr lang="fr-FR" dirty="0" err="1">
                <a:solidFill>
                  <a:srgbClr val="FF0000"/>
                </a:solidFill>
              </a:rPr>
              <a:t>around</a:t>
            </a:r>
            <a:r>
              <a:rPr lang="fr-FR" dirty="0">
                <a:solidFill>
                  <a:srgbClr val="FF0000"/>
                </a:solidFill>
              </a:rPr>
              <a:t> </a:t>
            </a:r>
            <a:r>
              <a:rPr lang="fr-FR" dirty="0">
                <a:solidFill>
                  <a:srgbClr val="FF0000"/>
                </a:solidFill>
                <a:latin typeface="Symbol" pitchFamily="18" charset="2"/>
              </a:rPr>
              <a:t>p</a:t>
            </a:r>
          </a:p>
          <a:p>
            <a:pPr>
              <a:defRPr/>
            </a:pPr>
            <a:r>
              <a:rPr lang="fr-FR" dirty="0" err="1">
                <a:solidFill>
                  <a:srgbClr val="FF0000"/>
                </a:solidFill>
                <a:latin typeface="+mn-lt"/>
              </a:rPr>
              <a:t>Monotonous</a:t>
            </a:r>
            <a:r>
              <a:rPr lang="fr-FR" dirty="0">
                <a:solidFill>
                  <a:srgbClr val="FF0000"/>
                </a:solidFill>
                <a:latin typeface="+mn-lt"/>
              </a:rPr>
              <a:t> </a:t>
            </a:r>
            <a:r>
              <a:rPr lang="fr-FR" dirty="0" err="1">
                <a:solidFill>
                  <a:srgbClr val="FF0000"/>
                </a:solidFill>
                <a:latin typeface="+mn-lt"/>
              </a:rPr>
              <a:t>behaviour</a:t>
            </a:r>
            <a:endParaRPr lang="fr-FR" dirty="0">
              <a:solidFill>
                <a:srgbClr val="FF0000"/>
              </a:solidFill>
              <a:latin typeface="+mn-lt"/>
            </a:endParaRPr>
          </a:p>
        </p:txBody>
      </p:sp>
      <p:cxnSp>
        <p:nvCxnSpPr>
          <p:cNvPr id="24582" name="Connecteur droit avec flèche 26"/>
          <p:cNvCxnSpPr>
            <a:cxnSpLocks noChangeShapeType="1"/>
          </p:cNvCxnSpPr>
          <p:nvPr/>
        </p:nvCxnSpPr>
        <p:spPr bwMode="auto">
          <a:xfrm>
            <a:off x="2028825" y="6281738"/>
            <a:ext cx="1217613" cy="1587"/>
          </a:xfrm>
          <a:prstGeom prst="straightConnector1">
            <a:avLst/>
          </a:prstGeom>
          <a:noFill/>
          <a:ln w="28575" algn="ctr">
            <a:solidFill>
              <a:srgbClr val="FF0000"/>
            </a:solidFill>
            <a:round/>
            <a:headEnd/>
            <a:tailEnd type="arrow" w="med" len="med"/>
          </a:ln>
        </p:spPr>
      </p:cxnSp>
      <p:sp>
        <p:nvSpPr>
          <p:cNvPr id="24583" name="Rectangle 16"/>
          <p:cNvSpPr>
            <a:spLocks noChangeArrowheads="1"/>
          </p:cNvSpPr>
          <p:nvPr/>
        </p:nvSpPr>
        <p:spPr bwMode="auto">
          <a:xfrm>
            <a:off x="3454162" y="995383"/>
            <a:ext cx="1863725" cy="400050"/>
          </a:xfrm>
          <a:prstGeom prst="rect">
            <a:avLst/>
          </a:prstGeom>
          <a:noFill/>
          <a:ln w="9525">
            <a:noFill/>
            <a:miter lim="800000"/>
            <a:headEnd/>
            <a:tailEnd/>
          </a:ln>
        </p:spPr>
        <p:txBody>
          <a:bodyPr>
            <a:spAutoFit/>
          </a:bodyPr>
          <a:lstStyle/>
          <a:p>
            <a:r>
              <a:rPr lang="fr-FR" sz="2000" dirty="0"/>
              <a:t>{1,0.07,0.07}</a:t>
            </a:r>
          </a:p>
        </p:txBody>
      </p:sp>
      <p:grpSp>
        <p:nvGrpSpPr>
          <p:cNvPr id="12" name="Grupa 11"/>
          <p:cNvGrpSpPr/>
          <p:nvPr/>
        </p:nvGrpSpPr>
        <p:grpSpPr>
          <a:xfrm>
            <a:off x="1116279" y="973792"/>
            <a:ext cx="6371834" cy="3924300"/>
            <a:chOff x="1092529" y="320649"/>
            <a:chExt cx="6371834" cy="3924300"/>
          </a:xfrm>
        </p:grpSpPr>
        <p:grpSp>
          <p:nvGrpSpPr>
            <p:cNvPr id="24584" name="Grupa 17"/>
            <p:cNvGrpSpPr>
              <a:grpSpLocks/>
            </p:cNvGrpSpPr>
            <p:nvPr/>
          </p:nvGrpSpPr>
          <p:grpSpPr bwMode="auto">
            <a:xfrm>
              <a:off x="1092529" y="320649"/>
              <a:ext cx="6371834" cy="3924300"/>
              <a:chOff x="3995088" y="-1033139"/>
              <a:chExt cx="5865851" cy="3924300"/>
            </a:xfrm>
          </p:grpSpPr>
          <p:graphicFrame>
            <p:nvGraphicFramePr>
              <p:cNvPr id="24578" name="Object 2"/>
              <p:cNvGraphicFramePr>
                <a:graphicFrameLocks noChangeAspect="1"/>
              </p:cNvGraphicFramePr>
              <p:nvPr/>
            </p:nvGraphicFramePr>
            <p:xfrm>
              <a:off x="3995088" y="-1033139"/>
              <a:ext cx="5586412" cy="3924300"/>
            </p:xfrm>
            <a:graphic>
              <a:graphicData uri="http://schemas.openxmlformats.org/presentationml/2006/ole">
                <p:oleObj spid="_x0000_s24578" name="Graph" r:id="rId3" imgW="4154400" imgH="2901600" progId="Origin50.Graph">
                  <p:embed/>
                </p:oleObj>
              </a:graphicData>
            </a:graphic>
          </p:graphicFrame>
          <p:sp>
            <p:nvSpPr>
              <p:cNvPr id="24586" name="pole tekstowe 14"/>
              <p:cNvSpPr txBox="1">
                <a:spLocks noChangeArrowheads="1"/>
              </p:cNvSpPr>
              <p:nvPr/>
            </p:nvSpPr>
            <p:spPr bwMode="auto">
              <a:xfrm>
                <a:off x="4946039" y="1799482"/>
                <a:ext cx="4914900" cy="369332"/>
              </a:xfrm>
              <a:prstGeom prst="rect">
                <a:avLst/>
              </a:prstGeom>
              <a:noFill/>
              <a:ln w="9525">
                <a:noFill/>
                <a:miter lim="800000"/>
                <a:headEnd/>
                <a:tailEnd/>
              </a:ln>
            </p:spPr>
            <p:txBody>
              <a:bodyPr>
                <a:spAutoFit/>
              </a:bodyPr>
              <a:lstStyle/>
              <a:p>
                <a:r>
                  <a:rPr lang="en-US" dirty="0"/>
                  <a:t>-0.6</a:t>
                </a:r>
                <a:r>
                  <a:rPr lang="en-US" dirty="0">
                    <a:latin typeface="Symbol" pitchFamily="18" charset="2"/>
                  </a:rPr>
                  <a:t>p</a:t>
                </a:r>
                <a:r>
                  <a:rPr lang="en-US" dirty="0"/>
                  <a:t>                           0                              0.6</a:t>
                </a:r>
                <a:r>
                  <a:rPr lang="en-US" dirty="0">
                    <a:latin typeface="Symbol" pitchFamily="18" charset="2"/>
                  </a:rPr>
                  <a:t>p</a:t>
                </a:r>
                <a:endParaRPr lang="fr-FR" dirty="0">
                  <a:latin typeface="Symbol" pitchFamily="18" charset="2"/>
                </a:endParaRPr>
              </a:p>
            </p:txBody>
          </p:sp>
        </p:grpSp>
        <p:sp>
          <p:nvSpPr>
            <p:cNvPr id="11" name="pole tekstowe 10"/>
            <p:cNvSpPr txBox="1"/>
            <p:nvPr/>
          </p:nvSpPr>
          <p:spPr>
            <a:xfrm>
              <a:off x="3063834" y="3443844"/>
              <a:ext cx="3339376" cy="369332"/>
            </a:xfrm>
            <a:prstGeom prst="rect">
              <a:avLst/>
            </a:prstGeom>
            <a:noFill/>
          </p:spPr>
          <p:txBody>
            <a:bodyPr wrap="none" rtlCol="0">
              <a:spAutoFit/>
            </a:bodyPr>
            <a:lstStyle/>
            <a:p>
              <a:r>
                <a:rPr lang="en-US" dirty="0" smtClean="0">
                  <a:solidFill>
                    <a:schemeClr val="tx2"/>
                  </a:solidFill>
                  <a:latin typeface="Symbol" pitchFamily="18" charset="2"/>
                </a:rPr>
                <a:t>d</a:t>
              </a:r>
              <a:r>
                <a:rPr lang="en-US" dirty="0" smtClean="0">
                  <a:solidFill>
                    <a:schemeClr val="tx2"/>
                  </a:solidFill>
                </a:rPr>
                <a:t> phase across atomic contact</a:t>
              </a:r>
              <a:endParaRPr lang="fr-FR" dirty="0">
                <a:solidFill>
                  <a:schemeClr val="tx2"/>
                </a:solidFill>
              </a:endParaRP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ChangeArrowheads="1"/>
          </p:cNvSpPr>
          <p:nvPr/>
        </p:nvSpPr>
        <p:spPr bwMode="auto">
          <a:xfrm>
            <a:off x="6800520" y="3409166"/>
            <a:ext cx="1863725" cy="400050"/>
          </a:xfrm>
          <a:prstGeom prst="rect">
            <a:avLst/>
          </a:prstGeom>
          <a:noFill/>
          <a:ln w="9525">
            <a:noFill/>
            <a:miter lim="800000"/>
            <a:headEnd/>
            <a:tailEnd/>
          </a:ln>
        </p:spPr>
        <p:txBody>
          <a:bodyPr>
            <a:spAutoFit/>
          </a:bodyPr>
          <a:lstStyle/>
          <a:p>
            <a:r>
              <a:rPr lang="fr-FR" sz="2000" dirty="0"/>
              <a:t>T=29mK</a:t>
            </a:r>
          </a:p>
        </p:txBody>
      </p:sp>
      <p:sp>
        <p:nvSpPr>
          <p:cNvPr id="6" name="ZoneTexte 7"/>
          <p:cNvSpPr txBox="1"/>
          <p:nvPr/>
        </p:nvSpPr>
        <p:spPr>
          <a:xfrm>
            <a:off x="1" y="-19050"/>
            <a:ext cx="9144000" cy="1015663"/>
          </a:xfrm>
          <a:prstGeom prst="rect">
            <a:avLst/>
          </a:prstGeom>
          <a:noFill/>
        </p:spPr>
        <p:txBody>
          <a:bodyPr wrap="square">
            <a:spAutoFit/>
          </a:bodyPr>
          <a:lstStyle/>
          <a:p>
            <a:pPr algn="ctr">
              <a:defRPr/>
            </a:pPr>
            <a:r>
              <a:rPr lang="fr-FR" sz="3000" b="1" dirty="0">
                <a:solidFill>
                  <a:srgbClr val="3333CC"/>
                </a:solidFill>
                <a:latin typeface="+mn-lt"/>
              </a:rPr>
              <a:t>Relaxation as a function of </a:t>
            </a:r>
            <a:r>
              <a:rPr lang="fr-FR" sz="3000" b="1" dirty="0" smtClean="0">
                <a:solidFill>
                  <a:srgbClr val="3333CC"/>
                </a:solidFill>
                <a:latin typeface="+mn-lt"/>
              </a:rPr>
              <a:t>phase across Atomic Contact </a:t>
            </a:r>
            <a:r>
              <a:rPr lang="fr-FR" sz="3000" b="1" dirty="0">
                <a:solidFill>
                  <a:srgbClr val="3333CC"/>
                </a:solidFill>
                <a:latin typeface="+mn-lt"/>
              </a:rPr>
              <a:t>for different transmissions</a:t>
            </a:r>
          </a:p>
        </p:txBody>
      </p:sp>
      <p:graphicFrame>
        <p:nvGraphicFramePr>
          <p:cNvPr id="26626" name="Object 2"/>
          <p:cNvGraphicFramePr>
            <a:graphicFrameLocks noChangeAspect="1"/>
          </p:cNvGraphicFramePr>
          <p:nvPr/>
        </p:nvGraphicFramePr>
        <p:xfrm>
          <a:off x="1771650" y="3198813"/>
          <a:ext cx="5299075" cy="3960812"/>
        </p:xfrm>
        <a:graphic>
          <a:graphicData uri="http://schemas.openxmlformats.org/presentationml/2006/ole">
            <p:oleObj spid="_x0000_s26626" name="Graph" r:id="rId3" imgW="4207680" imgH="3144960" progId="Origin50.Graph">
              <p:embed/>
            </p:oleObj>
          </a:graphicData>
        </a:graphic>
      </p:graphicFrame>
      <p:graphicFrame>
        <p:nvGraphicFramePr>
          <p:cNvPr id="26627" name="Object 3"/>
          <p:cNvGraphicFramePr>
            <a:graphicFrameLocks noChangeAspect="1"/>
          </p:cNvGraphicFramePr>
          <p:nvPr/>
        </p:nvGraphicFramePr>
        <p:xfrm>
          <a:off x="1963738" y="400050"/>
          <a:ext cx="5103812" cy="3530600"/>
        </p:xfrm>
        <a:graphic>
          <a:graphicData uri="http://schemas.openxmlformats.org/presentationml/2006/ole">
            <p:oleObj spid="_x0000_s26627" name="Graph" r:id="rId4" imgW="4059360" imgH="2808000" progId="Origin50.Graph">
              <p:embed/>
            </p:oleObj>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Object 2"/>
          <p:cNvGraphicFramePr>
            <a:graphicFrameLocks noChangeAspect="1"/>
          </p:cNvGraphicFramePr>
          <p:nvPr/>
        </p:nvGraphicFramePr>
        <p:xfrm>
          <a:off x="3839013" y="3273613"/>
          <a:ext cx="5030787" cy="3513137"/>
        </p:xfrm>
        <a:graphic>
          <a:graphicData uri="http://schemas.openxmlformats.org/presentationml/2006/ole">
            <p:oleObj spid="_x0000_s27650" name="Graph" r:id="rId3" imgW="4154400" imgH="2901600" progId="Origin50.Graph">
              <p:embed/>
            </p:oleObj>
          </a:graphicData>
        </a:graphic>
      </p:graphicFrame>
      <p:sp>
        <p:nvSpPr>
          <p:cNvPr id="6" name="ZoneTexte 7"/>
          <p:cNvSpPr txBox="1"/>
          <p:nvPr/>
        </p:nvSpPr>
        <p:spPr>
          <a:xfrm>
            <a:off x="1311275" y="-38100"/>
            <a:ext cx="6478588" cy="553998"/>
          </a:xfrm>
          <a:prstGeom prst="rect">
            <a:avLst/>
          </a:prstGeom>
          <a:noFill/>
        </p:spPr>
        <p:txBody>
          <a:bodyPr>
            <a:spAutoFit/>
          </a:bodyPr>
          <a:lstStyle/>
          <a:p>
            <a:pPr>
              <a:defRPr/>
            </a:pPr>
            <a:r>
              <a:rPr lang="en-US" sz="3000" b="1" dirty="0">
                <a:solidFill>
                  <a:srgbClr val="3333CC"/>
                </a:solidFill>
                <a:latin typeface="+mn-lt"/>
              </a:rPr>
              <a:t>Energy threshold for relaxation</a:t>
            </a:r>
            <a:endParaRPr lang="fr-FR" sz="3000" b="1" dirty="0">
              <a:solidFill>
                <a:srgbClr val="3333CC"/>
              </a:solidFill>
              <a:latin typeface="+mn-lt"/>
            </a:endParaRPr>
          </a:p>
        </p:txBody>
      </p:sp>
      <p:graphicFrame>
        <p:nvGraphicFramePr>
          <p:cNvPr id="27651" name="Object 23"/>
          <p:cNvGraphicFramePr>
            <a:graphicFrameLocks noChangeAspect="1"/>
          </p:cNvGraphicFramePr>
          <p:nvPr/>
        </p:nvGraphicFramePr>
        <p:xfrm>
          <a:off x="736875" y="3802100"/>
          <a:ext cx="2082800" cy="514350"/>
        </p:xfrm>
        <a:graphic>
          <a:graphicData uri="http://schemas.openxmlformats.org/presentationml/2006/ole">
            <p:oleObj spid="_x0000_s27651" name="Equation" r:id="rId4" imgW="2857320" imgH="723600" progId="">
              <p:embed/>
            </p:oleObj>
          </a:graphicData>
        </a:graphic>
      </p:graphicFrame>
      <p:graphicFrame>
        <p:nvGraphicFramePr>
          <p:cNvPr id="27652" name="Object 4"/>
          <p:cNvGraphicFramePr>
            <a:graphicFrameLocks noChangeAspect="1"/>
          </p:cNvGraphicFramePr>
          <p:nvPr/>
        </p:nvGraphicFramePr>
        <p:xfrm>
          <a:off x="3652375" y="388738"/>
          <a:ext cx="4986338" cy="3516312"/>
        </p:xfrm>
        <a:graphic>
          <a:graphicData uri="http://schemas.openxmlformats.org/presentationml/2006/ole">
            <p:oleObj spid="_x0000_s27652" name="Graph" r:id="rId5" imgW="4108320" imgH="2898720" progId="Origin50.Graph">
              <p:embed/>
            </p:oleObj>
          </a:graphicData>
        </a:graphic>
      </p:graphicFrame>
      <p:grpSp>
        <p:nvGrpSpPr>
          <p:cNvPr id="27654" name="Group 93"/>
          <p:cNvGrpSpPr>
            <a:grpSpLocks/>
          </p:cNvGrpSpPr>
          <p:nvPr/>
        </p:nvGrpSpPr>
        <p:grpSpPr bwMode="auto">
          <a:xfrm>
            <a:off x="579900" y="1592925"/>
            <a:ext cx="2305050" cy="1735138"/>
            <a:chOff x="2203" y="1119"/>
            <a:chExt cx="1943" cy="1510"/>
          </a:xfrm>
        </p:grpSpPr>
        <p:sp>
          <p:nvSpPr>
            <p:cNvPr id="27656" name="Freeform 3"/>
            <p:cNvSpPr>
              <a:spLocks/>
            </p:cNvSpPr>
            <p:nvPr/>
          </p:nvSpPr>
          <p:spPr bwMode="auto">
            <a:xfrm>
              <a:off x="2576" y="1485"/>
              <a:ext cx="1261" cy="267"/>
            </a:xfrm>
            <a:custGeom>
              <a:avLst/>
              <a:gdLst>
                <a:gd name="T0" fmla="*/ 13 w 1261"/>
                <a:gd name="T1" fmla="*/ 1 h 267"/>
                <a:gd name="T2" fmla="*/ 39 w 1261"/>
                <a:gd name="T3" fmla="*/ 1 h 267"/>
                <a:gd name="T4" fmla="*/ 63 w 1261"/>
                <a:gd name="T5" fmla="*/ 4 h 267"/>
                <a:gd name="T6" fmla="*/ 89 w 1261"/>
                <a:gd name="T7" fmla="*/ 9 h 267"/>
                <a:gd name="T8" fmla="*/ 115 w 1261"/>
                <a:gd name="T9" fmla="*/ 15 h 267"/>
                <a:gd name="T10" fmla="*/ 140 w 1261"/>
                <a:gd name="T11" fmla="*/ 21 h 267"/>
                <a:gd name="T12" fmla="*/ 166 w 1261"/>
                <a:gd name="T13" fmla="*/ 30 h 267"/>
                <a:gd name="T14" fmla="*/ 192 w 1261"/>
                <a:gd name="T15" fmla="*/ 39 h 267"/>
                <a:gd name="T16" fmla="*/ 216 w 1261"/>
                <a:gd name="T17" fmla="*/ 49 h 267"/>
                <a:gd name="T18" fmla="*/ 242 w 1261"/>
                <a:gd name="T19" fmla="*/ 62 h 267"/>
                <a:gd name="T20" fmla="*/ 267 w 1261"/>
                <a:gd name="T21" fmla="*/ 74 h 267"/>
                <a:gd name="T22" fmla="*/ 293 w 1261"/>
                <a:gd name="T23" fmla="*/ 89 h 267"/>
                <a:gd name="T24" fmla="*/ 319 w 1261"/>
                <a:gd name="T25" fmla="*/ 102 h 267"/>
                <a:gd name="T26" fmla="*/ 345 w 1261"/>
                <a:gd name="T27" fmla="*/ 119 h 267"/>
                <a:gd name="T28" fmla="*/ 370 w 1261"/>
                <a:gd name="T29" fmla="*/ 134 h 267"/>
                <a:gd name="T30" fmla="*/ 394 w 1261"/>
                <a:gd name="T31" fmla="*/ 151 h 267"/>
                <a:gd name="T32" fmla="*/ 420 w 1261"/>
                <a:gd name="T33" fmla="*/ 167 h 267"/>
                <a:gd name="T34" fmla="*/ 446 w 1261"/>
                <a:gd name="T35" fmla="*/ 186 h 267"/>
                <a:gd name="T36" fmla="*/ 472 w 1261"/>
                <a:gd name="T37" fmla="*/ 202 h 267"/>
                <a:gd name="T38" fmla="*/ 497 w 1261"/>
                <a:gd name="T39" fmla="*/ 217 h 267"/>
                <a:gd name="T40" fmla="*/ 523 w 1261"/>
                <a:gd name="T41" fmla="*/ 232 h 267"/>
                <a:gd name="T42" fmla="*/ 547 w 1261"/>
                <a:gd name="T43" fmla="*/ 246 h 267"/>
                <a:gd name="T44" fmla="*/ 573 w 1261"/>
                <a:gd name="T45" fmla="*/ 257 h 267"/>
                <a:gd name="T46" fmla="*/ 599 w 1261"/>
                <a:gd name="T47" fmla="*/ 264 h 267"/>
                <a:gd name="T48" fmla="*/ 624 w 1261"/>
                <a:gd name="T49" fmla="*/ 267 h 267"/>
                <a:gd name="T50" fmla="*/ 650 w 1261"/>
                <a:gd name="T51" fmla="*/ 266 h 267"/>
                <a:gd name="T52" fmla="*/ 676 w 1261"/>
                <a:gd name="T53" fmla="*/ 260 h 267"/>
                <a:gd name="T54" fmla="*/ 700 w 1261"/>
                <a:gd name="T55" fmla="*/ 251 h 267"/>
                <a:gd name="T56" fmla="*/ 726 w 1261"/>
                <a:gd name="T57" fmla="*/ 240 h 267"/>
                <a:gd name="T58" fmla="*/ 752 w 1261"/>
                <a:gd name="T59" fmla="*/ 225 h 267"/>
                <a:gd name="T60" fmla="*/ 777 w 1261"/>
                <a:gd name="T61" fmla="*/ 210 h 267"/>
                <a:gd name="T62" fmla="*/ 803 w 1261"/>
                <a:gd name="T63" fmla="*/ 193 h 267"/>
                <a:gd name="T64" fmla="*/ 827 w 1261"/>
                <a:gd name="T65" fmla="*/ 176 h 267"/>
                <a:gd name="T66" fmla="*/ 853 w 1261"/>
                <a:gd name="T67" fmla="*/ 160 h 267"/>
                <a:gd name="T68" fmla="*/ 879 w 1261"/>
                <a:gd name="T69" fmla="*/ 143 h 267"/>
                <a:gd name="T70" fmla="*/ 904 w 1261"/>
                <a:gd name="T71" fmla="*/ 127 h 267"/>
                <a:gd name="T72" fmla="*/ 930 w 1261"/>
                <a:gd name="T73" fmla="*/ 110 h 267"/>
                <a:gd name="T74" fmla="*/ 956 w 1261"/>
                <a:gd name="T75" fmla="*/ 95 h 267"/>
                <a:gd name="T76" fmla="*/ 980 w 1261"/>
                <a:gd name="T77" fmla="*/ 81 h 267"/>
                <a:gd name="T78" fmla="*/ 1006 w 1261"/>
                <a:gd name="T79" fmla="*/ 68 h 267"/>
                <a:gd name="T80" fmla="*/ 1031 w 1261"/>
                <a:gd name="T81" fmla="*/ 56 h 267"/>
                <a:gd name="T82" fmla="*/ 1057 w 1261"/>
                <a:gd name="T83" fmla="*/ 45 h 267"/>
                <a:gd name="T84" fmla="*/ 1083 w 1261"/>
                <a:gd name="T85" fmla="*/ 34 h 267"/>
                <a:gd name="T86" fmla="*/ 1109 w 1261"/>
                <a:gd name="T87" fmla="*/ 25 h 267"/>
                <a:gd name="T88" fmla="*/ 1134 w 1261"/>
                <a:gd name="T89" fmla="*/ 18 h 267"/>
                <a:gd name="T90" fmla="*/ 1159 w 1261"/>
                <a:gd name="T91" fmla="*/ 12 h 267"/>
                <a:gd name="T92" fmla="*/ 1184 w 1261"/>
                <a:gd name="T93" fmla="*/ 7 h 267"/>
                <a:gd name="T94" fmla="*/ 1210 w 1261"/>
                <a:gd name="T95" fmla="*/ 3 h 267"/>
                <a:gd name="T96" fmla="*/ 1236 w 1261"/>
                <a:gd name="T97" fmla="*/ 1 h 267"/>
                <a:gd name="T98" fmla="*/ 1261 w 1261"/>
                <a:gd name="T99" fmla="*/ 0 h 2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61"/>
                <a:gd name="T151" fmla="*/ 0 h 267"/>
                <a:gd name="T152" fmla="*/ 1261 w 1261"/>
                <a:gd name="T153" fmla="*/ 267 h 26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61" h="267">
                  <a:moveTo>
                    <a:pt x="0" y="0"/>
                  </a:moveTo>
                  <a:lnTo>
                    <a:pt x="13" y="1"/>
                  </a:lnTo>
                  <a:lnTo>
                    <a:pt x="25" y="1"/>
                  </a:lnTo>
                  <a:lnTo>
                    <a:pt x="39" y="1"/>
                  </a:lnTo>
                  <a:lnTo>
                    <a:pt x="51" y="3"/>
                  </a:lnTo>
                  <a:lnTo>
                    <a:pt x="63" y="4"/>
                  </a:lnTo>
                  <a:lnTo>
                    <a:pt x="77" y="7"/>
                  </a:lnTo>
                  <a:lnTo>
                    <a:pt x="89" y="9"/>
                  </a:lnTo>
                  <a:lnTo>
                    <a:pt x="102" y="12"/>
                  </a:lnTo>
                  <a:lnTo>
                    <a:pt x="115" y="15"/>
                  </a:lnTo>
                  <a:lnTo>
                    <a:pt x="127" y="18"/>
                  </a:lnTo>
                  <a:lnTo>
                    <a:pt x="140" y="21"/>
                  </a:lnTo>
                  <a:lnTo>
                    <a:pt x="152" y="25"/>
                  </a:lnTo>
                  <a:lnTo>
                    <a:pt x="166" y="30"/>
                  </a:lnTo>
                  <a:lnTo>
                    <a:pt x="178" y="34"/>
                  </a:lnTo>
                  <a:lnTo>
                    <a:pt x="192" y="39"/>
                  </a:lnTo>
                  <a:lnTo>
                    <a:pt x="204" y="45"/>
                  </a:lnTo>
                  <a:lnTo>
                    <a:pt x="216" y="49"/>
                  </a:lnTo>
                  <a:lnTo>
                    <a:pt x="230" y="56"/>
                  </a:lnTo>
                  <a:lnTo>
                    <a:pt x="242" y="62"/>
                  </a:lnTo>
                  <a:lnTo>
                    <a:pt x="255" y="68"/>
                  </a:lnTo>
                  <a:lnTo>
                    <a:pt x="267" y="74"/>
                  </a:lnTo>
                  <a:lnTo>
                    <a:pt x="281" y="81"/>
                  </a:lnTo>
                  <a:lnTo>
                    <a:pt x="293" y="89"/>
                  </a:lnTo>
                  <a:lnTo>
                    <a:pt x="305" y="95"/>
                  </a:lnTo>
                  <a:lnTo>
                    <a:pt x="319" y="102"/>
                  </a:lnTo>
                  <a:lnTo>
                    <a:pt x="331" y="110"/>
                  </a:lnTo>
                  <a:lnTo>
                    <a:pt x="345" y="119"/>
                  </a:lnTo>
                  <a:lnTo>
                    <a:pt x="357" y="127"/>
                  </a:lnTo>
                  <a:lnTo>
                    <a:pt x="370" y="134"/>
                  </a:lnTo>
                  <a:lnTo>
                    <a:pt x="382" y="143"/>
                  </a:lnTo>
                  <a:lnTo>
                    <a:pt x="394" y="151"/>
                  </a:lnTo>
                  <a:lnTo>
                    <a:pt x="408" y="160"/>
                  </a:lnTo>
                  <a:lnTo>
                    <a:pt x="420" y="167"/>
                  </a:lnTo>
                  <a:lnTo>
                    <a:pt x="434" y="176"/>
                  </a:lnTo>
                  <a:lnTo>
                    <a:pt x="446" y="186"/>
                  </a:lnTo>
                  <a:lnTo>
                    <a:pt x="458" y="193"/>
                  </a:lnTo>
                  <a:lnTo>
                    <a:pt x="472" y="202"/>
                  </a:lnTo>
                  <a:lnTo>
                    <a:pt x="484" y="210"/>
                  </a:lnTo>
                  <a:lnTo>
                    <a:pt x="497" y="217"/>
                  </a:lnTo>
                  <a:lnTo>
                    <a:pt x="509" y="225"/>
                  </a:lnTo>
                  <a:lnTo>
                    <a:pt x="523" y="232"/>
                  </a:lnTo>
                  <a:lnTo>
                    <a:pt x="535" y="240"/>
                  </a:lnTo>
                  <a:lnTo>
                    <a:pt x="547" y="246"/>
                  </a:lnTo>
                  <a:lnTo>
                    <a:pt x="561" y="251"/>
                  </a:lnTo>
                  <a:lnTo>
                    <a:pt x="573" y="257"/>
                  </a:lnTo>
                  <a:lnTo>
                    <a:pt x="587" y="260"/>
                  </a:lnTo>
                  <a:lnTo>
                    <a:pt x="599" y="264"/>
                  </a:lnTo>
                  <a:lnTo>
                    <a:pt x="611" y="266"/>
                  </a:lnTo>
                  <a:lnTo>
                    <a:pt x="624" y="267"/>
                  </a:lnTo>
                  <a:lnTo>
                    <a:pt x="637" y="267"/>
                  </a:lnTo>
                  <a:lnTo>
                    <a:pt x="650" y="266"/>
                  </a:lnTo>
                  <a:lnTo>
                    <a:pt x="662" y="264"/>
                  </a:lnTo>
                  <a:lnTo>
                    <a:pt x="676" y="260"/>
                  </a:lnTo>
                  <a:lnTo>
                    <a:pt x="688" y="257"/>
                  </a:lnTo>
                  <a:lnTo>
                    <a:pt x="700" y="251"/>
                  </a:lnTo>
                  <a:lnTo>
                    <a:pt x="714" y="246"/>
                  </a:lnTo>
                  <a:lnTo>
                    <a:pt x="726" y="240"/>
                  </a:lnTo>
                  <a:lnTo>
                    <a:pt x="739" y="232"/>
                  </a:lnTo>
                  <a:lnTo>
                    <a:pt x="752" y="225"/>
                  </a:lnTo>
                  <a:lnTo>
                    <a:pt x="764" y="217"/>
                  </a:lnTo>
                  <a:lnTo>
                    <a:pt x="777" y="210"/>
                  </a:lnTo>
                  <a:lnTo>
                    <a:pt x="789" y="202"/>
                  </a:lnTo>
                  <a:lnTo>
                    <a:pt x="803" y="193"/>
                  </a:lnTo>
                  <a:lnTo>
                    <a:pt x="815" y="186"/>
                  </a:lnTo>
                  <a:lnTo>
                    <a:pt x="827" y="176"/>
                  </a:lnTo>
                  <a:lnTo>
                    <a:pt x="841" y="167"/>
                  </a:lnTo>
                  <a:lnTo>
                    <a:pt x="853" y="160"/>
                  </a:lnTo>
                  <a:lnTo>
                    <a:pt x="866" y="151"/>
                  </a:lnTo>
                  <a:lnTo>
                    <a:pt x="879" y="143"/>
                  </a:lnTo>
                  <a:lnTo>
                    <a:pt x="892" y="134"/>
                  </a:lnTo>
                  <a:lnTo>
                    <a:pt x="904" y="127"/>
                  </a:lnTo>
                  <a:lnTo>
                    <a:pt x="916" y="119"/>
                  </a:lnTo>
                  <a:lnTo>
                    <a:pt x="930" y="110"/>
                  </a:lnTo>
                  <a:lnTo>
                    <a:pt x="942" y="102"/>
                  </a:lnTo>
                  <a:lnTo>
                    <a:pt x="956" y="95"/>
                  </a:lnTo>
                  <a:lnTo>
                    <a:pt x="968" y="89"/>
                  </a:lnTo>
                  <a:lnTo>
                    <a:pt x="980" y="81"/>
                  </a:lnTo>
                  <a:lnTo>
                    <a:pt x="994" y="74"/>
                  </a:lnTo>
                  <a:lnTo>
                    <a:pt x="1006" y="68"/>
                  </a:lnTo>
                  <a:lnTo>
                    <a:pt x="1019" y="62"/>
                  </a:lnTo>
                  <a:lnTo>
                    <a:pt x="1031" y="56"/>
                  </a:lnTo>
                  <a:lnTo>
                    <a:pt x="1045" y="49"/>
                  </a:lnTo>
                  <a:lnTo>
                    <a:pt x="1057" y="45"/>
                  </a:lnTo>
                  <a:lnTo>
                    <a:pt x="1069" y="39"/>
                  </a:lnTo>
                  <a:lnTo>
                    <a:pt x="1083" y="34"/>
                  </a:lnTo>
                  <a:lnTo>
                    <a:pt x="1095" y="30"/>
                  </a:lnTo>
                  <a:lnTo>
                    <a:pt x="1109" y="25"/>
                  </a:lnTo>
                  <a:lnTo>
                    <a:pt x="1121" y="21"/>
                  </a:lnTo>
                  <a:lnTo>
                    <a:pt x="1134" y="18"/>
                  </a:lnTo>
                  <a:lnTo>
                    <a:pt x="1146" y="15"/>
                  </a:lnTo>
                  <a:lnTo>
                    <a:pt x="1159" y="12"/>
                  </a:lnTo>
                  <a:lnTo>
                    <a:pt x="1172" y="9"/>
                  </a:lnTo>
                  <a:lnTo>
                    <a:pt x="1184" y="7"/>
                  </a:lnTo>
                  <a:lnTo>
                    <a:pt x="1198" y="4"/>
                  </a:lnTo>
                  <a:lnTo>
                    <a:pt x="1210" y="3"/>
                  </a:lnTo>
                  <a:lnTo>
                    <a:pt x="1222" y="1"/>
                  </a:lnTo>
                  <a:lnTo>
                    <a:pt x="1236" y="1"/>
                  </a:lnTo>
                  <a:lnTo>
                    <a:pt x="1248" y="1"/>
                  </a:lnTo>
                  <a:lnTo>
                    <a:pt x="1261" y="0"/>
                  </a:lnTo>
                </a:path>
              </a:pathLst>
            </a:custGeom>
            <a:noFill/>
            <a:ln w="26988">
              <a:solidFill>
                <a:srgbClr val="0000FF"/>
              </a:solidFill>
              <a:round/>
              <a:headEnd/>
              <a:tailEnd/>
            </a:ln>
          </p:spPr>
          <p:txBody>
            <a:bodyPr/>
            <a:lstStyle/>
            <a:p>
              <a:endParaRPr lang="fr-FR"/>
            </a:p>
          </p:txBody>
        </p:sp>
        <p:sp>
          <p:nvSpPr>
            <p:cNvPr id="27657" name="Freeform 4"/>
            <p:cNvSpPr>
              <a:spLocks/>
            </p:cNvSpPr>
            <p:nvPr/>
          </p:nvSpPr>
          <p:spPr bwMode="auto">
            <a:xfrm>
              <a:off x="2578" y="2087"/>
              <a:ext cx="1261" cy="267"/>
            </a:xfrm>
            <a:custGeom>
              <a:avLst/>
              <a:gdLst>
                <a:gd name="T0" fmla="*/ 13 w 1261"/>
                <a:gd name="T1" fmla="*/ 267 h 267"/>
                <a:gd name="T2" fmla="*/ 39 w 1261"/>
                <a:gd name="T3" fmla="*/ 266 h 267"/>
                <a:gd name="T4" fmla="*/ 63 w 1261"/>
                <a:gd name="T5" fmla="*/ 263 h 267"/>
                <a:gd name="T6" fmla="*/ 89 w 1261"/>
                <a:gd name="T7" fmla="*/ 258 h 267"/>
                <a:gd name="T8" fmla="*/ 115 w 1261"/>
                <a:gd name="T9" fmla="*/ 254 h 267"/>
                <a:gd name="T10" fmla="*/ 140 w 1261"/>
                <a:gd name="T11" fmla="*/ 246 h 267"/>
                <a:gd name="T12" fmla="*/ 166 w 1261"/>
                <a:gd name="T13" fmla="*/ 239 h 267"/>
                <a:gd name="T14" fmla="*/ 192 w 1261"/>
                <a:gd name="T15" fmla="*/ 228 h 267"/>
                <a:gd name="T16" fmla="*/ 216 w 1261"/>
                <a:gd name="T17" fmla="*/ 217 h 267"/>
                <a:gd name="T18" fmla="*/ 242 w 1261"/>
                <a:gd name="T19" fmla="*/ 205 h 267"/>
                <a:gd name="T20" fmla="*/ 267 w 1261"/>
                <a:gd name="T21" fmla="*/ 193 h 267"/>
                <a:gd name="T22" fmla="*/ 293 w 1261"/>
                <a:gd name="T23" fmla="*/ 180 h 267"/>
                <a:gd name="T24" fmla="*/ 319 w 1261"/>
                <a:gd name="T25" fmla="*/ 165 h 267"/>
                <a:gd name="T26" fmla="*/ 345 w 1261"/>
                <a:gd name="T27" fmla="*/ 149 h 267"/>
                <a:gd name="T28" fmla="*/ 370 w 1261"/>
                <a:gd name="T29" fmla="*/ 133 h 267"/>
                <a:gd name="T30" fmla="*/ 394 w 1261"/>
                <a:gd name="T31" fmla="*/ 116 h 267"/>
                <a:gd name="T32" fmla="*/ 420 w 1261"/>
                <a:gd name="T33" fmla="*/ 99 h 267"/>
                <a:gd name="T34" fmla="*/ 446 w 1261"/>
                <a:gd name="T35" fmla="*/ 83 h 267"/>
                <a:gd name="T36" fmla="*/ 472 w 1261"/>
                <a:gd name="T37" fmla="*/ 66 h 267"/>
                <a:gd name="T38" fmla="*/ 497 w 1261"/>
                <a:gd name="T39" fmla="*/ 50 h 267"/>
                <a:gd name="T40" fmla="*/ 523 w 1261"/>
                <a:gd name="T41" fmla="*/ 34 h 267"/>
                <a:gd name="T42" fmla="*/ 547 w 1261"/>
                <a:gd name="T43" fmla="*/ 21 h 267"/>
                <a:gd name="T44" fmla="*/ 573 w 1261"/>
                <a:gd name="T45" fmla="*/ 12 h 267"/>
                <a:gd name="T46" fmla="*/ 599 w 1261"/>
                <a:gd name="T47" fmla="*/ 4 h 267"/>
                <a:gd name="T48" fmla="*/ 624 w 1261"/>
                <a:gd name="T49" fmla="*/ 0 h 267"/>
                <a:gd name="T50" fmla="*/ 650 w 1261"/>
                <a:gd name="T51" fmla="*/ 1 h 267"/>
                <a:gd name="T52" fmla="*/ 676 w 1261"/>
                <a:gd name="T53" fmla="*/ 7 h 267"/>
                <a:gd name="T54" fmla="*/ 700 w 1261"/>
                <a:gd name="T55" fmla="*/ 16 h 267"/>
                <a:gd name="T56" fmla="*/ 726 w 1261"/>
                <a:gd name="T57" fmla="*/ 28 h 267"/>
                <a:gd name="T58" fmla="*/ 752 w 1261"/>
                <a:gd name="T59" fmla="*/ 42 h 267"/>
                <a:gd name="T60" fmla="*/ 777 w 1261"/>
                <a:gd name="T61" fmla="*/ 57 h 267"/>
                <a:gd name="T62" fmla="*/ 803 w 1261"/>
                <a:gd name="T63" fmla="*/ 74 h 267"/>
                <a:gd name="T64" fmla="*/ 827 w 1261"/>
                <a:gd name="T65" fmla="*/ 90 h 267"/>
                <a:gd name="T66" fmla="*/ 853 w 1261"/>
                <a:gd name="T67" fmla="*/ 107 h 267"/>
                <a:gd name="T68" fmla="*/ 879 w 1261"/>
                <a:gd name="T69" fmla="*/ 125 h 267"/>
                <a:gd name="T70" fmla="*/ 904 w 1261"/>
                <a:gd name="T71" fmla="*/ 140 h 267"/>
                <a:gd name="T72" fmla="*/ 930 w 1261"/>
                <a:gd name="T73" fmla="*/ 157 h 267"/>
                <a:gd name="T74" fmla="*/ 956 w 1261"/>
                <a:gd name="T75" fmla="*/ 172 h 267"/>
                <a:gd name="T76" fmla="*/ 980 w 1261"/>
                <a:gd name="T77" fmla="*/ 186 h 267"/>
                <a:gd name="T78" fmla="*/ 1006 w 1261"/>
                <a:gd name="T79" fmla="*/ 199 h 267"/>
                <a:gd name="T80" fmla="*/ 1031 w 1261"/>
                <a:gd name="T81" fmla="*/ 211 h 267"/>
                <a:gd name="T82" fmla="*/ 1057 w 1261"/>
                <a:gd name="T83" fmla="*/ 223 h 267"/>
                <a:gd name="T84" fmla="*/ 1083 w 1261"/>
                <a:gd name="T85" fmla="*/ 233 h 267"/>
                <a:gd name="T86" fmla="*/ 1109 w 1261"/>
                <a:gd name="T87" fmla="*/ 242 h 267"/>
                <a:gd name="T88" fmla="*/ 1134 w 1261"/>
                <a:gd name="T89" fmla="*/ 249 h 267"/>
                <a:gd name="T90" fmla="*/ 1159 w 1261"/>
                <a:gd name="T91" fmla="*/ 255 h 267"/>
                <a:gd name="T92" fmla="*/ 1184 w 1261"/>
                <a:gd name="T93" fmla="*/ 261 h 267"/>
                <a:gd name="T94" fmla="*/ 1210 w 1261"/>
                <a:gd name="T95" fmla="*/ 264 h 267"/>
                <a:gd name="T96" fmla="*/ 1236 w 1261"/>
                <a:gd name="T97" fmla="*/ 266 h 267"/>
                <a:gd name="T98" fmla="*/ 1261 w 1261"/>
                <a:gd name="T99" fmla="*/ 267 h 2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61"/>
                <a:gd name="T151" fmla="*/ 0 h 267"/>
                <a:gd name="T152" fmla="*/ 1261 w 1261"/>
                <a:gd name="T153" fmla="*/ 267 h 26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61" h="267">
                  <a:moveTo>
                    <a:pt x="0" y="267"/>
                  </a:moveTo>
                  <a:lnTo>
                    <a:pt x="13" y="267"/>
                  </a:lnTo>
                  <a:lnTo>
                    <a:pt x="25" y="266"/>
                  </a:lnTo>
                  <a:lnTo>
                    <a:pt x="39" y="266"/>
                  </a:lnTo>
                  <a:lnTo>
                    <a:pt x="51" y="264"/>
                  </a:lnTo>
                  <a:lnTo>
                    <a:pt x="63" y="263"/>
                  </a:lnTo>
                  <a:lnTo>
                    <a:pt x="77" y="261"/>
                  </a:lnTo>
                  <a:lnTo>
                    <a:pt x="89" y="258"/>
                  </a:lnTo>
                  <a:lnTo>
                    <a:pt x="102" y="255"/>
                  </a:lnTo>
                  <a:lnTo>
                    <a:pt x="115" y="254"/>
                  </a:lnTo>
                  <a:lnTo>
                    <a:pt x="127" y="249"/>
                  </a:lnTo>
                  <a:lnTo>
                    <a:pt x="140" y="246"/>
                  </a:lnTo>
                  <a:lnTo>
                    <a:pt x="152" y="242"/>
                  </a:lnTo>
                  <a:lnTo>
                    <a:pt x="166" y="239"/>
                  </a:lnTo>
                  <a:lnTo>
                    <a:pt x="178" y="233"/>
                  </a:lnTo>
                  <a:lnTo>
                    <a:pt x="192" y="228"/>
                  </a:lnTo>
                  <a:lnTo>
                    <a:pt x="204" y="223"/>
                  </a:lnTo>
                  <a:lnTo>
                    <a:pt x="216" y="217"/>
                  </a:lnTo>
                  <a:lnTo>
                    <a:pt x="230" y="211"/>
                  </a:lnTo>
                  <a:lnTo>
                    <a:pt x="242" y="205"/>
                  </a:lnTo>
                  <a:lnTo>
                    <a:pt x="255" y="199"/>
                  </a:lnTo>
                  <a:lnTo>
                    <a:pt x="267" y="193"/>
                  </a:lnTo>
                  <a:lnTo>
                    <a:pt x="281" y="186"/>
                  </a:lnTo>
                  <a:lnTo>
                    <a:pt x="293" y="180"/>
                  </a:lnTo>
                  <a:lnTo>
                    <a:pt x="305" y="172"/>
                  </a:lnTo>
                  <a:lnTo>
                    <a:pt x="319" y="165"/>
                  </a:lnTo>
                  <a:lnTo>
                    <a:pt x="331" y="157"/>
                  </a:lnTo>
                  <a:lnTo>
                    <a:pt x="345" y="149"/>
                  </a:lnTo>
                  <a:lnTo>
                    <a:pt x="357" y="140"/>
                  </a:lnTo>
                  <a:lnTo>
                    <a:pt x="370" y="133"/>
                  </a:lnTo>
                  <a:lnTo>
                    <a:pt x="382" y="125"/>
                  </a:lnTo>
                  <a:lnTo>
                    <a:pt x="394" y="116"/>
                  </a:lnTo>
                  <a:lnTo>
                    <a:pt x="408" y="107"/>
                  </a:lnTo>
                  <a:lnTo>
                    <a:pt x="420" y="99"/>
                  </a:lnTo>
                  <a:lnTo>
                    <a:pt x="434" y="90"/>
                  </a:lnTo>
                  <a:lnTo>
                    <a:pt x="446" y="83"/>
                  </a:lnTo>
                  <a:lnTo>
                    <a:pt x="458" y="74"/>
                  </a:lnTo>
                  <a:lnTo>
                    <a:pt x="472" y="66"/>
                  </a:lnTo>
                  <a:lnTo>
                    <a:pt x="484" y="57"/>
                  </a:lnTo>
                  <a:lnTo>
                    <a:pt x="497" y="50"/>
                  </a:lnTo>
                  <a:lnTo>
                    <a:pt x="509" y="42"/>
                  </a:lnTo>
                  <a:lnTo>
                    <a:pt x="523" y="34"/>
                  </a:lnTo>
                  <a:lnTo>
                    <a:pt x="535" y="28"/>
                  </a:lnTo>
                  <a:lnTo>
                    <a:pt x="547" y="21"/>
                  </a:lnTo>
                  <a:lnTo>
                    <a:pt x="561" y="16"/>
                  </a:lnTo>
                  <a:lnTo>
                    <a:pt x="573" y="12"/>
                  </a:lnTo>
                  <a:lnTo>
                    <a:pt x="587" y="7"/>
                  </a:lnTo>
                  <a:lnTo>
                    <a:pt x="599" y="4"/>
                  </a:lnTo>
                  <a:lnTo>
                    <a:pt x="611" y="1"/>
                  </a:lnTo>
                  <a:lnTo>
                    <a:pt x="624" y="0"/>
                  </a:lnTo>
                  <a:lnTo>
                    <a:pt x="637" y="0"/>
                  </a:lnTo>
                  <a:lnTo>
                    <a:pt x="650" y="1"/>
                  </a:lnTo>
                  <a:lnTo>
                    <a:pt x="662" y="4"/>
                  </a:lnTo>
                  <a:lnTo>
                    <a:pt x="676" y="7"/>
                  </a:lnTo>
                  <a:lnTo>
                    <a:pt x="688" y="12"/>
                  </a:lnTo>
                  <a:lnTo>
                    <a:pt x="700" y="16"/>
                  </a:lnTo>
                  <a:lnTo>
                    <a:pt x="714" y="21"/>
                  </a:lnTo>
                  <a:lnTo>
                    <a:pt x="726" y="28"/>
                  </a:lnTo>
                  <a:lnTo>
                    <a:pt x="739" y="34"/>
                  </a:lnTo>
                  <a:lnTo>
                    <a:pt x="752" y="42"/>
                  </a:lnTo>
                  <a:lnTo>
                    <a:pt x="764" y="50"/>
                  </a:lnTo>
                  <a:lnTo>
                    <a:pt x="777" y="57"/>
                  </a:lnTo>
                  <a:lnTo>
                    <a:pt x="789" y="66"/>
                  </a:lnTo>
                  <a:lnTo>
                    <a:pt x="803" y="74"/>
                  </a:lnTo>
                  <a:lnTo>
                    <a:pt x="815" y="83"/>
                  </a:lnTo>
                  <a:lnTo>
                    <a:pt x="827" y="90"/>
                  </a:lnTo>
                  <a:lnTo>
                    <a:pt x="841" y="99"/>
                  </a:lnTo>
                  <a:lnTo>
                    <a:pt x="853" y="107"/>
                  </a:lnTo>
                  <a:lnTo>
                    <a:pt x="866" y="116"/>
                  </a:lnTo>
                  <a:lnTo>
                    <a:pt x="879" y="125"/>
                  </a:lnTo>
                  <a:lnTo>
                    <a:pt x="892" y="133"/>
                  </a:lnTo>
                  <a:lnTo>
                    <a:pt x="904" y="140"/>
                  </a:lnTo>
                  <a:lnTo>
                    <a:pt x="916" y="149"/>
                  </a:lnTo>
                  <a:lnTo>
                    <a:pt x="930" y="157"/>
                  </a:lnTo>
                  <a:lnTo>
                    <a:pt x="942" y="165"/>
                  </a:lnTo>
                  <a:lnTo>
                    <a:pt x="956" y="172"/>
                  </a:lnTo>
                  <a:lnTo>
                    <a:pt x="968" y="180"/>
                  </a:lnTo>
                  <a:lnTo>
                    <a:pt x="980" y="186"/>
                  </a:lnTo>
                  <a:lnTo>
                    <a:pt x="994" y="193"/>
                  </a:lnTo>
                  <a:lnTo>
                    <a:pt x="1006" y="199"/>
                  </a:lnTo>
                  <a:lnTo>
                    <a:pt x="1019" y="205"/>
                  </a:lnTo>
                  <a:lnTo>
                    <a:pt x="1031" y="211"/>
                  </a:lnTo>
                  <a:lnTo>
                    <a:pt x="1045" y="217"/>
                  </a:lnTo>
                  <a:lnTo>
                    <a:pt x="1057" y="223"/>
                  </a:lnTo>
                  <a:lnTo>
                    <a:pt x="1069" y="228"/>
                  </a:lnTo>
                  <a:lnTo>
                    <a:pt x="1083" y="233"/>
                  </a:lnTo>
                  <a:lnTo>
                    <a:pt x="1095" y="239"/>
                  </a:lnTo>
                  <a:lnTo>
                    <a:pt x="1109" y="242"/>
                  </a:lnTo>
                  <a:lnTo>
                    <a:pt x="1121" y="246"/>
                  </a:lnTo>
                  <a:lnTo>
                    <a:pt x="1134" y="249"/>
                  </a:lnTo>
                  <a:lnTo>
                    <a:pt x="1146" y="254"/>
                  </a:lnTo>
                  <a:lnTo>
                    <a:pt x="1159" y="255"/>
                  </a:lnTo>
                  <a:lnTo>
                    <a:pt x="1172" y="258"/>
                  </a:lnTo>
                  <a:lnTo>
                    <a:pt x="1184" y="261"/>
                  </a:lnTo>
                  <a:lnTo>
                    <a:pt x="1198" y="263"/>
                  </a:lnTo>
                  <a:lnTo>
                    <a:pt x="1210" y="264"/>
                  </a:lnTo>
                  <a:lnTo>
                    <a:pt x="1222" y="266"/>
                  </a:lnTo>
                  <a:lnTo>
                    <a:pt x="1236" y="266"/>
                  </a:lnTo>
                  <a:lnTo>
                    <a:pt x="1248" y="267"/>
                  </a:lnTo>
                  <a:lnTo>
                    <a:pt x="1261" y="267"/>
                  </a:lnTo>
                </a:path>
              </a:pathLst>
            </a:custGeom>
            <a:noFill/>
            <a:ln w="26988">
              <a:solidFill>
                <a:srgbClr val="FF0000"/>
              </a:solidFill>
              <a:round/>
              <a:headEnd/>
              <a:tailEnd/>
            </a:ln>
          </p:spPr>
          <p:txBody>
            <a:bodyPr/>
            <a:lstStyle/>
            <a:p>
              <a:endParaRPr lang="fr-FR"/>
            </a:p>
          </p:txBody>
        </p:sp>
        <p:sp>
          <p:nvSpPr>
            <p:cNvPr id="27658" name="Line 5"/>
            <p:cNvSpPr>
              <a:spLocks noChangeShapeType="1"/>
            </p:cNvSpPr>
            <p:nvPr/>
          </p:nvSpPr>
          <p:spPr bwMode="auto">
            <a:xfrm>
              <a:off x="2522" y="1916"/>
              <a:ext cx="1604" cy="0"/>
            </a:xfrm>
            <a:prstGeom prst="line">
              <a:avLst/>
            </a:prstGeom>
            <a:noFill/>
            <a:ln w="25400">
              <a:solidFill>
                <a:schemeClr val="tx1"/>
              </a:solidFill>
              <a:round/>
              <a:headEnd/>
              <a:tailEnd type="triangle" w="med" len="med"/>
            </a:ln>
          </p:spPr>
          <p:txBody>
            <a:bodyPr wrap="none" anchor="ctr"/>
            <a:lstStyle/>
            <a:p>
              <a:endParaRPr lang="fr-FR"/>
            </a:p>
          </p:txBody>
        </p:sp>
        <p:sp>
          <p:nvSpPr>
            <p:cNvPr id="27659" name="Line 6"/>
            <p:cNvSpPr>
              <a:spLocks noChangeShapeType="1"/>
            </p:cNvSpPr>
            <p:nvPr/>
          </p:nvSpPr>
          <p:spPr bwMode="auto">
            <a:xfrm flipV="1">
              <a:off x="2582" y="1199"/>
              <a:ext cx="0" cy="1430"/>
            </a:xfrm>
            <a:prstGeom prst="line">
              <a:avLst/>
            </a:prstGeom>
            <a:noFill/>
            <a:ln w="25400">
              <a:solidFill>
                <a:schemeClr val="tx1"/>
              </a:solidFill>
              <a:round/>
              <a:headEnd/>
              <a:tailEnd type="triangle" w="med" len="med"/>
            </a:ln>
          </p:spPr>
          <p:txBody>
            <a:bodyPr wrap="none" anchor="ctr"/>
            <a:lstStyle/>
            <a:p>
              <a:endParaRPr lang="fr-FR"/>
            </a:p>
          </p:txBody>
        </p:sp>
        <p:sp>
          <p:nvSpPr>
            <p:cNvPr id="27660" name="Rectangle 7"/>
            <p:cNvSpPr>
              <a:spLocks noChangeArrowheads="1"/>
            </p:cNvSpPr>
            <p:nvPr/>
          </p:nvSpPr>
          <p:spPr bwMode="auto">
            <a:xfrm>
              <a:off x="2203" y="1119"/>
              <a:ext cx="379" cy="231"/>
            </a:xfrm>
            <a:prstGeom prst="rect">
              <a:avLst/>
            </a:prstGeom>
            <a:noFill/>
            <a:ln w="9525">
              <a:noFill/>
              <a:miter lim="800000"/>
              <a:headEnd/>
              <a:tailEnd/>
            </a:ln>
          </p:spPr>
          <p:txBody>
            <a:bodyPr wrap="none">
              <a:spAutoFit/>
            </a:bodyPr>
            <a:lstStyle/>
            <a:p>
              <a:pPr eaLnBrk="0" hangingPunct="0"/>
              <a:r>
                <a:rPr lang="en-US">
                  <a:solidFill>
                    <a:srgbClr val="000000"/>
                  </a:solidFill>
                  <a:sym typeface="Math1"/>
                </a:rPr>
                <a:t>E(</a:t>
              </a:r>
              <a:r>
                <a:rPr lang="en-US">
                  <a:solidFill>
                    <a:srgbClr val="FF00FF"/>
                  </a:solidFill>
                  <a:latin typeface="Symbol" pitchFamily="18" charset="2"/>
                  <a:sym typeface="Math1"/>
                </a:rPr>
                <a:t>d</a:t>
              </a:r>
              <a:r>
                <a:rPr lang="en-US">
                  <a:solidFill>
                    <a:srgbClr val="000000"/>
                  </a:solidFill>
                  <a:sym typeface="Math1"/>
                </a:rPr>
                <a:t>)</a:t>
              </a:r>
            </a:p>
          </p:txBody>
        </p:sp>
        <p:sp>
          <p:nvSpPr>
            <p:cNvPr id="27661" name="Rectangle 8"/>
            <p:cNvSpPr>
              <a:spLocks noChangeArrowheads="1"/>
            </p:cNvSpPr>
            <p:nvPr/>
          </p:nvSpPr>
          <p:spPr bwMode="auto">
            <a:xfrm>
              <a:off x="3959" y="1916"/>
              <a:ext cx="187" cy="231"/>
            </a:xfrm>
            <a:prstGeom prst="rect">
              <a:avLst/>
            </a:prstGeom>
            <a:noFill/>
            <a:ln w="9525">
              <a:noFill/>
              <a:miter lim="800000"/>
              <a:headEnd/>
              <a:tailEnd/>
            </a:ln>
          </p:spPr>
          <p:txBody>
            <a:bodyPr wrap="none">
              <a:spAutoFit/>
            </a:bodyPr>
            <a:lstStyle/>
            <a:p>
              <a:pPr eaLnBrk="0" hangingPunct="0"/>
              <a:r>
                <a:rPr lang="en-US">
                  <a:solidFill>
                    <a:srgbClr val="FF00FF"/>
                  </a:solidFill>
                  <a:latin typeface="Symbol" pitchFamily="18" charset="2"/>
                  <a:sym typeface="Math1"/>
                </a:rPr>
                <a:t>d</a:t>
              </a:r>
            </a:p>
          </p:txBody>
        </p:sp>
        <p:sp>
          <p:nvSpPr>
            <p:cNvPr id="27662" name="Rectangle 9"/>
            <p:cNvSpPr>
              <a:spLocks noChangeArrowheads="1"/>
            </p:cNvSpPr>
            <p:nvPr/>
          </p:nvSpPr>
          <p:spPr bwMode="auto">
            <a:xfrm>
              <a:off x="3035" y="2187"/>
              <a:ext cx="244" cy="231"/>
            </a:xfrm>
            <a:prstGeom prst="rect">
              <a:avLst/>
            </a:prstGeom>
            <a:noFill/>
            <a:ln w="9525">
              <a:noFill/>
              <a:miter lim="800000"/>
              <a:headEnd/>
              <a:tailEnd/>
            </a:ln>
          </p:spPr>
          <p:txBody>
            <a:bodyPr wrap="none">
              <a:spAutoFit/>
            </a:bodyPr>
            <a:lstStyle/>
            <a:p>
              <a:pPr eaLnBrk="0" hangingPunct="0"/>
              <a:r>
                <a:rPr lang="en-US">
                  <a:solidFill>
                    <a:srgbClr val="FF3300"/>
                  </a:solidFill>
                  <a:sym typeface="Math1"/>
                </a:rPr>
                <a:t>E</a:t>
              </a:r>
              <a:r>
                <a:rPr lang="en-US" baseline="-25000">
                  <a:solidFill>
                    <a:srgbClr val="FF3300"/>
                  </a:solidFill>
                  <a:sym typeface="Math1"/>
                </a:rPr>
                <a:t>-</a:t>
              </a:r>
              <a:endParaRPr lang="en-US">
                <a:solidFill>
                  <a:srgbClr val="FF3300"/>
                </a:solidFill>
                <a:sym typeface="Math1"/>
              </a:endParaRPr>
            </a:p>
          </p:txBody>
        </p:sp>
        <p:sp>
          <p:nvSpPr>
            <p:cNvPr id="27663" name="Line 11"/>
            <p:cNvSpPr>
              <a:spLocks noChangeShapeType="1"/>
            </p:cNvSpPr>
            <p:nvPr/>
          </p:nvSpPr>
          <p:spPr bwMode="auto">
            <a:xfrm flipH="1">
              <a:off x="3718" y="1916"/>
              <a:ext cx="0" cy="41"/>
            </a:xfrm>
            <a:prstGeom prst="line">
              <a:avLst/>
            </a:prstGeom>
            <a:noFill/>
            <a:ln w="9525">
              <a:solidFill>
                <a:schemeClr val="tx1"/>
              </a:solidFill>
              <a:round/>
              <a:headEnd/>
              <a:tailEnd/>
            </a:ln>
          </p:spPr>
          <p:txBody>
            <a:bodyPr wrap="none" anchor="ctr"/>
            <a:lstStyle/>
            <a:p>
              <a:endParaRPr lang="fr-FR"/>
            </a:p>
          </p:txBody>
        </p:sp>
        <p:sp>
          <p:nvSpPr>
            <p:cNvPr id="27664" name="Rectangle 12"/>
            <p:cNvSpPr>
              <a:spLocks noChangeArrowheads="1"/>
            </p:cNvSpPr>
            <p:nvPr/>
          </p:nvSpPr>
          <p:spPr bwMode="auto">
            <a:xfrm>
              <a:off x="3588" y="1916"/>
              <a:ext cx="275" cy="231"/>
            </a:xfrm>
            <a:prstGeom prst="rect">
              <a:avLst/>
            </a:prstGeom>
            <a:noFill/>
            <a:ln w="9525">
              <a:noFill/>
              <a:miter lim="800000"/>
              <a:headEnd/>
              <a:tailEnd/>
            </a:ln>
          </p:spPr>
          <p:txBody>
            <a:bodyPr wrap="none">
              <a:spAutoFit/>
            </a:bodyPr>
            <a:lstStyle/>
            <a:p>
              <a:pPr eaLnBrk="0" hangingPunct="0"/>
              <a:r>
                <a:rPr lang="en-US">
                  <a:solidFill>
                    <a:srgbClr val="000000"/>
                  </a:solidFill>
                  <a:sym typeface="Math1"/>
                </a:rPr>
                <a:t>2</a:t>
              </a:r>
              <a:r>
                <a:rPr lang="en-US">
                  <a:solidFill>
                    <a:srgbClr val="000000"/>
                  </a:solidFill>
                  <a:latin typeface="Symbol" pitchFamily="18" charset="2"/>
                  <a:sym typeface="Math1"/>
                </a:rPr>
                <a:t>p</a:t>
              </a:r>
              <a:endParaRPr lang="en-US">
                <a:solidFill>
                  <a:srgbClr val="FF9900"/>
                </a:solidFill>
                <a:latin typeface="Symbol" pitchFamily="18" charset="2"/>
                <a:sym typeface="Math1"/>
              </a:endParaRPr>
            </a:p>
          </p:txBody>
        </p:sp>
        <p:sp>
          <p:nvSpPr>
            <p:cNvPr id="27665" name="Rectangle 13"/>
            <p:cNvSpPr>
              <a:spLocks noChangeArrowheads="1"/>
            </p:cNvSpPr>
            <p:nvPr/>
          </p:nvSpPr>
          <p:spPr bwMode="auto">
            <a:xfrm>
              <a:off x="2956" y="1842"/>
              <a:ext cx="195" cy="231"/>
            </a:xfrm>
            <a:prstGeom prst="rect">
              <a:avLst/>
            </a:prstGeom>
            <a:noFill/>
            <a:ln w="9525">
              <a:noFill/>
              <a:miter lim="800000"/>
              <a:headEnd/>
              <a:tailEnd/>
            </a:ln>
          </p:spPr>
          <p:txBody>
            <a:bodyPr wrap="none">
              <a:spAutoFit/>
            </a:bodyPr>
            <a:lstStyle/>
            <a:p>
              <a:pPr eaLnBrk="0" hangingPunct="0"/>
              <a:r>
                <a:rPr lang="en-US">
                  <a:solidFill>
                    <a:srgbClr val="000000"/>
                  </a:solidFill>
                  <a:latin typeface="Symbol" pitchFamily="18" charset="2"/>
                  <a:sym typeface="Math1"/>
                </a:rPr>
                <a:t>p</a:t>
              </a:r>
            </a:p>
          </p:txBody>
        </p:sp>
        <p:sp>
          <p:nvSpPr>
            <p:cNvPr id="27666" name="Rectangle 14"/>
            <p:cNvSpPr>
              <a:spLocks noChangeArrowheads="1"/>
            </p:cNvSpPr>
            <p:nvPr/>
          </p:nvSpPr>
          <p:spPr bwMode="auto">
            <a:xfrm>
              <a:off x="2290" y="1415"/>
              <a:ext cx="288" cy="231"/>
            </a:xfrm>
            <a:prstGeom prst="rect">
              <a:avLst/>
            </a:prstGeom>
            <a:noFill/>
            <a:ln w="9525">
              <a:noFill/>
              <a:miter lim="800000"/>
              <a:headEnd/>
              <a:tailEnd/>
            </a:ln>
          </p:spPr>
          <p:txBody>
            <a:bodyPr wrap="none">
              <a:spAutoFit/>
            </a:bodyPr>
            <a:lstStyle/>
            <a:p>
              <a:pPr eaLnBrk="0" hangingPunct="0"/>
              <a:r>
                <a:rPr lang="en-US">
                  <a:solidFill>
                    <a:srgbClr val="000000"/>
                  </a:solidFill>
                  <a:sym typeface="Math1"/>
                </a:rPr>
                <a:t>+</a:t>
              </a:r>
              <a:r>
                <a:rPr lang="en-US">
                  <a:solidFill>
                    <a:srgbClr val="000000"/>
                  </a:solidFill>
                  <a:latin typeface="Symbol" pitchFamily="18" charset="2"/>
                  <a:sym typeface="Math1"/>
                </a:rPr>
                <a:t>D</a:t>
              </a:r>
            </a:p>
          </p:txBody>
        </p:sp>
        <p:sp>
          <p:nvSpPr>
            <p:cNvPr id="27667" name="Rectangle 15"/>
            <p:cNvSpPr>
              <a:spLocks noChangeArrowheads="1"/>
            </p:cNvSpPr>
            <p:nvPr/>
          </p:nvSpPr>
          <p:spPr bwMode="auto">
            <a:xfrm>
              <a:off x="2322" y="2177"/>
              <a:ext cx="252" cy="231"/>
            </a:xfrm>
            <a:prstGeom prst="rect">
              <a:avLst/>
            </a:prstGeom>
            <a:noFill/>
            <a:ln w="9525">
              <a:noFill/>
              <a:miter lim="800000"/>
              <a:headEnd/>
              <a:tailEnd/>
            </a:ln>
          </p:spPr>
          <p:txBody>
            <a:bodyPr wrap="none">
              <a:spAutoFit/>
            </a:bodyPr>
            <a:lstStyle/>
            <a:p>
              <a:pPr eaLnBrk="0" hangingPunct="0"/>
              <a:r>
                <a:rPr lang="en-US">
                  <a:solidFill>
                    <a:srgbClr val="000000"/>
                  </a:solidFill>
                  <a:sym typeface="Math1"/>
                </a:rPr>
                <a:t>-</a:t>
              </a:r>
              <a:r>
                <a:rPr lang="en-US">
                  <a:solidFill>
                    <a:srgbClr val="000000"/>
                  </a:solidFill>
                  <a:latin typeface="Symbol" pitchFamily="18" charset="2"/>
                  <a:sym typeface="Math1"/>
                </a:rPr>
                <a:t>D</a:t>
              </a:r>
            </a:p>
          </p:txBody>
        </p:sp>
        <p:sp>
          <p:nvSpPr>
            <p:cNvPr id="27668" name="Rectangle 16"/>
            <p:cNvSpPr>
              <a:spLocks noChangeArrowheads="1"/>
            </p:cNvSpPr>
            <p:nvPr/>
          </p:nvSpPr>
          <p:spPr bwMode="auto">
            <a:xfrm>
              <a:off x="2382" y="1798"/>
              <a:ext cx="196" cy="231"/>
            </a:xfrm>
            <a:prstGeom prst="rect">
              <a:avLst/>
            </a:prstGeom>
            <a:noFill/>
            <a:ln w="9525">
              <a:noFill/>
              <a:miter lim="800000"/>
              <a:headEnd/>
              <a:tailEnd/>
            </a:ln>
          </p:spPr>
          <p:txBody>
            <a:bodyPr wrap="none">
              <a:spAutoFit/>
            </a:bodyPr>
            <a:lstStyle/>
            <a:p>
              <a:pPr eaLnBrk="0" hangingPunct="0"/>
              <a:r>
                <a:rPr lang="en-US">
                  <a:solidFill>
                    <a:srgbClr val="000000"/>
                  </a:solidFill>
                  <a:sym typeface="Math1"/>
                </a:rPr>
                <a:t>0</a:t>
              </a:r>
            </a:p>
          </p:txBody>
        </p:sp>
      </p:grpSp>
      <p:sp>
        <p:nvSpPr>
          <p:cNvPr id="27655" name="pole tekstowe 24"/>
          <p:cNvSpPr txBox="1">
            <a:spLocks noChangeArrowheads="1"/>
          </p:cNvSpPr>
          <p:nvPr/>
        </p:nvSpPr>
        <p:spPr bwMode="auto">
          <a:xfrm>
            <a:off x="558124" y="4661450"/>
            <a:ext cx="2683840" cy="1754326"/>
          </a:xfrm>
          <a:prstGeom prst="rect">
            <a:avLst/>
          </a:prstGeom>
          <a:noFill/>
          <a:ln w="9525">
            <a:noFill/>
            <a:miter lim="800000"/>
            <a:headEnd/>
            <a:tailEnd/>
          </a:ln>
        </p:spPr>
        <p:txBody>
          <a:bodyPr wrap="square">
            <a:spAutoFit/>
          </a:bodyPr>
          <a:lstStyle/>
          <a:p>
            <a:r>
              <a:rPr lang="en-US" dirty="0"/>
              <a:t>Relaxation instantaneous only </a:t>
            </a:r>
            <a:r>
              <a:rPr lang="en-US" dirty="0" smtClean="0"/>
              <a:t>for</a:t>
            </a:r>
            <a:r>
              <a:rPr lang="en-US" dirty="0" smtClean="0"/>
              <a:t> </a:t>
            </a:r>
            <a:r>
              <a:rPr lang="en-US" dirty="0" smtClean="0"/>
              <a:t>Andreev Bound states   with energies </a:t>
            </a:r>
            <a:r>
              <a:rPr lang="en-US" dirty="0"/>
              <a:t>bigger than </a:t>
            </a:r>
          </a:p>
          <a:p>
            <a:r>
              <a:rPr lang="en-US" dirty="0"/>
              <a:t>0.5 </a:t>
            </a:r>
            <a:r>
              <a:rPr lang="en-US" dirty="0">
                <a:latin typeface="Symbol" pitchFamily="18" charset="2"/>
              </a:rPr>
              <a:t>D </a:t>
            </a:r>
            <a:r>
              <a:rPr lang="en-US" dirty="0">
                <a:latin typeface="Times New Roman" pitchFamily="18" charset="0"/>
                <a:cs typeface="Times New Roman" pitchFamily="18" charset="0"/>
              </a:rPr>
              <a:t>~25GHz ~1K</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Object 2"/>
          <p:cNvGraphicFramePr>
            <a:graphicFrameLocks noChangeAspect="1"/>
          </p:cNvGraphicFramePr>
          <p:nvPr/>
        </p:nvGraphicFramePr>
        <p:xfrm>
          <a:off x="3839013" y="3273613"/>
          <a:ext cx="5030787" cy="3513137"/>
        </p:xfrm>
        <a:graphic>
          <a:graphicData uri="http://schemas.openxmlformats.org/presentationml/2006/ole">
            <p:oleObj spid="_x0000_s143362" name="Graph" r:id="rId3" imgW="4154400" imgH="2901600" progId="Origin50.Graph">
              <p:embed/>
            </p:oleObj>
          </a:graphicData>
        </a:graphic>
      </p:graphicFrame>
      <p:sp>
        <p:nvSpPr>
          <p:cNvPr id="6" name="ZoneTexte 7"/>
          <p:cNvSpPr txBox="1"/>
          <p:nvPr/>
        </p:nvSpPr>
        <p:spPr>
          <a:xfrm>
            <a:off x="1311275" y="-38100"/>
            <a:ext cx="6478588" cy="553998"/>
          </a:xfrm>
          <a:prstGeom prst="rect">
            <a:avLst/>
          </a:prstGeom>
          <a:noFill/>
        </p:spPr>
        <p:txBody>
          <a:bodyPr>
            <a:spAutoFit/>
          </a:bodyPr>
          <a:lstStyle/>
          <a:p>
            <a:pPr>
              <a:defRPr/>
            </a:pPr>
            <a:r>
              <a:rPr lang="en-US" sz="3000" b="1" dirty="0">
                <a:solidFill>
                  <a:srgbClr val="3333CC"/>
                </a:solidFill>
                <a:latin typeface="+mn-lt"/>
              </a:rPr>
              <a:t>Energy threshold for relaxation</a:t>
            </a:r>
            <a:endParaRPr lang="fr-FR" sz="3000" b="1" dirty="0">
              <a:solidFill>
                <a:srgbClr val="3333CC"/>
              </a:solidFill>
              <a:latin typeface="+mn-lt"/>
            </a:endParaRPr>
          </a:p>
        </p:txBody>
      </p:sp>
      <p:graphicFrame>
        <p:nvGraphicFramePr>
          <p:cNvPr id="27652" name="Object 4"/>
          <p:cNvGraphicFramePr>
            <a:graphicFrameLocks noChangeAspect="1"/>
          </p:cNvGraphicFramePr>
          <p:nvPr/>
        </p:nvGraphicFramePr>
        <p:xfrm>
          <a:off x="3652375" y="388738"/>
          <a:ext cx="4986338" cy="3516312"/>
        </p:xfrm>
        <a:graphic>
          <a:graphicData uri="http://schemas.openxmlformats.org/presentationml/2006/ole">
            <p:oleObj spid="_x0000_s143364" name="Graph" r:id="rId4" imgW="4108320" imgH="2898720" progId="Origin50.Graph">
              <p:embed/>
            </p:oleObj>
          </a:graphicData>
        </a:graphic>
      </p:graphicFrame>
      <p:grpSp>
        <p:nvGrpSpPr>
          <p:cNvPr id="35" name="Groupe 158"/>
          <p:cNvGrpSpPr>
            <a:grpSpLocks/>
          </p:cNvGrpSpPr>
          <p:nvPr/>
        </p:nvGrpSpPr>
        <p:grpSpPr bwMode="auto">
          <a:xfrm>
            <a:off x="1010537" y="1143907"/>
            <a:ext cx="2047875" cy="1970088"/>
            <a:chOff x="6972300" y="3990975"/>
            <a:chExt cx="2047875" cy="2102882"/>
          </a:xfrm>
        </p:grpSpPr>
        <p:grpSp>
          <p:nvGrpSpPr>
            <p:cNvPr id="36" name="Groupe 150"/>
            <p:cNvGrpSpPr/>
            <p:nvPr/>
          </p:nvGrpSpPr>
          <p:grpSpPr>
            <a:xfrm>
              <a:off x="7800386" y="4762484"/>
              <a:ext cx="1134069" cy="753774"/>
              <a:chOff x="8064096" y="4281488"/>
              <a:chExt cx="879880" cy="660777"/>
            </a:xfrm>
            <a:scene3d>
              <a:camera prst="orthographicFront">
                <a:rot lat="10800000" lon="0" rev="5400000"/>
              </a:camera>
              <a:lightRig rig="threePt" dir="t"/>
            </a:scene3d>
          </p:grpSpPr>
          <p:sp>
            <p:nvSpPr>
              <p:cNvPr id="43" name="Rectangle 112"/>
              <p:cNvSpPr>
                <a:spLocks noChangeArrowheads="1"/>
              </p:cNvSpPr>
              <p:nvPr/>
            </p:nvSpPr>
            <p:spPr bwMode="auto">
              <a:xfrm flipH="1" flipV="1">
                <a:off x="8141740" y="4350127"/>
                <a:ext cx="787400" cy="592138"/>
              </a:xfrm>
              <a:prstGeom prst="rect">
                <a:avLst/>
              </a:prstGeom>
              <a:noFill/>
              <a:ln w="28575" algn="ctr">
                <a:solidFill>
                  <a:schemeClr val="tx1">
                    <a:lumMod val="65000"/>
                    <a:lumOff val="35000"/>
                  </a:schemeClr>
                </a:solidFill>
                <a:miter lim="800000"/>
                <a:headEnd/>
                <a:tailEnd/>
              </a:ln>
              <a:effectLst/>
            </p:spPr>
            <p:txBody>
              <a:bodyPr wrap="none" anchor="ctr"/>
              <a:lstStyle/>
              <a:p>
                <a:pPr>
                  <a:defRPr/>
                </a:pPr>
                <a:endParaRPr lang="fr-FR"/>
              </a:p>
            </p:txBody>
          </p:sp>
          <p:grpSp>
            <p:nvGrpSpPr>
              <p:cNvPr id="44" name="Group 113"/>
              <p:cNvGrpSpPr>
                <a:grpSpLocks/>
              </p:cNvGrpSpPr>
              <p:nvPr/>
            </p:nvGrpSpPr>
            <p:grpSpPr bwMode="auto">
              <a:xfrm flipH="1" flipV="1">
                <a:off x="8304633" y="4325842"/>
                <a:ext cx="639343" cy="595309"/>
                <a:chOff x="1772" y="2688"/>
                <a:chExt cx="1103" cy="1105"/>
              </a:xfrm>
            </p:grpSpPr>
            <p:sp>
              <p:nvSpPr>
                <p:cNvPr id="47" name="Arc 114"/>
                <p:cNvSpPr>
                  <a:spLocks/>
                </p:cNvSpPr>
                <p:nvPr/>
              </p:nvSpPr>
              <p:spPr bwMode="auto">
                <a:xfrm>
                  <a:off x="1772" y="2688"/>
                  <a:ext cx="928" cy="309"/>
                </a:xfrm>
                <a:custGeom>
                  <a:avLst/>
                  <a:gdLst>
                    <a:gd name="G0" fmla="+- 0 0 0"/>
                    <a:gd name="G1" fmla="+- 21600 0 0"/>
                    <a:gd name="G2" fmla="+- 21600 0 0"/>
                    <a:gd name="T0" fmla="*/ 0 w 21227"/>
                    <a:gd name="T1" fmla="*/ 0 h 21600"/>
                    <a:gd name="T2" fmla="*/ 21227 w 21227"/>
                    <a:gd name="T3" fmla="*/ 17602 h 21600"/>
                    <a:gd name="T4" fmla="*/ 0 w 21227"/>
                    <a:gd name="T5" fmla="*/ 21600 h 21600"/>
                  </a:gdLst>
                  <a:ahLst/>
                  <a:cxnLst>
                    <a:cxn ang="0">
                      <a:pos x="T0" y="T1"/>
                    </a:cxn>
                    <a:cxn ang="0">
                      <a:pos x="T2" y="T3"/>
                    </a:cxn>
                    <a:cxn ang="0">
                      <a:pos x="T4" y="T5"/>
                    </a:cxn>
                  </a:cxnLst>
                  <a:rect l="0" t="0" r="r" b="b"/>
                  <a:pathLst>
                    <a:path w="21227" h="21600" fill="none" extrusionOk="0">
                      <a:moveTo>
                        <a:pt x="-1" y="0"/>
                      </a:moveTo>
                      <a:cubicBezTo>
                        <a:pt x="10387" y="0"/>
                        <a:pt x="19304" y="7393"/>
                        <a:pt x="21226" y="17602"/>
                      </a:cubicBezTo>
                    </a:path>
                    <a:path w="21227" h="21600" stroke="0" extrusionOk="0">
                      <a:moveTo>
                        <a:pt x="-1" y="0"/>
                      </a:moveTo>
                      <a:cubicBezTo>
                        <a:pt x="10387" y="0"/>
                        <a:pt x="19304" y="7393"/>
                        <a:pt x="21226" y="17602"/>
                      </a:cubicBezTo>
                      <a:lnTo>
                        <a:pt x="0" y="21600"/>
                      </a:lnTo>
                      <a:close/>
                    </a:path>
                  </a:pathLst>
                </a:custGeom>
                <a:solidFill>
                  <a:schemeClr val="bg1"/>
                </a:solidFill>
                <a:ln w="28575">
                  <a:solidFill>
                    <a:schemeClr val="tx1">
                      <a:lumMod val="65000"/>
                      <a:lumOff val="35000"/>
                    </a:schemeClr>
                  </a:solidFill>
                  <a:round/>
                  <a:headEnd/>
                  <a:tailEnd/>
                </a:ln>
                <a:effectLst/>
              </p:spPr>
              <p:txBody>
                <a:bodyPr wrap="none" anchor="ctr"/>
                <a:lstStyle/>
                <a:p>
                  <a:pPr>
                    <a:defRPr/>
                  </a:pPr>
                  <a:endParaRPr lang="fr-FR"/>
                </a:p>
              </p:txBody>
            </p:sp>
            <p:sp>
              <p:nvSpPr>
                <p:cNvPr id="48" name="Arc 115"/>
                <p:cNvSpPr>
                  <a:spLocks/>
                </p:cNvSpPr>
                <p:nvPr/>
              </p:nvSpPr>
              <p:spPr bwMode="auto">
                <a:xfrm rot="16200000" flipV="1">
                  <a:off x="2289" y="3206"/>
                  <a:ext cx="866" cy="307"/>
                </a:xfrm>
                <a:custGeom>
                  <a:avLst/>
                  <a:gdLst>
                    <a:gd name="G0" fmla="+- 0 0 0"/>
                    <a:gd name="G1" fmla="+- 21600 0 0"/>
                    <a:gd name="G2" fmla="+- 21600 0 0"/>
                    <a:gd name="T0" fmla="*/ 0 w 19797"/>
                    <a:gd name="T1" fmla="*/ 0 h 21600"/>
                    <a:gd name="T2" fmla="*/ 19797 w 19797"/>
                    <a:gd name="T3" fmla="*/ 12960 h 21600"/>
                    <a:gd name="T4" fmla="*/ 0 w 19797"/>
                    <a:gd name="T5" fmla="*/ 21600 h 21600"/>
                  </a:gdLst>
                  <a:ahLst/>
                  <a:cxnLst>
                    <a:cxn ang="0">
                      <a:pos x="T0" y="T1"/>
                    </a:cxn>
                    <a:cxn ang="0">
                      <a:pos x="T2" y="T3"/>
                    </a:cxn>
                    <a:cxn ang="0">
                      <a:pos x="T4" y="T5"/>
                    </a:cxn>
                  </a:cxnLst>
                  <a:rect l="0" t="0" r="r" b="b"/>
                  <a:pathLst>
                    <a:path w="19797" h="21600" fill="none" extrusionOk="0">
                      <a:moveTo>
                        <a:pt x="-1" y="0"/>
                      </a:moveTo>
                      <a:cubicBezTo>
                        <a:pt x="8588" y="0"/>
                        <a:pt x="16361" y="5088"/>
                        <a:pt x="19796" y="12960"/>
                      </a:cubicBezTo>
                    </a:path>
                    <a:path w="19797" h="21600" stroke="0" extrusionOk="0">
                      <a:moveTo>
                        <a:pt x="-1" y="0"/>
                      </a:moveTo>
                      <a:cubicBezTo>
                        <a:pt x="8588" y="0"/>
                        <a:pt x="16361" y="5088"/>
                        <a:pt x="19796" y="12960"/>
                      </a:cubicBezTo>
                      <a:lnTo>
                        <a:pt x="0" y="21600"/>
                      </a:lnTo>
                      <a:close/>
                    </a:path>
                  </a:pathLst>
                </a:custGeom>
                <a:solidFill>
                  <a:schemeClr val="bg1"/>
                </a:solidFill>
                <a:ln w="28575">
                  <a:solidFill>
                    <a:schemeClr val="tx1">
                      <a:lumMod val="65000"/>
                      <a:lumOff val="35000"/>
                    </a:schemeClr>
                  </a:solidFill>
                  <a:round/>
                  <a:headEnd/>
                  <a:tailEnd/>
                </a:ln>
                <a:effectLst/>
              </p:spPr>
              <p:txBody>
                <a:bodyPr wrap="none" anchor="ctr"/>
                <a:lstStyle/>
                <a:p>
                  <a:pPr>
                    <a:defRPr/>
                  </a:pPr>
                  <a:endParaRPr lang="fr-FR"/>
                </a:p>
              </p:txBody>
            </p:sp>
          </p:grpSp>
          <p:sp>
            <p:nvSpPr>
              <p:cNvPr id="45" name="Rectangle 116"/>
              <p:cNvSpPr>
                <a:spLocks noChangeArrowheads="1"/>
              </p:cNvSpPr>
              <p:nvPr/>
            </p:nvSpPr>
            <p:spPr bwMode="auto">
              <a:xfrm flipH="1" flipV="1">
                <a:off x="8466540" y="4326378"/>
                <a:ext cx="477434" cy="451243"/>
              </a:xfrm>
              <a:prstGeom prst="rect">
                <a:avLst/>
              </a:prstGeom>
              <a:solidFill>
                <a:schemeClr val="bg1"/>
              </a:solidFill>
              <a:ln w="28575" algn="ctr">
                <a:noFill/>
                <a:miter lim="800000"/>
                <a:headEnd/>
                <a:tailEnd/>
              </a:ln>
            </p:spPr>
            <p:txBody>
              <a:bodyPr wrap="none" anchor="ctr"/>
              <a:lstStyle/>
              <a:p>
                <a:pPr>
                  <a:defRPr/>
                </a:pPr>
                <a:endParaRPr lang="fr-FR"/>
              </a:p>
            </p:txBody>
          </p:sp>
          <p:sp>
            <p:nvSpPr>
              <p:cNvPr id="46" name="Rectangle 117"/>
              <p:cNvSpPr>
                <a:spLocks noChangeArrowheads="1"/>
              </p:cNvSpPr>
              <p:nvPr/>
            </p:nvSpPr>
            <p:spPr bwMode="auto">
              <a:xfrm>
                <a:off x="8064096" y="4281488"/>
                <a:ext cx="860828" cy="70542"/>
              </a:xfrm>
              <a:prstGeom prst="rect">
                <a:avLst/>
              </a:prstGeom>
              <a:solidFill>
                <a:schemeClr val="bg1"/>
              </a:solidFill>
              <a:ln w="9525">
                <a:solidFill>
                  <a:schemeClr val="bg1"/>
                </a:solidFill>
                <a:miter lim="800000"/>
                <a:headEnd/>
                <a:tailEnd/>
              </a:ln>
            </p:spPr>
            <p:txBody>
              <a:bodyPr wrap="none" anchor="ctr"/>
              <a:lstStyle/>
              <a:p>
                <a:pPr>
                  <a:defRPr/>
                </a:pPr>
                <a:endParaRPr lang="fr-FR"/>
              </a:p>
            </p:txBody>
          </p:sp>
        </p:grpSp>
        <p:sp>
          <p:nvSpPr>
            <p:cNvPr id="38" name="Line 118"/>
            <p:cNvSpPr>
              <a:spLocks noChangeShapeType="1"/>
            </p:cNvSpPr>
            <p:nvPr/>
          </p:nvSpPr>
          <p:spPr bwMode="auto">
            <a:xfrm>
              <a:off x="7824225" y="4592339"/>
              <a:ext cx="10562" cy="1038225"/>
            </a:xfrm>
            <a:prstGeom prst="line">
              <a:avLst/>
            </a:prstGeom>
            <a:noFill/>
            <a:ln w="28575">
              <a:solidFill>
                <a:srgbClr val="FF0000"/>
              </a:solidFill>
              <a:round/>
              <a:headEnd/>
              <a:tailEnd/>
            </a:ln>
          </p:spPr>
          <p:txBody>
            <a:bodyPr/>
            <a:lstStyle/>
            <a:p>
              <a:endParaRPr lang="fr-FR"/>
            </a:p>
          </p:txBody>
        </p:sp>
        <p:cxnSp>
          <p:nvCxnSpPr>
            <p:cNvPr id="39" name="Connecteur droit 152"/>
            <p:cNvCxnSpPr>
              <a:cxnSpLocks noChangeShapeType="1"/>
            </p:cNvCxnSpPr>
            <p:nvPr/>
          </p:nvCxnSpPr>
          <p:spPr bwMode="auto">
            <a:xfrm>
              <a:off x="7267575" y="5640735"/>
              <a:ext cx="1600200" cy="0"/>
            </a:xfrm>
            <a:prstGeom prst="line">
              <a:avLst/>
            </a:prstGeom>
            <a:noFill/>
            <a:ln w="9525" algn="ctr">
              <a:solidFill>
                <a:schemeClr val="tx1"/>
              </a:solidFill>
              <a:round/>
              <a:headEnd/>
              <a:tailEnd type="arrow" w="med" len="med"/>
            </a:ln>
          </p:spPr>
        </p:cxnSp>
        <p:cxnSp>
          <p:nvCxnSpPr>
            <p:cNvPr id="40" name="Connecteur droit avec flèche 154"/>
            <p:cNvCxnSpPr>
              <a:cxnSpLocks noChangeShapeType="1"/>
            </p:cNvCxnSpPr>
            <p:nvPr/>
          </p:nvCxnSpPr>
          <p:spPr bwMode="auto">
            <a:xfrm rot="5400000" flipH="1" flipV="1">
              <a:off x="6677025" y="5029200"/>
              <a:ext cx="1314450" cy="1588"/>
            </a:xfrm>
            <a:prstGeom prst="straightConnector1">
              <a:avLst/>
            </a:prstGeom>
            <a:noFill/>
            <a:ln w="9525" algn="ctr">
              <a:solidFill>
                <a:schemeClr val="tx1"/>
              </a:solidFill>
              <a:round/>
              <a:headEnd/>
              <a:tailEnd type="arrow" w="med" len="med"/>
            </a:ln>
          </p:spPr>
        </p:cxnSp>
        <p:sp>
          <p:nvSpPr>
            <p:cNvPr id="41" name="ZoneTexte 156"/>
            <p:cNvSpPr txBox="1">
              <a:spLocks noChangeArrowheads="1"/>
            </p:cNvSpPr>
            <p:nvPr/>
          </p:nvSpPr>
          <p:spPr bwMode="auto">
            <a:xfrm>
              <a:off x="8686800" y="5724525"/>
              <a:ext cx="333375" cy="369332"/>
            </a:xfrm>
            <a:prstGeom prst="rect">
              <a:avLst/>
            </a:prstGeom>
            <a:noFill/>
            <a:ln w="9525">
              <a:noFill/>
              <a:miter lim="800000"/>
              <a:headEnd/>
              <a:tailEnd/>
            </a:ln>
          </p:spPr>
          <p:txBody>
            <a:bodyPr>
              <a:spAutoFit/>
            </a:bodyPr>
            <a:lstStyle/>
            <a:p>
              <a:r>
                <a:rPr lang="fr-FR"/>
                <a:t>E</a:t>
              </a:r>
            </a:p>
          </p:txBody>
        </p:sp>
        <p:sp>
          <p:nvSpPr>
            <p:cNvPr id="42" name="ZoneTexte 157"/>
            <p:cNvSpPr txBox="1">
              <a:spLocks noChangeArrowheads="1"/>
            </p:cNvSpPr>
            <p:nvPr/>
          </p:nvSpPr>
          <p:spPr bwMode="auto">
            <a:xfrm>
              <a:off x="6972300" y="3990975"/>
              <a:ext cx="647700" cy="369332"/>
            </a:xfrm>
            <a:prstGeom prst="rect">
              <a:avLst/>
            </a:prstGeom>
            <a:noFill/>
            <a:ln w="9525">
              <a:noFill/>
              <a:miter lim="800000"/>
              <a:headEnd/>
              <a:tailEnd/>
            </a:ln>
          </p:spPr>
          <p:txBody>
            <a:bodyPr>
              <a:spAutoFit/>
            </a:bodyPr>
            <a:lstStyle/>
            <a:p>
              <a:r>
                <a:rPr lang="fr-FR"/>
                <a:t>n</a:t>
              </a:r>
              <a:r>
                <a:rPr lang="fr-FR" baseline="-25000"/>
                <a:t>QP</a:t>
              </a:r>
            </a:p>
          </p:txBody>
        </p:sp>
      </p:grpSp>
      <p:grpSp>
        <p:nvGrpSpPr>
          <p:cNvPr id="55" name="Groupe 158"/>
          <p:cNvGrpSpPr>
            <a:grpSpLocks/>
          </p:cNvGrpSpPr>
          <p:nvPr/>
        </p:nvGrpSpPr>
        <p:grpSpPr bwMode="auto">
          <a:xfrm>
            <a:off x="1020433" y="3493252"/>
            <a:ext cx="2047875" cy="1970088"/>
            <a:chOff x="6972300" y="3990975"/>
            <a:chExt cx="2047875" cy="2102882"/>
          </a:xfrm>
        </p:grpSpPr>
        <p:grpSp>
          <p:nvGrpSpPr>
            <p:cNvPr id="56" name="Groupe 150"/>
            <p:cNvGrpSpPr/>
            <p:nvPr/>
          </p:nvGrpSpPr>
          <p:grpSpPr>
            <a:xfrm>
              <a:off x="7800384" y="4762482"/>
              <a:ext cx="1134069" cy="753774"/>
              <a:chOff x="8064096" y="4281488"/>
              <a:chExt cx="879880" cy="660777"/>
            </a:xfrm>
            <a:scene3d>
              <a:camera prst="orthographicFront">
                <a:rot lat="10800000" lon="0" rev="5400000"/>
              </a:camera>
              <a:lightRig rig="threePt" dir="t"/>
            </a:scene3d>
          </p:grpSpPr>
          <p:sp>
            <p:nvSpPr>
              <p:cNvPr id="62" name="Rectangle 112"/>
              <p:cNvSpPr>
                <a:spLocks noChangeArrowheads="1"/>
              </p:cNvSpPr>
              <p:nvPr/>
            </p:nvSpPr>
            <p:spPr bwMode="auto">
              <a:xfrm flipH="1" flipV="1">
                <a:off x="8141740" y="4350127"/>
                <a:ext cx="787400" cy="592138"/>
              </a:xfrm>
              <a:prstGeom prst="rect">
                <a:avLst/>
              </a:prstGeom>
              <a:noFill/>
              <a:ln w="28575" algn="ctr">
                <a:solidFill>
                  <a:schemeClr val="tx1">
                    <a:lumMod val="65000"/>
                    <a:lumOff val="35000"/>
                  </a:schemeClr>
                </a:solidFill>
                <a:miter lim="800000"/>
                <a:headEnd/>
                <a:tailEnd/>
              </a:ln>
              <a:effectLst/>
            </p:spPr>
            <p:txBody>
              <a:bodyPr wrap="none" anchor="ctr"/>
              <a:lstStyle/>
              <a:p>
                <a:pPr>
                  <a:defRPr/>
                </a:pPr>
                <a:endParaRPr lang="fr-FR"/>
              </a:p>
            </p:txBody>
          </p:sp>
          <p:grpSp>
            <p:nvGrpSpPr>
              <p:cNvPr id="63" name="Group 113"/>
              <p:cNvGrpSpPr>
                <a:grpSpLocks/>
              </p:cNvGrpSpPr>
              <p:nvPr/>
            </p:nvGrpSpPr>
            <p:grpSpPr bwMode="auto">
              <a:xfrm flipH="1" flipV="1">
                <a:off x="8304633" y="4325842"/>
                <a:ext cx="639343" cy="595309"/>
                <a:chOff x="1772" y="2688"/>
                <a:chExt cx="1103" cy="1105"/>
              </a:xfrm>
            </p:grpSpPr>
            <p:sp>
              <p:nvSpPr>
                <p:cNvPr id="66" name="Arc 114"/>
                <p:cNvSpPr>
                  <a:spLocks/>
                </p:cNvSpPr>
                <p:nvPr/>
              </p:nvSpPr>
              <p:spPr bwMode="auto">
                <a:xfrm>
                  <a:off x="1772" y="2688"/>
                  <a:ext cx="928" cy="309"/>
                </a:xfrm>
                <a:custGeom>
                  <a:avLst/>
                  <a:gdLst>
                    <a:gd name="G0" fmla="+- 0 0 0"/>
                    <a:gd name="G1" fmla="+- 21600 0 0"/>
                    <a:gd name="G2" fmla="+- 21600 0 0"/>
                    <a:gd name="T0" fmla="*/ 0 w 21227"/>
                    <a:gd name="T1" fmla="*/ 0 h 21600"/>
                    <a:gd name="T2" fmla="*/ 21227 w 21227"/>
                    <a:gd name="T3" fmla="*/ 17602 h 21600"/>
                    <a:gd name="T4" fmla="*/ 0 w 21227"/>
                    <a:gd name="T5" fmla="*/ 21600 h 21600"/>
                  </a:gdLst>
                  <a:ahLst/>
                  <a:cxnLst>
                    <a:cxn ang="0">
                      <a:pos x="T0" y="T1"/>
                    </a:cxn>
                    <a:cxn ang="0">
                      <a:pos x="T2" y="T3"/>
                    </a:cxn>
                    <a:cxn ang="0">
                      <a:pos x="T4" y="T5"/>
                    </a:cxn>
                  </a:cxnLst>
                  <a:rect l="0" t="0" r="r" b="b"/>
                  <a:pathLst>
                    <a:path w="21227" h="21600" fill="none" extrusionOk="0">
                      <a:moveTo>
                        <a:pt x="-1" y="0"/>
                      </a:moveTo>
                      <a:cubicBezTo>
                        <a:pt x="10387" y="0"/>
                        <a:pt x="19304" y="7393"/>
                        <a:pt x="21226" y="17602"/>
                      </a:cubicBezTo>
                    </a:path>
                    <a:path w="21227" h="21600" stroke="0" extrusionOk="0">
                      <a:moveTo>
                        <a:pt x="-1" y="0"/>
                      </a:moveTo>
                      <a:cubicBezTo>
                        <a:pt x="10387" y="0"/>
                        <a:pt x="19304" y="7393"/>
                        <a:pt x="21226" y="17602"/>
                      </a:cubicBezTo>
                      <a:lnTo>
                        <a:pt x="0" y="21600"/>
                      </a:lnTo>
                      <a:close/>
                    </a:path>
                  </a:pathLst>
                </a:custGeom>
                <a:solidFill>
                  <a:schemeClr val="bg1"/>
                </a:solidFill>
                <a:ln w="28575">
                  <a:solidFill>
                    <a:schemeClr val="tx1">
                      <a:lumMod val="65000"/>
                      <a:lumOff val="35000"/>
                    </a:schemeClr>
                  </a:solidFill>
                  <a:round/>
                  <a:headEnd/>
                  <a:tailEnd/>
                </a:ln>
                <a:effectLst/>
              </p:spPr>
              <p:txBody>
                <a:bodyPr wrap="none" anchor="ctr"/>
                <a:lstStyle/>
                <a:p>
                  <a:pPr>
                    <a:defRPr/>
                  </a:pPr>
                  <a:endParaRPr lang="fr-FR"/>
                </a:p>
              </p:txBody>
            </p:sp>
            <p:sp>
              <p:nvSpPr>
                <p:cNvPr id="67" name="Arc 115"/>
                <p:cNvSpPr>
                  <a:spLocks/>
                </p:cNvSpPr>
                <p:nvPr/>
              </p:nvSpPr>
              <p:spPr bwMode="auto">
                <a:xfrm rot="16200000" flipV="1">
                  <a:off x="2289" y="3206"/>
                  <a:ext cx="866" cy="307"/>
                </a:xfrm>
                <a:custGeom>
                  <a:avLst/>
                  <a:gdLst>
                    <a:gd name="G0" fmla="+- 0 0 0"/>
                    <a:gd name="G1" fmla="+- 21600 0 0"/>
                    <a:gd name="G2" fmla="+- 21600 0 0"/>
                    <a:gd name="T0" fmla="*/ 0 w 19797"/>
                    <a:gd name="T1" fmla="*/ 0 h 21600"/>
                    <a:gd name="T2" fmla="*/ 19797 w 19797"/>
                    <a:gd name="T3" fmla="*/ 12960 h 21600"/>
                    <a:gd name="T4" fmla="*/ 0 w 19797"/>
                    <a:gd name="T5" fmla="*/ 21600 h 21600"/>
                  </a:gdLst>
                  <a:ahLst/>
                  <a:cxnLst>
                    <a:cxn ang="0">
                      <a:pos x="T0" y="T1"/>
                    </a:cxn>
                    <a:cxn ang="0">
                      <a:pos x="T2" y="T3"/>
                    </a:cxn>
                    <a:cxn ang="0">
                      <a:pos x="T4" y="T5"/>
                    </a:cxn>
                  </a:cxnLst>
                  <a:rect l="0" t="0" r="r" b="b"/>
                  <a:pathLst>
                    <a:path w="19797" h="21600" fill="none" extrusionOk="0">
                      <a:moveTo>
                        <a:pt x="-1" y="0"/>
                      </a:moveTo>
                      <a:cubicBezTo>
                        <a:pt x="8588" y="0"/>
                        <a:pt x="16361" y="5088"/>
                        <a:pt x="19796" y="12960"/>
                      </a:cubicBezTo>
                    </a:path>
                    <a:path w="19797" h="21600" stroke="0" extrusionOk="0">
                      <a:moveTo>
                        <a:pt x="-1" y="0"/>
                      </a:moveTo>
                      <a:cubicBezTo>
                        <a:pt x="8588" y="0"/>
                        <a:pt x="16361" y="5088"/>
                        <a:pt x="19796" y="12960"/>
                      </a:cubicBezTo>
                      <a:lnTo>
                        <a:pt x="0" y="21600"/>
                      </a:lnTo>
                      <a:close/>
                    </a:path>
                  </a:pathLst>
                </a:custGeom>
                <a:solidFill>
                  <a:schemeClr val="bg1"/>
                </a:solidFill>
                <a:ln w="28575">
                  <a:solidFill>
                    <a:schemeClr val="tx1">
                      <a:lumMod val="65000"/>
                      <a:lumOff val="35000"/>
                    </a:schemeClr>
                  </a:solidFill>
                  <a:round/>
                  <a:headEnd/>
                  <a:tailEnd/>
                </a:ln>
                <a:effectLst/>
              </p:spPr>
              <p:txBody>
                <a:bodyPr wrap="none" anchor="ctr"/>
                <a:lstStyle/>
                <a:p>
                  <a:pPr>
                    <a:defRPr/>
                  </a:pPr>
                  <a:endParaRPr lang="fr-FR"/>
                </a:p>
              </p:txBody>
            </p:sp>
          </p:grpSp>
          <p:sp>
            <p:nvSpPr>
              <p:cNvPr id="64" name="Rectangle 116"/>
              <p:cNvSpPr>
                <a:spLocks noChangeArrowheads="1"/>
              </p:cNvSpPr>
              <p:nvPr/>
            </p:nvSpPr>
            <p:spPr bwMode="auto">
              <a:xfrm flipH="1" flipV="1">
                <a:off x="8466540" y="4326378"/>
                <a:ext cx="477434" cy="451243"/>
              </a:xfrm>
              <a:prstGeom prst="rect">
                <a:avLst/>
              </a:prstGeom>
              <a:solidFill>
                <a:schemeClr val="bg1"/>
              </a:solidFill>
              <a:ln w="28575" algn="ctr">
                <a:noFill/>
                <a:miter lim="800000"/>
                <a:headEnd/>
                <a:tailEnd/>
              </a:ln>
            </p:spPr>
            <p:txBody>
              <a:bodyPr wrap="none" anchor="ctr"/>
              <a:lstStyle/>
              <a:p>
                <a:pPr>
                  <a:defRPr/>
                </a:pPr>
                <a:endParaRPr lang="fr-FR"/>
              </a:p>
            </p:txBody>
          </p:sp>
          <p:sp>
            <p:nvSpPr>
              <p:cNvPr id="65" name="Rectangle 117"/>
              <p:cNvSpPr>
                <a:spLocks noChangeArrowheads="1"/>
              </p:cNvSpPr>
              <p:nvPr/>
            </p:nvSpPr>
            <p:spPr bwMode="auto">
              <a:xfrm>
                <a:off x="8064096" y="4281488"/>
                <a:ext cx="860828" cy="70542"/>
              </a:xfrm>
              <a:prstGeom prst="rect">
                <a:avLst/>
              </a:prstGeom>
              <a:solidFill>
                <a:schemeClr val="bg1"/>
              </a:solidFill>
              <a:ln w="9525">
                <a:solidFill>
                  <a:schemeClr val="bg1"/>
                </a:solidFill>
                <a:miter lim="800000"/>
                <a:headEnd/>
                <a:tailEnd/>
              </a:ln>
            </p:spPr>
            <p:txBody>
              <a:bodyPr wrap="none" anchor="ctr"/>
              <a:lstStyle/>
              <a:p>
                <a:pPr>
                  <a:defRPr/>
                </a:pPr>
                <a:endParaRPr lang="fr-FR"/>
              </a:p>
            </p:txBody>
          </p:sp>
        </p:grpSp>
        <p:sp>
          <p:nvSpPr>
            <p:cNvPr id="57" name="Line 118"/>
            <p:cNvSpPr>
              <a:spLocks noChangeShapeType="1"/>
            </p:cNvSpPr>
            <p:nvPr/>
          </p:nvSpPr>
          <p:spPr bwMode="auto">
            <a:xfrm>
              <a:off x="7551100" y="4592339"/>
              <a:ext cx="10562" cy="1038225"/>
            </a:xfrm>
            <a:prstGeom prst="line">
              <a:avLst/>
            </a:prstGeom>
            <a:noFill/>
            <a:ln w="28575">
              <a:solidFill>
                <a:srgbClr val="FF0000"/>
              </a:solidFill>
              <a:round/>
              <a:headEnd/>
              <a:tailEnd/>
            </a:ln>
          </p:spPr>
          <p:txBody>
            <a:bodyPr/>
            <a:lstStyle/>
            <a:p>
              <a:endParaRPr lang="fr-FR"/>
            </a:p>
          </p:txBody>
        </p:sp>
        <p:cxnSp>
          <p:nvCxnSpPr>
            <p:cNvPr id="58" name="Connecteur droit 152"/>
            <p:cNvCxnSpPr>
              <a:cxnSpLocks noChangeShapeType="1"/>
            </p:cNvCxnSpPr>
            <p:nvPr/>
          </p:nvCxnSpPr>
          <p:spPr bwMode="auto">
            <a:xfrm>
              <a:off x="7267575" y="5640735"/>
              <a:ext cx="1600200" cy="0"/>
            </a:xfrm>
            <a:prstGeom prst="line">
              <a:avLst/>
            </a:prstGeom>
            <a:noFill/>
            <a:ln w="9525" algn="ctr">
              <a:solidFill>
                <a:schemeClr val="tx1"/>
              </a:solidFill>
              <a:round/>
              <a:headEnd/>
              <a:tailEnd type="arrow" w="med" len="med"/>
            </a:ln>
          </p:spPr>
        </p:cxnSp>
        <p:cxnSp>
          <p:nvCxnSpPr>
            <p:cNvPr id="59" name="Connecteur droit avec flèche 154"/>
            <p:cNvCxnSpPr>
              <a:cxnSpLocks noChangeShapeType="1"/>
            </p:cNvCxnSpPr>
            <p:nvPr/>
          </p:nvCxnSpPr>
          <p:spPr bwMode="auto">
            <a:xfrm rot="5400000" flipH="1" flipV="1">
              <a:off x="6677025" y="5029200"/>
              <a:ext cx="1314450" cy="1588"/>
            </a:xfrm>
            <a:prstGeom prst="straightConnector1">
              <a:avLst/>
            </a:prstGeom>
            <a:noFill/>
            <a:ln w="9525" algn="ctr">
              <a:solidFill>
                <a:schemeClr val="tx1"/>
              </a:solidFill>
              <a:round/>
              <a:headEnd/>
              <a:tailEnd type="arrow" w="med" len="med"/>
            </a:ln>
          </p:spPr>
        </p:cxnSp>
        <p:sp>
          <p:nvSpPr>
            <p:cNvPr id="60" name="ZoneTexte 156"/>
            <p:cNvSpPr txBox="1">
              <a:spLocks noChangeArrowheads="1"/>
            </p:cNvSpPr>
            <p:nvPr/>
          </p:nvSpPr>
          <p:spPr bwMode="auto">
            <a:xfrm>
              <a:off x="8686800" y="5724525"/>
              <a:ext cx="333375" cy="369332"/>
            </a:xfrm>
            <a:prstGeom prst="rect">
              <a:avLst/>
            </a:prstGeom>
            <a:noFill/>
            <a:ln w="9525">
              <a:noFill/>
              <a:miter lim="800000"/>
              <a:headEnd/>
              <a:tailEnd/>
            </a:ln>
          </p:spPr>
          <p:txBody>
            <a:bodyPr>
              <a:spAutoFit/>
            </a:bodyPr>
            <a:lstStyle/>
            <a:p>
              <a:r>
                <a:rPr lang="fr-FR"/>
                <a:t>E</a:t>
              </a:r>
            </a:p>
          </p:txBody>
        </p:sp>
        <p:sp>
          <p:nvSpPr>
            <p:cNvPr id="61" name="ZoneTexte 157"/>
            <p:cNvSpPr txBox="1">
              <a:spLocks noChangeArrowheads="1"/>
            </p:cNvSpPr>
            <p:nvPr/>
          </p:nvSpPr>
          <p:spPr bwMode="auto">
            <a:xfrm>
              <a:off x="6972300" y="3990975"/>
              <a:ext cx="647700" cy="369332"/>
            </a:xfrm>
            <a:prstGeom prst="rect">
              <a:avLst/>
            </a:prstGeom>
            <a:noFill/>
            <a:ln w="9525">
              <a:noFill/>
              <a:miter lim="800000"/>
              <a:headEnd/>
              <a:tailEnd/>
            </a:ln>
          </p:spPr>
          <p:txBody>
            <a:bodyPr>
              <a:spAutoFit/>
            </a:bodyPr>
            <a:lstStyle/>
            <a:p>
              <a:r>
                <a:rPr lang="fr-FR"/>
                <a:t>n</a:t>
              </a:r>
              <a:r>
                <a:rPr lang="fr-FR" baseline="-25000"/>
                <a:t>QP</a:t>
              </a:r>
            </a:p>
          </p:txBody>
        </p:sp>
      </p:grpSp>
      <p:pic>
        <p:nvPicPr>
          <p:cNvPr id="68" name="Picture 2"/>
          <p:cNvPicPr>
            <a:picLocks noChangeAspect="1" noChangeArrowheads="1"/>
          </p:cNvPicPr>
          <p:nvPr/>
        </p:nvPicPr>
        <p:blipFill>
          <a:blip r:embed="rId5"/>
          <a:srcRect/>
          <a:stretch>
            <a:fillRect/>
          </a:stretch>
        </p:blipFill>
        <p:spPr bwMode="auto">
          <a:xfrm>
            <a:off x="1443961" y="4325898"/>
            <a:ext cx="329660" cy="293604"/>
          </a:xfrm>
          <a:prstGeom prst="rect">
            <a:avLst/>
          </a:prstGeom>
          <a:noFill/>
          <a:ln w="9525">
            <a:noFill/>
            <a:miter lim="800000"/>
            <a:headEnd/>
            <a:tailEnd/>
          </a:ln>
        </p:spPr>
      </p:pic>
      <p:cxnSp>
        <p:nvCxnSpPr>
          <p:cNvPr id="52" name="Łącznik prosty 51"/>
          <p:cNvCxnSpPr/>
          <p:nvPr/>
        </p:nvCxnSpPr>
        <p:spPr bwMode="auto">
          <a:xfrm rot="16200000" flipH="1">
            <a:off x="-427512" y="3051958"/>
            <a:ext cx="4334494" cy="11876"/>
          </a:xfrm>
          <a:prstGeom prst="line">
            <a:avLst/>
          </a:prstGeom>
          <a:noFill/>
          <a:ln w="9525" cap="flat" cmpd="sng" algn="ctr">
            <a:solidFill>
              <a:schemeClr val="tx1"/>
            </a:solidFill>
            <a:prstDash val="solid"/>
            <a:round/>
            <a:headEnd type="none" w="med" len="med"/>
            <a:tailEnd type="none" w="med" len="med"/>
          </a:ln>
          <a:effectLst/>
        </p:spPr>
      </p:cxnSp>
      <p:sp>
        <p:nvSpPr>
          <p:cNvPr id="69" name="pole tekstowe 68"/>
          <p:cNvSpPr txBox="1"/>
          <p:nvPr/>
        </p:nvSpPr>
        <p:spPr>
          <a:xfrm>
            <a:off x="1341916" y="5225145"/>
            <a:ext cx="855023" cy="584775"/>
          </a:xfrm>
          <a:prstGeom prst="rect">
            <a:avLst/>
          </a:prstGeom>
          <a:noFill/>
        </p:spPr>
        <p:txBody>
          <a:bodyPr wrap="square" rtlCol="0">
            <a:spAutoFit/>
          </a:bodyPr>
          <a:lstStyle/>
          <a:p>
            <a:r>
              <a:rPr lang="en-US" sz="3200" dirty="0" smtClean="0">
                <a:solidFill>
                  <a:srgbClr val="FF0000"/>
                </a:solidFill>
                <a:latin typeface="Symbol" pitchFamily="18" charset="2"/>
              </a:rPr>
              <a:t>D</a:t>
            </a:r>
            <a:r>
              <a:rPr lang="en-US" sz="3200" dirty="0" smtClean="0">
                <a:solidFill>
                  <a:srgbClr val="FF0000"/>
                </a:solidFill>
              </a:rPr>
              <a:t>/2</a:t>
            </a:r>
            <a:endParaRPr lang="fr-FR" sz="3200" dirty="0">
              <a:solidFill>
                <a:srgbClr val="FF0000"/>
              </a:solidFill>
            </a:endParaRPr>
          </a:p>
        </p:txBody>
      </p:sp>
      <p:sp>
        <p:nvSpPr>
          <p:cNvPr id="53" name="Uśmiechnięta buźka 13"/>
          <p:cNvSpPr>
            <a:spLocks noChangeArrowheads="1"/>
          </p:cNvSpPr>
          <p:nvPr/>
        </p:nvSpPr>
        <p:spPr bwMode="auto">
          <a:xfrm>
            <a:off x="1764102" y="2013240"/>
            <a:ext cx="207201" cy="219321"/>
          </a:xfrm>
          <a:prstGeom prst="smileyFace">
            <a:avLst>
              <a:gd name="adj" fmla="val 4653"/>
            </a:avLst>
          </a:prstGeom>
          <a:noFill/>
          <a:ln w="9525" algn="ctr">
            <a:solidFill>
              <a:schemeClr val="tx1"/>
            </a:solidFill>
            <a:round/>
            <a:headEnd/>
            <a:tailEnd/>
          </a:ln>
        </p:spPr>
        <p:txBody>
          <a:bodyPr/>
          <a:lstStyle/>
          <a:p>
            <a:pPr algn="ctr"/>
            <a:endParaRPr lang="fr-FR"/>
          </a:p>
        </p:txBody>
      </p:sp>
      <p:sp>
        <p:nvSpPr>
          <p:cNvPr id="72" name="pole tekstowe 71"/>
          <p:cNvSpPr txBox="1"/>
          <p:nvPr/>
        </p:nvSpPr>
        <p:spPr>
          <a:xfrm>
            <a:off x="1898074" y="4997533"/>
            <a:ext cx="465116" cy="369332"/>
          </a:xfrm>
          <a:prstGeom prst="rect">
            <a:avLst/>
          </a:prstGeom>
          <a:noFill/>
        </p:spPr>
        <p:txBody>
          <a:bodyPr wrap="square" rtlCol="0">
            <a:spAutoFit/>
          </a:bodyPr>
          <a:lstStyle/>
          <a:p>
            <a:r>
              <a:rPr lang="en-US" dirty="0" smtClean="0">
                <a:latin typeface="Symbol" pitchFamily="18" charset="2"/>
              </a:rPr>
              <a:t>D</a:t>
            </a:r>
            <a:endParaRPr lang="fr-FR" dirty="0"/>
          </a:p>
        </p:txBody>
      </p:sp>
      <p:sp>
        <p:nvSpPr>
          <p:cNvPr id="73" name="Flèche en arc 155"/>
          <p:cNvSpPr/>
          <p:nvPr/>
        </p:nvSpPr>
        <p:spPr bwMode="auto">
          <a:xfrm flipH="1">
            <a:off x="1897619" y="1710046"/>
            <a:ext cx="631825" cy="712521"/>
          </a:xfrm>
          <a:prstGeom prst="circularArrow">
            <a:avLst>
              <a:gd name="adj1" fmla="val 12500"/>
              <a:gd name="adj2" fmla="val 1142319"/>
              <a:gd name="adj3" fmla="val 20457681"/>
              <a:gd name="adj4" fmla="val 10800000"/>
              <a:gd name="adj5" fmla="val 16627"/>
            </a:avLst>
          </a:prstGeom>
          <a:solidFill>
            <a:srgbClr val="006600"/>
          </a:solidFill>
          <a:ln w="9525" cap="flat" cmpd="sng" algn="ctr">
            <a:noFill/>
            <a:prstDash val="solid"/>
            <a:round/>
            <a:headEnd type="none" w="med" len="med"/>
            <a:tailEnd type="none" w="med" len="med"/>
          </a:ln>
          <a:effectLst/>
          <a:scene3d>
            <a:camera prst="orthographicFront">
              <a:rot lat="0" lon="10799977" rev="0"/>
            </a:camera>
            <a:lightRig rig="threePt" dir="t"/>
          </a:scene3d>
        </p:spPr>
        <p:txBody>
          <a:bodyPr/>
          <a:lstStyle/>
          <a:p>
            <a:pPr algn="ctr">
              <a:defRPr/>
            </a:pPr>
            <a:endParaRPr lang="fr-FR">
              <a:latin typeface="Arial" charset="0"/>
            </a:endParaRPr>
          </a:p>
        </p:txBody>
      </p:sp>
      <p:sp>
        <p:nvSpPr>
          <p:cNvPr id="74" name="pole tekstowe 73"/>
          <p:cNvSpPr txBox="1"/>
          <p:nvPr/>
        </p:nvSpPr>
        <p:spPr>
          <a:xfrm>
            <a:off x="1448789" y="5712030"/>
            <a:ext cx="2565071" cy="369332"/>
          </a:xfrm>
          <a:prstGeom prst="rect">
            <a:avLst/>
          </a:prstGeom>
          <a:noFill/>
        </p:spPr>
        <p:txBody>
          <a:bodyPr wrap="square" rtlCol="0">
            <a:spAutoFit/>
          </a:bodyPr>
          <a:lstStyle/>
          <a:p>
            <a:r>
              <a:rPr lang="en-US" dirty="0" smtClean="0"/>
              <a:t>WHY?</a:t>
            </a:r>
            <a:endParaRPr lang="fr-F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smtClean="0"/>
              <a:t>Possible explanation</a:t>
            </a:r>
            <a:endParaRPr lang="fr-FR" dirty="0"/>
          </a:p>
        </p:txBody>
      </p:sp>
      <p:grpSp>
        <p:nvGrpSpPr>
          <p:cNvPr id="18" name="Groupe 158"/>
          <p:cNvGrpSpPr>
            <a:grpSpLocks/>
          </p:cNvGrpSpPr>
          <p:nvPr/>
        </p:nvGrpSpPr>
        <p:grpSpPr bwMode="auto">
          <a:xfrm>
            <a:off x="5487412" y="1512032"/>
            <a:ext cx="2047875" cy="1970088"/>
            <a:chOff x="6972300" y="3990975"/>
            <a:chExt cx="2047875" cy="2102882"/>
          </a:xfrm>
        </p:grpSpPr>
        <p:grpSp>
          <p:nvGrpSpPr>
            <p:cNvPr id="19" name="Groupe 150"/>
            <p:cNvGrpSpPr/>
            <p:nvPr/>
          </p:nvGrpSpPr>
          <p:grpSpPr>
            <a:xfrm>
              <a:off x="7800384" y="4762482"/>
              <a:ext cx="1134069" cy="753774"/>
              <a:chOff x="8064096" y="4281488"/>
              <a:chExt cx="879880" cy="660777"/>
            </a:xfrm>
            <a:scene3d>
              <a:camera prst="orthographicFront">
                <a:rot lat="10800000" lon="0" rev="5400000"/>
              </a:camera>
              <a:lightRig rig="threePt" dir="t"/>
            </a:scene3d>
          </p:grpSpPr>
          <p:sp>
            <p:nvSpPr>
              <p:cNvPr id="25" name="Rectangle 112"/>
              <p:cNvSpPr>
                <a:spLocks noChangeArrowheads="1"/>
              </p:cNvSpPr>
              <p:nvPr/>
            </p:nvSpPr>
            <p:spPr bwMode="auto">
              <a:xfrm flipH="1" flipV="1">
                <a:off x="8141740" y="4350127"/>
                <a:ext cx="787400" cy="592138"/>
              </a:xfrm>
              <a:prstGeom prst="rect">
                <a:avLst/>
              </a:prstGeom>
              <a:noFill/>
              <a:ln w="28575" algn="ctr">
                <a:solidFill>
                  <a:schemeClr val="tx1">
                    <a:lumMod val="65000"/>
                    <a:lumOff val="35000"/>
                  </a:schemeClr>
                </a:solidFill>
                <a:miter lim="800000"/>
                <a:headEnd/>
                <a:tailEnd/>
              </a:ln>
              <a:effectLst/>
            </p:spPr>
            <p:txBody>
              <a:bodyPr wrap="none" anchor="ctr"/>
              <a:lstStyle/>
              <a:p>
                <a:pPr>
                  <a:defRPr/>
                </a:pPr>
                <a:endParaRPr lang="fr-FR"/>
              </a:p>
            </p:txBody>
          </p:sp>
          <p:grpSp>
            <p:nvGrpSpPr>
              <p:cNvPr id="26" name="Group 113"/>
              <p:cNvGrpSpPr>
                <a:grpSpLocks/>
              </p:cNvGrpSpPr>
              <p:nvPr/>
            </p:nvGrpSpPr>
            <p:grpSpPr bwMode="auto">
              <a:xfrm flipH="1" flipV="1">
                <a:off x="8304633" y="4325842"/>
                <a:ext cx="639343" cy="595309"/>
                <a:chOff x="1772" y="2688"/>
                <a:chExt cx="1103" cy="1105"/>
              </a:xfrm>
            </p:grpSpPr>
            <p:sp>
              <p:nvSpPr>
                <p:cNvPr id="29" name="Arc 114"/>
                <p:cNvSpPr>
                  <a:spLocks/>
                </p:cNvSpPr>
                <p:nvPr/>
              </p:nvSpPr>
              <p:spPr bwMode="auto">
                <a:xfrm>
                  <a:off x="1772" y="2688"/>
                  <a:ext cx="928" cy="309"/>
                </a:xfrm>
                <a:custGeom>
                  <a:avLst/>
                  <a:gdLst>
                    <a:gd name="G0" fmla="+- 0 0 0"/>
                    <a:gd name="G1" fmla="+- 21600 0 0"/>
                    <a:gd name="G2" fmla="+- 21600 0 0"/>
                    <a:gd name="T0" fmla="*/ 0 w 21227"/>
                    <a:gd name="T1" fmla="*/ 0 h 21600"/>
                    <a:gd name="T2" fmla="*/ 21227 w 21227"/>
                    <a:gd name="T3" fmla="*/ 17602 h 21600"/>
                    <a:gd name="T4" fmla="*/ 0 w 21227"/>
                    <a:gd name="T5" fmla="*/ 21600 h 21600"/>
                  </a:gdLst>
                  <a:ahLst/>
                  <a:cxnLst>
                    <a:cxn ang="0">
                      <a:pos x="T0" y="T1"/>
                    </a:cxn>
                    <a:cxn ang="0">
                      <a:pos x="T2" y="T3"/>
                    </a:cxn>
                    <a:cxn ang="0">
                      <a:pos x="T4" y="T5"/>
                    </a:cxn>
                  </a:cxnLst>
                  <a:rect l="0" t="0" r="r" b="b"/>
                  <a:pathLst>
                    <a:path w="21227" h="21600" fill="none" extrusionOk="0">
                      <a:moveTo>
                        <a:pt x="-1" y="0"/>
                      </a:moveTo>
                      <a:cubicBezTo>
                        <a:pt x="10387" y="0"/>
                        <a:pt x="19304" y="7393"/>
                        <a:pt x="21226" y="17602"/>
                      </a:cubicBezTo>
                    </a:path>
                    <a:path w="21227" h="21600" stroke="0" extrusionOk="0">
                      <a:moveTo>
                        <a:pt x="-1" y="0"/>
                      </a:moveTo>
                      <a:cubicBezTo>
                        <a:pt x="10387" y="0"/>
                        <a:pt x="19304" y="7393"/>
                        <a:pt x="21226" y="17602"/>
                      </a:cubicBezTo>
                      <a:lnTo>
                        <a:pt x="0" y="21600"/>
                      </a:lnTo>
                      <a:close/>
                    </a:path>
                  </a:pathLst>
                </a:custGeom>
                <a:solidFill>
                  <a:schemeClr val="bg1"/>
                </a:solidFill>
                <a:ln w="28575">
                  <a:solidFill>
                    <a:schemeClr val="tx1">
                      <a:lumMod val="65000"/>
                      <a:lumOff val="35000"/>
                    </a:schemeClr>
                  </a:solidFill>
                  <a:round/>
                  <a:headEnd/>
                  <a:tailEnd/>
                </a:ln>
                <a:effectLst/>
              </p:spPr>
              <p:txBody>
                <a:bodyPr wrap="none" anchor="ctr"/>
                <a:lstStyle/>
                <a:p>
                  <a:pPr>
                    <a:defRPr/>
                  </a:pPr>
                  <a:endParaRPr lang="fr-FR"/>
                </a:p>
              </p:txBody>
            </p:sp>
            <p:sp>
              <p:nvSpPr>
                <p:cNvPr id="30" name="Arc 115"/>
                <p:cNvSpPr>
                  <a:spLocks/>
                </p:cNvSpPr>
                <p:nvPr/>
              </p:nvSpPr>
              <p:spPr bwMode="auto">
                <a:xfrm rot="16200000" flipV="1">
                  <a:off x="2289" y="3206"/>
                  <a:ext cx="866" cy="307"/>
                </a:xfrm>
                <a:custGeom>
                  <a:avLst/>
                  <a:gdLst>
                    <a:gd name="G0" fmla="+- 0 0 0"/>
                    <a:gd name="G1" fmla="+- 21600 0 0"/>
                    <a:gd name="G2" fmla="+- 21600 0 0"/>
                    <a:gd name="T0" fmla="*/ 0 w 19797"/>
                    <a:gd name="T1" fmla="*/ 0 h 21600"/>
                    <a:gd name="T2" fmla="*/ 19797 w 19797"/>
                    <a:gd name="T3" fmla="*/ 12960 h 21600"/>
                    <a:gd name="T4" fmla="*/ 0 w 19797"/>
                    <a:gd name="T5" fmla="*/ 21600 h 21600"/>
                  </a:gdLst>
                  <a:ahLst/>
                  <a:cxnLst>
                    <a:cxn ang="0">
                      <a:pos x="T0" y="T1"/>
                    </a:cxn>
                    <a:cxn ang="0">
                      <a:pos x="T2" y="T3"/>
                    </a:cxn>
                    <a:cxn ang="0">
                      <a:pos x="T4" y="T5"/>
                    </a:cxn>
                  </a:cxnLst>
                  <a:rect l="0" t="0" r="r" b="b"/>
                  <a:pathLst>
                    <a:path w="19797" h="21600" fill="none" extrusionOk="0">
                      <a:moveTo>
                        <a:pt x="-1" y="0"/>
                      </a:moveTo>
                      <a:cubicBezTo>
                        <a:pt x="8588" y="0"/>
                        <a:pt x="16361" y="5088"/>
                        <a:pt x="19796" y="12960"/>
                      </a:cubicBezTo>
                    </a:path>
                    <a:path w="19797" h="21600" stroke="0" extrusionOk="0">
                      <a:moveTo>
                        <a:pt x="-1" y="0"/>
                      </a:moveTo>
                      <a:cubicBezTo>
                        <a:pt x="8588" y="0"/>
                        <a:pt x="16361" y="5088"/>
                        <a:pt x="19796" y="12960"/>
                      </a:cubicBezTo>
                      <a:lnTo>
                        <a:pt x="0" y="21600"/>
                      </a:lnTo>
                      <a:close/>
                    </a:path>
                  </a:pathLst>
                </a:custGeom>
                <a:solidFill>
                  <a:schemeClr val="bg1"/>
                </a:solidFill>
                <a:ln w="28575">
                  <a:solidFill>
                    <a:schemeClr val="tx1">
                      <a:lumMod val="65000"/>
                      <a:lumOff val="35000"/>
                    </a:schemeClr>
                  </a:solidFill>
                  <a:round/>
                  <a:headEnd/>
                  <a:tailEnd/>
                </a:ln>
                <a:effectLst/>
              </p:spPr>
              <p:txBody>
                <a:bodyPr wrap="none" anchor="ctr"/>
                <a:lstStyle/>
                <a:p>
                  <a:pPr>
                    <a:defRPr/>
                  </a:pPr>
                  <a:endParaRPr lang="fr-FR"/>
                </a:p>
              </p:txBody>
            </p:sp>
          </p:grpSp>
          <p:sp>
            <p:nvSpPr>
              <p:cNvPr id="27" name="Rectangle 116"/>
              <p:cNvSpPr>
                <a:spLocks noChangeArrowheads="1"/>
              </p:cNvSpPr>
              <p:nvPr/>
            </p:nvSpPr>
            <p:spPr bwMode="auto">
              <a:xfrm flipH="1" flipV="1">
                <a:off x="8466540" y="4326378"/>
                <a:ext cx="477434" cy="451243"/>
              </a:xfrm>
              <a:prstGeom prst="rect">
                <a:avLst/>
              </a:prstGeom>
              <a:solidFill>
                <a:schemeClr val="bg1"/>
              </a:solidFill>
              <a:ln w="28575" algn="ctr">
                <a:noFill/>
                <a:miter lim="800000"/>
                <a:headEnd/>
                <a:tailEnd/>
              </a:ln>
            </p:spPr>
            <p:txBody>
              <a:bodyPr wrap="none" anchor="ctr"/>
              <a:lstStyle/>
              <a:p>
                <a:pPr>
                  <a:defRPr/>
                </a:pPr>
                <a:endParaRPr lang="fr-FR"/>
              </a:p>
            </p:txBody>
          </p:sp>
          <p:sp>
            <p:nvSpPr>
              <p:cNvPr id="28" name="Rectangle 117"/>
              <p:cNvSpPr>
                <a:spLocks noChangeArrowheads="1"/>
              </p:cNvSpPr>
              <p:nvPr/>
            </p:nvSpPr>
            <p:spPr bwMode="auto">
              <a:xfrm>
                <a:off x="8064096" y="4281488"/>
                <a:ext cx="860828" cy="70542"/>
              </a:xfrm>
              <a:prstGeom prst="rect">
                <a:avLst/>
              </a:prstGeom>
              <a:solidFill>
                <a:schemeClr val="bg1"/>
              </a:solidFill>
              <a:ln w="9525">
                <a:solidFill>
                  <a:schemeClr val="bg1"/>
                </a:solidFill>
                <a:miter lim="800000"/>
                <a:headEnd/>
                <a:tailEnd/>
              </a:ln>
            </p:spPr>
            <p:txBody>
              <a:bodyPr wrap="none" anchor="ctr"/>
              <a:lstStyle/>
              <a:p>
                <a:pPr>
                  <a:defRPr/>
                </a:pPr>
                <a:endParaRPr lang="fr-FR"/>
              </a:p>
            </p:txBody>
          </p:sp>
        </p:grpSp>
        <p:sp>
          <p:nvSpPr>
            <p:cNvPr id="20" name="Line 118"/>
            <p:cNvSpPr>
              <a:spLocks noChangeShapeType="1"/>
            </p:cNvSpPr>
            <p:nvPr/>
          </p:nvSpPr>
          <p:spPr bwMode="auto">
            <a:xfrm>
              <a:off x="7824225" y="4592339"/>
              <a:ext cx="10562" cy="1038225"/>
            </a:xfrm>
            <a:prstGeom prst="line">
              <a:avLst/>
            </a:prstGeom>
            <a:noFill/>
            <a:ln w="28575">
              <a:solidFill>
                <a:srgbClr val="FF0000"/>
              </a:solidFill>
              <a:round/>
              <a:headEnd/>
              <a:tailEnd/>
            </a:ln>
          </p:spPr>
          <p:txBody>
            <a:bodyPr/>
            <a:lstStyle/>
            <a:p>
              <a:endParaRPr lang="fr-FR"/>
            </a:p>
          </p:txBody>
        </p:sp>
        <p:cxnSp>
          <p:nvCxnSpPr>
            <p:cNvPr id="21" name="Connecteur droit 152"/>
            <p:cNvCxnSpPr>
              <a:cxnSpLocks noChangeShapeType="1"/>
            </p:cNvCxnSpPr>
            <p:nvPr/>
          </p:nvCxnSpPr>
          <p:spPr bwMode="auto">
            <a:xfrm>
              <a:off x="7267575" y="5640735"/>
              <a:ext cx="1600200" cy="0"/>
            </a:xfrm>
            <a:prstGeom prst="line">
              <a:avLst/>
            </a:prstGeom>
            <a:noFill/>
            <a:ln w="9525" algn="ctr">
              <a:solidFill>
                <a:schemeClr val="tx1"/>
              </a:solidFill>
              <a:round/>
              <a:headEnd/>
              <a:tailEnd type="arrow" w="med" len="med"/>
            </a:ln>
          </p:spPr>
        </p:cxnSp>
        <p:cxnSp>
          <p:nvCxnSpPr>
            <p:cNvPr id="22" name="Connecteur droit avec flèche 154"/>
            <p:cNvCxnSpPr>
              <a:cxnSpLocks noChangeShapeType="1"/>
            </p:cNvCxnSpPr>
            <p:nvPr/>
          </p:nvCxnSpPr>
          <p:spPr bwMode="auto">
            <a:xfrm rot="5400000" flipH="1" flipV="1">
              <a:off x="6677025" y="5029200"/>
              <a:ext cx="1314450" cy="1588"/>
            </a:xfrm>
            <a:prstGeom prst="straightConnector1">
              <a:avLst/>
            </a:prstGeom>
            <a:noFill/>
            <a:ln w="9525" algn="ctr">
              <a:solidFill>
                <a:schemeClr val="tx1"/>
              </a:solidFill>
              <a:round/>
              <a:headEnd/>
              <a:tailEnd type="arrow" w="med" len="med"/>
            </a:ln>
          </p:spPr>
        </p:cxnSp>
        <p:sp>
          <p:nvSpPr>
            <p:cNvPr id="23" name="ZoneTexte 156"/>
            <p:cNvSpPr txBox="1">
              <a:spLocks noChangeArrowheads="1"/>
            </p:cNvSpPr>
            <p:nvPr/>
          </p:nvSpPr>
          <p:spPr bwMode="auto">
            <a:xfrm>
              <a:off x="8686800" y="5724525"/>
              <a:ext cx="333375" cy="369332"/>
            </a:xfrm>
            <a:prstGeom prst="rect">
              <a:avLst/>
            </a:prstGeom>
            <a:noFill/>
            <a:ln w="9525">
              <a:noFill/>
              <a:miter lim="800000"/>
              <a:headEnd/>
              <a:tailEnd/>
            </a:ln>
          </p:spPr>
          <p:txBody>
            <a:bodyPr>
              <a:spAutoFit/>
            </a:bodyPr>
            <a:lstStyle/>
            <a:p>
              <a:r>
                <a:rPr lang="fr-FR"/>
                <a:t>E</a:t>
              </a:r>
            </a:p>
          </p:txBody>
        </p:sp>
        <p:sp>
          <p:nvSpPr>
            <p:cNvPr id="24" name="ZoneTexte 157"/>
            <p:cNvSpPr txBox="1">
              <a:spLocks noChangeArrowheads="1"/>
            </p:cNvSpPr>
            <p:nvPr/>
          </p:nvSpPr>
          <p:spPr bwMode="auto">
            <a:xfrm>
              <a:off x="6972300" y="3990975"/>
              <a:ext cx="647700" cy="369332"/>
            </a:xfrm>
            <a:prstGeom prst="rect">
              <a:avLst/>
            </a:prstGeom>
            <a:noFill/>
            <a:ln w="9525">
              <a:noFill/>
              <a:miter lim="800000"/>
              <a:headEnd/>
              <a:tailEnd/>
            </a:ln>
          </p:spPr>
          <p:txBody>
            <a:bodyPr>
              <a:spAutoFit/>
            </a:bodyPr>
            <a:lstStyle/>
            <a:p>
              <a:r>
                <a:rPr lang="fr-FR"/>
                <a:t>n</a:t>
              </a:r>
              <a:r>
                <a:rPr lang="fr-FR" baseline="-25000"/>
                <a:t>QP</a:t>
              </a:r>
            </a:p>
          </p:txBody>
        </p:sp>
      </p:grpSp>
      <p:grpSp>
        <p:nvGrpSpPr>
          <p:cNvPr id="31" name="Groupe 158"/>
          <p:cNvGrpSpPr>
            <a:grpSpLocks/>
          </p:cNvGrpSpPr>
          <p:nvPr/>
        </p:nvGrpSpPr>
        <p:grpSpPr bwMode="auto">
          <a:xfrm>
            <a:off x="5497308" y="3861377"/>
            <a:ext cx="2047875" cy="1970088"/>
            <a:chOff x="6972300" y="3990975"/>
            <a:chExt cx="2047875" cy="2102882"/>
          </a:xfrm>
        </p:grpSpPr>
        <p:grpSp>
          <p:nvGrpSpPr>
            <p:cNvPr id="32" name="Groupe 150"/>
            <p:cNvGrpSpPr/>
            <p:nvPr/>
          </p:nvGrpSpPr>
          <p:grpSpPr>
            <a:xfrm>
              <a:off x="7800382" y="4762480"/>
              <a:ext cx="1134069" cy="753774"/>
              <a:chOff x="8064096" y="4281488"/>
              <a:chExt cx="879880" cy="660777"/>
            </a:xfrm>
            <a:scene3d>
              <a:camera prst="orthographicFront">
                <a:rot lat="10800000" lon="0" rev="5400000"/>
              </a:camera>
              <a:lightRig rig="threePt" dir="t"/>
            </a:scene3d>
          </p:grpSpPr>
          <p:sp>
            <p:nvSpPr>
              <p:cNvPr id="38" name="Rectangle 112"/>
              <p:cNvSpPr>
                <a:spLocks noChangeArrowheads="1"/>
              </p:cNvSpPr>
              <p:nvPr/>
            </p:nvSpPr>
            <p:spPr bwMode="auto">
              <a:xfrm flipH="1" flipV="1">
                <a:off x="8141740" y="4350127"/>
                <a:ext cx="787400" cy="592138"/>
              </a:xfrm>
              <a:prstGeom prst="rect">
                <a:avLst/>
              </a:prstGeom>
              <a:noFill/>
              <a:ln w="28575" algn="ctr">
                <a:solidFill>
                  <a:schemeClr val="tx1">
                    <a:lumMod val="65000"/>
                    <a:lumOff val="35000"/>
                  </a:schemeClr>
                </a:solidFill>
                <a:miter lim="800000"/>
                <a:headEnd/>
                <a:tailEnd/>
              </a:ln>
              <a:effectLst/>
            </p:spPr>
            <p:txBody>
              <a:bodyPr wrap="none" anchor="ctr"/>
              <a:lstStyle/>
              <a:p>
                <a:pPr>
                  <a:defRPr/>
                </a:pPr>
                <a:endParaRPr lang="fr-FR"/>
              </a:p>
            </p:txBody>
          </p:sp>
          <p:grpSp>
            <p:nvGrpSpPr>
              <p:cNvPr id="39" name="Group 113"/>
              <p:cNvGrpSpPr>
                <a:grpSpLocks/>
              </p:cNvGrpSpPr>
              <p:nvPr/>
            </p:nvGrpSpPr>
            <p:grpSpPr bwMode="auto">
              <a:xfrm flipH="1" flipV="1">
                <a:off x="8304633" y="4325842"/>
                <a:ext cx="639343" cy="595309"/>
                <a:chOff x="1772" y="2688"/>
                <a:chExt cx="1103" cy="1105"/>
              </a:xfrm>
            </p:grpSpPr>
            <p:sp>
              <p:nvSpPr>
                <p:cNvPr id="42" name="Arc 114"/>
                <p:cNvSpPr>
                  <a:spLocks/>
                </p:cNvSpPr>
                <p:nvPr/>
              </p:nvSpPr>
              <p:spPr bwMode="auto">
                <a:xfrm>
                  <a:off x="1772" y="2688"/>
                  <a:ext cx="928" cy="309"/>
                </a:xfrm>
                <a:custGeom>
                  <a:avLst/>
                  <a:gdLst>
                    <a:gd name="G0" fmla="+- 0 0 0"/>
                    <a:gd name="G1" fmla="+- 21600 0 0"/>
                    <a:gd name="G2" fmla="+- 21600 0 0"/>
                    <a:gd name="T0" fmla="*/ 0 w 21227"/>
                    <a:gd name="T1" fmla="*/ 0 h 21600"/>
                    <a:gd name="T2" fmla="*/ 21227 w 21227"/>
                    <a:gd name="T3" fmla="*/ 17602 h 21600"/>
                    <a:gd name="T4" fmla="*/ 0 w 21227"/>
                    <a:gd name="T5" fmla="*/ 21600 h 21600"/>
                  </a:gdLst>
                  <a:ahLst/>
                  <a:cxnLst>
                    <a:cxn ang="0">
                      <a:pos x="T0" y="T1"/>
                    </a:cxn>
                    <a:cxn ang="0">
                      <a:pos x="T2" y="T3"/>
                    </a:cxn>
                    <a:cxn ang="0">
                      <a:pos x="T4" y="T5"/>
                    </a:cxn>
                  </a:cxnLst>
                  <a:rect l="0" t="0" r="r" b="b"/>
                  <a:pathLst>
                    <a:path w="21227" h="21600" fill="none" extrusionOk="0">
                      <a:moveTo>
                        <a:pt x="-1" y="0"/>
                      </a:moveTo>
                      <a:cubicBezTo>
                        <a:pt x="10387" y="0"/>
                        <a:pt x="19304" y="7393"/>
                        <a:pt x="21226" y="17602"/>
                      </a:cubicBezTo>
                    </a:path>
                    <a:path w="21227" h="21600" stroke="0" extrusionOk="0">
                      <a:moveTo>
                        <a:pt x="-1" y="0"/>
                      </a:moveTo>
                      <a:cubicBezTo>
                        <a:pt x="10387" y="0"/>
                        <a:pt x="19304" y="7393"/>
                        <a:pt x="21226" y="17602"/>
                      </a:cubicBezTo>
                      <a:lnTo>
                        <a:pt x="0" y="21600"/>
                      </a:lnTo>
                      <a:close/>
                    </a:path>
                  </a:pathLst>
                </a:custGeom>
                <a:solidFill>
                  <a:schemeClr val="bg1"/>
                </a:solidFill>
                <a:ln w="28575">
                  <a:solidFill>
                    <a:schemeClr val="tx1">
                      <a:lumMod val="65000"/>
                      <a:lumOff val="35000"/>
                    </a:schemeClr>
                  </a:solidFill>
                  <a:round/>
                  <a:headEnd/>
                  <a:tailEnd/>
                </a:ln>
                <a:effectLst/>
              </p:spPr>
              <p:txBody>
                <a:bodyPr wrap="none" anchor="ctr"/>
                <a:lstStyle/>
                <a:p>
                  <a:pPr>
                    <a:defRPr/>
                  </a:pPr>
                  <a:endParaRPr lang="fr-FR"/>
                </a:p>
              </p:txBody>
            </p:sp>
            <p:sp>
              <p:nvSpPr>
                <p:cNvPr id="43" name="Arc 115"/>
                <p:cNvSpPr>
                  <a:spLocks/>
                </p:cNvSpPr>
                <p:nvPr/>
              </p:nvSpPr>
              <p:spPr bwMode="auto">
                <a:xfrm rot="16200000" flipV="1">
                  <a:off x="2289" y="3206"/>
                  <a:ext cx="866" cy="307"/>
                </a:xfrm>
                <a:custGeom>
                  <a:avLst/>
                  <a:gdLst>
                    <a:gd name="G0" fmla="+- 0 0 0"/>
                    <a:gd name="G1" fmla="+- 21600 0 0"/>
                    <a:gd name="G2" fmla="+- 21600 0 0"/>
                    <a:gd name="T0" fmla="*/ 0 w 19797"/>
                    <a:gd name="T1" fmla="*/ 0 h 21600"/>
                    <a:gd name="T2" fmla="*/ 19797 w 19797"/>
                    <a:gd name="T3" fmla="*/ 12960 h 21600"/>
                    <a:gd name="T4" fmla="*/ 0 w 19797"/>
                    <a:gd name="T5" fmla="*/ 21600 h 21600"/>
                  </a:gdLst>
                  <a:ahLst/>
                  <a:cxnLst>
                    <a:cxn ang="0">
                      <a:pos x="T0" y="T1"/>
                    </a:cxn>
                    <a:cxn ang="0">
                      <a:pos x="T2" y="T3"/>
                    </a:cxn>
                    <a:cxn ang="0">
                      <a:pos x="T4" y="T5"/>
                    </a:cxn>
                  </a:cxnLst>
                  <a:rect l="0" t="0" r="r" b="b"/>
                  <a:pathLst>
                    <a:path w="19797" h="21600" fill="none" extrusionOk="0">
                      <a:moveTo>
                        <a:pt x="-1" y="0"/>
                      </a:moveTo>
                      <a:cubicBezTo>
                        <a:pt x="8588" y="0"/>
                        <a:pt x="16361" y="5088"/>
                        <a:pt x="19796" y="12960"/>
                      </a:cubicBezTo>
                    </a:path>
                    <a:path w="19797" h="21600" stroke="0" extrusionOk="0">
                      <a:moveTo>
                        <a:pt x="-1" y="0"/>
                      </a:moveTo>
                      <a:cubicBezTo>
                        <a:pt x="8588" y="0"/>
                        <a:pt x="16361" y="5088"/>
                        <a:pt x="19796" y="12960"/>
                      </a:cubicBezTo>
                      <a:lnTo>
                        <a:pt x="0" y="21600"/>
                      </a:lnTo>
                      <a:close/>
                    </a:path>
                  </a:pathLst>
                </a:custGeom>
                <a:solidFill>
                  <a:schemeClr val="bg1"/>
                </a:solidFill>
                <a:ln w="28575">
                  <a:solidFill>
                    <a:schemeClr val="tx1">
                      <a:lumMod val="65000"/>
                      <a:lumOff val="35000"/>
                    </a:schemeClr>
                  </a:solidFill>
                  <a:round/>
                  <a:headEnd/>
                  <a:tailEnd/>
                </a:ln>
                <a:effectLst/>
              </p:spPr>
              <p:txBody>
                <a:bodyPr wrap="none" anchor="ctr"/>
                <a:lstStyle/>
                <a:p>
                  <a:pPr>
                    <a:defRPr/>
                  </a:pPr>
                  <a:endParaRPr lang="fr-FR"/>
                </a:p>
              </p:txBody>
            </p:sp>
          </p:grpSp>
          <p:sp>
            <p:nvSpPr>
              <p:cNvPr id="40" name="Rectangle 116"/>
              <p:cNvSpPr>
                <a:spLocks noChangeArrowheads="1"/>
              </p:cNvSpPr>
              <p:nvPr/>
            </p:nvSpPr>
            <p:spPr bwMode="auto">
              <a:xfrm flipH="1" flipV="1">
                <a:off x="8466540" y="4326378"/>
                <a:ext cx="477434" cy="451243"/>
              </a:xfrm>
              <a:prstGeom prst="rect">
                <a:avLst/>
              </a:prstGeom>
              <a:solidFill>
                <a:schemeClr val="bg1"/>
              </a:solidFill>
              <a:ln w="28575" algn="ctr">
                <a:noFill/>
                <a:miter lim="800000"/>
                <a:headEnd/>
                <a:tailEnd/>
              </a:ln>
            </p:spPr>
            <p:txBody>
              <a:bodyPr wrap="none" anchor="ctr"/>
              <a:lstStyle/>
              <a:p>
                <a:pPr>
                  <a:defRPr/>
                </a:pPr>
                <a:endParaRPr lang="fr-FR"/>
              </a:p>
            </p:txBody>
          </p:sp>
          <p:sp>
            <p:nvSpPr>
              <p:cNvPr id="41" name="Rectangle 117"/>
              <p:cNvSpPr>
                <a:spLocks noChangeArrowheads="1"/>
              </p:cNvSpPr>
              <p:nvPr/>
            </p:nvSpPr>
            <p:spPr bwMode="auto">
              <a:xfrm>
                <a:off x="8064096" y="4281488"/>
                <a:ext cx="860828" cy="70542"/>
              </a:xfrm>
              <a:prstGeom prst="rect">
                <a:avLst/>
              </a:prstGeom>
              <a:solidFill>
                <a:schemeClr val="bg1"/>
              </a:solidFill>
              <a:ln w="9525">
                <a:solidFill>
                  <a:schemeClr val="bg1"/>
                </a:solidFill>
                <a:miter lim="800000"/>
                <a:headEnd/>
                <a:tailEnd/>
              </a:ln>
            </p:spPr>
            <p:txBody>
              <a:bodyPr wrap="none" anchor="ctr"/>
              <a:lstStyle/>
              <a:p>
                <a:pPr>
                  <a:defRPr/>
                </a:pPr>
                <a:endParaRPr lang="fr-FR"/>
              </a:p>
            </p:txBody>
          </p:sp>
        </p:grpSp>
        <p:sp>
          <p:nvSpPr>
            <p:cNvPr id="33" name="Line 118"/>
            <p:cNvSpPr>
              <a:spLocks noChangeShapeType="1"/>
            </p:cNvSpPr>
            <p:nvPr/>
          </p:nvSpPr>
          <p:spPr bwMode="auto">
            <a:xfrm>
              <a:off x="7551100" y="4592339"/>
              <a:ext cx="10562" cy="1038225"/>
            </a:xfrm>
            <a:prstGeom prst="line">
              <a:avLst/>
            </a:prstGeom>
            <a:noFill/>
            <a:ln w="28575">
              <a:solidFill>
                <a:srgbClr val="FF0000"/>
              </a:solidFill>
              <a:round/>
              <a:headEnd/>
              <a:tailEnd/>
            </a:ln>
          </p:spPr>
          <p:txBody>
            <a:bodyPr/>
            <a:lstStyle/>
            <a:p>
              <a:endParaRPr lang="fr-FR"/>
            </a:p>
          </p:txBody>
        </p:sp>
        <p:cxnSp>
          <p:nvCxnSpPr>
            <p:cNvPr id="34" name="Connecteur droit 152"/>
            <p:cNvCxnSpPr>
              <a:cxnSpLocks noChangeShapeType="1"/>
            </p:cNvCxnSpPr>
            <p:nvPr/>
          </p:nvCxnSpPr>
          <p:spPr bwMode="auto">
            <a:xfrm>
              <a:off x="7267575" y="5640735"/>
              <a:ext cx="1600200" cy="0"/>
            </a:xfrm>
            <a:prstGeom prst="line">
              <a:avLst/>
            </a:prstGeom>
            <a:noFill/>
            <a:ln w="9525" algn="ctr">
              <a:solidFill>
                <a:schemeClr val="tx1"/>
              </a:solidFill>
              <a:round/>
              <a:headEnd/>
              <a:tailEnd type="arrow" w="med" len="med"/>
            </a:ln>
          </p:spPr>
        </p:cxnSp>
        <p:cxnSp>
          <p:nvCxnSpPr>
            <p:cNvPr id="35" name="Connecteur droit avec flèche 154"/>
            <p:cNvCxnSpPr>
              <a:cxnSpLocks noChangeShapeType="1"/>
            </p:cNvCxnSpPr>
            <p:nvPr/>
          </p:nvCxnSpPr>
          <p:spPr bwMode="auto">
            <a:xfrm rot="5400000" flipH="1" flipV="1">
              <a:off x="6677025" y="5029200"/>
              <a:ext cx="1314450" cy="1588"/>
            </a:xfrm>
            <a:prstGeom prst="straightConnector1">
              <a:avLst/>
            </a:prstGeom>
            <a:noFill/>
            <a:ln w="9525" algn="ctr">
              <a:solidFill>
                <a:schemeClr val="tx1"/>
              </a:solidFill>
              <a:round/>
              <a:headEnd/>
              <a:tailEnd type="arrow" w="med" len="med"/>
            </a:ln>
          </p:spPr>
        </p:cxnSp>
        <p:sp>
          <p:nvSpPr>
            <p:cNvPr id="36" name="ZoneTexte 156"/>
            <p:cNvSpPr txBox="1">
              <a:spLocks noChangeArrowheads="1"/>
            </p:cNvSpPr>
            <p:nvPr/>
          </p:nvSpPr>
          <p:spPr bwMode="auto">
            <a:xfrm>
              <a:off x="8686800" y="5724525"/>
              <a:ext cx="333375" cy="369332"/>
            </a:xfrm>
            <a:prstGeom prst="rect">
              <a:avLst/>
            </a:prstGeom>
            <a:noFill/>
            <a:ln w="9525">
              <a:noFill/>
              <a:miter lim="800000"/>
              <a:headEnd/>
              <a:tailEnd/>
            </a:ln>
          </p:spPr>
          <p:txBody>
            <a:bodyPr>
              <a:spAutoFit/>
            </a:bodyPr>
            <a:lstStyle/>
            <a:p>
              <a:r>
                <a:rPr lang="fr-FR"/>
                <a:t>E</a:t>
              </a:r>
            </a:p>
          </p:txBody>
        </p:sp>
        <p:sp>
          <p:nvSpPr>
            <p:cNvPr id="37" name="ZoneTexte 157"/>
            <p:cNvSpPr txBox="1">
              <a:spLocks noChangeArrowheads="1"/>
            </p:cNvSpPr>
            <p:nvPr/>
          </p:nvSpPr>
          <p:spPr bwMode="auto">
            <a:xfrm>
              <a:off x="6972300" y="3990975"/>
              <a:ext cx="647700" cy="369332"/>
            </a:xfrm>
            <a:prstGeom prst="rect">
              <a:avLst/>
            </a:prstGeom>
            <a:noFill/>
            <a:ln w="9525">
              <a:noFill/>
              <a:miter lim="800000"/>
              <a:headEnd/>
              <a:tailEnd/>
            </a:ln>
          </p:spPr>
          <p:txBody>
            <a:bodyPr>
              <a:spAutoFit/>
            </a:bodyPr>
            <a:lstStyle/>
            <a:p>
              <a:r>
                <a:rPr lang="fr-FR"/>
                <a:t>n</a:t>
              </a:r>
              <a:r>
                <a:rPr lang="fr-FR" baseline="-25000"/>
                <a:t>QP</a:t>
              </a:r>
            </a:p>
          </p:txBody>
        </p:sp>
      </p:grpSp>
      <p:pic>
        <p:nvPicPr>
          <p:cNvPr id="44" name="Picture 2"/>
          <p:cNvPicPr>
            <a:picLocks noChangeAspect="1" noChangeArrowheads="1"/>
          </p:cNvPicPr>
          <p:nvPr/>
        </p:nvPicPr>
        <p:blipFill>
          <a:blip r:embed="rId2"/>
          <a:srcRect/>
          <a:stretch>
            <a:fillRect/>
          </a:stretch>
        </p:blipFill>
        <p:spPr bwMode="auto">
          <a:xfrm>
            <a:off x="5920836" y="4694023"/>
            <a:ext cx="329660" cy="293604"/>
          </a:xfrm>
          <a:prstGeom prst="rect">
            <a:avLst/>
          </a:prstGeom>
          <a:noFill/>
          <a:ln w="9525">
            <a:noFill/>
            <a:miter lim="800000"/>
            <a:headEnd/>
            <a:tailEnd/>
          </a:ln>
        </p:spPr>
      </p:pic>
      <p:cxnSp>
        <p:nvCxnSpPr>
          <p:cNvPr id="45" name="Łącznik prosty 44"/>
          <p:cNvCxnSpPr/>
          <p:nvPr/>
        </p:nvCxnSpPr>
        <p:spPr bwMode="auto">
          <a:xfrm rot="16200000" flipH="1">
            <a:off x="4049363" y="3123208"/>
            <a:ext cx="4334494" cy="11876"/>
          </a:xfrm>
          <a:prstGeom prst="line">
            <a:avLst/>
          </a:prstGeom>
          <a:noFill/>
          <a:ln w="9525" cap="flat" cmpd="sng" algn="ctr">
            <a:solidFill>
              <a:schemeClr val="tx1"/>
            </a:solidFill>
            <a:prstDash val="solid"/>
            <a:round/>
            <a:headEnd type="none" w="med" len="med"/>
            <a:tailEnd type="none" w="med" len="med"/>
          </a:ln>
          <a:effectLst/>
        </p:spPr>
      </p:cxnSp>
      <p:sp>
        <p:nvSpPr>
          <p:cNvPr id="46" name="pole tekstowe 45"/>
          <p:cNvSpPr txBox="1"/>
          <p:nvPr/>
        </p:nvSpPr>
        <p:spPr>
          <a:xfrm>
            <a:off x="5818791" y="5593270"/>
            <a:ext cx="855023" cy="584775"/>
          </a:xfrm>
          <a:prstGeom prst="rect">
            <a:avLst/>
          </a:prstGeom>
          <a:noFill/>
        </p:spPr>
        <p:txBody>
          <a:bodyPr wrap="square" rtlCol="0">
            <a:spAutoFit/>
          </a:bodyPr>
          <a:lstStyle/>
          <a:p>
            <a:r>
              <a:rPr lang="en-US" sz="3200" dirty="0" smtClean="0">
                <a:solidFill>
                  <a:srgbClr val="FF0000"/>
                </a:solidFill>
                <a:latin typeface="Symbol" pitchFamily="18" charset="2"/>
              </a:rPr>
              <a:t>D</a:t>
            </a:r>
            <a:r>
              <a:rPr lang="en-US" sz="3200" dirty="0" smtClean="0">
                <a:solidFill>
                  <a:srgbClr val="FF0000"/>
                </a:solidFill>
              </a:rPr>
              <a:t>/2</a:t>
            </a:r>
            <a:endParaRPr lang="fr-FR" sz="3200" dirty="0">
              <a:solidFill>
                <a:srgbClr val="FF0000"/>
              </a:solidFill>
            </a:endParaRPr>
          </a:p>
        </p:txBody>
      </p:sp>
      <p:sp>
        <p:nvSpPr>
          <p:cNvPr id="47" name="Uśmiechnięta buźka 13"/>
          <p:cNvSpPr>
            <a:spLocks noChangeArrowheads="1"/>
          </p:cNvSpPr>
          <p:nvPr/>
        </p:nvSpPr>
        <p:spPr bwMode="auto">
          <a:xfrm>
            <a:off x="6240977" y="2381365"/>
            <a:ext cx="207201" cy="219321"/>
          </a:xfrm>
          <a:prstGeom prst="smileyFace">
            <a:avLst>
              <a:gd name="adj" fmla="val 4653"/>
            </a:avLst>
          </a:prstGeom>
          <a:noFill/>
          <a:ln w="9525" algn="ctr">
            <a:solidFill>
              <a:schemeClr val="tx1"/>
            </a:solidFill>
            <a:round/>
            <a:headEnd/>
            <a:tailEnd/>
          </a:ln>
        </p:spPr>
        <p:txBody>
          <a:bodyPr/>
          <a:lstStyle/>
          <a:p>
            <a:pPr algn="ctr"/>
            <a:endParaRPr lang="fr-FR"/>
          </a:p>
        </p:txBody>
      </p:sp>
      <p:sp>
        <p:nvSpPr>
          <p:cNvPr id="48" name="pole tekstowe 47"/>
          <p:cNvSpPr txBox="1"/>
          <p:nvPr/>
        </p:nvSpPr>
        <p:spPr>
          <a:xfrm>
            <a:off x="6374949" y="5365658"/>
            <a:ext cx="465116" cy="369332"/>
          </a:xfrm>
          <a:prstGeom prst="rect">
            <a:avLst/>
          </a:prstGeom>
          <a:noFill/>
        </p:spPr>
        <p:txBody>
          <a:bodyPr wrap="square" rtlCol="0">
            <a:spAutoFit/>
          </a:bodyPr>
          <a:lstStyle/>
          <a:p>
            <a:r>
              <a:rPr lang="en-US" dirty="0" smtClean="0">
                <a:latin typeface="Symbol" pitchFamily="18" charset="2"/>
              </a:rPr>
              <a:t>D</a:t>
            </a:r>
            <a:endParaRPr lang="fr-FR" dirty="0"/>
          </a:p>
        </p:txBody>
      </p:sp>
      <p:sp>
        <p:nvSpPr>
          <p:cNvPr id="49" name="Flèche en arc 155"/>
          <p:cNvSpPr/>
          <p:nvPr/>
        </p:nvSpPr>
        <p:spPr bwMode="auto">
          <a:xfrm flipH="1">
            <a:off x="6374494" y="2078171"/>
            <a:ext cx="631825" cy="712521"/>
          </a:xfrm>
          <a:prstGeom prst="circularArrow">
            <a:avLst>
              <a:gd name="adj1" fmla="val 12500"/>
              <a:gd name="adj2" fmla="val 1142319"/>
              <a:gd name="adj3" fmla="val 20457681"/>
              <a:gd name="adj4" fmla="val 10800000"/>
              <a:gd name="adj5" fmla="val 16627"/>
            </a:avLst>
          </a:prstGeom>
          <a:solidFill>
            <a:srgbClr val="006600"/>
          </a:solidFill>
          <a:ln w="9525" cap="flat" cmpd="sng" algn="ctr">
            <a:noFill/>
            <a:prstDash val="solid"/>
            <a:round/>
            <a:headEnd type="none" w="med" len="med"/>
            <a:tailEnd type="none" w="med" len="med"/>
          </a:ln>
          <a:effectLst/>
          <a:scene3d>
            <a:camera prst="orthographicFront">
              <a:rot lat="0" lon="10799977" rev="0"/>
            </a:camera>
            <a:lightRig rig="threePt" dir="t"/>
          </a:scene3d>
        </p:spPr>
        <p:txBody>
          <a:bodyPr/>
          <a:lstStyle/>
          <a:p>
            <a:pPr algn="ctr">
              <a:defRPr/>
            </a:pPr>
            <a:endParaRPr lang="fr-FR">
              <a:latin typeface="Arial" charset="0"/>
            </a:endParaRPr>
          </a:p>
        </p:txBody>
      </p:sp>
      <p:sp>
        <p:nvSpPr>
          <p:cNvPr id="57" name="pole tekstowe 56"/>
          <p:cNvSpPr txBox="1"/>
          <p:nvPr/>
        </p:nvSpPr>
        <p:spPr>
          <a:xfrm>
            <a:off x="795647" y="3740728"/>
            <a:ext cx="2588821" cy="707886"/>
          </a:xfrm>
          <a:prstGeom prst="rect">
            <a:avLst/>
          </a:prstGeom>
          <a:noFill/>
        </p:spPr>
        <p:txBody>
          <a:bodyPr wrap="square" rtlCol="0">
            <a:spAutoFit/>
          </a:bodyPr>
          <a:lstStyle/>
          <a:p>
            <a:r>
              <a:rPr lang="en-US" sz="4000" dirty="0" err="1" smtClean="0">
                <a:latin typeface="+mn-lt"/>
              </a:rPr>
              <a:t>h</a:t>
            </a:r>
            <a:r>
              <a:rPr lang="en-US" sz="4000" dirty="0" err="1" smtClean="0">
                <a:latin typeface="Symbol" pitchFamily="18" charset="2"/>
              </a:rPr>
              <a:t>n</a:t>
            </a:r>
            <a:r>
              <a:rPr lang="en-US" sz="4000" dirty="0" smtClean="0"/>
              <a:t> ~ </a:t>
            </a:r>
            <a:r>
              <a:rPr lang="en-US" sz="4000" dirty="0" smtClean="0">
                <a:latin typeface="Symbol" pitchFamily="18" charset="2"/>
              </a:rPr>
              <a:t>D</a:t>
            </a:r>
            <a:r>
              <a:rPr lang="en-US" sz="4000" dirty="0" smtClean="0"/>
              <a:t>/2</a:t>
            </a:r>
            <a:endParaRPr lang="fr-FR" sz="4000" dirty="0"/>
          </a:p>
        </p:txBody>
      </p:sp>
      <p:pic>
        <p:nvPicPr>
          <p:cNvPr id="243714" name="Picture 2"/>
          <p:cNvPicPr>
            <a:picLocks noChangeAspect="1" noChangeArrowheads="1"/>
          </p:cNvPicPr>
          <p:nvPr/>
        </p:nvPicPr>
        <p:blipFill>
          <a:blip r:embed="rId3"/>
          <a:srcRect/>
          <a:stretch>
            <a:fillRect/>
          </a:stretch>
        </p:blipFill>
        <p:spPr bwMode="auto">
          <a:xfrm>
            <a:off x="468272" y="1095747"/>
            <a:ext cx="3362325" cy="2552700"/>
          </a:xfrm>
          <a:prstGeom prst="rect">
            <a:avLst/>
          </a:prstGeom>
          <a:noFill/>
          <a:ln w="9525">
            <a:noFill/>
            <a:miter lim="800000"/>
            <a:headEnd/>
            <a:tailEnd/>
          </a:ln>
          <a:effectLst/>
        </p:spPr>
      </p:pic>
      <p:sp>
        <p:nvSpPr>
          <p:cNvPr id="63" name="Forme libre 44"/>
          <p:cNvSpPr/>
          <p:nvPr/>
        </p:nvSpPr>
        <p:spPr>
          <a:xfrm rot="5400000">
            <a:off x="4368466" y="1329900"/>
            <a:ext cx="464791" cy="1983316"/>
          </a:xfrm>
          <a:custGeom>
            <a:avLst/>
            <a:gdLst>
              <a:gd name="connsiteX0" fmla="*/ 58738 w 108744"/>
              <a:gd name="connsiteY0" fmla="*/ 966787 h 966787"/>
              <a:gd name="connsiteX1" fmla="*/ 101600 w 108744"/>
              <a:gd name="connsiteY1" fmla="*/ 888206 h 966787"/>
              <a:gd name="connsiteX2" fmla="*/ 15875 w 108744"/>
              <a:gd name="connsiteY2" fmla="*/ 790575 h 966787"/>
              <a:gd name="connsiteX3" fmla="*/ 94456 w 108744"/>
              <a:gd name="connsiteY3" fmla="*/ 700087 h 966787"/>
              <a:gd name="connsiteX4" fmla="*/ 25400 w 108744"/>
              <a:gd name="connsiteY4" fmla="*/ 616744 h 966787"/>
              <a:gd name="connsiteX5" fmla="*/ 84931 w 108744"/>
              <a:gd name="connsiteY5" fmla="*/ 545306 h 966787"/>
              <a:gd name="connsiteX6" fmla="*/ 27781 w 108744"/>
              <a:gd name="connsiteY6" fmla="*/ 464344 h 966787"/>
              <a:gd name="connsiteX7" fmla="*/ 87313 w 108744"/>
              <a:gd name="connsiteY7" fmla="*/ 388144 h 966787"/>
              <a:gd name="connsiteX8" fmla="*/ 20638 w 108744"/>
              <a:gd name="connsiteY8" fmla="*/ 326231 h 966787"/>
              <a:gd name="connsiteX9" fmla="*/ 92075 w 108744"/>
              <a:gd name="connsiteY9" fmla="*/ 230981 h 966787"/>
              <a:gd name="connsiteX10" fmla="*/ 6350 w 108744"/>
              <a:gd name="connsiteY10" fmla="*/ 166687 h 966787"/>
              <a:gd name="connsiteX11" fmla="*/ 53975 w 108744"/>
              <a:gd name="connsiteY11" fmla="*/ 52387 h 966787"/>
              <a:gd name="connsiteX12" fmla="*/ 53975 w 108744"/>
              <a:gd name="connsiteY12" fmla="*/ 0 h 96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744" h="966787">
                <a:moveTo>
                  <a:pt x="58738" y="966787"/>
                </a:moveTo>
                <a:cubicBezTo>
                  <a:pt x="83741" y="942181"/>
                  <a:pt x="108744" y="917575"/>
                  <a:pt x="101600" y="888206"/>
                </a:cubicBezTo>
                <a:cubicBezTo>
                  <a:pt x="94456" y="858837"/>
                  <a:pt x="17066" y="821928"/>
                  <a:pt x="15875" y="790575"/>
                </a:cubicBezTo>
                <a:cubicBezTo>
                  <a:pt x="14684" y="759222"/>
                  <a:pt x="92869" y="729059"/>
                  <a:pt x="94456" y="700087"/>
                </a:cubicBezTo>
                <a:cubicBezTo>
                  <a:pt x="96043" y="671115"/>
                  <a:pt x="26987" y="642541"/>
                  <a:pt x="25400" y="616744"/>
                </a:cubicBezTo>
                <a:cubicBezTo>
                  <a:pt x="23813" y="590947"/>
                  <a:pt x="84534" y="570706"/>
                  <a:pt x="84931" y="545306"/>
                </a:cubicBezTo>
                <a:cubicBezTo>
                  <a:pt x="85328" y="519906"/>
                  <a:pt x="27384" y="490538"/>
                  <a:pt x="27781" y="464344"/>
                </a:cubicBezTo>
                <a:cubicBezTo>
                  <a:pt x="28178" y="438150"/>
                  <a:pt x="88503" y="411163"/>
                  <a:pt x="87313" y="388144"/>
                </a:cubicBezTo>
                <a:cubicBezTo>
                  <a:pt x="86123" y="365125"/>
                  <a:pt x="19844" y="352425"/>
                  <a:pt x="20638" y="326231"/>
                </a:cubicBezTo>
                <a:cubicBezTo>
                  <a:pt x="21432" y="300037"/>
                  <a:pt x="94456" y="257572"/>
                  <a:pt x="92075" y="230981"/>
                </a:cubicBezTo>
                <a:cubicBezTo>
                  <a:pt x="89694" y="204390"/>
                  <a:pt x="12700" y="196453"/>
                  <a:pt x="6350" y="166687"/>
                </a:cubicBezTo>
                <a:cubicBezTo>
                  <a:pt x="0" y="136921"/>
                  <a:pt x="46037" y="80168"/>
                  <a:pt x="53975" y="52387"/>
                </a:cubicBezTo>
                <a:cubicBezTo>
                  <a:pt x="61913" y="24606"/>
                  <a:pt x="38894" y="397"/>
                  <a:pt x="53975" y="0"/>
                </a:cubicBezTo>
              </a:path>
            </a:pathLst>
          </a:cu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4" name="pole tekstowe 63"/>
          <p:cNvSpPr txBox="1"/>
          <p:nvPr/>
        </p:nvSpPr>
        <p:spPr>
          <a:xfrm>
            <a:off x="4130634" y="1470562"/>
            <a:ext cx="880753" cy="707886"/>
          </a:xfrm>
          <a:prstGeom prst="rect">
            <a:avLst/>
          </a:prstGeom>
          <a:noFill/>
        </p:spPr>
        <p:txBody>
          <a:bodyPr wrap="square" rtlCol="0">
            <a:spAutoFit/>
          </a:bodyPr>
          <a:lstStyle/>
          <a:p>
            <a:r>
              <a:rPr lang="en-US" sz="4000" dirty="0" err="1" smtClean="0">
                <a:latin typeface="+mn-lt"/>
              </a:rPr>
              <a:t>h</a:t>
            </a:r>
            <a:r>
              <a:rPr lang="en-US" sz="4000" dirty="0" err="1" smtClean="0">
                <a:latin typeface="Symbol" pitchFamily="18" charset="2"/>
              </a:rPr>
              <a:t>n</a:t>
            </a:r>
            <a:r>
              <a:rPr lang="en-US" sz="4000" dirty="0" smtClean="0"/>
              <a:t> </a:t>
            </a:r>
            <a:endParaRPr lang="fr-FR" sz="40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fi-FI" smtClean="0"/>
              <a:t>Conclusions</a:t>
            </a:r>
            <a:endParaRPr lang="en-US" smtClean="0"/>
          </a:p>
        </p:txBody>
      </p:sp>
      <p:sp>
        <p:nvSpPr>
          <p:cNvPr id="94211" name="Rectangle 4"/>
          <p:cNvSpPr>
            <a:spLocks noChangeArrowheads="1"/>
          </p:cNvSpPr>
          <p:nvPr/>
        </p:nvSpPr>
        <p:spPr bwMode="auto">
          <a:xfrm>
            <a:off x="582613" y="819150"/>
            <a:ext cx="8288255" cy="1413411"/>
          </a:xfrm>
          <a:prstGeom prst="rect">
            <a:avLst/>
          </a:prstGeom>
          <a:noFill/>
          <a:ln w="9525">
            <a:solidFill>
              <a:srgbClr val="FF0000"/>
            </a:solidFill>
            <a:miter lim="800000"/>
            <a:headEnd/>
            <a:tailEnd/>
          </a:ln>
        </p:spPr>
        <p:txBody>
          <a:bodyPr/>
          <a:lstStyle/>
          <a:p>
            <a:pPr marL="342900" indent="-342900">
              <a:lnSpc>
                <a:spcPct val="90000"/>
              </a:lnSpc>
              <a:spcBef>
                <a:spcPct val="20000"/>
              </a:spcBef>
              <a:buFontTx/>
              <a:buChar char="•"/>
            </a:pPr>
            <a:r>
              <a:rPr lang="fi-FI" sz="2000" dirty="0"/>
              <a:t>Atomic contacts with tunable transmissions</a:t>
            </a:r>
            <a:endParaRPr lang="en-US" sz="2000" dirty="0"/>
          </a:p>
          <a:p>
            <a:pPr marL="342900" indent="-342900">
              <a:lnSpc>
                <a:spcPct val="90000"/>
              </a:lnSpc>
              <a:spcBef>
                <a:spcPct val="20000"/>
              </a:spcBef>
              <a:buFontTx/>
              <a:buChar char="•"/>
            </a:pPr>
            <a:r>
              <a:rPr lang="fi-FI" sz="2000" dirty="0"/>
              <a:t>Atomic Squid to measure current-phase relation of atomic </a:t>
            </a:r>
            <a:r>
              <a:rPr lang="fi-FI" sz="2000" dirty="0" smtClean="0"/>
              <a:t>contact with switching measurements - </a:t>
            </a:r>
            <a:r>
              <a:rPr lang="en-US" sz="2000" dirty="0" smtClean="0"/>
              <a:t>for ground Andreev bound states excellent agreement with theory </a:t>
            </a:r>
            <a:endParaRPr lang="en-US" sz="2000" dirty="0"/>
          </a:p>
          <a:p>
            <a:pPr marL="342900" indent="-342900">
              <a:lnSpc>
                <a:spcPct val="90000"/>
              </a:lnSpc>
              <a:spcBef>
                <a:spcPct val="20000"/>
              </a:spcBef>
              <a:buFontTx/>
              <a:buChar char="•"/>
            </a:pPr>
            <a:endParaRPr lang="en-US" sz="2000" dirty="0"/>
          </a:p>
        </p:txBody>
      </p:sp>
      <p:sp>
        <p:nvSpPr>
          <p:cNvPr id="94212" name="Rectangle 5"/>
          <p:cNvSpPr>
            <a:spLocks noChangeArrowheads="1"/>
          </p:cNvSpPr>
          <p:nvPr/>
        </p:nvSpPr>
        <p:spPr bwMode="auto">
          <a:xfrm>
            <a:off x="562800" y="4837566"/>
            <a:ext cx="8308068" cy="696335"/>
          </a:xfrm>
          <a:prstGeom prst="rect">
            <a:avLst/>
          </a:prstGeom>
          <a:noFill/>
          <a:ln w="9525">
            <a:solidFill>
              <a:srgbClr val="FF0000"/>
            </a:solidFill>
            <a:miter lim="800000"/>
            <a:headEnd/>
            <a:tailEnd/>
          </a:ln>
        </p:spPr>
        <p:txBody>
          <a:bodyPr/>
          <a:lstStyle/>
          <a:p>
            <a:pPr marL="342900" indent="-342900">
              <a:lnSpc>
                <a:spcPct val="90000"/>
              </a:lnSpc>
              <a:spcBef>
                <a:spcPct val="20000"/>
              </a:spcBef>
              <a:buFontTx/>
              <a:buChar char="•"/>
            </a:pPr>
            <a:r>
              <a:rPr lang="en-US" sz="2000" dirty="0"/>
              <a:t>No evidence of excited Andreev state in 2 different experiments </a:t>
            </a:r>
            <a:r>
              <a:rPr lang="en-US" sz="2000" dirty="0" smtClean="0"/>
              <a:t>(switching measurements,  coupling to resonator )</a:t>
            </a:r>
            <a:endParaRPr lang="en-US" sz="2000" dirty="0"/>
          </a:p>
        </p:txBody>
      </p:sp>
      <p:sp>
        <p:nvSpPr>
          <p:cNvPr id="28678" name="Rectangle 6"/>
          <p:cNvSpPr>
            <a:spLocks noChangeArrowheads="1"/>
          </p:cNvSpPr>
          <p:nvPr/>
        </p:nvSpPr>
        <p:spPr bwMode="auto">
          <a:xfrm>
            <a:off x="570738" y="2323667"/>
            <a:ext cx="8300130" cy="1233487"/>
          </a:xfrm>
          <a:prstGeom prst="rect">
            <a:avLst/>
          </a:prstGeom>
          <a:noFill/>
          <a:ln w="9525">
            <a:solidFill>
              <a:srgbClr val="FF0000"/>
            </a:solidFill>
            <a:miter lim="800000"/>
            <a:headEnd/>
            <a:tailEnd/>
          </a:ln>
          <a:effectLst/>
        </p:spPr>
        <p:txBody>
          <a:bodyPr/>
          <a:lstStyle/>
          <a:p>
            <a:pPr marL="342900" indent="-342900" algn="just">
              <a:lnSpc>
                <a:spcPct val="90000"/>
              </a:lnSpc>
              <a:spcBef>
                <a:spcPct val="20000"/>
              </a:spcBef>
              <a:buFontTx/>
              <a:buChar char="•"/>
              <a:defRPr/>
            </a:pPr>
            <a:r>
              <a:rPr lang="en-US" sz="2000" dirty="0" err="1"/>
              <a:t>Quasiparticle</a:t>
            </a:r>
            <a:r>
              <a:rPr lang="en-US" sz="2000" dirty="0"/>
              <a:t> poisoning =&gt; </a:t>
            </a:r>
            <a:r>
              <a:rPr lang="en-US" sz="2000" dirty="0" err="1"/>
              <a:t>disappearence</a:t>
            </a:r>
            <a:r>
              <a:rPr lang="en-US" sz="2000" dirty="0"/>
              <a:t> of the most transmitting channel; </a:t>
            </a:r>
          </a:p>
          <a:p>
            <a:pPr marL="342900" indent="-342900" algn="just">
              <a:lnSpc>
                <a:spcPct val="90000"/>
              </a:lnSpc>
              <a:spcBef>
                <a:spcPct val="20000"/>
              </a:spcBef>
              <a:buFontTx/>
              <a:buChar char="•"/>
              <a:defRPr/>
            </a:pPr>
            <a:r>
              <a:rPr lang="en-US" sz="2000" dirty="0"/>
              <a:t>long relaxation for Andreev Cooper pair binding energies smaller than 0.5</a:t>
            </a:r>
            <a:r>
              <a:rPr lang="en-US" sz="2000" dirty="0">
                <a:latin typeface="Symbol" pitchFamily="18" charset="2"/>
              </a:rPr>
              <a:t>D, </a:t>
            </a:r>
            <a:r>
              <a:rPr lang="en-US" sz="2000" dirty="0">
                <a:latin typeface="+mn-lt"/>
                <a:cs typeface="Times New Roman" pitchFamily="18" charset="0"/>
              </a:rPr>
              <a:t>sharp cut off for binding energies bigger than 0.5</a:t>
            </a:r>
            <a:r>
              <a:rPr lang="en-US" sz="2000" dirty="0">
                <a:latin typeface="Symbol" pitchFamily="18" charset="2"/>
                <a:cs typeface="Times New Roman" pitchFamily="18" charset="0"/>
              </a:rPr>
              <a:t>D </a:t>
            </a:r>
            <a:r>
              <a:rPr lang="en-US" sz="2000" dirty="0" smtClean="0">
                <a:latin typeface="Symbol" pitchFamily="18" charset="2"/>
                <a:cs typeface="Times New Roman" pitchFamily="18" charset="0"/>
              </a:rPr>
              <a:t>(</a:t>
            </a:r>
            <a:r>
              <a:rPr lang="en-US" sz="2000" b="1" dirty="0" smtClean="0">
                <a:solidFill>
                  <a:srgbClr val="FF0000"/>
                </a:solidFill>
                <a:latin typeface="Symbol" pitchFamily="18" charset="2"/>
                <a:cs typeface="Times New Roman" pitchFamily="18" charset="0"/>
              </a:rPr>
              <a:t>?</a:t>
            </a:r>
            <a:r>
              <a:rPr lang="en-US" sz="2000" dirty="0" smtClean="0">
                <a:latin typeface="Symbol" pitchFamily="18" charset="2"/>
                <a:cs typeface="Times New Roman" pitchFamily="18" charset="0"/>
              </a:rPr>
              <a:t>) </a:t>
            </a:r>
            <a:endParaRPr lang="en-US" sz="2000" dirty="0">
              <a:latin typeface="Symbol" pitchFamily="18" charset="2"/>
              <a:cs typeface="Times New Roman" pitchFamily="18" charset="0"/>
            </a:endParaRPr>
          </a:p>
        </p:txBody>
      </p:sp>
      <p:sp>
        <p:nvSpPr>
          <p:cNvPr id="94214" name="Rectangle 8"/>
          <p:cNvSpPr>
            <a:spLocks noChangeArrowheads="1"/>
          </p:cNvSpPr>
          <p:nvPr/>
        </p:nvSpPr>
        <p:spPr bwMode="auto">
          <a:xfrm>
            <a:off x="558863" y="3628593"/>
            <a:ext cx="8312005" cy="1147762"/>
          </a:xfrm>
          <a:prstGeom prst="rect">
            <a:avLst/>
          </a:prstGeom>
          <a:noFill/>
          <a:ln w="9525">
            <a:solidFill>
              <a:srgbClr val="FF0000"/>
            </a:solidFill>
            <a:miter lim="800000"/>
            <a:headEnd/>
            <a:tailEnd/>
          </a:ln>
        </p:spPr>
        <p:txBody>
          <a:bodyPr/>
          <a:lstStyle/>
          <a:p>
            <a:pPr marL="342900" indent="-342900">
              <a:lnSpc>
                <a:spcPct val="90000"/>
              </a:lnSpc>
              <a:spcBef>
                <a:spcPct val="20000"/>
              </a:spcBef>
              <a:buFontTx/>
              <a:buChar char="•"/>
            </a:pPr>
            <a:r>
              <a:rPr lang="en-US" sz="2000" dirty="0"/>
              <a:t>Dispersive measurements of resonant frequency of resonator + atomic squid</a:t>
            </a:r>
          </a:p>
          <a:p>
            <a:pPr marL="342900" indent="-342900">
              <a:lnSpc>
                <a:spcPct val="90000"/>
              </a:lnSpc>
              <a:spcBef>
                <a:spcPct val="20000"/>
              </a:spcBef>
              <a:buFontTx/>
              <a:buChar char="•"/>
            </a:pPr>
            <a:r>
              <a:rPr lang="en-US" sz="2000" dirty="0" smtClean="0"/>
              <a:t>Trials to observe avoided level crossing (atomic contact embedded in resonator)</a:t>
            </a:r>
            <a:endParaRPr lang="en-US" sz="2000" dirty="0"/>
          </a:p>
        </p:txBody>
      </p:sp>
      <p:sp>
        <p:nvSpPr>
          <p:cNvPr id="94216" name="Uśmiechnięta buźka 8"/>
          <p:cNvSpPr>
            <a:spLocks noChangeArrowheads="1"/>
          </p:cNvSpPr>
          <p:nvPr/>
        </p:nvSpPr>
        <p:spPr bwMode="auto">
          <a:xfrm>
            <a:off x="2531175" y="3921454"/>
            <a:ext cx="419100" cy="390525"/>
          </a:xfrm>
          <a:prstGeom prst="smileyFace">
            <a:avLst>
              <a:gd name="adj" fmla="val 4653"/>
            </a:avLst>
          </a:prstGeom>
          <a:noFill/>
          <a:ln w="9525" algn="ctr">
            <a:solidFill>
              <a:schemeClr val="tx1"/>
            </a:solidFill>
            <a:round/>
            <a:headEnd/>
            <a:tailEnd/>
          </a:ln>
        </p:spPr>
        <p:txBody>
          <a:bodyPr/>
          <a:lstStyle/>
          <a:p>
            <a:pPr algn="ctr"/>
            <a:endParaRPr lang="fr-FR"/>
          </a:p>
        </p:txBody>
      </p:sp>
      <p:pic>
        <p:nvPicPr>
          <p:cNvPr id="94217" name="Picture 2"/>
          <p:cNvPicPr>
            <a:picLocks noChangeAspect="1" noChangeArrowheads="1"/>
          </p:cNvPicPr>
          <p:nvPr/>
        </p:nvPicPr>
        <p:blipFill>
          <a:blip r:embed="rId2"/>
          <a:srcRect/>
          <a:stretch>
            <a:fillRect/>
          </a:stretch>
        </p:blipFill>
        <p:spPr bwMode="auto">
          <a:xfrm>
            <a:off x="8212900" y="4527778"/>
            <a:ext cx="609600" cy="542925"/>
          </a:xfrm>
          <a:prstGeom prst="rect">
            <a:avLst/>
          </a:prstGeom>
          <a:noFill/>
          <a:ln w="9525">
            <a:noFill/>
            <a:miter lim="800000"/>
            <a:headEnd/>
            <a:tailEnd/>
          </a:ln>
        </p:spPr>
      </p:pic>
      <p:pic>
        <p:nvPicPr>
          <p:cNvPr id="94218" name="Picture 3"/>
          <p:cNvPicPr>
            <a:picLocks noChangeAspect="1" noChangeArrowheads="1"/>
          </p:cNvPicPr>
          <p:nvPr/>
        </p:nvPicPr>
        <p:blipFill>
          <a:blip r:embed="rId2"/>
          <a:srcRect/>
          <a:stretch>
            <a:fillRect/>
          </a:stretch>
        </p:blipFill>
        <p:spPr bwMode="auto">
          <a:xfrm>
            <a:off x="6650182" y="5110535"/>
            <a:ext cx="523875" cy="466725"/>
          </a:xfrm>
          <a:prstGeom prst="rect">
            <a:avLst/>
          </a:prstGeom>
          <a:noFill/>
          <a:ln w="9525">
            <a:noFill/>
            <a:miter lim="800000"/>
            <a:headEnd/>
            <a:tailEnd/>
          </a:ln>
        </p:spPr>
      </p:pic>
      <p:sp>
        <p:nvSpPr>
          <p:cNvPr id="94219" name="Uśmiechnięta buźka 13"/>
          <p:cNvSpPr>
            <a:spLocks noChangeArrowheads="1"/>
          </p:cNvSpPr>
          <p:nvPr/>
        </p:nvSpPr>
        <p:spPr bwMode="auto">
          <a:xfrm>
            <a:off x="4934816" y="1763857"/>
            <a:ext cx="419100" cy="390525"/>
          </a:xfrm>
          <a:prstGeom prst="smileyFace">
            <a:avLst>
              <a:gd name="adj" fmla="val 4653"/>
            </a:avLst>
          </a:prstGeom>
          <a:noFill/>
          <a:ln w="9525" algn="ctr">
            <a:solidFill>
              <a:schemeClr val="tx1"/>
            </a:solidFill>
            <a:round/>
            <a:headEnd/>
            <a:tailEnd/>
          </a:ln>
        </p:spPr>
        <p:txBody>
          <a:bodyPr/>
          <a:lstStyle/>
          <a:p>
            <a:pPr algn="ctr"/>
            <a:endParaRPr lang="fr-FR"/>
          </a:p>
        </p:txBody>
      </p:sp>
      <p:sp>
        <p:nvSpPr>
          <p:cNvPr id="94220" name="Uśmiechnięta buźka 14"/>
          <p:cNvSpPr>
            <a:spLocks noChangeArrowheads="1"/>
          </p:cNvSpPr>
          <p:nvPr/>
        </p:nvSpPr>
        <p:spPr bwMode="auto">
          <a:xfrm>
            <a:off x="5518190" y="1763856"/>
            <a:ext cx="419100" cy="390525"/>
          </a:xfrm>
          <a:prstGeom prst="smileyFace">
            <a:avLst>
              <a:gd name="adj" fmla="val 4653"/>
            </a:avLst>
          </a:prstGeom>
          <a:noFill/>
          <a:ln w="9525" algn="ctr">
            <a:solidFill>
              <a:schemeClr val="tx1"/>
            </a:solidFill>
            <a:round/>
            <a:headEnd/>
            <a:tailEnd/>
          </a:ln>
        </p:spPr>
        <p:txBody>
          <a:bodyPr/>
          <a:lstStyle/>
          <a:p>
            <a:pPr algn="ctr"/>
            <a:endParaRPr lang="fr-FR"/>
          </a:p>
        </p:txBody>
      </p:sp>
      <p:sp>
        <p:nvSpPr>
          <p:cNvPr id="94221" name="Uśmiechnięta buźka 15"/>
          <p:cNvSpPr>
            <a:spLocks noChangeArrowheads="1"/>
          </p:cNvSpPr>
          <p:nvPr/>
        </p:nvSpPr>
        <p:spPr bwMode="auto">
          <a:xfrm>
            <a:off x="6075464" y="1751981"/>
            <a:ext cx="419100" cy="390525"/>
          </a:xfrm>
          <a:prstGeom prst="smileyFace">
            <a:avLst>
              <a:gd name="adj" fmla="val 4653"/>
            </a:avLst>
          </a:prstGeom>
          <a:noFill/>
          <a:ln w="9525" algn="ctr">
            <a:solidFill>
              <a:schemeClr val="tx1"/>
            </a:solidFill>
            <a:round/>
            <a:headEnd/>
            <a:tailEnd/>
          </a:ln>
        </p:spPr>
        <p:txBody>
          <a:bodyPr/>
          <a:lstStyle/>
          <a:p>
            <a:pPr algn="ctr"/>
            <a:endParaRPr lang="fr-FR"/>
          </a:p>
        </p:txBody>
      </p:sp>
      <p:sp>
        <p:nvSpPr>
          <p:cNvPr id="14" name="Rectangle 5"/>
          <p:cNvSpPr>
            <a:spLocks noChangeArrowheads="1"/>
          </p:cNvSpPr>
          <p:nvPr/>
        </p:nvSpPr>
        <p:spPr bwMode="auto">
          <a:xfrm>
            <a:off x="560821" y="5607483"/>
            <a:ext cx="8310047" cy="1007073"/>
          </a:xfrm>
          <a:prstGeom prst="rect">
            <a:avLst/>
          </a:prstGeom>
          <a:noFill/>
          <a:ln w="9525">
            <a:solidFill>
              <a:srgbClr val="FF0000"/>
            </a:solidFill>
            <a:miter lim="800000"/>
            <a:headEnd/>
            <a:tailEnd/>
          </a:ln>
        </p:spPr>
        <p:txBody>
          <a:bodyPr/>
          <a:lstStyle/>
          <a:p>
            <a:pPr marL="342900" indent="-342900">
              <a:lnSpc>
                <a:spcPct val="90000"/>
              </a:lnSpc>
              <a:spcBef>
                <a:spcPct val="20000"/>
              </a:spcBef>
              <a:buFontTx/>
              <a:buChar char="•"/>
            </a:pPr>
            <a:r>
              <a:rPr lang="en-US" sz="2000" u="sng" dirty="0" smtClean="0"/>
              <a:t>Current Status: </a:t>
            </a:r>
            <a:r>
              <a:rPr lang="en-US" sz="2000" dirty="0" smtClean="0"/>
              <a:t>Josephson Junction spectroscopy of Atomic Squid – observed avoided level crossing </a:t>
            </a:r>
          </a:p>
          <a:p>
            <a:pPr marL="342900" indent="-342900">
              <a:lnSpc>
                <a:spcPct val="90000"/>
              </a:lnSpc>
              <a:spcBef>
                <a:spcPct val="20000"/>
              </a:spcBef>
            </a:pPr>
            <a:r>
              <a:rPr lang="en-US" sz="2000" dirty="0" smtClean="0"/>
              <a:t>	PLASMA FREQUENCY – ANDREEV GAP</a:t>
            </a:r>
            <a:endParaRPr lang="en-US" sz="2000" dirty="0"/>
          </a:p>
        </p:txBody>
      </p:sp>
      <p:sp>
        <p:nvSpPr>
          <p:cNvPr id="15" name="Uśmiechnięta buźka 8"/>
          <p:cNvSpPr>
            <a:spLocks noChangeArrowheads="1"/>
          </p:cNvSpPr>
          <p:nvPr/>
        </p:nvSpPr>
        <p:spPr bwMode="auto">
          <a:xfrm>
            <a:off x="6044292" y="6092660"/>
            <a:ext cx="419100" cy="390525"/>
          </a:xfrm>
          <a:prstGeom prst="smileyFace">
            <a:avLst>
              <a:gd name="adj" fmla="val 4653"/>
            </a:avLst>
          </a:prstGeom>
          <a:noFill/>
          <a:ln w="9525" algn="ctr">
            <a:solidFill>
              <a:schemeClr val="tx1"/>
            </a:solidFill>
            <a:round/>
            <a:headEnd/>
            <a:tailEnd/>
          </a:ln>
        </p:spPr>
        <p:txBody>
          <a:bodyPr/>
          <a:lstStyle/>
          <a:p>
            <a:pPr algn="ctr"/>
            <a:endParaRPr lang="fr-F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ct 2"/>
          <p:cNvGraphicFramePr>
            <a:graphicFrameLocks noChangeAspect="1"/>
          </p:cNvGraphicFramePr>
          <p:nvPr/>
        </p:nvGraphicFramePr>
        <p:xfrm>
          <a:off x="1395413" y="66675"/>
          <a:ext cx="5551487" cy="3665538"/>
        </p:xfrm>
        <a:graphic>
          <a:graphicData uri="http://schemas.openxmlformats.org/presentationml/2006/ole">
            <p:oleObj spid="_x0000_s194562" name="Graph" r:id="rId3" imgW="4180320" imgH="2759040" progId="Origin50.Graph">
              <p:embed/>
            </p:oleObj>
          </a:graphicData>
        </a:graphic>
      </p:graphicFrame>
      <p:sp>
        <p:nvSpPr>
          <p:cNvPr id="25604" name="Rectangle 3"/>
          <p:cNvSpPr>
            <a:spLocks noChangeArrowheads="1"/>
          </p:cNvSpPr>
          <p:nvPr/>
        </p:nvSpPr>
        <p:spPr bwMode="auto">
          <a:xfrm>
            <a:off x="7280275" y="6165850"/>
            <a:ext cx="1863725" cy="400050"/>
          </a:xfrm>
          <a:prstGeom prst="rect">
            <a:avLst/>
          </a:prstGeom>
          <a:noFill/>
          <a:ln w="9525">
            <a:noFill/>
            <a:miter lim="800000"/>
            <a:headEnd/>
            <a:tailEnd/>
          </a:ln>
        </p:spPr>
        <p:txBody>
          <a:bodyPr>
            <a:spAutoFit/>
          </a:bodyPr>
          <a:lstStyle/>
          <a:p>
            <a:r>
              <a:rPr lang="fr-FR" sz="2000"/>
              <a:t>{1,0.07,0.07}</a:t>
            </a:r>
          </a:p>
        </p:txBody>
      </p:sp>
      <p:sp>
        <p:nvSpPr>
          <p:cNvPr id="5" name="ZoneTexte 7"/>
          <p:cNvSpPr txBox="1"/>
          <p:nvPr/>
        </p:nvSpPr>
        <p:spPr>
          <a:xfrm>
            <a:off x="504825" y="0"/>
            <a:ext cx="8258175" cy="553998"/>
          </a:xfrm>
          <a:prstGeom prst="rect">
            <a:avLst/>
          </a:prstGeom>
          <a:noFill/>
        </p:spPr>
        <p:txBody>
          <a:bodyPr>
            <a:spAutoFit/>
          </a:bodyPr>
          <a:lstStyle/>
          <a:p>
            <a:pPr algn="ctr">
              <a:defRPr/>
            </a:pPr>
            <a:r>
              <a:rPr lang="fr-FR" sz="3000" b="1" dirty="0" err="1">
                <a:solidFill>
                  <a:srgbClr val="3333FF"/>
                </a:solidFill>
                <a:latin typeface="+mn-lt"/>
              </a:rPr>
              <a:t>Temperature</a:t>
            </a:r>
            <a:r>
              <a:rPr lang="fr-FR" sz="3000" b="1" dirty="0">
                <a:solidFill>
                  <a:srgbClr val="3333FF"/>
                </a:solidFill>
                <a:latin typeface="+mn-lt"/>
              </a:rPr>
              <a:t> </a:t>
            </a:r>
            <a:r>
              <a:rPr lang="fr-FR" sz="3000" b="1" dirty="0" err="1">
                <a:solidFill>
                  <a:srgbClr val="3333FF"/>
                </a:solidFill>
                <a:latin typeface="+mn-lt"/>
              </a:rPr>
              <a:t>dependence</a:t>
            </a:r>
            <a:endParaRPr lang="fr-FR" sz="3000" b="1" dirty="0">
              <a:solidFill>
                <a:srgbClr val="3333FF"/>
              </a:solidFill>
              <a:latin typeface="+mn-lt"/>
            </a:endParaRPr>
          </a:p>
        </p:txBody>
      </p:sp>
      <p:graphicFrame>
        <p:nvGraphicFramePr>
          <p:cNvPr id="25603" name="Object 3"/>
          <p:cNvGraphicFramePr>
            <a:graphicFrameLocks noChangeAspect="1"/>
          </p:cNvGraphicFramePr>
          <p:nvPr/>
        </p:nvGraphicFramePr>
        <p:xfrm>
          <a:off x="1365250" y="2952750"/>
          <a:ext cx="5588000" cy="4206875"/>
        </p:xfrm>
        <a:graphic>
          <a:graphicData uri="http://schemas.openxmlformats.org/presentationml/2006/ole">
            <p:oleObj spid="_x0000_s194563" name="Graph" r:id="rId4" imgW="4209120" imgH="3168000" progId="Origin50.Graph">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p:txBody>
          <a:bodyPr/>
          <a:lstStyle/>
          <a:p>
            <a:pPr eaLnBrk="1" hangingPunct="1"/>
            <a:r>
              <a:rPr lang="fr-FR" sz="3000" b="1" dirty="0" smtClean="0">
                <a:solidFill>
                  <a:srgbClr val="3333FF"/>
                </a:solidFill>
                <a:latin typeface="+mn-lt"/>
              </a:rPr>
              <a:t>ANDREEV REFLECTION</a:t>
            </a:r>
          </a:p>
        </p:txBody>
      </p:sp>
      <p:sp>
        <p:nvSpPr>
          <p:cNvPr id="1029" name="Rectangle 18"/>
          <p:cNvSpPr>
            <a:spLocks noChangeArrowheads="1"/>
          </p:cNvSpPr>
          <p:nvPr/>
        </p:nvSpPr>
        <p:spPr bwMode="auto">
          <a:xfrm>
            <a:off x="2714625" y="928688"/>
            <a:ext cx="3455988" cy="581025"/>
          </a:xfrm>
          <a:prstGeom prst="rect">
            <a:avLst/>
          </a:prstGeom>
          <a:noFill/>
          <a:ln w="9525">
            <a:noFill/>
            <a:miter lim="800000"/>
            <a:headEnd/>
            <a:tailEnd/>
          </a:ln>
        </p:spPr>
        <p:txBody>
          <a:bodyPr anchor="ctr"/>
          <a:lstStyle/>
          <a:p>
            <a:pPr algn="ctr"/>
            <a:r>
              <a:rPr lang="fr-FR" sz="2000" b="1">
                <a:solidFill>
                  <a:srgbClr val="0000FF"/>
                </a:solidFill>
              </a:rPr>
              <a:t>COUPLING OF e</a:t>
            </a:r>
            <a:r>
              <a:rPr lang="fr-FR" sz="2000" b="1">
                <a:solidFill>
                  <a:srgbClr val="0000FF"/>
                </a:solidFill>
                <a:latin typeface="Wingdings 3" pitchFamily="18" charset="2"/>
              </a:rPr>
              <a:t>h</a:t>
            </a:r>
            <a:r>
              <a:rPr lang="fr-FR" sz="2000" b="1">
                <a:solidFill>
                  <a:srgbClr val="0000FF"/>
                </a:solidFill>
              </a:rPr>
              <a:t> AND h</a:t>
            </a:r>
            <a:r>
              <a:rPr lang="fr-FR" sz="2000" b="1">
                <a:solidFill>
                  <a:srgbClr val="0000FF"/>
                </a:solidFill>
                <a:latin typeface="Wingdings 3" pitchFamily="18" charset="2"/>
              </a:rPr>
              <a:t>$</a:t>
            </a:r>
            <a:endParaRPr lang="fr-FR" sz="2000" b="1">
              <a:solidFill>
                <a:srgbClr val="0000FF"/>
              </a:solidFill>
            </a:endParaRPr>
          </a:p>
        </p:txBody>
      </p:sp>
      <p:graphicFrame>
        <p:nvGraphicFramePr>
          <p:cNvPr id="1026" name="Object 2"/>
          <p:cNvGraphicFramePr>
            <a:graphicFrameLocks noChangeAspect="1"/>
          </p:cNvGraphicFramePr>
          <p:nvPr/>
        </p:nvGraphicFramePr>
        <p:xfrm>
          <a:off x="2392363" y="4503738"/>
          <a:ext cx="3681412" cy="1676400"/>
        </p:xfrm>
        <a:graphic>
          <a:graphicData uri="http://schemas.openxmlformats.org/presentationml/2006/ole">
            <p:oleObj spid="_x0000_s1026" name="Equation" r:id="rId3" imgW="3987800" imgH="1676400" progId="">
              <p:embed/>
            </p:oleObj>
          </a:graphicData>
        </a:graphic>
      </p:graphicFrame>
      <p:grpSp>
        <p:nvGrpSpPr>
          <p:cNvPr id="1030" name="Group 30"/>
          <p:cNvGrpSpPr>
            <a:grpSpLocks/>
          </p:cNvGrpSpPr>
          <p:nvPr/>
        </p:nvGrpSpPr>
        <p:grpSpPr bwMode="auto">
          <a:xfrm>
            <a:off x="2401888" y="2297113"/>
            <a:ext cx="3500437" cy="1714500"/>
            <a:chOff x="642910" y="1785926"/>
            <a:chExt cx="3500462" cy="1714501"/>
          </a:xfrm>
        </p:grpSpPr>
        <p:sp>
          <p:nvSpPr>
            <p:cNvPr id="1031" name="Rectangle 21"/>
            <p:cNvSpPr>
              <a:spLocks noChangeArrowheads="1"/>
            </p:cNvSpPr>
            <p:nvPr/>
          </p:nvSpPr>
          <p:spPr bwMode="auto">
            <a:xfrm>
              <a:off x="2065310" y="2171689"/>
              <a:ext cx="2078062" cy="1326971"/>
            </a:xfrm>
            <a:prstGeom prst="rect">
              <a:avLst/>
            </a:prstGeom>
            <a:solidFill>
              <a:srgbClr val="99CCFF"/>
            </a:solidFill>
            <a:ln w="9525">
              <a:noFill/>
              <a:miter lim="800000"/>
              <a:headEnd/>
              <a:tailEnd/>
            </a:ln>
          </p:spPr>
          <p:txBody>
            <a:bodyPr wrap="none" anchor="ctr"/>
            <a:lstStyle/>
            <a:p>
              <a:endParaRPr lang="en-US">
                <a:solidFill>
                  <a:srgbClr val="000000"/>
                </a:solidFill>
              </a:endParaRPr>
            </a:p>
          </p:txBody>
        </p:sp>
        <p:sp>
          <p:nvSpPr>
            <p:cNvPr id="1032" name="Rectangle 22"/>
            <p:cNvSpPr>
              <a:spLocks noChangeArrowheads="1"/>
            </p:cNvSpPr>
            <p:nvPr/>
          </p:nvSpPr>
          <p:spPr bwMode="auto">
            <a:xfrm>
              <a:off x="722324" y="2171689"/>
              <a:ext cx="1378281" cy="1326971"/>
            </a:xfrm>
            <a:prstGeom prst="rect">
              <a:avLst/>
            </a:prstGeom>
            <a:solidFill>
              <a:srgbClr val="C0C0C0"/>
            </a:solidFill>
            <a:ln w="9525">
              <a:noFill/>
              <a:miter lim="800000"/>
              <a:headEnd/>
              <a:tailEnd/>
            </a:ln>
          </p:spPr>
          <p:txBody>
            <a:bodyPr wrap="none" anchor="ctr"/>
            <a:lstStyle/>
            <a:p>
              <a:endParaRPr lang="en-US">
                <a:solidFill>
                  <a:srgbClr val="000000"/>
                </a:solidFill>
              </a:endParaRPr>
            </a:p>
          </p:txBody>
        </p:sp>
        <p:sp>
          <p:nvSpPr>
            <p:cNvPr id="1033" name="Line 26"/>
            <p:cNvSpPr>
              <a:spLocks noChangeShapeType="1"/>
            </p:cNvSpPr>
            <p:nvPr/>
          </p:nvSpPr>
          <p:spPr bwMode="auto">
            <a:xfrm>
              <a:off x="1017817" y="2606356"/>
              <a:ext cx="1840649" cy="0"/>
            </a:xfrm>
            <a:prstGeom prst="line">
              <a:avLst/>
            </a:prstGeom>
            <a:noFill/>
            <a:ln w="25400">
              <a:solidFill>
                <a:srgbClr val="FF0000"/>
              </a:solidFill>
              <a:round/>
              <a:headEnd/>
              <a:tailEnd type="triangle" w="med" len="med"/>
            </a:ln>
          </p:spPr>
          <p:txBody>
            <a:bodyPr/>
            <a:lstStyle/>
            <a:p>
              <a:endParaRPr lang="fr-FR"/>
            </a:p>
          </p:txBody>
        </p:sp>
        <p:sp>
          <p:nvSpPr>
            <p:cNvPr id="1034" name="Line 27"/>
            <p:cNvSpPr>
              <a:spLocks noChangeShapeType="1"/>
            </p:cNvSpPr>
            <p:nvPr/>
          </p:nvSpPr>
          <p:spPr bwMode="auto">
            <a:xfrm flipH="1">
              <a:off x="857224" y="3171776"/>
              <a:ext cx="2001243" cy="0"/>
            </a:xfrm>
            <a:prstGeom prst="line">
              <a:avLst/>
            </a:prstGeom>
            <a:noFill/>
            <a:ln w="25400">
              <a:solidFill>
                <a:srgbClr val="FF0000"/>
              </a:solidFill>
              <a:prstDash val="dash"/>
              <a:round/>
              <a:headEnd/>
              <a:tailEnd type="triangle" w="med" len="med"/>
            </a:ln>
          </p:spPr>
          <p:txBody>
            <a:bodyPr/>
            <a:lstStyle/>
            <a:p>
              <a:endParaRPr lang="fr-FR"/>
            </a:p>
          </p:txBody>
        </p:sp>
        <p:sp>
          <p:nvSpPr>
            <p:cNvPr id="1035" name="Oval 28"/>
            <p:cNvSpPr>
              <a:spLocks noChangeArrowheads="1"/>
            </p:cNvSpPr>
            <p:nvPr/>
          </p:nvSpPr>
          <p:spPr bwMode="auto">
            <a:xfrm>
              <a:off x="1534893" y="3132904"/>
              <a:ext cx="79414" cy="79512"/>
            </a:xfrm>
            <a:prstGeom prst="ellipse">
              <a:avLst/>
            </a:prstGeom>
            <a:solidFill>
              <a:schemeClr val="bg1"/>
            </a:solidFill>
            <a:ln w="25400">
              <a:solidFill>
                <a:schemeClr val="bg1"/>
              </a:solidFill>
              <a:round/>
              <a:headEnd/>
              <a:tailEnd/>
            </a:ln>
          </p:spPr>
          <p:txBody>
            <a:bodyPr wrap="none" anchor="ctr"/>
            <a:lstStyle/>
            <a:p>
              <a:endParaRPr lang="en-US">
                <a:solidFill>
                  <a:srgbClr val="000000"/>
                </a:solidFill>
              </a:endParaRPr>
            </a:p>
          </p:txBody>
        </p:sp>
        <p:sp>
          <p:nvSpPr>
            <p:cNvPr id="1036" name="Text Box 30"/>
            <p:cNvSpPr txBox="1">
              <a:spLocks noChangeArrowheads="1"/>
            </p:cNvSpPr>
            <p:nvPr/>
          </p:nvSpPr>
          <p:spPr bwMode="auto">
            <a:xfrm>
              <a:off x="3571868" y="3071810"/>
              <a:ext cx="333540" cy="367523"/>
            </a:xfrm>
            <a:prstGeom prst="rect">
              <a:avLst/>
            </a:prstGeom>
            <a:noFill/>
            <a:ln w="25400">
              <a:noFill/>
              <a:miter lim="800000"/>
              <a:headEnd/>
              <a:tailEnd/>
            </a:ln>
          </p:spPr>
          <p:txBody>
            <a:bodyPr wrap="none" lIns="90000" tIns="46800" rIns="90000" bIns="46800">
              <a:spAutoFit/>
            </a:bodyPr>
            <a:lstStyle/>
            <a:p>
              <a:r>
                <a:rPr lang="fr-FR">
                  <a:solidFill>
                    <a:srgbClr val="000000"/>
                  </a:solidFill>
                </a:rPr>
                <a:t>S</a:t>
              </a:r>
            </a:p>
          </p:txBody>
        </p:sp>
        <p:sp>
          <p:nvSpPr>
            <p:cNvPr id="1037" name="Text Box 31"/>
            <p:cNvSpPr txBox="1">
              <a:spLocks noChangeArrowheads="1"/>
            </p:cNvSpPr>
            <p:nvPr/>
          </p:nvSpPr>
          <p:spPr bwMode="auto">
            <a:xfrm>
              <a:off x="642910" y="3132904"/>
              <a:ext cx="345894" cy="367523"/>
            </a:xfrm>
            <a:prstGeom prst="rect">
              <a:avLst/>
            </a:prstGeom>
            <a:noFill/>
            <a:ln w="25400">
              <a:noFill/>
              <a:miter lim="800000"/>
              <a:headEnd/>
              <a:tailEnd/>
            </a:ln>
          </p:spPr>
          <p:txBody>
            <a:bodyPr wrap="none" lIns="90000" tIns="46800" rIns="90000" bIns="46800">
              <a:spAutoFit/>
            </a:bodyPr>
            <a:lstStyle/>
            <a:p>
              <a:r>
                <a:rPr lang="fr-FR">
                  <a:solidFill>
                    <a:srgbClr val="000000"/>
                  </a:solidFill>
                </a:rPr>
                <a:t>N</a:t>
              </a:r>
            </a:p>
          </p:txBody>
        </p:sp>
        <p:sp>
          <p:nvSpPr>
            <p:cNvPr id="1038" name="Text Box 32"/>
            <p:cNvSpPr txBox="1">
              <a:spLocks noChangeArrowheads="1"/>
            </p:cNvSpPr>
            <p:nvPr/>
          </p:nvSpPr>
          <p:spPr bwMode="auto">
            <a:xfrm>
              <a:off x="1274635" y="1785926"/>
              <a:ext cx="1960563" cy="457200"/>
            </a:xfrm>
            <a:prstGeom prst="rect">
              <a:avLst/>
            </a:prstGeom>
            <a:noFill/>
            <a:ln w="25400">
              <a:noFill/>
              <a:miter lim="800000"/>
              <a:headEnd/>
              <a:tailEnd/>
            </a:ln>
          </p:spPr>
          <p:txBody>
            <a:bodyPr wrap="none" lIns="90000" tIns="46800" rIns="90000" bIns="46800">
              <a:spAutoFit/>
            </a:bodyPr>
            <a:lstStyle/>
            <a:p>
              <a:r>
                <a:rPr lang="fr-FR" sz="2400">
                  <a:solidFill>
                    <a:srgbClr val="0000FF"/>
                  </a:solidFill>
                </a:rPr>
                <a:t>N-S interface</a:t>
              </a:r>
            </a:p>
          </p:txBody>
        </p:sp>
        <p:graphicFrame>
          <p:nvGraphicFramePr>
            <p:cNvPr id="1027" name="Object 3"/>
            <p:cNvGraphicFramePr>
              <a:graphicFrameLocks noChangeAspect="1"/>
            </p:cNvGraphicFramePr>
            <p:nvPr/>
          </p:nvGraphicFramePr>
          <p:xfrm>
            <a:off x="3005432" y="2286000"/>
            <a:ext cx="785813" cy="360363"/>
          </p:xfrm>
          <a:graphic>
            <a:graphicData uri="http://schemas.openxmlformats.org/presentationml/2006/ole">
              <p:oleObj spid="_x0000_s1027" name="Equation" r:id="rId4" imgW="939392" imgH="431613" progId="">
                <p:embed/>
              </p:oleObj>
            </a:graphicData>
          </a:graphic>
        </p:graphicFrame>
        <p:grpSp>
          <p:nvGrpSpPr>
            <p:cNvPr id="1039" name="Group 43"/>
            <p:cNvGrpSpPr>
              <a:grpSpLocks/>
            </p:cNvGrpSpPr>
            <p:nvPr/>
          </p:nvGrpSpPr>
          <p:grpSpPr bwMode="auto">
            <a:xfrm>
              <a:off x="1418418" y="2428868"/>
              <a:ext cx="79414" cy="285752"/>
              <a:chOff x="1418418" y="2428868"/>
              <a:chExt cx="79414" cy="285752"/>
            </a:xfrm>
          </p:grpSpPr>
          <p:sp>
            <p:nvSpPr>
              <p:cNvPr id="1047" name="Oval 25"/>
              <p:cNvSpPr>
                <a:spLocks noChangeArrowheads="1"/>
              </p:cNvSpPr>
              <p:nvPr/>
            </p:nvSpPr>
            <p:spPr bwMode="auto">
              <a:xfrm>
                <a:off x="1418418" y="2571017"/>
                <a:ext cx="79414" cy="79512"/>
              </a:xfrm>
              <a:prstGeom prst="ellipse">
                <a:avLst/>
              </a:prstGeom>
              <a:solidFill>
                <a:srgbClr val="FF0000"/>
              </a:solidFill>
              <a:ln w="25400">
                <a:solidFill>
                  <a:srgbClr val="FF0000"/>
                </a:solidFill>
                <a:round/>
                <a:headEnd/>
                <a:tailEnd/>
              </a:ln>
            </p:spPr>
            <p:txBody>
              <a:bodyPr wrap="none" anchor="ctr"/>
              <a:lstStyle/>
              <a:p>
                <a:endParaRPr lang="en-US">
                  <a:solidFill>
                    <a:srgbClr val="000000"/>
                  </a:solidFill>
                </a:endParaRPr>
              </a:p>
            </p:txBody>
          </p:sp>
          <p:cxnSp>
            <p:nvCxnSpPr>
              <p:cNvPr id="40" name="Straight Arrow Connector 39"/>
              <p:cNvCxnSpPr/>
              <p:nvPr/>
            </p:nvCxnSpPr>
            <p:spPr>
              <a:xfrm rot="5400000" flipH="1" flipV="1">
                <a:off x="1316811" y="2570944"/>
                <a:ext cx="285750" cy="158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41" name="Straight Arrow Connector 40"/>
            <p:cNvCxnSpPr/>
            <p:nvPr/>
          </p:nvCxnSpPr>
          <p:spPr>
            <a:xfrm rot="16200000" flipH="1">
              <a:off x="1435873" y="3193245"/>
              <a:ext cx="285750" cy="1588"/>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2" name="Arc 41"/>
            <p:cNvSpPr/>
            <p:nvPr/>
          </p:nvSpPr>
          <p:spPr>
            <a:xfrm>
              <a:off x="2624124" y="2597138"/>
              <a:ext cx="500066" cy="571500"/>
            </a:xfrm>
            <a:prstGeom prst="arc">
              <a:avLst>
                <a:gd name="adj1" fmla="val 16200000"/>
                <a:gd name="adj2" fmla="val 5230252"/>
              </a:avLst>
            </a:prstGeom>
            <a:ln w="28575">
              <a:solidFill>
                <a:schemeClr val="tx1"/>
              </a:solidFill>
              <a:headEnd type="none" w="med" len="med"/>
              <a:tailEnd type="triangle" w="sm"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000000"/>
                </a:solidFill>
              </a:endParaRPr>
            </a:p>
          </p:txBody>
        </p:sp>
        <p:grpSp>
          <p:nvGrpSpPr>
            <p:cNvPr id="1042" name="Group 43"/>
            <p:cNvGrpSpPr>
              <a:grpSpLocks noChangeAspect="1"/>
            </p:cNvGrpSpPr>
            <p:nvPr/>
          </p:nvGrpSpPr>
          <p:grpSpPr bwMode="auto">
            <a:xfrm>
              <a:off x="3428992" y="2786058"/>
              <a:ext cx="387350" cy="227013"/>
              <a:chOff x="3312" y="3408"/>
              <a:chExt cx="240" cy="144"/>
            </a:xfrm>
          </p:grpSpPr>
          <p:sp>
            <p:nvSpPr>
              <p:cNvPr id="50" name="Oval 44"/>
              <p:cNvSpPr>
                <a:spLocks noChangeAspect="1" noChangeArrowheads="1"/>
              </p:cNvSpPr>
              <p:nvPr/>
            </p:nvSpPr>
            <p:spPr bwMode="auto">
              <a:xfrm>
                <a:off x="3312" y="3408"/>
                <a:ext cx="240" cy="144"/>
              </a:xfrm>
              <a:prstGeom prst="ellipse">
                <a:avLst/>
              </a:prstGeom>
              <a:solidFill>
                <a:srgbClr val="FFFFFF"/>
              </a:solidFill>
              <a:ln w="19050">
                <a:solidFill>
                  <a:srgbClr val="FF0000"/>
                </a:solidFill>
                <a:round/>
                <a:headEnd/>
                <a:tailEnd/>
              </a:ln>
            </p:spPr>
            <p:txBody>
              <a:bodyPr wrap="none" anchor="ctr"/>
              <a:lstStyle/>
              <a:p>
                <a:pPr fontAlgn="auto">
                  <a:spcBef>
                    <a:spcPts val="0"/>
                  </a:spcBef>
                  <a:spcAft>
                    <a:spcPts val="0"/>
                  </a:spcAft>
                  <a:defRPr/>
                </a:pPr>
                <a:endParaRPr lang="en-US" kern="0">
                  <a:solidFill>
                    <a:sysClr val="windowText" lastClr="000000"/>
                  </a:solidFill>
                </a:endParaRPr>
              </a:p>
            </p:txBody>
          </p:sp>
          <p:sp>
            <p:nvSpPr>
              <p:cNvPr id="51" name="Oval 45"/>
              <p:cNvSpPr>
                <a:spLocks noChangeAspect="1" noChangeArrowheads="1"/>
              </p:cNvSpPr>
              <p:nvPr/>
            </p:nvSpPr>
            <p:spPr bwMode="auto">
              <a:xfrm>
                <a:off x="3360" y="3456"/>
                <a:ext cx="48" cy="47"/>
              </a:xfrm>
              <a:prstGeom prst="ellipse">
                <a:avLst/>
              </a:prstGeom>
              <a:solidFill>
                <a:srgbClr val="FF0000"/>
              </a:solidFill>
              <a:ln w="19050">
                <a:solidFill>
                  <a:srgbClr val="FF0000"/>
                </a:solidFill>
                <a:round/>
                <a:headEnd/>
                <a:tailEnd/>
              </a:ln>
            </p:spPr>
            <p:txBody>
              <a:bodyPr wrap="none" anchor="ctr"/>
              <a:lstStyle/>
              <a:p>
                <a:pPr fontAlgn="auto">
                  <a:spcBef>
                    <a:spcPts val="0"/>
                  </a:spcBef>
                  <a:spcAft>
                    <a:spcPts val="0"/>
                  </a:spcAft>
                  <a:defRPr/>
                </a:pPr>
                <a:endParaRPr lang="en-US" kern="0">
                  <a:solidFill>
                    <a:sysClr val="windowText" lastClr="000000"/>
                  </a:solidFill>
                </a:endParaRPr>
              </a:p>
            </p:txBody>
          </p:sp>
          <p:sp>
            <p:nvSpPr>
              <p:cNvPr id="52" name="Oval 46"/>
              <p:cNvSpPr>
                <a:spLocks noChangeAspect="1" noChangeArrowheads="1"/>
              </p:cNvSpPr>
              <p:nvPr/>
            </p:nvSpPr>
            <p:spPr bwMode="auto">
              <a:xfrm>
                <a:off x="3456" y="3456"/>
                <a:ext cx="48" cy="47"/>
              </a:xfrm>
              <a:prstGeom prst="ellipse">
                <a:avLst/>
              </a:prstGeom>
              <a:solidFill>
                <a:srgbClr val="FF0000"/>
              </a:solidFill>
              <a:ln w="19050">
                <a:solidFill>
                  <a:srgbClr val="FF0000"/>
                </a:solidFill>
                <a:round/>
                <a:headEnd/>
                <a:tailEnd/>
              </a:ln>
            </p:spPr>
            <p:txBody>
              <a:bodyPr wrap="none" anchor="ctr"/>
              <a:lstStyle/>
              <a:p>
                <a:pPr fontAlgn="auto">
                  <a:spcBef>
                    <a:spcPts val="0"/>
                  </a:spcBef>
                  <a:spcAft>
                    <a:spcPts val="0"/>
                  </a:spcAft>
                  <a:defRPr/>
                </a:pPr>
                <a:endParaRPr lang="en-US" kern="0">
                  <a:solidFill>
                    <a:sysClr val="windowText" lastClr="000000"/>
                  </a:solidFill>
                </a:endParaRPr>
              </a:p>
            </p:txBody>
          </p:sp>
        </p:grpSp>
        <p:cxnSp>
          <p:nvCxnSpPr>
            <p:cNvPr id="54" name="Straight Arrow Connector 53"/>
            <p:cNvCxnSpPr/>
            <p:nvPr/>
          </p:nvCxnSpPr>
          <p:spPr>
            <a:xfrm>
              <a:off x="3214678" y="2857489"/>
              <a:ext cx="214314" cy="1588"/>
            </a:xfrm>
            <a:prstGeom prst="straightConnector1">
              <a:avLst/>
            </a:prstGeom>
            <a:ln w="28575">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re 1"/>
          <p:cNvSpPr txBox="1">
            <a:spLocks/>
          </p:cNvSpPr>
          <p:nvPr/>
        </p:nvSpPr>
        <p:spPr bwMode="auto">
          <a:xfrm>
            <a:off x="438150" y="2219325"/>
            <a:ext cx="8591550" cy="1143000"/>
          </a:xfrm>
          <a:prstGeom prst="rect">
            <a:avLst/>
          </a:prstGeom>
          <a:noFill/>
          <a:ln w="9525">
            <a:noFill/>
            <a:miter lim="800000"/>
            <a:headEnd/>
            <a:tailEnd/>
          </a:ln>
          <a:effectLst/>
        </p:spPr>
        <p:txBody>
          <a:bodyPr anchor="ctr"/>
          <a:lstStyle/>
          <a:p>
            <a:pPr algn="ctr">
              <a:defRPr/>
            </a:pPr>
            <a:r>
              <a:rPr lang="fr-FR" sz="2800" kern="0" dirty="0">
                <a:solidFill>
                  <a:schemeClr val="accent2"/>
                </a:solidFill>
                <a:latin typeface="+mj-lt"/>
                <a:ea typeface="+mj-ea"/>
                <a:cs typeface="+mj-cs"/>
              </a:rPr>
              <a:t>Does excited Andreev state exist</a:t>
            </a:r>
            <a:r>
              <a:rPr lang="fr-FR" sz="2800" kern="0" dirty="0" smtClean="0">
                <a:solidFill>
                  <a:schemeClr val="accent2"/>
                </a:solidFill>
                <a:latin typeface="+mj-lt"/>
                <a:ea typeface="+mj-ea"/>
                <a:cs typeface="+mj-cs"/>
              </a:rPr>
              <a:t>?</a:t>
            </a:r>
          </a:p>
          <a:p>
            <a:pPr algn="ctr">
              <a:defRPr/>
            </a:pPr>
            <a:r>
              <a:rPr lang="fr-FR" sz="2800" kern="0" dirty="0" smtClean="0">
                <a:solidFill>
                  <a:schemeClr val="accent2"/>
                </a:solidFill>
                <a:latin typeface="+mj-lt"/>
                <a:ea typeface="+mj-ea"/>
                <a:cs typeface="+mj-cs"/>
              </a:rPr>
              <a:t>(OPTIONAL)</a:t>
            </a:r>
            <a:r>
              <a:rPr lang="fr-FR" sz="2800" kern="0" dirty="0">
                <a:solidFill>
                  <a:schemeClr val="accent2"/>
                </a:solidFill>
                <a:latin typeface="+mj-lt"/>
                <a:ea typeface="+mj-ea"/>
                <a:cs typeface="+mj-cs"/>
              </a:rPr>
              <a:t/>
            </a:r>
            <a:br>
              <a:rPr lang="fr-FR" sz="2800" kern="0" dirty="0">
                <a:solidFill>
                  <a:schemeClr val="accent2"/>
                </a:solidFill>
                <a:latin typeface="+mj-lt"/>
                <a:ea typeface="+mj-ea"/>
                <a:cs typeface="+mj-cs"/>
              </a:rPr>
            </a:br>
            <a:endParaRPr lang="fr-FR" sz="2800" kern="0" dirty="0">
              <a:solidFill>
                <a:schemeClr val="accent2"/>
              </a:solidFill>
              <a:latin typeface="+mj-lt"/>
              <a:ea typeface="+mj-ea"/>
              <a:cs typeface="+mj-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re 1"/>
          <p:cNvSpPr>
            <a:spLocks noGrp="1"/>
          </p:cNvSpPr>
          <p:nvPr>
            <p:ph type="title"/>
          </p:nvPr>
        </p:nvSpPr>
        <p:spPr>
          <a:xfrm>
            <a:off x="428625" y="-214313"/>
            <a:ext cx="8186738" cy="1417638"/>
          </a:xfrm>
        </p:spPr>
        <p:txBody>
          <a:bodyPr/>
          <a:lstStyle/>
          <a:p>
            <a:r>
              <a:rPr lang="en-US" dirty="0" smtClean="0"/>
              <a:t>Sample design</a:t>
            </a:r>
            <a:endParaRPr lang="fr-FR" dirty="0" smtClean="0"/>
          </a:p>
        </p:txBody>
      </p:sp>
      <p:grpSp>
        <p:nvGrpSpPr>
          <p:cNvPr id="2" name="Groupe 19"/>
          <p:cNvGrpSpPr>
            <a:grpSpLocks/>
          </p:cNvGrpSpPr>
          <p:nvPr/>
        </p:nvGrpSpPr>
        <p:grpSpPr bwMode="auto">
          <a:xfrm>
            <a:off x="1714500" y="1428750"/>
            <a:ext cx="4943475" cy="4800600"/>
            <a:chOff x="214282" y="1357298"/>
            <a:chExt cx="4943475" cy="4800600"/>
          </a:xfrm>
        </p:grpSpPr>
        <p:grpSp>
          <p:nvGrpSpPr>
            <p:cNvPr id="3" name="Groupe 18"/>
            <p:cNvGrpSpPr>
              <a:grpSpLocks/>
            </p:cNvGrpSpPr>
            <p:nvPr/>
          </p:nvGrpSpPr>
          <p:grpSpPr bwMode="auto">
            <a:xfrm>
              <a:off x="214282" y="1357298"/>
              <a:ext cx="4943475" cy="4800600"/>
              <a:chOff x="214282" y="1357298"/>
              <a:chExt cx="4943475" cy="4800600"/>
            </a:xfrm>
          </p:grpSpPr>
          <p:grpSp>
            <p:nvGrpSpPr>
              <p:cNvPr id="4" name="Groupe 17"/>
              <p:cNvGrpSpPr>
                <a:grpSpLocks/>
              </p:cNvGrpSpPr>
              <p:nvPr/>
            </p:nvGrpSpPr>
            <p:grpSpPr bwMode="auto">
              <a:xfrm>
                <a:off x="214282" y="1357298"/>
                <a:ext cx="4943475" cy="4800600"/>
                <a:chOff x="214282" y="1357298"/>
                <a:chExt cx="4943475" cy="4800600"/>
              </a:xfrm>
            </p:grpSpPr>
            <p:pic>
              <p:nvPicPr>
                <p:cNvPr id="82953" name="Picture 2"/>
                <p:cNvPicPr>
                  <a:picLocks noChangeAspect="1" noChangeArrowheads="1"/>
                </p:cNvPicPr>
                <p:nvPr/>
              </p:nvPicPr>
              <p:blipFill>
                <a:blip r:embed="rId2"/>
                <a:srcRect/>
                <a:stretch>
                  <a:fillRect/>
                </a:stretch>
              </p:blipFill>
              <p:spPr bwMode="auto">
                <a:xfrm>
                  <a:off x="214282" y="1357298"/>
                  <a:ext cx="4943475" cy="4800600"/>
                </a:xfrm>
                <a:prstGeom prst="rect">
                  <a:avLst/>
                </a:prstGeom>
                <a:noFill/>
                <a:ln w="9525">
                  <a:noFill/>
                  <a:miter lim="800000"/>
                  <a:headEnd/>
                  <a:tailEnd/>
                </a:ln>
              </p:spPr>
            </p:pic>
            <p:cxnSp>
              <p:nvCxnSpPr>
                <p:cNvPr id="25" name="Connecteur droit avec flèche 24"/>
                <p:cNvCxnSpPr/>
                <p:nvPr/>
              </p:nvCxnSpPr>
              <p:spPr>
                <a:xfrm rot="5400000" flipH="1" flipV="1">
                  <a:off x="321439" y="2964642"/>
                  <a:ext cx="857250" cy="714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rot="16200000" flipH="1">
                  <a:off x="464314" y="4321954"/>
                  <a:ext cx="928688" cy="428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2956" name="ZoneTexte 30"/>
                <p:cNvSpPr txBox="1">
                  <a:spLocks noChangeArrowheads="1"/>
                </p:cNvSpPr>
                <p:nvPr/>
              </p:nvSpPr>
              <p:spPr bwMode="auto">
                <a:xfrm>
                  <a:off x="571472" y="5214950"/>
                  <a:ext cx="1000132" cy="369332"/>
                </a:xfrm>
                <a:prstGeom prst="rect">
                  <a:avLst/>
                </a:prstGeom>
                <a:noFill/>
                <a:ln w="9525">
                  <a:noFill/>
                  <a:miter lim="800000"/>
                  <a:headEnd/>
                  <a:tailEnd/>
                </a:ln>
              </p:spPr>
              <p:txBody>
                <a:bodyPr>
                  <a:spAutoFit/>
                </a:bodyPr>
                <a:lstStyle/>
                <a:p>
                  <a:pPr algn="ctr"/>
                  <a:r>
                    <a:rPr lang="fr-FR"/>
                    <a:t>antenna</a:t>
                  </a:r>
                </a:p>
              </p:txBody>
            </p:sp>
            <p:sp>
              <p:nvSpPr>
                <p:cNvPr id="82957" name="ZoneTexte 31"/>
                <p:cNvSpPr txBox="1">
                  <a:spLocks noChangeArrowheads="1"/>
                </p:cNvSpPr>
                <p:nvPr/>
              </p:nvSpPr>
              <p:spPr bwMode="auto">
                <a:xfrm>
                  <a:off x="571472" y="1857364"/>
                  <a:ext cx="1000132" cy="369332"/>
                </a:xfrm>
                <a:prstGeom prst="rect">
                  <a:avLst/>
                </a:prstGeom>
                <a:noFill/>
                <a:ln w="9525">
                  <a:noFill/>
                  <a:miter lim="800000"/>
                  <a:headEnd/>
                  <a:tailEnd/>
                </a:ln>
              </p:spPr>
              <p:txBody>
                <a:bodyPr>
                  <a:spAutoFit/>
                </a:bodyPr>
                <a:lstStyle/>
                <a:p>
                  <a:pPr algn="ctr"/>
                  <a:r>
                    <a:rPr lang="fr-FR"/>
                    <a:t>bias line</a:t>
                  </a:r>
                </a:p>
              </p:txBody>
            </p:sp>
            <p:sp>
              <p:nvSpPr>
                <p:cNvPr id="82958" name="ZoneTexte 32"/>
                <p:cNvSpPr txBox="1">
                  <a:spLocks noChangeArrowheads="1"/>
                </p:cNvSpPr>
                <p:nvPr/>
              </p:nvSpPr>
              <p:spPr bwMode="auto">
                <a:xfrm>
                  <a:off x="500034" y="3429000"/>
                  <a:ext cx="2500330" cy="646331"/>
                </a:xfrm>
                <a:prstGeom prst="rect">
                  <a:avLst/>
                </a:prstGeom>
                <a:noFill/>
                <a:ln w="9525">
                  <a:noFill/>
                  <a:miter lim="800000"/>
                  <a:headEnd/>
                  <a:tailEnd/>
                </a:ln>
              </p:spPr>
              <p:txBody>
                <a:bodyPr>
                  <a:spAutoFit/>
                </a:bodyPr>
                <a:lstStyle/>
                <a:p>
                  <a:pPr algn="ctr"/>
                  <a:r>
                    <a:rPr lang="fr-FR"/>
                    <a:t>designed to be 50</a:t>
                  </a:r>
                  <a:r>
                    <a:rPr lang="fr-FR">
                      <a:latin typeface="Symbol" pitchFamily="18" charset="2"/>
                    </a:rPr>
                    <a:t>W</a:t>
                  </a:r>
                  <a:r>
                    <a:rPr lang="fr-FR"/>
                    <a:t> </a:t>
                  </a:r>
                </a:p>
                <a:p>
                  <a:pPr algn="ctr"/>
                  <a:r>
                    <a:rPr lang="fr-FR"/>
                    <a:t>at T &lt; 1K</a:t>
                  </a:r>
                </a:p>
              </p:txBody>
            </p:sp>
          </p:grpSp>
          <p:cxnSp>
            <p:nvCxnSpPr>
              <p:cNvPr id="16" name="Connecteur droit avec flèche 15"/>
              <p:cNvCxnSpPr/>
              <p:nvPr/>
            </p:nvCxnSpPr>
            <p:spPr>
              <a:xfrm>
                <a:off x="2428845" y="3214673"/>
                <a:ext cx="571500" cy="285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2952" name="ZoneTexte 16"/>
              <p:cNvSpPr txBox="1">
                <a:spLocks noChangeArrowheads="1"/>
              </p:cNvSpPr>
              <p:nvPr/>
            </p:nvSpPr>
            <p:spPr bwMode="auto">
              <a:xfrm>
                <a:off x="1785918" y="2643182"/>
                <a:ext cx="1643074" cy="646331"/>
              </a:xfrm>
              <a:prstGeom prst="rect">
                <a:avLst/>
              </a:prstGeom>
              <a:noFill/>
              <a:ln w="9525">
                <a:noFill/>
                <a:miter lim="800000"/>
                <a:headEnd/>
                <a:tailEnd/>
              </a:ln>
            </p:spPr>
            <p:txBody>
              <a:bodyPr>
                <a:spAutoFit/>
              </a:bodyPr>
              <a:lstStyle/>
              <a:p>
                <a:pPr algn="ctr"/>
                <a:r>
                  <a:rPr lang="fr-FR"/>
                  <a:t>e-beam lithography</a:t>
                </a:r>
              </a:p>
            </p:txBody>
          </p:sp>
        </p:grpSp>
        <p:sp>
          <p:nvSpPr>
            <p:cNvPr id="23" name="Ellipse 22"/>
            <p:cNvSpPr/>
            <p:nvPr/>
          </p:nvSpPr>
          <p:spPr>
            <a:xfrm>
              <a:off x="3000345" y="3357548"/>
              <a:ext cx="714375" cy="642938"/>
            </a:xfrm>
            <a:prstGeom prst="ellipse">
              <a:avLst/>
            </a:prstGeom>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fr-FR"/>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re 1"/>
          <p:cNvSpPr>
            <a:spLocks noGrp="1"/>
          </p:cNvSpPr>
          <p:nvPr>
            <p:ph type="title"/>
          </p:nvPr>
        </p:nvSpPr>
        <p:spPr>
          <a:xfrm>
            <a:off x="457200" y="571500"/>
            <a:ext cx="8229600" cy="1143000"/>
          </a:xfrm>
        </p:spPr>
        <p:txBody>
          <a:bodyPr/>
          <a:lstStyle/>
          <a:p>
            <a:r>
              <a:rPr lang="fr-FR" smtClean="0"/>
              <a:t>Capacitor + inductive lines</a:t>
            </a:r>
          </a:p>
        </p:txBody>
      </p:sp>
      <p:pic>
        <p:nvPicPr>
          <p:cNvPr id="83971" name="Picture 3"/>
          <p:cNvPicPr>
            <a:picLocks noChangeAspect="1" noChangeArrowheads="1"/>
          </p:cNvPicPr>
          <p:nvPr/>
        </p:nvPicPr>
        <p:blipFill>
          <a:blip r:embed="rId2"/>
          <a:srcRect/>
          <a:stretch>
            <a:fillRect/>
          </a:stretch>
        </p:blipFill>
        <p:spPr bwMode="auto">
          <a:xfrm>
            <a:off x="357188" y="1643063"/>
            <a:ext cx="4805362" cy="4743450"/>
          </a:xfrm>
          <a:prstGeom prst="rect">
            <a:avLst/>
          </a:prstGeom>
          <a:noFill/>
          <a:ln w="9525">
            <a:noFill/>
            <a:miter lim="800000"/>
            <a:headEnd/>
            <a:tailEnd/>
          </a:ln>
        </p:spPr>
      </p:pic>
      <p:cxnSp>
        <p:nvCxnSpPr>
          <p:cNvPr id="8" name="Connecteur droit avec flèche 7"/>
          <p:cNvCxnSpPr/>
          <p:nvPr/>
        </p:nvCxnSpPr>
        <p:spPr>
          <a:xfrm rot="10800000">
            <a:off x="3571875" y="3857625"/>
            <a:ext cx="2357438" cy="2143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3973" name="ZoneTexte 8"/>
          <p:cNvSpPr txBox="1">
            <a:spLocks noChangeArrowheads="1"/>
          </p:cNvSpPr>
          <p:nvPr/>
        </p:nvSpPr>
        <p:spPr bwMode="auto">
          <a:xfrm>
            <a:off x="6000750" y="3786188"/>
            <a:ext cx="3000375" cy="646112"/>
          </a:xfrm>
          <a:prstGeom prst="rect">
            <a:avLst/>
          </a:prstGeom>
          <a:noFill/>
          <a:ln w="9525">
            <a:noFill/>
            <a:miter lim="800000"/>
            <a:headEnd/>
            <a:tailEnd/>
          </a:ln>
        </p:spPr>
        <p:txBody>
          <a:bodyPr>
            <a:spAutoFit/>
          </a:bodyPr>
          <a:lstStyle/>
          <a:p>
            <a:pPr algn="ctr"/>
            <a:r>
              <a:rPr lang="fr-FR"/>
              <a:t>inductive lines, 900nm wide, 70 + 54 nm thick Al</a:t>
            </a:r>
          </a:p>
        </p:txBody>
      </p:sp>
      <p:cxnSp>
        <p:nvCxnSpPr>
          <p:cNvPr id="11" name="Connecteur droit avec flèche 10"/>
          <p:cNvCxnSpPr/>
          <p:nvPr/>
        </p:nvCxnSpPr>
        <p:spPr>
          <a:xfrm rot="5400000">
            <a:off x="3572669" y="4071144"/>
            <a:ext cx="3429000" cy="1588"/>
          </a:xfrm>
          <a:prstGeom prst="straightConnector1">
            <a:avLst/>
          </a:prstGeom>
          <a:ln w="44450">
            <a:headEnd type="stealth"/>
            <a:tailEnd type="stealth"/>
          </a:ln>
        </p:spPr>
        <p:style>
          <a:lnRef idx="1">
            <a:schemeClr val="accent1"/>
          </a:lnRef>
          <a:fillRef idx="0">
            <a:schemeClr val="accent1"/>
          </a:fillRef>
          <a:effectRef idx="0">
            <a:schemeClr val="accent1"/>
          </a:effectRef>
          <a:fontRef idx="minor">
            <a:schemeClr val="tx1"/>
          </a:fontRef>
        </p:style>
      </p:cxnSp>
      <p:sp>
        <p:nvSpPr>
          <p:cNvPr id="83975" name="ZoneTexte 11"/>
          <p:cNvSpPr txBox="1">
            <a:spLocks noChangeArrowheads="1"/>
          </p:cNvSpPr>
          <p:nvPr/>
        </p:nvSpPr>
        <p:spPr bwMode="auto">
          <a:xfrm>
            <a:off x="5286375" y="3071813"/>
            <a:ext cx="1285875" cy="369887"/>
          </a:xfrm>
          <a:prstGeom prst="rect">
            <a:avLst/>
          </a:prstGeom>
          <a:noFill/>
          <a:ln w="9525">
            <a:noFill/>
            <a:miter lim="800000"/>
            <a:headEnd/>
            <a:tailEnd/>
          </a:ln>
        </p:spPr>
        <p:txBody>
          <a:bodyPr>
            <a:spAutoFit/>
          </a:bodyPr>
          <a:lstStyle/>
          <a:p>
            <a:pPr algn="ctr"/>
            <a:r>
              <a:rPr lang="fr-FR"/>
              <a:t>680µm</a:t>
            </a:r>
          </a:p>
        </p:txBody>
      </p:sp>
      <p:cxnSp>
        <p:nvCxnSpPr>
          <p:cNvPr id="14" name="Connecteur droit avec flèche 13"/>
          <p:cNvCxnSpPr/>
          <p:nvPr/>
        </p:nvCxnSpPr>
        <p:spPr>
          <a:xfrm rot="10800000" flipV="1">
            <a:off x="3000375" y="1857375"/>
            <a:ext cx="285750" cy="142875"/>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83977" name="ZoneTexte 14"/>
          <p:cNvSpPr txBox="1">
            <a:spLocks noChangeArrowheads="1"/>
          </p:cNvSpPr>
          <p:nvPr/>
        </p:nvSpPr>
        <p:spPr bwMode="auto">
          <a:xfrm>
            <a:off x="3143250" y="1571625"/>
            <a:ext cx="1357313" cy="369888"/>
          </a:xfrm>
          <a:prstGeom prst="rect">
            <a:avLst/>
          </a:prstGeom>
          <a:noFill/>
          <a:ln w="9525">
            <a:noFill/>
            <a:miter lim="800000"/>
            <a:headEnd/>
            <a:tailEnd/>
          </a:ln>
        </p:spPr>
        <p:txBody>
          <a:bodyPr>
            <a:spAutoFit/>
          </a:bodyPr>
          <a:lstStyle/>
          <a:p>
            <a:pPr algn="ctr"/>
            <a:r>
              <a:rPr lang="fr-FR"/>
              <a:t>10µm gap</a:t>
            </a:r>
          </a:p>
        </p:txBody>
      </p:sp>
      <p:cxnSp>
        <p:nvCxnSpPr>
          <p:cNvPr id="17" name="Connecteur droit avec flèche 16"/>
          <p:cNvCxnSpPr/>
          <p:nvPr/>
        </p:nvCxnSpPr>
        <p:spPr>
          <a:xfrm>
            <a:off x="2214563" y="2000250"/>
            <a:ext cx="571500" cy="1588"/>
          </a:xfrm>
          <a:prstGeom prst="straightConnector1">
            <a:avLst/>
          </a:prstGeom>
          <a:ln w="28575">
            <a:headEnd type="stealth"/>
            <a:tailEnd type="stealth"/>
          </a:ln>
        </p:spPr>
        <p:style>
          <a:lnRef idx="1">
            <a:schemeClr val="accent1"/>
          </a:lnRef>
          <a:fillRef idx="0">
            <a:schemeClr val="accent1"/>
          </a:fillRef>
          <a:effectRef idx="0">
            <a:schemeClr val="accent1"/>
          </a:effectRef>
          <a:fontRef idx="minor">
            <a:schemeClr val="tx1"/>
          </a:fontRef>
        </p:style>
      </p:cxnSp>
      <p:sp>
        <p:nvSpPr>
          <p:cNvPr id="83979" name="ZoneTexte 18"/>
          <p:cNvSpPr txBox="1">
            <a:spLocks noChangeArrowheads="1"/>
          </p:cNvSpPr>
          <p:nvPr/>
        </p:nvSpPr>
        <p:spPr bwMode="auto">
          <a:xfrm>
            <a:off x="2071688" y="1643063"/>
            <a:ext cx="857250" cy="369887"/>
          </a:xfrm>
          <a:prstGeom prst="rect">
            <a:avLst/>
          </a:prstGeom>
          <a:noFill/>
          <a:ln w="9525">
            <a:noFill/>
            <a:miter lim="800000"/>
            <a:headEnd/>
            <a:tailEnd/>
          </a:ln>
        </p:spPr>
        <p:txBody>
          <a:bodyPr>
            <a:spAutoFit/>
          </a:bodyPr>
          <a:lstStyle/>
          <a:p>
            <a:pPr algn="ctr"/>
            <a:r>
              <a:rPr lang="fr-FR"/>
              <a:t>140µm</a:t>
            </a:r>
          </a:p>
        </p:txBody>
      </p:sp>
      <p:cxnSp>
        <p:nvCxnSpPr>
          <p:cNvPr id="22" name="Connecteur droit avec flèche 21"/>
          <p:cNvCxnSpPr/>
          <p:nvPr/>
        </p:nvCxnSpPr>
        <p:spPr>
          <a:xfrm rot="10800000">
            <a:off x="2857500" y="5715000"/>
            <a:ext cx="1071563" cy="500063"/>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83981" name="ZoneTexte 22"/>
          <p:cNvSpPr txBox="1">
            <a:spLocks noChangeArrowheads="1"/>
          </p:cNvSpPr>
          <p:nvPr/>
        </p:nvSpPr>
        <p:spPr bwMode="auto">
          <a:xfrm>
            <a:off x="4071938" y="6072188"/>
            <a:ext cx="3357562" cy="369887"/>
          </a:xfrm>
          <a:prstGeom prst="rect">
            <a:avLst/>
          </a:prstGeom>
          <a:noFill/>
          <a:ln w="9525">
            <a:noFill/>
            <a:miter lim="800000"/>
            <a:headEnd/>
            <a:tailEnd/>
          </a:ln>
        </p:spPr>
        <p:txBody>
          <a:bodyPr>
            <a:spAutoFit/>
          </a:bodyPr>
          <a:lstStyle/>
          <a:p>
            <a:pPr algn="ctr"/>
            <a:r>
              <a:rPr lang="fr-FR"/>
              <a:t>antenna (5µm wide short of CPW)</a:t>
            </a:r>
          </a:p>
        </p:txBody>
      </p:sp>
      <p:cxnSp>
        <p:nvCxnSpPr>
          <p:cNvPr id="25" name="Connecteur droit avec flèche 24"/>
          <p:cNvCxnSpPr/>
          <p:nvPr/>
        </p:nvCxnSpPr>
        <p:spPr>
          <a:xfrm rot="10800000" flipV="1">
            <a:off x="3071813" y="1857375"/>
            <a:ext cx="2357437" cy="11430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83983" name="ZoneTexte 25"/>
          <p:cNvSpPr txBox="1">
            <a:spLocks noChangeArrowheads="1"/>
          </p:cNvSpPr>
          <p:nvPr/>
        </p:nvSpPr>
        <p:spPr bwMode="auto">
          <a:xfrm>
            <a:off x="5357813" y="1571625"/>
            <a:ext cx="3143250" cy="584200"/>
          </a:xfrm>
          <a:prstGeom prst="rect">
            <a:avLst/>
          </a:prstGeom>
          <a:noFill/>
          <a:ln w="9525">
            <a:noFill/>
            <a:miter lim="800000"/>
            <a:headEnd/>
            <a:tailEnd/>
          </a:ln>
        </p:spPr>
        <p:txBody>
          <a:bodyPr>
            <a:spAutoFit/>
          </a:bodyPr>
          <a:lstStyle/>
          <a:p>
            <a:pPr algn="ctr"/>
            <a:r>
              <a:rPr lang="fr-FR"/>
              <a:t>Capacitor </a:t>
            </a:r>
            <a:r>
              <a:rPr lang="fr-FR" sz="3200"/>
              <a:t>C = </a:t>
            </a:r>
            <a:r>
              <a:rPr lang="fr-FR" sz="3200">
                <a:solidFill>
                  <a:srgbClr val="92D050"/>
                </a:solidFill>
              </a:rPr>
              <a:t>60 pF</a:t>
            </a:r>
            <a:endParaRPr lang="fr-FR">
              <a:solidFill>
                <a:srgbClr val="92D050"/>
              </a:solidFill>
            </a:endParaRPr>
          </a:p>
        </p:txBody>
      </p:sp>
      <p:sp>
        <p:nvSpPr>
          <p:cNvPr id="83984" name="ZoneTexte 15"/>
          <p:cNvSpPr txBox="1">
            <a:spLocks noChangeArrowheads="1"/>
          </p:cNvSpPr>
          <p:nvPr/>
        </p:nvSpPr>
        <p:spPr bwMode="auto">
          <a:xfrm>
            <a:off x="6000750" y="4933950"/>
            <a:ext cx="2500313" cy="523875"/>
          </a:xfrm>
          <a:prstGeom prst="rect">
            <a:avLst/>
          </a:prstGeom>
          <a:noFill/>
          <a:ln w="9525">
            <a:noFill/>
            <a:miter lim="800000"/>
            <a:headEnd/>
            <a:tailEnd/>
          </a:ln>
        </p:spPr>
        <p:txBody>
          <a:bodyPr>
            <a:spAutoFit/>
          </a:bodyPr>
          <a:lstStyle/>
          <a:p>
            <a:pPr algn="ctr"/>
            <a:r>
              <a:rPr lang="fr-FR" sz="2800"/>
              <a:t>L</a:t>
            </a:r>
            <a:r>
              <a:rPr lang="fr-FR"/>
              <a:t>total </a:t>
            </a:r>
            <a:r>
              <a:rPr lang="fr-FR" sz="2800"/>
              <a:t>= </a:t>
            </a:r>
            <a:r>
              <a:rPr lang="fr-FR" sz="2800">
                <a:solidFill>
                  <a:srgbClr val="FF0000"/>
                </a:solidFill>
              </a:rPr>
              <a:t>1.8nH</a:t>
            </a:r>
          </a:p>
        </p:txBody>
      </p:sp>
      <p:sp>
        <p:nvSpPr>
          <p:cNvPr id="83985" name="ZoneTexte 20"/>
          <p:cNvSpPr txBox="1">
            <a:spLocks noChangeArrowheads="1"/>
          </p:cNvSpPr>
          <p:nvPr/>
        </p:nvSpPr>
        <p:spPr bwMode="auto">
          <a:xfrm>
            <a:off x="1000125" y="0"/>
            <a:ext cx="7929563" cy="708025"/>
          </a:xfrm>
          <a:prstGeom prst="rect">
            <a:avLst/>
          </a:prstGeom>
          <a:noFill/>
          <a:ln w="9525">
            <a:noFill/>
            <a:miter lim="800000"/>
            <a:headEnd/>
            <a:tailEnd/>
          </a:ln>
        </p:spPr>
        <p:txBody>
          <a:bodyPr>
            <a:spAutoFit/>
          </a:bodyPr>
          <a:lstStyle/>
          <a:p>
            <a:pPr algn="ctr"/>
            <a:r>
              <a:rPr lang="fr-FR" sz="4000" dirty="0"/>
              <a:t>Andreevmon (or Andreevnium)</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Tytuł 1"/>
          <p:cNvSpPr>
            <a:spLocks noGrp="1"/>
          </p:cNvSpPr>
          <p:nvPr>
            <p:ph type="title"/>
          </p:nvPr>
        </p:nvSpPr>
        <p:spPr/>
        <p:txBody>
          <a:bodyPr/>
          <a:lstStyle/>
          <a:p>
            <a:r>
              <a:rPr lang="en-US" smtClean="0"/>
              <a:t>Electromagnetic environment is important</a:t>
            </a:r>
            <a:endParaRPr lang="fr-FR" smtClean="0"/>
          </a:p>
        </p:txBody>
      </p:sp>
      <p:grpSp>
        <p:nvGrpSpPr>
          <p:cNvPr id="2" name="Groupe 106"/>
          <p:cNvGrpSpPr>
            <a:grpSpLocks/>
          </p:cNvGrpSpPr>
          <p:nvPr/>
        </p:nvGrpSpPr>
        <p:grpSpPr bwMode="auto">
          <a:xfrm>
            <a:off x="963613" y="2365375"/>
            <a:ext cx="6832600" cy="1643063"/>
            <a:chOff x="258765" y="4699000"/>
            <a:chExt cx="6832149" cy="1643063"/>
          </a:xfrm>
        </p:grpSpPr>
        <p:grpSp>
          <p:nvGrpSpPr>
            <p:cNvPr id="3" name="Groupe 82"/>
            <p:cNvGrpSpPr>
              <a:grpSpLocks/>
            </p:cNvGrpSpPr>
            <p:nvPr/>
          </p:nvGrpSpPr>
          <p:grpSpPr bwMode="auto">
            <a:xfrm>
              <a:off x="1743264" y="4699002"/>
              <a:ext cx="4714892" cy="1643071"/>
              <a:chOff x="1142976" y="4000504"/>
              <a:chExt cx="4714924" cy="1643080"/>
            </a:xfrm>
          </p:grpSpPr>
          <p:grpSp>
            <p:nvGrpSpPr>
              <p:cNvPr id="5" name="Groupe 81"/>
              <p:cNvGrpSpPr>
                <a:grpSpLocks/>
              </p:cNvGrpSpPr>
              <p:nvPr/>
            </p:nvGrpSpPr>
            <p:grpSpPr bwMode="auto">
              <a:xfrm>
                <a:off x="1142976" y="4000504"/>
                <a:ext cx="4714924" cy="1643080"/>
                <a:chOff x="1142976" y="4000504"/>
                <a:chExt cx="4714924" cy="1643080"/>
              </a:xfrm>
            </p:grpSpPr>
            <p:sp>
              <p:nvSpPr>
                <p:cNvPr id="29715" name="ZoneTexte 75"/>
                <p:cNvSpPr txBox="1">
                  <a:spLocks noChangeArrowheads="1"/>
                </p:cNvSpPr>
                <p:nvPr/>
              </p:nvSpPr>
              <p:spPr bwMode="auto">
                <a:xfrm>
                  <a:off x="1142976" y="4000504"/>
                  <a:ext cx="571504" cy="1200329"/>
                </a:xfrm>
                <a:prstGeom prst="rect">
                  <a:avLst/>
                </a:prstGeom>
                <a:noFill/>
                <a:ln w="9525">
                  <a:noFill/>
                  <a:miter lim="800000"/>
                  <a:headEnd/>
                  <a:tailEnd/>
                </a:ln>
              </p:spPr>
              <p:txBody>
                <a:bodyPr>
                  <a:spAutoFit/>
                </a:bodyPr>
                <a:lstStyle/>
                <a:p>
                  <a:endParaRPr lang="fr-FR" sz="3600"/>
                </a:p>
                <a:p>
                  <a:r>
                    <a:rPr lang="fr-FR" sz="3600">
                      <a:solidFill>
                        <a:srgbClr val="FF0000"/>
                      </a:solidFill>
                      <a:latin typeface="Symbol" pitchFamily="18" charset="2"/>
                    </a:rPr>
                    <a:t>d</a:t>
                  </a:r>
                </a:p>
              </p:txBody>
            </p:sp>
            <p:cxnSp>
              <p:nvCxnSpPr>
                <p:cNvPr id="20" name="Connecteur droit avec flèche 74"/>
                <p:cNvCxnSpPr/>
                <p:nvPr/>
              </p:nvCxnSpPr>
              <p:spPr>
                <a:xfrm rot="5400000" flipH="1" flipV="1">
                  <a:off x="1286333" y="4928401"/>
                  <a:ext cx="571503"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717" name="ZoneTexte 78"/>
                <p:cNvSpPr txBox="1">
                  <a:spLocks noChangeArrowheads="1"/>
                </p:cNvSpPr>
                <p:nvPr/>
              </p:nvSpPr>
              <p:spPr bwMode="auto">
                <a:xfrm>
                  <a:off x="3000364" y="4558737"/>
                  <a:ext cx="571504" cy="584775"/>
                </a:xfrm>
                <a:prstGeom prst="rect">
                  <a:avLst/>
                </a:prstGeom>
                <a:noFill/>
                <a:ln w="9525">
                  <a:noFill/>
                  <a:miter lim="800000"/>
                  <a:headEnd/>
                  <a:tailEnd/>
                </a:ln>
              </p:spPr>
              <p:txBody>
                <a:bodyPr>
                  <a:spAutoFit/>
                </a:bodyPr>
                <a:lstStyle/>
                <a:p>
                  <a:r>
                    <a:rPr lang="fr-FR" sz="3200">
                      <a:solidFill>
                        <a:srgbClr val="00B050"/>
                      </a:solidFill>
                      <a:latin typeface="Symbol" pitchFamily="18" charset="2"/>
                    </a:rPr>
                    <a:t>g</a:t>
                  </a:r>
                </a:p>
              </p:txBody>
            </p:sp>
            <p:grpSp>
              <p:nvGrpSpPr>
                <p:cNvPr id="6" name="Groupe 3"/>
                <p:cNvGrpSpPr>
                  <a:grpSpLocks/>
                </p:cNvGrpSpPr>
                <p:nvPr/>
              </p:nvGrpSpPr>
              <p:grpSpPr bwMode="auto">
                <a:xfrm>
                  <a:off x="1714487" y="4000508"/>
                  <a:ext cx="4143413" cy="1643076"/>
                  <a:chOff x="3966631" y="1167255"/>
                  <a:chExt cx="5128916" cy="1874313"/>
                </a:xfrm>
              </p:grpSpPr>
              <p:sp>
                <p:nvSpPr>
                  <p:cNvPr id="29719" name="Text Box 87"/>
                  <p:cNvSpPr txBox="1">
                    <a:spLocks noChangeArrowheads="1"/>
                  </p:cNvSpPr>
                  <p:nvPr/>
                </p:nvSpPr>
                <p:spPr bwMode="auto">
                  <a:xfrm rot="-10833">
                    <a:off x="4476076" y="2330182"/>
                    <a:ext cx="263861" cy="109109"/>
                  </a:xfrm>
                  <a:prstGeom prst="rect">
                    <a:avLst/>
                  </a:prstGeom>
                  <a:noFill/>
                  <a:ln w="9525">
                    <a:noFill/>
                    <a:miter lim="800000"/>
                    <a:headEnd/>
                    <a:tailEnd/>
                  </a:ln>
                </p:spPr>
                <p:txBody>
                  <a:bodyPr vert="eaVert">
                    <a:spAutoFit/>
                  </a:bodyPr>
                  <a:lstStyle/>
                  <a:p>
                    <a:pPr>
                      <a:spcBef>
                        <a:spcPct val="50000"/>
                      </a:spcBef>
                    </a:pPr>
                    <a:endParaRPr lang="fr-FR" baseline="-25000"/>
                  </a:p>
                </p:txBody>
              </p:sp>
              <p:sp>
                <p:nvSpPr>
                  <p:cNvPr id="24" name="Line 61"/>
                  <p:cNvSpPr>
                    <a:spLocks noChangeAspect="1" noChangeShapeType="1"/>
                  </p:cNvSpPr>
                  <p:nvPr/>
                </p:nvSpPr>
                <p:spPr bwMode="auto">
                  <a:xfrm flipV="1">
                    <a:off x="4669681" y="1324799"/>
                    <a:ext cx="0" cy="347698"/>
                  </a:xfrm>
                  <a:prstGeom prst="line">
                    <a:avLst/>
                  </a:prstGeom>
                  <a:noFill/>
                  <a:ln w="38100">
                    <a:solidFill>
                      <a:schemeClr val="tx1">
                        <a:lumMod val="65000"/>
                        <a:lumOff val="35000"/>
                      </a:schemeClr>
                    </a:solidFill>
                    <a:round/>
                    <a:headEnd/>
                    <a:tailEnd/>
                  </a:ln>
                  <a:effectLst>
                    <a:outerShdw blurRad="50800" dist="38100" dir="2700000" algn="tl" rotWithShape="0">
                      <a:prstClr val="black">
                        <a:alpha val="40000"/>
                      </a:prstClr>
                    </a:outerShdw>
                  </a:effectLst>
                </p:spPr>
                <p:txBody>
                  <a:bodyPr wrap="none" anchor="ctr"/>
                  <a:lstStyle/>
                  <a:p>
                    <a:pPr>
                      <a:defRPr/>
                    </a:pPr>
                    <a:endParaRPr lang="fr-FR"/>
                  </a:p>
                </p:txBody>
              </p:sp>
              <p:sp>
                <p:nvSpPr>
                  <p:cNvPr id="25" name="Line 100"/>
                  <p:cNvSpPr>
                    <a:spLocks noChangeShapeType="1"/>
                  </p:cNvSpPr>
                  <p:nvPr/>
                </p:nvSpPr>
                <p:spPr bwMode="auto">
                  <a:xfrm rot="5400000">
                    <a:off x="6446012" y="1839920"/>
                    <a:ext cx="0" cy="487312"/>
                  </a:xfrm>
                  <a:prstGeom prst="line">
                    <a:avLst/>
                  </a:prstGeom>
                  <a:noFill/>
                  <a:ln w="38100">
                    <a:solidFill>
                      <a:schemeClr val="tx1">
                        <a:lumMod val="65000"/>
                        <a:lumOff val="35000"/>
                      </a:schemeClr>
                    </a:solidFill>
                    <a:round/>
                    <a:headEnd/>
                    <a:tailEnd/>
                  </a:ln>
                  <a:effectLst>
                    <a:outerShdw blurRad="50800" dist="38100" dir="2700000" algn="tl" rotWithShape="0">
                      <a:prstClr val="black">
                        <a:alpha val="40000"/>
                      </a:prstClr>
                    </a:outerShdw>
                  </a:effectLst>
                </p:spPr>
                <p:txBody>
                  <a:bodyPr/>
                  <a:lstStyle/>
                  <a:p>
                    <a:pPr>
                      <a:defRPr/>
                    </a:pPr>
                    <a:endParaRPr lang="fr-FR"/>
                  </a:p>
                </p:txBody>
              </p:sp>
              <p:sp>
                <p:nvSpPr>
                  <p:cNvPr id="26" name="Line 102"/>
                  <p:cNvSpPr>
                    <a:spLocks noChangeShapeType="1"/>
                  </p:cNvSpPr>
                  <p:nvPr/>
                </p:nvSpPr>
                <p:spPr bwMode="auto">
                  <a:xfrm rot="5400000">
                    <a:off x="6446012" y="2071719"/>
                    <a:ext cx="0" cy="487312"/>
                  </a:xfrm>
                  <a:prstGeom prst="line">
                    <a:avLst/>
                  </a:prstGeom>
                  <a:noFill/>
                  <a:ln w="38100">
                    <a:solidFill>
                      <a:schemeClr val="tx1">
                        <a:lumMod val="65000"/>
                        <a:lumOff val="35000"/>
                      </a:schemeClr>
                    </a:solidFill>
                    <a:round/>
                    <a:headEnd/>
                    <a:tailEnd/>
                  </a:ln>
                  <a:effectLst>
                    <a:outerShdw blurRad="50800" dist="38100" dir="2700000" algn="tl" rotWithShape="0">
                      <a:prstClr val="black">
                        <a:alpha val="40000"/>
                      </a:prstClr>
                    </a:outerShdw>
                  </a:effectLst>
                </p:spPr>
                <p:txBody>
                  <a:bodyPr/>
                  <a:lstStyle/>
                  <a:p>
                    <a:pPr>
                      <a:defRPr/>
                    </a:pPr>
                    <a:endParaRPr lang="fr-FR"/>
                  </a:p>
                </p:txBody>
              </p:sp>
              <p:sp>
                <p:nvSpPr>
                  <p:cNvPr id="27" name="Line 12"/>
                  <p:cNvSpPr>
                    <a:spLocks noChangeShapeType="1"/>
                  </p:cNvSpPr>
                  <p:nvPr/>
                </p:nvSpPr>
                <p:spPr bwMode="auto">
                  <a:xfrm flipV="1">
                    <a:off x="6447977" y="1312122"/>
                    <a:ext cx="0" cy="769644"/>
                  </a:xfrm>
                  <a:prstGeom prst="line">
                    <a:avLst/>
                  </a:prstGeom>
                  <a:noFill/>
                  <a:ln w="38100">
                    <a:solidFill>
                      <a:schemeClr val="tx1">
                        <a:lumMod val="65000"/>
                        <a:lumOff val="35000"/>
                      </a:schemeClr>
                    </a:solidFill>
                    <a:round/>
                    <a:headEnd/>
                    <a:tailEnd/>
                  </a:ln>
                  <a:effectLst>
                    <a:outerShdw blurRad="50800" dist="38100" dir="2700000" algn="tl" rotWithShape="0">
                      <a:prstClr val="black">
                        <a:alpha val="40000"/>
                      </a:prstClr>
                    </a:outerShdw>
                  </a:effectLst>
                </p:spPr>
                <p:txBody>
                  <a:bodyPr/>
                  <a:lstStyle/>
                  <a:p>
                    <a:pPr>
                      <a:defRPr/>
                    </a:pPr>
                    <a:endParaRPr lang="fr-FR"/>
                  </a:p>
                </p:txBody>
              </p:sp>
              <p:sp>
                <p:nvSpPr>
                  <p:cNvPr id="28" name="Line 13"/>
                  <p:cNvSpPr>
                    <a:spLocks noChangeShapeType="1"/>
                  </p:cNvSpPr>
                  <p:nvPr/>
                </p:nvSpPr>
                <p:spPr bwMode="auto">
                  <a:xfrm flipV="1">
                    <a:off x="6447977" y="2315375"/>
                    <a:ext cx="0" cy="713505"/>
                  </a:xfrm>
                  <a:prstGeom prst="line">
                    <a:avLst/>
                  </a:prstGeom>
                  <a:noFill/>
                  <a:ln w="38100">
                    <a:solidFill>
                      <a:schemeClr val="tx1">
                        <a:lumMod val="65000"/>
                        <a:lumOff val="35000"/>
                      </a:schemeClr>
                    </a:solidFill>
                    <a:round/>
                    <a:headEnd/>
                    <a:tailEnd/>
                  </a:ln>
                  <a:effectLst>
                    <a:outerShdw blurRad="50800" dist="38100" dir="2700000" algn="tl" rotWithShape="0">
                      <a:prstClr val="black">
                        <a:alpha val="40000"/>
                      </a:prstClr>
                    </a:outerShdw>
                  </a:effectLst>
                </p:spPr>
                <p:txBody>
                  <a:bodyPr/>
                  <a:lstStyle/>
                  <a:p>
                    <a:pPr>
                      <a:defRPr/>
                    </a:pPr>
                    <a:endParaRPr lang="fr-FR"/>
                  </a:p>
                </p:txBody>
              </p:sp>
              <p:sp>
                <p:nvSpPr>
                  <p:cNvPr id="29" name="Freeform 14"/>
                  <p:cNvSpPr>
                    <a:spLocks/>
                  </p:cNvSpPr>
                  <p:nvPr/>
                </p:nvSpPr>
                <p:spPr bwMode="auto">
                  <a:xfrm flipH="1">
                    <a:off x="4667717" y="1672497"/>
                    <a:ext cx="512856" cy="315101"/>
                  </a:xfrm>
                  <a:custGeom>
                    <a:avLst/>
                    <a:gdLst/>
                    <a:ahLst/>
                    <a:cxnLst>
                      <a:cxn ang="0">
                        <a:pos x="0" y="273"/>
                      </a:cxn>
                      <a:cxn ang="0">
                        <a:pos x="0" y="0"/>
                      </a:cxn>
                      <a:cxn ang="0">
                        <a:pos x="817" y="0"/>
                      </a:cxn>
                    </a:cxnLst>
                    <a:rect l="0" t="0" r="r" b="b"/>
                    <a:pathLst>
                      <a:path w="817" h="273">
                        <a:moveTo>
                          <a:pt x="0" y="273"/>
                        </a:moveTo>
                        <a:lnTo>
                          <a:pt x="0" y="0"/>
                        </a:lnTo>
                        <a:lnTo>
                          <a:pt x="817" y="0"/>
                        </a:lnTo>
                      </a:path>
                    </a:pathLst>
                  </a:custGeom>
                  <a:noFill/>
                  <a:ln w="38100" cmpd="sng">
                    <a:solidFill>
                      <a:srgbClr val="008000"/>
                    </a:solidFill>
                    <a:round/>
                    <a:headEnd/>
                    <a:tailEnd/>
                  </a:ln>
                  <a:effectLst>
                    <a:outerShdw blurRad="50800" dist="38100" dir="2700000" algn="tl" rotWithShape="0">
                      <a:prstClr val="black">
                        <a:alpha val="40000"/>
                      </a:prstClr>
                    </a:outerShdw>
                  </a:effectLst>
                </p:spPr>
                <p:txBody>
                  <a:bodyPr/>
                  <a:lstStyle/>
                  <a:p>
                    <a:pPr>
                      <a:defRPr/>
                    </a:pPr>
                    <a:endParaRPr lang="fr-FR"/>
                  </a:p>
                </p:txBody>
              </p:sp>
              <p:sp>
                <p:nvSpPr>
                  <p:cNvPr id="30" name="Freeform 15"/>
                  <p:cNvSpPr>
                    <a:spLocks/>
                  </p:cNvSpPr>
                  <p:nvPr/>
                </p:nvSpPr>
                <p:spPr bwMode="auto">
                  <a:xfrm flipH="1" flipV="1">
                    <a:off x="4667717" y="2362459"/>
                    <a:ext cx="510892" cy="367618"/>
                  </a:xfrm>
                  <a:custGeom>
                    <a:avLst/>
                    <a:gdLst/>
                    <a:ahLst/>
                    <a:cxnLst>
                      <a:cxn ang="0">
                        <a:pos x="0" y="273"/>
                      </a:cxn>
                      <a:cxn ang="0">
                        <a:pos x="0" y="0"/>
                      </a:cxn>
                      <a:cxn ang="0">
                        <a:pos x="817" y="0"/>
                      </a:cxn>
                    </a:cxnLst>
                    <a:rect l="0" t="0" r="r" b="b"/>
                    <a:pathLst>
                      <a:path w="817" h="273">
                        <a:moveTo>
                          <a:pt x="0" y="273"/>
                        </a:moveTo>
                        <a:lnTo>
                          <a:pt x="0" y="0"/>
                        </a:lnTo>
                        <a:lnTo>
                          <a:pt x="817" y="0"/>
                        </a:lnTo>
                      </a:path>
                    </a:pathLst>
                  </a:custGeom>
                  <a:noFill/>
                  <a:ln w="38100" cmpd="sng">
                    <a:solidFill>
                      <a:srgbClr val="008000"/>
                    </a:solidFill>
                    <a:round/>
                    <a:headEnd/>
                    <a:tailEnd/>
                  </a:ln>
                  <a:effectLst>
                    <a:outerShdw blurRad="50800" dist="38100" dir="2700000" algn="tl" rotWithShape="0">
                      <a:prstClr val="black">
                        <a:alpha val="40000"/>
                      </a:prstClr>
                    </a:outerShdw>
                  </a:effectLst>
                </p:spPr>
                <p:txBody>
                  <a:bodyPr/>
                  <a:lstStyle/>
                  <a:p>
                    <a:pPr>
                      <a:defRPr/>
                    </a:pPr>
                    <a:endParaRPr lang="fr-FR"/>
                  </a:p>
                </p:txBody>
              </p:sp>
              <p:sp>
                <p:nvSpPr>
                  <p:cNvPr id="31" name="Freeform 74"/>
                  <p:cNvSpPr>
                    <a:spLocks noChangeAspect="1"/>
                  </p:cNvSpPr>
                  <p:nvPr/>
                </p:nvSpPr>
                <p:spPr bwMode="auto">
                  <a:xfrm rot="10800000">
                    <a:off x="6015684" y="1188979"/>
                    <a:ext cx="172917" cy="233610"/>
                  </a:xfrm>
                  <a:custGeom>
                    <a:avLst/>
                    <a:gdLst>
                      <a:gd name="T0" fmla="*/ 137 w 161"/>
                      <a:gd name="T1" fmla="*/ 2 h 190"/>
                      <a:gd name="T2" fmla="*/ 149 w 161"/>
                      <a:gd name="T3" fmla="*/ 19 h 190"/>
                      <a:gd name="T4" fmla="*/ 156 w 161"/>
                      <a:gd name="T5" fmla="*/ 38 h 190"/>
                      <a:gd name="T6" fmla="*/ 159 w 161"/>
                      <a:gd name="T7" fmla="*/ 60 h 190"/>
                      <a:gd name="T8" fmla="*/ 161 w 161"/>
                      <a:gd name="T9" fmla="*/ 82 h 190"/>
                      <a:gd name="T10" fmla="*/ 159 w 161"/>
                      <a:gd name="T11" fmla="*/ 101 h 190"/>
                      <a:gd name="T12" fmla="*/ 154 w 161"/>
                      <a:gd name="T13" fmla="*/ 123 h 190"/>
                      <a:gd name="T14" fmla="*/ 147 w 161"/>
                      <a:gd name="T15" fmla="*/ 142 h 190"/>
                      <a:gd name="T16" fmla="*/ 137 w 161"/>
                      <a:gd name="T17" fmla="*/ 159 h 190"/>
                      <a:gd name="T18" fmla="*/ 137 w 161"/>
                      <a:gd name="T19" fmla="*/ 159 h 190"/>
                      <a:gd name="T20" fmla="*/ 123 w 161"/>
                      <a:gd name="T21" fmla="*/ 173 h 190"/>
                      <a:gd name="T22" fmla="*/ 108 w 161"/>
                      <a:gd name="T23" fmla="*/ 183 h 190"/>
                      <a:gd name="T24" fmla="*/ 94 w 161"/>
                      <a:gd name="T25" fmla="*/ 187 h 190"/>
                      <a:gd name="T26" fmla="*/ 79 w 161"/>
                      <a:gd name="T27" fmla="*/ 190 h 190"/>
                      <a:gd name="T28" fmla="*/ 63 w 161"/>
                      <a:gd name="T29" fmla="*/ 187 h 190"/>
                      <a:gd name="T30" fmla="*/ 48 w 161"/>
                      <a:gd name="T31" fmla="*/ 180 h 190"/>
                      <a:gd name="T32" fmla="*/ 34 w 161"/>
                      <a:gd name="T33" fmla="*/ 171 h 190"/>
                      <a:gd name="T34" fmla="*/ 22 w 161"/>
                      <a:gd name="T35" fmla="*/ 156 h 190"/>
                      <a:gd name="T36" fmla="*/ 22 w 161"/>
                      <a:gd name="T37" fmla="*/ 156 h 190"/>
                      <a:gd name="T38" fmla="*/ 12 w 161"/>
                      <a:gd name="T39" fmla="*/ 139 h 190"/>
                      <a:gd name="T40" fmla="*/ 5 w 161"/>
                      <a:gd name="T41" fmla="*/ 118 h 190"/>
                      <a:gd name="T42" fmla="*/ 0 w 161"/>
                      <a:gd name="T43" fmla="*/ 98 h 190"/>
                      <a:gd name="T44" fmla="*/ 0 w 161"/>
                      <a:gd name="T45" fmla="*/ 77 h 190"/>
                      <a:gd name="T46" fmla="*/ 3 w 161"/>
                      <a:gd name="T47" fmla="*/ 55 h 190"/>
                      <a:gd name="T48" fmla="*/ 7 w 161"/>
                      <a:gd name="T49" fmla="*/ 36 h 190"/>
                      <a:gd name="T50" fmla="*/ 15 w 161"/>
                      <a:gd name="T51" fmla="*/ 17 h 190"/>
                      <a:gd name="T52" fmla="*/ 24 w 161"/>
                      <a:gd name="T53" fmla="*/ 0 h 19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1"/>
                      <a:gd name="T82" fmla="*/ 0 h 190"/>
                      <a:gd name="T83" fmla="*/ 161 w 161"/>
                      <a:gd name="T84" fmla="*/ 190 h 19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1" h="190">
                        <a:moveTo>
                          <a:pt x="137" y="2"/>
                        </a:moveTo>
                        <a:lnTo>
                          <a:pt x="149" y="19"/>
                        </a:lnTo>
                        <a:lnTo>
                          <a:pt x="156" y="38"/>
                        </a:lnTo>
                        <a:lnTo>
                          <a:pt x="159" y="60"/>
                        </a:lnTo>
                        <a:lnTo>
                          <a:pt x="161" y="82"/>
                        </a:lnTo>
                        <a:lnTo>
                          <a:pt x="159" y="101"/>
                        </a:lnTo>
                        <a:lnTo>
                          <a:pt x="154" y="123"/>
                        </a:lnTo>
                        <a:lnTo>
                          <a:pt x="147" y="142"/>
                        </a:lnTo>
                        <a:lnTo>
                          <a:pt x="137" y="159"/>
                        </a:lnTo>
                        <a:lnTo>
                          <a:pt x="123" y="173"/>
                        </a:lnTo>
                        <a:lnTo>
                          <a:pt x="108" y="183"/>
                        </a:lnTo>
                        <a:lnTo>
                          <a:pt x="94" y="187"/>
                        </a:lnTo>
                        <a:lnTo>
                          <a:pt x="79" y="190"/>
                        </a:lnTo>
                        <a:lnTo>
                          <a:pt x="63" y="187"/>
                        </a:lnTo>
                        <a:lnTo>
                          <a:pt x="48" y="180"/>
                        </a:lnTo>
                        <a:lnTo>
                          <a:pt x="34" y="171"/>
                        </a:lnTo>
                        <a:lnTo>
                          <a:pt x="22" y="156"/>
                        </a:lnTo>
                        <a:lnTo>
                          <a:pt x="12" y="139"/>
                        </a:lnTo>
                        <a:lnTo>
                          <a:pt x="5" y="118"/>
                        </a:lnTo>
                        <a:lnTo>
                          <a:pt x="0" y="98"/>
                        </a:lnTo>
                        <a:lnTo>
                          <a:pt x="0" y="77"/>
                        </a:lnTo>
                        <a:lnTo>
                          <a:pt x="3" y="55"/>
                        </a:lnTo>
                        <a:lnTo>
                          <a:pt x="7" y="36"/>
                        </a:lnTo>
                        <a:lnTo>
                          <a:pt x="15" y="17"/>
                        </a:lnTo>
                        <a:lnTo>
                          <a:pt x="24" y="0"/>
                        </a:lnTo>
                      </a:path>
                    </a:pathLst>
                  </a:custGeom>
                  <a:noFill/>
                  <a:ln w="38100">
                    <a:solidFill>
                      <a:schemeClr val="tx1">
                        <a:lumMod val="65000"/>
                        <a:lumOff val="35000"/>
                      </a:schemeClr>
                    </a:solidFill>
                    <a:round/>
                    <a:headEnd/>
                    <a:tailEnd/>
                  </a:ln>
                  <a:effectLst>
                    <a:outerShdw blurRad="50800" dist="38100" dir="2700000" algn="tl" rotWithShape="0">
                      <a:prstClr val="black">
                        <a:alpha val="40000"/>
                      </a:prstClr>
                    </a:outerShdw>
                  </a:effectLst>
                </p:spPr>
                <p:txBody>
                  <a:bodyPr rot="10800000"/>
                  <a:lstStyle/>
                  <a:p>
                    <a:pPr>
                      <a:defRPr/>
                    </a:pPr>
                    <a:endParaRPr lang="fr-FR">
                      <a:solidFill>
                        <a:srgbClr val="000000"/>
                      </a:solidFill>
                    </a:endParaRPr>
                  </a:p>
                </p:txBody>
              </p:sp>
              <p:sp>
                <p:nvSpPr>
                  <p:cNvPr id="32" name="Freeform 75"/>
                  <p:cNvSpPr>
                    <a:spLocks noChangeAspect="1"/>
                  </p:cNvSpPr>
                  <p:nvPr/>
                </p:nvSpPr>
                <p:spPr bwMode="auto">
                  <a:xfrm rot="10800000">
                    <a:off x="6133583" y="1188979"/>
                    <a:ext cx="174882" cy="229988"/>
                  </a:xfrm>
                  <a:custGeom>
                    <a:avLst/>
                    <a:gdLst>
                      <a:gd name="T0" fmla="*/ 137 w 161"/>
                      <a:gd name="T1" fmla="*/ 0 h 188"/>
                      <a:gd name="T2" fmla="*/ 149 w 161"/>
                      <a:gd name="T3" fmla="*/ 19 h 188"/>
                      <a:gd name="T4" fmla="*/ 156 w 161"/>
                      <a:gd name="T5" fmla="*/ 36 h 188"/>
                      <a:gd name="T6" fmla="*/ 158 w 161"/>
                      <a:gd name="T7" fmla="*/ 58 h 188"/>
                      <a:gd name="T8" fmla="*/ 161 w 161"/>
                      <a:gd name="T9" fmla="*/ 80 h 188"/>
                      <a:gd name="T10" fmla="*/ 158 w 161"/>
                      <a:gd name="T11" fmla="*/ 99 h 188"/>
                      <a:gd name="T12" fmla="*/ 156 w 161"/>
                      <a:gd name="T13" fmla="*/ 121 h 188"/>
                      <a:gd name="T14" fmla="*/ 149 w 161"/>
                      <a:gd name="T15" fmla="*/ 140 h 188"/>
                      <a:gd name="T16" fmla="*/ 137 w 161"/>
                      <a:gd name="T17" fmla="*/ 157 h 188"/>
                      <a:gd name="T18" fmla="*/ 137 w 161"/>
                      <a:gd name="T19" fmla="*/ 157 h 188"/>
                      <a:gd name="T20" fmla="*/ 125 w 161"/>
                      <a:gd name="T21" fmla="*/ 171 h 188"/>
                      <a:gd name="T22" fmla="*/ 110 w 161"/>
                      <a:gd name="T23" fmla="*/ 181 h 188"/>
                      <a:gd name="T24" fmla="*/ 96 w 161"/>
                      <a:gd name="T25" fmla="*/ 185 h 188"/>
                      <a:gd name="T26" fmla="*/ 81 w 161"/>
                      <a:gd name="T27" fmla="*/ 188 h 188"/>
                      <a:gd name="T28" fmla="*/ 65 w 161"/>
                      <a:gd name="T29" fmla="*/ 185 h 188"/>
                      <a:gd name="T30" fmla="*/ 50 w 161"/>
                      <a:gd name="T31" fmla="*/ 181 h 188"/>
                      <a:gd name="T32" fmla="*/ 36 w 161"/>
                      <a:gd name="T33" fmla="*/ 171 h 188"/>
                      <a:gd name="T34" fmla="*/ 24 w 161"/>
                      <a:gd name="T35" fmla="*/ 157 h 188"/>
                      <a:gd name="T36" fmla="*/ 24 w 161"/>
                      <a:gd name="T37" fmla="*/ 157 h 188"/>
                      <a:gd name="T38" fmla="*/ 14 w 161"/>
                      <a:gd name="T39" fmla="*/ 140 h 188"/>
                      <a:gd name="T40" fmla="*/ 7 w 161"/>
                      <a:gd name="T41" fmla="*/ 121 h 188"/>
                      <a:gd name="T42" fmla="*/ 2 w 161"/>
                      <a:gd name="T43" fmla="*/ 101 h 188"/>
                      <a:gd name="T44" fmla="*/ 0 w 161"/>
                      <a:gd name="T45" fmla="*/ 80 h 1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1"/>
                      <a:gd name="T70" fmla="*/ 0 h 188"/>
                      <a:gd name="T71" fmla="*/ 161 w 161"/>
                      <a:gd name="T72" fmla="*/ 188 h 18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1" h="188">
                        <a:moveTo>
                          <a:pt x="137" y="0"/>
                        </a:moveTo>
                        <a:lnTo>
                          <a:pt x="149" y="19"/>
                        </a:lnTo>
                        <a:lnTo>
                          <a:pt x="156" y="36"/>
                        </a:lnTo>
                        <a:lnTo>
                          <a:pt x="158" y="58"/>
                        </a:lnTo>
                        <a:lnTo>
                          <a:pt x="161" y="80"/>
                        </a:lnTo>
                        <a:lnTo>
                          <a:pt x="158" y="99"/>
                        </a:lnTo>
                        <a:lnTo>
                          <a:pt x="156" y="121"/>
                        </a:lnTo>
                        <a:lnTo>
                          <a:pt x="149" y="140"/>
                        </a:lnTo>
                        <a:lnTo>
                          <a:pt x="137" y="157"/>
                        </a:lnTo>
                        <a:lnTo>
                          <a:pt x="125" y="171"/>
                        </a:lnTo>
                        <a:lnTo>
                          <a:pt x="110" y="181"/>
                        </a:lnTo>
                        <a:lnTo>
                          <a:pt x="96" y="185"/>
                        </a:lnTo>
                        <a:lnTo>
                          <a:pt x="81" y="188"/>
                        </a:lnTo>
                        <a:lnTo>
                          <a:pt x="65" y="185"/>
                        </a:lnTo>
                        <a:lnTo>
                          <a:pt x="50" y="181"/>
                        </a:lnTo>
                        <a:lnTo>
                          <a:pt x="36" y="171"/>
                        </a:lnTo>
                        <a:lnTo>
                          <a:pt x="24" y="157"/>
                        </a:lnTo>
                        <a:lnTo>
                          <a:pt x="14" y="140"/>
                        </a:lnTo>
                        <a:lnTo>
                          <a:pt x="7" y="121"/>
                        </a:lnTo>
                        <a:lnTo>
                          <a:pt x="2" y="101"/>
                        </a:lnTo>
                        <a:lnTo>
                          <a:pt x="0" y="80"/>
                        </a:lnTo>
                      </a:path>
                    </a:pathLst>
                  </a:custGeom>
                  <a:noFill/>
                  <a:ln w="38100">
                    <a:solidFill>
                      <a:schemeClr val="tx1">
                        <a:lumMod val="65000"/>
                        <a:lumOff val="35000"/>
                      </a:schemeClr>
                    </a:solidFill>
                    <a:round/>
                    <a:headEnd/>
                    <a:tailEnd/>
                  </a:ln>
                  <a:effectLst>
                    <a:outerShdw blurRad="50800" dist="38100" dir="2700000" algn="tl" rotWithShape="0">
                      <a:prstClr val="black">
                        <a:alpha val="40000"/>
                      </a:prstClr>
                    </a:outerShdw>
                  </a:effectLst>
                </p:spPr>
                <p:txBody>
                  <a:bodyPr rot="10800000"/>
                  <a:lstStyle/>
                  <a:p>
                    <a:pPr>
                      <a:defRPr/>
                    </a:pPr>
                    <a:endParaRPr lang="fr-FR">
                      <a:solidFill>
                        <a:srgbClr val="000000"/>
                      </a:solidFill>
                    </a:endParaRPr>
                  </a:p>
                </p:txBody>
              </p:sp>
              <p:sp>
                <p:nvSpPr>
                  <p:cNvPr id="33" name="Freeform 76"/>
                  <p:cNvSpPr>
                    <a:spLocks noChangeAspect="1"/>
                  </p:cNvSpPr>
                  <p:nvPr/>
                </p:nvSpPr>
                <p:spPr bwMode="auto">
                  <a:xfrm rot="10800000">
                    <a:off x="5658060" y="1188979"/>
                    <a:ext cx="170952" cy="228177"/>
                  </a:xfrm>
                  <a:custGeom>
                    <a:avLst/>
                    <a:gdLst>
                      <a:gd name="T0" fmla="*/ 159 w 159"/>
                      <a:gd name="T1" fmla="*/ 79 h 185"/>
                      <a:gd name="T2" fmla="*/ 159 w 159"/>
                      <a:gd name="T3" fmla="*/ 101 h 185"/>
                      <a:gd name="T4" fmla="*/ 154 w 159"/>
                      <a:gd name="T5" fmla="*/ 120 h 185"/>
                      <a:gd name="T6" fmla="*/ 145 w 159"/>
                      <a:gd name="T7" fmla="*/ 139 h 185"/>
                      <a:gd name="T8" fmla="*/ 135 w 159"/>
                      <a:gd name="T9" fmla="*/ 154 h 185"/>
                      <a:gd name="T10" fmla="*/ 123 w 159"/>
                      <a:gd name="T11" fmla="*/ 168 h 185"/>
                      <a:gd name="T12" fmla="*/ 109 w 159"/>
                      <a:gd name="T13" fmla="*/ 178 h 185"/>
                      <a:gd name="T14" fmla="*/ 94 w 159"/>
                      <a:gd name="T15" fmla="*/ 182 h 185"/>
                      <a:gd name="T16" fmla="*/ 77 w 159"/>
                      <a:gd name="T17" fmla="*/ 185 h 185"/>
                      <a:gd name="T18" fmla="*/ 77 w 159"/>
                      <a:gd name="T19" fmla="*/ 185 h 185"/>
                      <a:gd name="T20" fmla="*/ 63 w 159"/>
                      <a:gd name="T21" fmla="*/ 182 h 185"/>
                      <a:gd name="T22" fmla="*/ 46 w 159"/>
                      <a:gd name="T23" fmla="*/ 175 h 185"/>
                      <a:gd name="T24" fmla="*/ 34 w 159"/>
                      <a:gd name="T25" fmla="*/ 166 h 185"/>
                      <a:gd name="T26" fmla="*/ 22 w 159"/>
                      <a:gd name="T27" fmla="*/ 151 h 185"/>
                      <a:gd name="T28" fmla="*/ 12 w 159"/>
                      <a:gd name="T29" fmla="*/ 134 h 185"/>
                      <a:gd name="T30" fmla="*/ 5 w 159"/>
                      <a:gd name="T31" fmla="*/ 118 h 185"/>
                      <a:gd name="T32" fmla="*/ 0 w 159"/>
                      <a:gd name="T33" fmla="*/ 96 h 185"/>
                      <a:gd name="T34" fmla="*/ 0 w 159"/>
                      <a:gd name="T35" fmla="*/ 74 h 185"/>
                      <a:gd name="T36" fmla="*/ 0 w 159"/>
                      <a:gd name="T37" fmla="*/ 74 h 185"/>
                      <a:gd name="T38" fmla="*/ 0 w 159"/>
                      <a:gd name="T39" fmla="*/ 53 h 185"/>
                      <a:gd name="T40" fmla="*/ 5 w 159"/>
                      <a:gd name="T41" fmla="*/ 33 h 185"/>
                      <a:gd name="T42" fmla="*/ 12 w 159"/>
                      <a:gd name="T43" fmla="*/ 16 h 185"/>
                      <a:gd name="T44" fmla="*/ 25 w 159"/>
                      <a:gd name="T45" fmla="*/ 0 h 18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9"/>
                      <a:gd name="T70" fmla="*/ 0 h 185"/>
                      <a:gd name="T71" fmla="*/ 159 w 159"/>
                      <a:gd name="T72" fmla="*/ 185 h 18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9" h="185">
                        <a:moveTo>
                          <a:pt x="159" y="79"/>
                        </a:moveTo>
                        <a:lnTo>
                          <a:pt x="159" y="101"/>
                        </a:lnTo>
                        <a:lnTo>
                          <a:pt x="154" y="120"/>
                        </a:lnTo>
                        <a:lnTo>
                          <a:pt x="145" y="139"/>
                        </a:lnTo>
                        <a:lnTo>
                          <a:pt x="135" y="154"/>
                        </a:lnTo>
                        <a:lnTo>
                          <a:pt x="123" y="168"/>
                        </a:lnTo>
                        <a:lnTo>
                          <a:pt x="109" y="178"/>
                        </a:lnTo>
                        <a:lnTo>
                          <a:pt x="94" y="182"/>
                        </a:lnTo>
                        <a:lnTo>
                          <a:pt x="77" y="185"/>
                        </a:lnTo>
                        <a:lnTo>
                          <a:pt x="63" y="182"/>
                        </a:lnTo>
                        <a:lnTo>
                          <a:pt x="46" y="175"/>
                        </a:lnTo>
                        <a:lnTo>
                          <a:pt x="34" y="166"/>
                        </a:lnTo>
                        <a:lnTo>
                          <a:pt x="22" y="151"/>
                        </a:lnTo>
                        <a:lnTo>
                          <a:pt x="12" y="134"/>
                        </a:lnTo>
                        <a:lnTo>
                          <a:pt x="5" y="118"/>
                        </a:lnTo>
                        <a:lnTo>
                          <a:pt x="0" y="96"/>
                        </a:lnTo>
                        <a:lnTo>
                          <a:pt x="0" y="74"/>
                        </a:lnTo>
                        <a:lnTo>
                          <a:pt x="0" y="53"/>
                        </a:lnTo>
                        <a:lnTo>
                          <a:pt x="5" y="33"/>
                        </a:lnTo>
                        <a:lnTo>
                          <a:pt x="12" y="16"/>
                        </a:lnTo>
                        <a:lnTo>
                          <a:pt x="25" y="0"/>
                        </a:lnTo>
                      </a:path>
                    </a:pathLst>
                  </a:custGeom>
                  <a:noFill/>
                  <a:ln w="38100">
                    <a:solidFill>
                      <a:schemeClr val="tx1">
                        <a:lumMod val="65000"/>
                        <a:lumOff val="35000"/>
                      </a:schemeClr>
                    </a:solidFill>
                    <a:round/>
                    <a:headEnd/>
                    <a:tailEnd/>
                  </a:ln>
                  <a:effectLst>
                    <a:outerShdw blurRad="50800" dist="38100" dir="2700000" algn="tl" rotWithShape="0">
                      <a:prstClr val="black">
                        <a:alpha val="40000"/>
                      </a:prstClr>
                    </a:outerShdw>
                  </a:effectLst>
                </p:spPr>
                <p:txBody>
                  <a:bodyPr rot="10800000"/>
                  <a:lstStyle/>
                  <a:p>
                    <a:pPr>
                      <a:defRPr/>
                    </a:pPr>
                    <a:endParaRPr lang="fr-FR">
                      <a:solidFill>
                        <a:srgbClr val="000000"/>
                      </a:solidFill>
                    </a:endParaRPr>
                  </a:p>
                </p:txBody>
              </p:sp>
              <p:sp>
                <p:nvSpPr>
                  <p:cNvPr id="34" name="Freeform 77"/>
                  <p:cNvSpPr>
                    <a:spLocks noChangeAspect="1"/>
                  </p:cNvSpPr>
                  <p:nvPr/>
                </p:nvSpPr>
                <p:spPr bwMode="auto">
                  <a:xfrm rot="10800000">
                    <a:off x="5891891" y="1188979"/>
                    <a:ext cx="176847" cy="233610"/>
                  </a:xfrm>
                  <a:custGeom>
                    <a:avLst/>
                    <a:gdLst>
                      <a:gd name="T0" fmla="*/ 139 w 161"/>
                      <a:gd name="T1" fmla="*/ 2 h 190"/>
                      <a:gd name="T2" fmla="*/ 149 w 161"/>
                      <a:gd name="T3" fmla="*/ 21 h 190"/>
                      <a:gd name="T4" fmla="*/ 156 w 161"/>
                      <a:gd name="T5" fmla="*/ 41 h 190"/>
                      <a:gd name="T6" fmla="*/ 161 w 161"/>
                      <a:gd name="T7" fmla="*/ 60 h 190"/>
                      <a:gd name="T8" fmla="*/ 161 w 161"/>
                      <a:gd name="T9" fmla="*/ 82 h 190"/>
                      <a:gd name="T10" fmla="*/ 158 w 161"/>
                      <a:gd name="T11" fmla="*/ 103 h 190"/>
                      <a:gd name="T12" fmla="*/ 156 w 161"/>
                      <a:gd name="T13" fmla="*/ 123 h 190"/>
                      <a:gd name="T14" fmla="*/ 146 w 161"/>
                      <a:gd name="T15" fmla="*/ 142 h 190"/>
                      <a:gd name="T16" fmla="*/ 137 w 161"/>
                      <a:gd name="T17" fmla="*/ 159 h 190"/>
                      <a:gd name="T18" fmla="*/ 137 w 161"/>
                      <a:gd name="T19" fmla="*/ 159 h 190"/>
                      <a:gd name="T20" fmla="*/ 125 w 161"/>
                      <a:gd name="T21" fmla="*/ 173 h 190"/>
                      <a:gd name="T22" fmla="*/ 110 w 161"/>
                      <a:gd name="T23" fmla="*/ 183 h 190"/>
                      <a:gd name="T24" fmla="*/ 96 w 161"/>
                      <a:gd name="T25" fmla="*/ 187 h 190"/>
                      <a:gd name="T26" fmla="*/ 79 w 161"/>
                      <a:gd name="T27" fmla="*/ 190 h 190"/>
                      <a:gd name="T28" fmla="*/ 65 w 161"/>
                      <a:gd name="T29" fmla="*/ 187 h 190"/>
                      <a:gd name="T30" fmla="*/ 50 w 161"/>
                      <a:gd name="T31" fmla="*/ 180 h 190"/>
                      <a:gd name="T32" fmla="*/ 36 w 161"/>
                      <a:gd name="T33" fmla="*/ 171 h 190"/>
                      <a:gd name="T34" fmla="*/ 24 w 161"/>
                      <a:gd name="T35" fmla="*/ 156 h 190"/>
                      <a:gd name="T36" fmla="*/ 24 w 161"/>
                      <a:gd name="T37" fmla="*/ 156 h 190"/>
                      <a:gd name="T38" fmla="*/ 14 w 161"/>
                      <a:gd name="T39" fmla="*/ 139 h 190"/>
                      <a:gd name="T40" fmla="*/ 7 w 161"/>
                      <a:gd name="T41" fmla="*/ 120 h 190"/>
                      <a:gd name="T42" fmla="*/ 2 w 161"/>
                      <a:gd name="T43" fmla="*/ 98 h 190"/>
                      <a:gd name="T44" fmla="*/ 0 w 161"/>
                      <a:gd name="T45" fmla="*/ 77 h 190"/>
                      <a:gd name="T46" fmla="*/ 2 w 161"/>
                      <a:gd name="T47" fmla="*/ 58 h 190"/>
                      <a:gd name="T48" fmla="*/ 7 w 161"/>
                      <a:gd name="T49" fmla="*/ 36 h 190"/>
                      <a:gd name="T50" fmla="*/ 14 w 161"/>
                      <a:gd name="T51" fmla="*/ 17 h 190"/>
                      <a:gd name="T52" fmla="*/ 26 w 161"/>
                      <a:gd name="T53" fmla="*/ 0 h 19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1"/>
                      <a:gd name="T82" fmla="*/ 0 h 190"/>
                      <a:gd name="T83" fmla="*/ 161 w 161"/>
                      <a:gd name="T84" fmla="*/ 190 h 19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1" h="190">
                        <a:moveTo>
                          <a:pt x="139" y="2"/>
                        </a:moveTo>
                        <a:lnTo>
                          <a:pt x="149" y="21"/>
                        </a:lnTo>
                        <a:lnTo>
                          <a:pt x="156" y="41"/>
                        </a:lnTo>
                        <a:lnTo>
                          <a:pt x="161" y="60"/>
                        </a:lnTo>
                        <a:lnTo>
                          <a:pt x="161" y="82"/>
                        </a:lnTo>
                        <a:lnTo>
                          <a:pt x="158" y="103"/>
                        </a:lnTo>
                        <a:lnTo>
                          <a:pt x="156" y="123"/>
                        </a:lnTo>
                        <a:lnTo>
                          <a:pt x="146" y="142"/>
                        </a:lnTo>
                        <a:lnTo>
                          <a:pt x="137" y="159"/>
                        </a:lnTo>
                        <a:lnTo>
                          <a:pt x="125" y="173"/>
                        </a:lnTo>
                        <a:lnTo>
                          <a:pt x="110" y="183"/>
                        </a:lnTo>
                        <a:lnTo>
                          <a:pt x="96" y="187"/>
                        </a:lnTo>
                        <a:lnTo>
                          <a:pt x="79" y="190"/>
                        </a:lnTo>
                        <a:lnTo>
                          <a:pt x="65" y="187"/>
                        </a:lnTo>
                        <a:lnTo>
                          <a:pt x="50" y="180"/>
                        </a:lnTo>
                        <a:lnTo>
                          <a:pt x="36" y="171"/>
                        </a:lnTo>
                        <a:lnTo>
                          <a:pt x="24" y="156"/>
                        </a:lnTo>
                        <a:lnTo>
                          <a:pt x="14" y="139"/>
                        </a:lnTo>
                        <a:lnTo>
                          <a:pt x="7" y="120"/>
                        </a:lnTo>
                        <a:lnTo>
                          <a:pt x="2" y="98"/>
                        </a:lnTo>
                        <a:lnTo>
                          <a:pt x="0" y="77"/>
                        </a:lnTo>
                        <a:lnTo>
                          <a:pt x="2" y="58"/>
                        </a:lnTo>
                        <a:lnTo>
                          <a:pt x="7" y="36"/>
                        </a:lnTo>
                        <a:lnTo>
                          <a:pt x="14" y="17"/>
                        </a:lnTo>
                        <a:lnTo>
                          <a:pt x="26" y="0"/>
                        </a:lnTo>
                      </a:path>
                    </a:pathLst>
                  </a:custGeom>
                  <a:noFill/>
                  <a:ln w="38100">
                    <a:solidFill>
                      <a:schemeClr val="tx1">
                        <a:lumMod val="65000"/>
                        <a:lumOff val="35000"/>
                      </a:schemeClr>
                    </a:solidFill>
                    <a:round/>
                    <a:headEnd/>
                    <a:tailEnd/>
                  </a:ln>
                  <a:effectLst>
                    <a:outerShdw blurRad="50800" dist="38100" dir="2700000" algn="tl" rotWithShape="0">
                      <a:prstClr val="black">
                        <a:alpha val="40000"/>
                      </a:prstClr>
                    </a:outerShdw>
                  </a:effectLst>
                </p:spPr>
                <p:txBody>
                  <a:bodyPr rot="10800000"/>
                  <a:lstStyle/>
                  <a:p>
                    <a:pPr>
                      <a:defRPr/>
                    </a:pPr>
                    <a:endParaRPr lang="fr-FR">
                      <a:solidFill>
                        <a:srgbClr val="000000"/>
                      </a:solidFill>
                    </a:endParaRPr>
                  </a:p>
                </p:txBody>
              </p:sp>
              <p:sp>
                <p:nvSpPr>
                  <p:cNvPr id="35" name="Freeform 78"/>
                  <p:cNvSpPr>
                    <a:spLocks noChangeAspect="1"/>
                  </p:cNvSpPr>
                  <p:nvPr/>
                </p:nvSpPr>
                <p:spPr bwMode="auto">
                  <a:xfrm rot="10800000">
                    <a:off x="5772028" y="1188979"/>
                    <a:ext cx="176847" cy="233610"/>
                  </a:xfrm>
                  <a:custGeom>
                    <a:avLst/>
                    <a:gdLst>
                      <a:gd name="T0" fmla="*/ 137 w 161"/>
                      <a:gd name="T1" fmla="*/ 2 h 190"/>
                      <a:gd name="T2" fmla="*/ 149 w 161"/>
                      <a:gd name="T3" fmla="*/ 19 h 190"/>
                      <a:gd name="T4" fmla="*/ 154 w 161"/>
                      <a:gd name="T5" fmla="*/ 38 h 190"/>
                      <a:gd name="T6" fmla="*/ 159 w 161"/>
                      <a:gd name="T7" fmla="*/ 60 h 190"/>
                      <a:gd name="T8" fmla="*/ 161 w 161"/>
                      <a:gd name="T9" fmla="*/ 82 h 190"/>
                      <a:gd name="T10" fmla="*/ 159 w 161"/>
                      <a:gd name="T11" fmla="*/ 103 h 190"/>
                      <a:gd name="T12" fmla="*/ 154 w 161"/>
                      <a:gd name="T13" fmla="*/ 123 h 190"/>
                      <a:gd name="T14" fmla="*/ 147 w 161"/>
                      <a:gd name="T15" fmla="*/ 142 h 190"/>
                      <a:gd name="T16" fmla="*/ 137 w 161"/>
                      <a:gd name="T17" fmla="*/ 159 h 190"/>
                      <a:gd name="T18" fmla="*/ 137 w 161"/>
                      <a:gd name="T19" fmla="*/ 159 h 190"/>
                      <a:gd name="T20" fmla="*/ 123 w 161"/>
                      <a:gd name="T21" fmla="*/ 173 h 190"/>
                      <a:gd name="T22" fmla="*/ 108 w 161"/>
                      <a:gd name="T23" fmla="*/ 183 h 190"/>
                      <a:gd name="T24" fmla="*/ 94 w 161"/>
                      <a:gd name="T25" fmla="*/ 187 h 190"/>
                      <a:gd name="T26" fmla="*/ 80 w 161"/>
                      <a:gd name="T27" fmla="*/ 190 h 190"/>
                      <a:gd name="T28" fmla="*/ 63 w 161"/>
                      <a:gd name="T29" fmla="*/ 187 h 190"/>
                      <a:gd name="T30" fmla="*/ 48 w 161"/>
                      <a:gd name="T31" fmla="*/ 180 h 190"/>
                      <a:gd name="T32" fmla="*/ 34 w 161"/>
                      <a:gd name="T33" fmla="*/ 171 h 190"/>
                      <a:gd name="T34" fmla="*/ 22 w 161"/>
                      <a:gd name="T35" fmla="*/ 156 h 190"/>
                      <a:gd name="T36" fmla="*/ 22 w 161"/>
                      <a:gd name="T37" fmla="*/ 156 h 190"/>
                      <a:gd name="T38" fmla="*/ 12 w 161"/>
                      <a:gd name="T39" fmla="*/ 139 h 190"/>
                      <a:gd name="T40" fmla="*/ 5 w 161"/>
                      <a:gd name="T41" fmla="*/ 120 h 190"/>
                      <a:gd name="T42" fmla="*/ 0 w 161"/>
                      <a:gd name="T43" fmla="*/ 98 h 190"/>
                      <a:gd name="T44" fmla="*/ 0 w 161"/>
                      <a:gd name="T45" fmla="*/ 77 h 190"/>
                      <a:gd name="T46" fmla="*/ 3 w 161"/>
                      <a:gd name="T47" fmla="*/ 55 h 190"/>
                      <a:gd name="T48" fmla="*/ 8 w 161"/>
                      <a:gd name="T49" fmla="*/ 36 h 190"/>
                      <a:gd name="T50" fmla="*/ 15 w 161"/>
                      <a:gd name="T51" fmla="*/ 17 h 190"/>
                      <a:gd name="T52" fmla="*/ 24 w 161"/>
                      <a:gd name="T53" fmla="*/ 0 h 19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1"/>
                      <a:gd name="T82" fmla="*/ 0 h 190"/>
                      <a:gd name="T83" fmla="*/ 161 w 161"/>
                      <a:gd name="T84" fmla="*/ 190 h 19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1" h="190">
                        <a:moveTo>
                          <a:pt x="137" y="2"/>
                        </a:moveTo>
                        <a:lnTo>
                          <a:pt x="149" y="19"/>
                        </a:lnTo>
                        <a:lnTo>
                          <a:pt x="154" y="38"/>
                        </a:lnTo>
                        <a:lnTo>
                          <a:pt x="159" y="60"/>
                        </a:lnTo>
                        <a:lnTo>
                          <a:pt x="161" y="82"/>
                        </a:lnTo>
                        <a:lnTo>
                          <a:pt x="159" y="103"/>
                        </a:lnTo>
                        <a:lnTo>
                          <a:pt x="154" y="123"/>
                        </a:lnTo>
                        <a:lnTo>
                          <a:pt x="147" y="142"/>
                        </a:lnTo>
                        <a:lnTo>
                          <a:pt x="137" y="159"/>
                        </a:lnTo>
                        <a:lnTo>
                          <a:pt x="123" y="173"/>
                        </a:lnTo>
                        <a:lnTo>
                          <a:pt x="108" y="183"/>
                        </a:lnTo>
                        <a:lnTo>
                          <a:pt x="94" y="187"/>
                        </a:lnTo>
                        <a:lnTo>
                          <a:pt x="80" y="190"/>
                        </a:lnTo>
                        <a:lnTo>
                          <a:pt x="63" y="187"/>
                        </a:lnTo>
                        <a:lnTo>
                          <a:pt x="48" y="180"/>
                        </a:lnTo>
                        <a:lnTo>
                          <a:pt x="34" y="171"/>
                        </a:lnTo>
                        <a:lnTo>
                          <a:pt x="22" y="156"/>
                        </a:lnTo>
                        <a:lnTo>
                          <a:pt x="12" y="139"/>
                        </a:lnTo>
                        <a:lnTo>
                          <a:pt x="5" y="120"/>
                        </a:lnTo>
                        <a:lnTo>
                          <a:pt x="0" y="98"/>
                        </a:lnTo>
                        <a:lnTo>
                          <a:pt x="0" y="77"/>
                        </a:lnTo>
                        <a:lnTo>
                          <a:pt x="3" y="55"/>
                        </a:lnTo>
                        <a:lnTo>
                          <a:pt x="8" y="36"/>
                        </a:lnTo>
                        <a:lnTo>
                          <a:pt x="15" y="17"/>
                        </a:lnTo>
                        <a:lnTo>
                          <a:pt x="24" y="0"/>
                        </a:lnTo>
                      </a:path>
                    </a:pathLst>
                  </a:custGeom>
                  <a:noFill/>
                  <a:ln w="38100">
                    <a:solidFill>
                      <a:schemeClr val="tx1">
                        <a:lumMod val="65000"/>
                        <a:lumOff val="35000"/>
                      </a:schemeClr>
                    </a:solidFill>
                    <a:round/>
                    <a:headEnd/>
                    <a:tailEnd/>
                  </a:ln>
                  <a:effectLst>
                    <a:outerShdw blurRad="50800" dist="38100" dir="2700000" algn="tl" rotWithShape="0">
                      <a:prstClr val="black">
                        <a:alpha val="40000"/>
                      </a:prstClr>
                    </a:outerShdw>
                  </a:effectLst>
                </p:spPr>
                <p:txBody>
                  <a:bodyPr rot="10800000"/>
                  <a:lstStyle/>
                  <a:p>
                    <a:pPr>
                      <a:defRPr/>
                    </a:pPr>
                    <a:endParaRPr lang="fr-FR">
                      <a:solidFill>
                        <a:srgbClr val="000000"/>
                      </a:solidFill>
                    </a:endParaRPr>
                  </a:p>
                </p:txBody>
              </p:sp>
              <p:sp>
                <p:nvSpPr>
                  <p:cNvPr id="36" name="Line 22"/>
                  <p:cNvSpPr>
                    <a:spLocks noChangeShapeType="1"/>
                  </p:cNvSpPr>
                  <p:nvPr/>
                </p:nvSpPr>
                <p:spPr bwMode="auto">
                  <a:xfrm flipV="1">
                    <a:off x="4653961" y="1319366"/>
                    <a:ext cx="1011959" cy="0"/>
                  </a:xfrm>
                  <a:prstGeom prst="line">
                    <a:avLst/>
                  </a:prstGeom>
                  <a:noFill/>
                  <a:ln w="38100">
                    <a:solidFill>
                      <a:schemeClr val="tx1">
                        <a:lumMod val="65000"/>
                        <a:lumOff val="35000"/>
                      </a:schemeClr>
                    </a:solidFill>
                    <a:round/>
                    <a:headEnd/>
                    <a:tailEnd/>
                  </a:ln>
                  <a:effectLst>
                    <a:outerShdw blurRad="50800" dist="38100" dir="2700000" algn="tl" rotWithShape="0">
                      <a:prstClr val="black">
                        <a:alpha val="40000"/>
                      </a:prstClr>
                    </a:outerShdw>
                  </a:effectLst>
                </p:spPr>
                <p:txBody>
                  <a:bodyPr/>
                  <a:lstStyle/>
                  <a:p>
                    <a:pPr>
                      <a:defRPr/>
                    </a:pPr>
                    <a:endParaRPr lang="fr-FR"/>
                  </a:p>
                </p:txBody>
              </p:sp>
              <p:graphicFrame>
                <p:nvGraphicFramePr>
                  <p:cNvPr id="29699" name="Object 2"/>
                  <p:cNvGraphicFramePr>
                    <a:graphicFrameLocks noChangeAspect="1"/>
                  </p:cNvGraphicFramePr>
                  <p:nvPr/>
                </p:nvGraphicFramePr>
                <p:xfrm>
                  <a:off x="6607494" y="2443961"/>
                  <a:ext cx="288871" cy="324156"/>
                </p:xfrm>
                <a:graphic>
                  <a:graphicData uri="http://schemas.openxmlformats.org/presentationml/2006/ole">
                    <p:oleObj spid="_x0000_s144387" name="Equation" r:id="rId3" imgW="152280" imgH="177480" progId="">
                      <p:embed/>
                    </p:oleObj>
                  </a:graphicData>
                </a:graphic>
              </p:graphicFrame>
              <p:sp>
                <p:nvSpPr>
                  <p:cNvPr id="29733" name="Oval 33"/>
                  <p:cNvSpPr>
                    <a:spLocks noChangeArrowheads="1"/>
                  </p:cNvSpPr>
                  <p:nvPr/>
                </p:nvSpPr>
                <p:spPr bwMode="auto">
                  <a:xfrm>
                    <a:off x="4570882" y="2041506"/>
                    <a:ext cx="233020" cy="222581"/>
                  </a:xfrm>
                  <a:prstGeom prst="ellipse">
                    <a:avLst/>
                  </a:prstGeom>
                  <a:noFill/>
                  <a:ln w="38100">
                    <a:solidFill>
                      <a:srgbClr val="0000FF"/>
                    </a:solidFill>
                    <a:round/>
                    <a:headEnd/>
                    <a:tailEnd/>
                  </a:ln>
                </p:spPr>
                <p:txBody>
                  <a:bodyPr wrap="none" anchor="ctr"/>
                  <a:lstStyle/>
                  <a:p>
                    <a:endParaRPr lang="fr-FR"/>
                  </a:p>
                </p:txBody>
              </p:sp>
              <p:sp>
                <p:nvSpPr>
                  <p:cNvPr id="29734" name="Oval 34"/>
                  <p:cNvSpPr>
                    <a:spLocks noChangeArrowheads="1"/>
                  </p:cNvSpPr>
                  <p:nvPr/>
                </p:nvSpPr>
                <p:spPr bwMode="auto">
                  <a:xfrm>
                    <a:off x="4674828" y="2139704"/>
                    <a:ext cx="26272" cy="25095"/>
                  </a:xfrm>
                  <a:prstGeom prst="ellipse">
                    <a:avLst/>
                  </a:prstGeom>
                  <a:noFill/>
                  <a:ln w="38100">
                    <a:solidFill>
                      <a:srgbClr val="0000FF"/>
                    </a:solidFill>
                    <a:round/>
                    <a:headEnd/>
                    <a:tailEnd/>
                  </a:ln>
                </p:spPr>
                <p:txBody>
                  <a:bodyPr wrap="none" anchor="ctr"/>
                  <a:lstStyle/>
                  <a:p>
                    <a:endParaRPr lang="fr-FR"/>
                  </a:p>
                </p:txBody>
              </p:sp>
              <p:graphicFrame>
                <p:nvGraphicFramePr>
                  <p:cNvPr id="29700" name="Object 3"/>
                  <p:cNvGraphicFramePr>
                    <a:graphicFrameLocks noChangeAspect="1"/>
                  </p:cNvGraphicFramePr>
                  <p:nvPr/>
                </p:nvGraphicFramePr>
                <p:xfrm>
                  <a:off x="4546357" y="2293642"/>
                  <a:ext cx="216160" cy="432810"/>
                </p:xfrm>
                <a:graphic>
                  <a:graphicData uri="http://schemas.openxmlformats.org/presentationml/2006/ole">
                    <p:oleObj spid="_x0000_s144388" name="Equation" r:id="rId4" imgW="126720" imgH="203040" progId="">
                      <p:embed/>
                    </p:oleObj>
                  </a:graphicData>
                </a:graphic>
              </p:graphicFrame>
              <p:sp>
                <p:nvSpPr>
                  <p:cNvPr id="41" name="Rectangle 36"/>
                  <p:cNvSpPr>
                    <a:spLocks noChangeArrowheads="1"/>
                  </p:cNvSpPr>
                  <p:nvPr/>
                </p:nvSpPr>
                <p:spPr bwMode="auto">
                  <a:xfrm>
                    <a:off x="4966392" y="1994842"/>
                    <a:ext cx="416573" cy="380294"/>
                  </a:xfrm>
                  <a:prstGeom prst="rect">
                    <a:avLst/>
                  </a:prstGeom>
                  <a:solidFill>
                    <a:schemeClr val="bg1"/>
                  </a:solidFill>
                  <a:ln w="38100">
                    <a:solidFill>
                      <a:srgbClr val="008000"/>
                    </a:solidFill>
                    <a:miter lim="800000"/>
                    <a:headEnd/>
                    <a:tailEnd/>
                  </a:ln>
                  <a:effectLst>
                    <a:outerShdw blurRad="50800" dist="38100" dir="2700000" algn="tl" rotWithShape="0">
                      <a:prstClr val="black">
                        <a:alpha val="40000"/>
                      </a:prstClr>
                    </a:outerShdw>
                  </a:effectLst>
                </p:spPr>
                <p:txBody>
                  <a:bodyPr wrap="none" anchor="ctr"/>
                  <a:lstStyle/>
                  <a:p>
                    <a:pPr>
                      <a:defRPr/>
                    </a:pPr>
                    <a:endParaRPr lang="fr-FR"/>
                  </a:p>
                </p:txBody>
              </p:sp>
              <p:sp>
                <p:nvSpPr>
                  <p:cNvPr id="42" name="Oval 37"/>
                  <p:cNvSpPr>
                    <a:spLocks noChangeArrowheads="1"/>
                  </p:cNvSpPr>
                  <p:nvPr/>
                </p:nvSpPr>
                <p:spPr bwMode="auto">
                  <a:xfrm>
                    <a:off x="8206623" y="1846346"/>
                    <a:ext cx="636650" cy="597605"/>
                  </a:xfrm>
                  <a:prstGeom prst="ellipse">
                    <a:avLst/>
                  </a:prstGeom>
                  <a:noFill/>
                  <a:ln w="38100">
                    <a:solidFill>
                      <a:schemeClr val="tx1">
                        <a:lumMod val="65000"/>
                        <a:lumOff val="35000"/>
                      </a:schemeClr>
                    </a:solidFill>
                    <a:round/>
                    <a:headEnd/>
                    <a:tailEnd/>
                  </a:ln>
                  <a:effectLst>
                    <a:outerShdw blurRad="50800" dist="38100" dir="2700000" algn="tl" rotWithShape="0">
                      <a:prstClr val="black">
                        <a:alpha val="40000"/>
                      </a:prstClr>
                    </a:outerShdw>
                  </a:effectLst>
                </p:spPr>
                <p:txBody>
                  <a:bodyPr wrap="none" anchor="ctr"/>
                  <a:lstStyle/>
                  <a:p>
                    <a:pPr>
                      <a:defRPr/>
                    </a:pPr>
                    <a:endParaRPr lang="fr-FR"/>
                  </a:p>
                </p:txBody>
              </p:sp>
              <p:sp>
                <p:nvSpPr>
                  <p:cNvPr id="43" name="Freeform 38"/>
                  <p:cNvSpPr>
                    <a:spLocks/>
                  </p:cNvSpPr>
                  <p:nvPr/>
                </p:nvSpPr>
                <p:spPr bwMode="auto">
                  <a:xfrm>
                    <a:off x="7994406" y="1313934"/>
                    <a:ext cx="544297" cy="545088"/>
                  </a:xfrm>
                  <a:custGeom>
                    <a:avLst/>
                    <a:gdLst/>
                    <a:ahLst/>
                    <a:cxnLst>
                      <a:cxn ang="0">
                        <a:pos x="0" y="0"/>
                      </a:cxn>
                      <a:cxn ang="0">
                        <a:pos x="952" y="0"/>
                      </a:cxn>
                      <a:cxn ang="0">
                        <a:pos x="952" y="295"/>
                      </a:cxn>
                    </a:cxnLst>
                    <a:rect l="0" t="0" r="r" b="b"/>
                    <a:pathLst>
                      <a:path w="952" h="295">
                        <a:moveTo>
                          <a:pt x="0" y="0"/>
                        </a:moveTo>
                        <a:lnTo>
                          <a:pt x="952" y="0"/>
                        </a:lnTo>
                        <a:lnTo>
                          <a:pt x="952" y="295"/>
                        </a:lnTo>
                      </a:path>
                    </a:pathLst>
                  </a:custGeom>
                  <a:noFill/>
                  <a:ln w="38100" cmpd="sng">
                    <a:solidFill>
                      <a:schemeClr val="tx1">
                        <a:lumMod val="65000"/>
                        <a:lumOff val="35000"/>
                      </a:schemeClr>
                    </a:solidFill>
                    <a:round/>
                    <a:headEnd/>
                    <a:tailEnd/>
                  </a:ln>
                  <a:effectLst>
                    <a:outerShdw blurRad="50800" dist="38100" dir="2700000" algn="tl" rotWithShape="0">
                      <a:prstClr val="black">
                        <a:alpha val="40000"/>
                      </a:prstClr>
                    </a:outerShdw>
                  </a:effectLst>
                </p:spPr>
                <p:txBody>
                  <a:bodyPr/>
                  <a:lstStyle/>
                  <a:p>
                    <a:pPr>
                      <a:defRPr/>
                    </a:pPr>
                    <a:endParaRPr lang="fr-FR"/>
                  </a:p>
                </p:txBody>
              </p:sp>
              <p:sp>
                <p:nvSpPr>
                  <p:cNvPr id="44" name="Freeform 39"/>
                  <p:cNvSpPr>
                    <a:spLocks/>
                  </p:cNvSpPr>
                  <p:nvPr/>
                </p:nvSpPr>
                <p:spPr bwMode="auto">
                  <a:xfrm>
                    <a:off x="4673611" y="2438518"/>
                    <a:ext cx="3876882" cy="592173"/>
                  </a:xfrm>
                  <a:custGeom>
                    <a:avLst/>
                    <a:gdLst/>
                    <a:ahLst/>
                    <a:cxnLst>
                      <a:cxn ang="0">
                        <a:pos x="0" y="295"/>
                      </a:cxn>
                      <a:cxn ang="0">
                        <a:pos x="748" y="295"/>
                      </a:cxn>
                      <a:cxn ang="0">
                        <a:pos x="748" y="0"/>
                      </a:cxn>
                    </a:cxnLst>
                    <a:rect l="0" t="0" r="r" b="b"/>
                    <a:pathLst>
                      <a:path w="748" h="295">
                        <a:moveTo>
                          <a:pt x="0" y="295"/>
                        </a:moveTo>
                        <a:lnTo>
                          <a:pt x="748" y="295"/>
                        </a:lnTo>
                        <a:lnTo>
                          <a:pt x="748" y="0"/>
                        </a:lnTo>
                      </a:path>
                    </a:pathLst>
                  </a:custGeom>
                  <a:noFill/>
                  <a:ln w="38100" cmpd="sng">
                    <a:solidFill>
                      <a:schemeClr val="tx1">
                        <a:lumMod val="65000"/>
                        <a:lumOff val="35000"/>
                      </a:schemeClr>
                    </a:solidFill>
                    <a:round/>
                    <a:headEnd/>
                    <a:tailEnd/>
                  </a:ln>
                  <a:effectLst>
                    <a:outerShdw blurRad="50800" dist="38100" dir="2700000" algn="tl" rotWithShape="0">
                      <a:prstClr val="black">
                        <a:alpha val="40000"/>
                      </a:prstClr>
                    </a:outerShdw>
                  </a:effectLst>
                </p:spPr>
                <p:txBody>
                  <a:bodyPr/>
                  <a:lstStyle/>
                  <a:p>
                    <a:pPr>
                      <a:defRPr/>
                    </a:pPr>
                    <a:endParaRPr lang="fr-FR"/>
                  </a:p>
                </p:txBody>
              </p:sp>
              <p:sp>
                <p:nvSpPr>
                  <p:cNvPr id="45" name="Freeform 45"/>
                  <p:cNvSpPr>
                    <a:spLocks/>
                  </p:cNvSpPr>
                  <p:nvPr/>
                </p:nvSpPr>
                <p:spPr bwMode="auto">
                  <a:xfrm>
                    <a:off x="7345967" y="1208900"/>
                    <a:ext cx="673985" cy="197390"/>
                  </a:xfrm>
                  <a:custGeom>
                    <a:avLst/>
                    <a:gdLst/>
                    <a:ahLst/>
                    <a:cxnLst>
                      <a:cxn ang="0">
                        <a:pos x="0" y="91"/>
                      </a:cxn>
                      <a:cxn ang="0">
                        <a:pos x="68" y="91"/>
                      </a:cxn>
                      <a:cxn ang="0">
                        <a:pos x="113" y="181"/>
                      </a:cxn>
                      <a:cxn ang="0">
                        <a:pos x="204" y="0"/>
                      </a:cxn>
                      <a:cxn ang="0">
                        <a:pos x="295" y="181"/>
                      </a:cxn>
                      <a:cxn ang="0">
                        <a:pos x="385" y="0"/>
                      </a:cxn>
                      <a:cxn ang="0">
                        <a:pos x="476" y="181"/>
                      </a:cxn>
                      <a:cxn ang="0">
                        <a:pos x="567" y="0"/>
                      </a:cxn>
                      <a:cxn ang="0">
                        <a:pos x="658" y="181"/>
                      </a:cxn>
                      <a:cxn ang="0">
                        <a:pos x="703" y="91"/>
                      </a:cxn>
                      <a:cxn ang="0">
                        <a:pos x="748" y="91"/>
                      </a:cxn>
                    </a:cxnLst>
                    <a:rect l="0" t="0" r="r" b="b"/>
                    <a:pathLst>
                      <a:path w="748" h="181">
                        <a:moveTo>
                          <a:pt x="0" y="91"/>
                        </a:moveTo>
                        <a:lnTo>
                          <a:pt x="68" y="91"/>
                        </a:lnTo>
                        <a:lnTo>
                          <a:pt x="113" y="181"/>
                        </a:lnTo>
                        <a:lnTo>
                          <a:pt x="204" y="0"/>
                        </a:lnTo>
                        <a:lnTo>
                          <a:pt x="295" y="181"/>
                        </a:lnTo>
                        <a:lnTo>
                          <a:pt x="385" y="0"/>
                        </a:lnTo>
                        <a:lnTo>
                          <a:pt x="476" y="181"/>
                        </a:lnTo>
                        <a:lnTo>
                          <a:pt x="567" y="0"/>
                        </a:lnTo>
                        <a:lnTo>
                          <a:pt x="658" y="181"/>
                        </a:lnTo>
                        <a:lnTo>
                          <a:pt x="703" y="91"/>
                        </a:lnTo>
                        <a:lnTo>
                          <a:pt x="748" y="91"/>
                        </a:lnTo>
                      </a:path>
                    </a:pathLst>
                  </a:custGeom>
                  <a:noFill/>
                  <a:ln w="38100" cmpd="sng">
                    <a:solidFill>
                      <a:schemeClr val="tx1">
                        <a:lumMod val="65000"/>
                        <a:lumOff val="35000"/>
                      </a:schemeClr>
                    </a:solidFill>
                    <a:round/>
                    <a:headEnd/>
                    <a:tailEnd/>
                  </a:ln>
                  <a:effectLst>
                    <a:outerShdw blurRad="50800" dist="38100" dir="2700000" algn="tl" rotWithShape="0">
                      <a:prstClr val="black">
                        <a:alpha val="40000"/>
                      </a:prstClr>
                    </a:outerShdw>
                  </a:effectLst>
                </p:spPr>
                <p:txBody>
                  <a:bodyPr/>
                  <a:lstStyle/>
                  <a:p>
                    <a:pPr>
                      <a:defRPr/>
                    </a:pPr>
                    <a:endParaRPr lang="fr-FR"/>
                  </a:p>
                </p:txBody>
              </p:sp>
              <p:sp>
                <p:nvSpPr>
                  <p:cNvPr id="46" name="Text Box 46"/>
                  <p:cNvSpPr txBox="1">
                    <a:spLocks noChangeArrowheads="1"/>
                  </p:cNvSpPr>
                  <p:nvPr/>
                </p:nvSpPr>
                <p:spPr bwMode="auto">
                  <a:xfrm>
                    <a:off x="7556219" y="1478727"/>
                    <a:ext cx="465697" cy="461787"/>
                  </a:xfrm>
                  <a:prstGeom prst="rect">
                    <a:avLst/>
                  </a:prstGeom>
                  <a:noFill/>
                  <a:ln w="9525">
                    <a:noFill/>
                    <a:miter lim="800000"/>
                    <a:headEnd/>
                    <a:tailEnd/>
                  </a:ln>
                  <a:effectLst/>
                </p:spPr>
                <p:txBody>
                  <a:bodyPr>
                    <a:spAutoFit/>
                  </a:bodyPr>
                  <a:lstStyle/>
                  <a:p>
                    <a:pPr defTabSz="1279525">
                      <a:spcBef>
                        <a:spcPct val="50000"/>
                      </a:spcBef>
                      <a:defRPr/>
                    </a:pPr>
                    <a:r>
                      <a:rPr lang="fr-FR" sz="2400" b="1" dirty="0">
                        <a:solidFill>
                          <a:schemeClr val="tx1">
                            <a:lumMod val="65000"/>
                            <a:lumOff val="35000"/>
                          </a:schemeClr>
                        </a:solidFill>
                      </a:rPr>
                      <a:t>R</a:t>
                    </a:r>
                    <a:endParaRPr lang="el-GR" sz="2400" b="1" dirty="0">
                      <a:solidFill>
                        <a:schemeClr val="tx1">
                          <a:lumMod val="65000"/>
                          <a:lumOff val="35000"/>
                        </a:schemeClr>
                      </a:solidFill>
                    </a:endParaRPr>
                  </a:p>
                </p:txBody>
              </p:sp>
              <p:sp>
                <p:nvSpPr>
                  <p:cNvPr id="29741" name="Text Box 50"/>
                  <p:cNvSpPr txBox="1">
                    <a:spLocks noChangeArrowheads="1"/>
                  </p:cNvSpPr>
                  <p:nvPr/>
                </p:nvSpPr>
                <p:spPr bwMode="auto">
                  <a:xfrm>
                    <a:off x="8661455" y="1167255"/>
                    <a:ext cx="434092" cy="602306"/>
                  </a:xfrm>
                  <a:prstGeom prst="rect">
                    <a:avLst/>
                  </a:prstGeom>
                  <a:noFill/>
                  <a:ln w="9525" algn="ctr">
                    <a:noFill/>
                    <a:miter lim="800000"/>
                    <a:headEnd/>
                    <a:tailEnd/>
                  </a:ln>
                </p:spPr>
                <p:txBody>
                  <a:bodyPr wrap="none">
                    <a:spAutoFit/>
                  </a:bodyPr>
                  <a:lstStyle/>
                  <a:p>
                    <a:r>
                      <a:rPr lang="en-US" sz="3600" b="1">
                        <a:solidFill>
                          <a:srgbClr val="FF6600"/>
                        </a:solidFill>
                      </a:rPr>
                      <a:t>I</a:t>
                    </a:r>
                    <a:r>
                      <a:rPr lang="en-US" sz="3600" b="1" baseline="-25000">
                        <a:solidFill>
                          <a:srgbClr val="FF6600"/>
                        </a:solidFill>
                      </a:rPr>
                      <a:t>B</a:t>
                    </a:r>
                    <a:endParaRPr lang="en-US" sz="3600" b="1">
                      <a:solidFill>
                        <a:srgbClr val="FF6600"/>
                      </a:solidFill>
                    </a:endParaRPr>
                  </a:p>
                </p:txBody>
              </p:sp>
              <p:sp>
                <p:nvSpPr>
                  <p:cNvPr id="48" name="Line 51"/>
                  <p:cNvSpPr>
                    <a:spLocks noChangeShapeType="1"/>
                  </p:cNvSpPr>
                  <p:nvPr/>
                </p:nvSpPr>
                <p:spPr bwMode="auto">
                  <a:xfrm>
                    <a:off x="8540667" y="1429833"/>
                    <a:ext cx="0" cy="123143"/>
                  </a:xfrm>
                  <a:prstGeom prst="line">
                    <a:avLst/>
                  </a:prstGeom>
                  <a:noFill/>
                  <a:ln w="76200">
                    <a:solidFill>
                      <a:schemeClr val="accent6">
                        <a:lumMod val="75000"/>
                      </a:schemeClr>
                    </a:solidFill>
                    <a:round/>
                    <a:headEnd type="triangle" w="med" len="med"/>
                    <a:tailEnd/>
                  </a:ln>
                  <a:effectLst>
                    <a:outerShdw blurRad="50800" dist="38100" dir="2700000" algn="tl" rotWithShape="0">
                      <a:prstClr val="black">
                        <a:alpha val="40000"/>
                      </a:prstClr>
                    </a:outerShdw>
                  </a:effectLst>
                </p:spPr>
                <p:txBody>
                  <a:bodyPr>
                    <a:spAutoFit/>
                  </a:bodyPr>
                  <a:lstStyle/>
                  <a:p>
                    <a:pPr>
                      <a:defRPr/>
                    </a:pPr>
                    <a:endParaRPr lang="fr-FR"/>
                  </a:p>
                </p:txBody>
              </p:sp>
              <p:sp>
                <p:nvSpPr>
                  <p:cNvPr id="49" name="Line 52"/>
                  <p:cNvSpPr>
                    <a:spLocks noChangeShapeType="1"/>
                  </p:cNvSpPr>
                  <p:nvPr/>
                </p:nvSpPr>
                <p:spPr bwMode="auto">
                  <a:xfrm flipV="1">
                    <a:off x="6286850" y="1317556"/>
                    <a:ext cx="1096452" cy="0"/>
                  </a:xfrm>
                  <a:prstGeom prst="line">
                    <a:avLst/>
                  </a:prstGeom>
                  <a:noFill/>
                  <a:ln w="38100">
                    <a:solidFill>
                      <a:schemeClr val="tx1">
                        <a:lumMod val="65000"/>
                        <a:lumOff val="35000"/>
                      </a:schemeClr>
                    </a:solidFill>
                    <a:round/>
                    <a:headEnd/>
                    <a:tailEnd/>
                  </a:ln>
                  <a:effectLst>
                    <a:outerShdw blurRad="50800" dist="38100" dir="2700000" algn="tl" rotWithShape="0">
                      <a:prstClr val="black">
                        <a:alpha val="40000"/>
                      </a:prstClr>
                    </a:outerShdw>
                  </a:effectLst>
                </p:spPr>
                <p:txBody>
                  <a:bodyPr/>
                  <a:lstStyle/>
                  <a:p>
                    <a:pPr>
                      <a:defRPr/>
                    </a:pPr>
                    <a:endParaRPr lang="fr-FR"/>
                  </a:p>
                </p:txBody>
              </p:sp>
              <p:grpSp>
                <p:nvGrpSpPr>
                  <p:cNvPr id="10" name="Group 60"/>
                  <p:cNvGrpSpPr>
                    <a:grpSpLocks/>
                  </p:cNvGrpSpPr>
                  <p:nvPr/>
                </p:nvGrpSpPr>
                <p:grpSpPr bwMode="auto">
                  <a:xfrm>
                    <a:off x="4968387" y="2017040"/>
                    <a:ext cx="416923" cy="342601"/>
                    <a:chOff x="2372" y="2354"/>
                    <a:chExt cx="365" cy="314"/>
                  </a:xfrm>
                </p:grpSpPr>
                <p:sp>
                  <p:nvSpPr>
                    <p:cNvPr id="29749" name="Line 14"/>
                    <p:cNvSpPr>
                      <a:spLocks noChangeShapeType="1"/>
                    </p:cNvSpPr>
                    <p:nvPr/>
                  </p:nvSpPr>
                  <p:spPr bwMode="auto">
                    <a:xfrm rot="-5400000">
                      <a:off x="2398" y="2328"/>
                      <a:ext cx="314" cy="365"/>
                    </a:xfrm>
                    <a:prstGeom prst="line">
                      <a:avLst/>
                    </a:prstGeom>
                    <a:noFill/>
                    <a:ln w="38100">
                      <a:solidFill>
                        <a:srgbClr val="008000"/>
                      </a:solidFill>
                      <a:round/>
                      <a:headEnd/>
                      <a:tailEnd/>
                    </a:ln>
                  </p:spPr>
                  <p:txBody>
                    <a:bodyPr/>
                    <a:lstStyle/>
                    <a:p>
                      <a:endParaRPr lang="fr-FR"/>
                    </a:p>
                  </p:txBody>
                </p:sp>
                <p:sp>
                  <p:nvSpPr>
                    <p:cNvPr id="29750" name="Line 15"/>
                    <p:cNvSpPr>
                      <a:spLocks noChangeShapeType="1"/>
                    </p:cNvSpPr>
                    <p:nvPr/>
                  </p:nvSpPr>
                  <p:spPr bwMode="auto">
                    <a:xfrm rot="16200000" flipV="1">
                      <a:off x="2398" y="2328"/>
                      <a:ext cx="314" cy="365"/>
                    </a:xfrm>
                    <a:prstGeom prst="line">
                      <a:avLst/>
                    </a:prstGeom>
                    <a:noFill/>
                    <a:ln w="38100">
                      <a:solidFill>
                        <a:srgbClr val="008000"/>
                      </a:solidFill>
                      <a:round/>
                      <a:headEnd/>
                      <a:tailEnd/>
                    </a:ln>
                  </p:spPr>
                  <p:txBody>
                    <a:bodyPr/>
                    <a:lstStyle/>
                    <a:p>
                      <a:endParaRPr lang="fr-FR"/>
                    </a:p>
                  </p:txBody>
                </p:sp>
              </p:grpSp>
              <p:sp>
                <p:nvSpPr>
                  <p:cNvPr id="51" name="Freeform 69"/>
                  <p:cNvSpPr>
                    <a:spLocks/>
                  </p:cNvSpPr>
                  <p:nvPr/>
                </p:nvSpPr>
                <p:spPr bwMode="auto">
                  <a:xfrm>
                    <a:off x="4156825" y="1668875"/>
                    <a:ext cx="514822" cy="239042"/>
                  </a:xfrm>
                  <a:custGeom>
                    <a:avLst/>
                    <a:gdLst/>
                    <a:ahLst/>
                    <a:cxnLst>
                      <a:cxn ang="0">
                        <a:pos x="0" y="273"/>
                      </a:cxn>
                      <a:cxn ang="0">
                        <a:pos x="0" y="0"/>
                      </a:cxn>
                      <a:cxn ang="0">
                        <a:pos x="817" y="0"/>
                      </a:cxn>
                    </a:cxnLst>
                    <a:rect l="0" t="0" r="r" b="b"/>
                    <a:pathLst>
                      <a:path w="817" h="273">
                        <a:moveTo>
                          <a:pt x="0" y="273"/>
                        </a:moveTo>
                        <a:lnTo>
                          <a:pt x="0" y="0"/>
                        </a:lnTo>
                        <a:lnTo>
                          <a:pt x="817" y="0"/>
                        </a:lnTo>
                      </a:path>
                    </a:pathLst>
                  </a:custGeom>
                  <a:noFill/>
                  <a:ln w="38100" cmpd="sng">
                    <a:solidFill>
                      <a:srgbClr val="FF0066"/>
                    </a:solidFill>
                    <a:round/>
                    <a:headEnd/>
                    <a:tailEnd/>
                  </a:ln>
                  <a:effectLst>
                    <a:outerShdw blurRad="50800" dist="38100" dir="2700000" algn="tl" rotWithShape="0">
                      <a:prstClr val="black">
                        <a:alpha val="40000"/>
                      </a:prstClr>
                    </a:outerShdw>
                  </a:effectLst>
                </p:spPr>
                <p:txBody>
                  <a:bodyPr/>
                  <a:lstStyle/>
                  <a:p>
                    <a:pPr>
                      <a:defRPr/>
                    </a:pPr>
                    <a:endParaRPr lang="fr-FR"/>
                  </a:p>
                </p:txBody>
              </p:sp>
              <p:sp>
                <p:nvSpPr>
                  <p:cNvPr id="52" name="Freeform 70"/>
                  <p:cNvSpPr>
                    <a:spLocks/>
                  </p:cNvSpPr>
                  <p:nvPr/>
                </p:nvSpPr>
                <p:spPr bwMode="auto">
                  <a:xfrm flipV="1">
                    <a:off x="4184335" y="2320808"/>
                    <a:ext cx="489276" cy="405647"/>
                  </a:xfrm>
                  <a:custGeom>
                    <a:avLst/>
                    <a:gdLst/>
                    <a:ahLst/>
                    <a:cxnLst>
                      <a:cxn ang="0">
                        <a:pos x="0" y="273"/>
                      </a:cxn>
                      <a:cxn ang="0">
                        <a:pos x="0" y="0"/>
                      </a:cxn>
                      <a:cxn ang="0">
                        <a:pos x="817" y="0"/>
                      </a:cxn>
                    </a:cxnLst>
                    <a:rect l="0" t="0" r="r" b="b"/>
                    <a:pathLst>
                      <a:path w="817" h="273">
                        <a:moveTo>
                          <a:pt x="0" y="273"/>
                        </a:moveTo>
                        <a:lnTo>
                          <a:pt x="0" y="0"/>
                        </a:lnTo>
                        <a:lnTo>
                          <a:pt x="817" y="0"/>
                        </a:lnTo>
                      </a:path>
                    </a:pathLst>
                  </a:custGeom>
                  <a:noFill/>
                  <a:ln w="38100" cmpd="sng">
                    <a:solidFill>
                      <a:srgbClr val="FF0066"/>
                    </a:solidFill>
                    <a:round/>
                    <a:headEnd/>
                    <a:tailEnd/>
                  </a:ln>
                  <a:effectLst>
                    <a:outerShdw blurRad="50800" dist="38100" dir="2700000" algn="tl" rotWithShape="0">
                      <a:prstClr val="black">
                        <a:alpha val="40000"/>
                      </a:prstClr>
                    </a:outerShdw>
                  </a:effectLst>
                </p:spPr>
                <p:txBody>
                  <a:bodyPr/>
                  <a:lstStyle/>
                  <a:p>
                    <a:pPr>
                      <a:defRPr/>
                    </a:pPr>
                    <a:endParaRPr lang="fr-FR"/>
                  </a:p>
                </p:txBody>
              </p:sp>
              <p:grpSp>
                <p:nvGrpSpPr>
                  <p:cNvPr id="12" name="Group 67"/>
                  <p:cNvGrpSpPr>
                    <a:grpSpLocks noChangeAspect="1"/>
                  </p:cNvGrpSpPr>
                  <p:nvPr/>
                </p:nvGrpSpPr>
                <p:grpSpPr bwMode="auto">
                  <a:xfrm rot="16200000">
                    <a:off x="3862555" y="2033828"/>
                    <a:ext cx="603371" cy="395220"/>
                    <a:chOff x="2366" y="2086"/>
                    <a:chExt cx="268" cy="147"/>
                  </a:xfrm>
                  <a:effectLst>
                    <a:outerShdw blurRad="50800" dist="38100" dir="2700000" algn="tl" rotWithShape="0">
                      <a:prstClr val="black">
                        <a:alpha val="40000"/>
                      </a:prstClr>
                    </a:outerShdw>
                  </a:effectLst>
                </p:grpSpPr>
                <p:sp>
                  <p:nvSpPr>
                    <p:cNvPr id="55" name="Freeform 68"/>
                    <p:cNvSpPr>
                      <a:spLocks noChangeAspect="1"/>
                    </p:cNvSpPr>
                    <p:nvPr/>
                  </p:nvSpPr>
                  <p:spPr bwMode="auto">
                    <a:xfrm>
                      <a:off x="2496" y="2086"/>
                      <a:ext cx="138" cy="147"/>
                    </a:xfrm>
                    <a:custGeom>
                      <a:avLst/>
                      <a:gdLst>
                        <a:gd name="T0" fmla="*/ 0 w 138"/>
                        <a:gd name="T1" fmla="*/ 78 h 147"/>
                        <a:gd name="T2" fmla="*/ 138 w 138"/>
                        <a:gd name="T3" fmla="*/ 147 h 147"/>
                        <a:gd name="T4" fmla="*/ 138 w 138"/>
                        <a:gd name="T5" fmla="*/ 0 h 147"/>
                        <a:gd name="T6" fmla="*/ 0 w 138"/>
                        <a:gd name="T7" fmla="*/ 78 h 147"/>
                        <a:gd name="T8" fmla="*/ 0 60000 65536"/>
                        <a:gd name="T9" fmla="*/ 0 60000 65536"/>
                        <a:gd name="T10" fmla="*/ 0 60000 65536"/>
                        <a:gd name="T11" fmla="*/ 0 60000 65536"/>
                        <a:gd name="T12" fmla="*/ 0 w 138"/>
                        <a:gd name="T13" fmla="*/ 0 h 147"/>
                        <a:gd name="T14" fmla="*/ 138 w 138"/>
                        <a:gd name="T15" fmla="*/ 147 h 147"/>
                      </a:gdLst>
                      <a:ahLst/>
                      <a:cxnLst>
                        <a:cxn ang="T8">
                          <a:pos x="T0" y="T1"/>
                        </a:cxn>
                        <a:cxn ang="T9">
                          <a:pos x="T2" y="T3"/>
                        </a:cxn>
                        <a:cxn ang="T10">
                          <a:pos x="T4" y="T5"/>
                        </a:cxn>
                        <a:cxn ang="T11">
                          <a:pos x="T6" y="T7"/>
                        </a:cxn>
                      </a:cxnLst>
                      <a:rect l="T12" t="T13" r="T14" b="T15"/>
                      <a:pathLst>
                        <a:path w="138" h="147">
                          <a:moveTo>
                            <a:pt x="0" y="78"/>
                          </a:moveTo>
                          <a:lnTo>
                            <a:pt x="138" y="147"/>
                          </a:lnTo>
                          <a:lnTo>
                            <a:pt x="138" y="0"/>
                          </a:lnTo>
                          <a:lnTo>
                            <a:pt x="0" y="78"/>
                          </a:lnTo>
                          <a:close/>
                        </a:path>
                      </a:pathLst>
                    </a:custGeom>
                    <a:solidFill>
                      <a:schemeClr val="bg1"/>
                    </a:solidFill>
                    <a:ln w="38100" cap="rnd">
                      <a:solidFill>
                        <a:srgbClr val="FF0066"/>
                      </a:solidFill>
                      <a:miter lim="800000"/>
                      <a:headEnd/>
                      <a:tailEnd/>
                    </a:ln>
                  </p:spPr>
                  <p:txBody>
                    <a:bodyPr vert="eaVert"/>
                    <a:lstStyle/>
                    <a:p>
                      <a:pPr>
                        <a:defRPr/>
                      </a:pPr>
                      <a:endParaRPr lang="fr-FR">
                        <a:solidFill>
                          <a:srgbClr val="000000"/>
                        </a:solidFill>
                      </a:endParaRPr>
                    </a:p>
                  </p:txBody>
                </p:sp>
                <p:sp>
                  <p:nvSpPr>
                    <p:cNvPr id="56" name="Freeform 69"/>
                    <p:cNvSpPr>
                      <a:spLocks noChangeAspect="1"/>
                    </p:cNvSpPr>
                    <p:nvPr/>
                  </p:nvSpPr>
                  <p:spPr bwMode="auto">
                    <a:xfrm>
                      <a:off x="2366" y="2086"/>
                      <a:ext cx="130" cy="147"/>
                    </a:xfrm>
                    <a:custGeom>
                      <a:avLst/>
                      <a:gdLst>
                        <a:gd name="T0" fmla="*/ 130 w 130"/>
                        <a:gd name="T1" fmla="*/ 78 h 147"/>
                        <a:gd name="T2" fmla="*/ 0 w 130"/>
                        <a:gd name="T3" fmla="*/ 0 h 147"/>
                        <a:gd name="T4" fmla="*/ 0 w 130"/>
                        <a:gd name="T5" fmla="*/ 147 h 147"/>
                        <a:gd name="T6" fmla="*/ 130 w 130"/>
                        <a:gd name="T7" fmla="*/ 78 h 147"/>
                        <a:gd name="T8" fmla="*/ 0 60000 65536"/>
                        <a:gd name="T9" fmla="*/ 0 60000 65536"/>
                        <a:gd name="T10" fmla="*/ 0 60000 65536"/>
                        <a:gd name="T11" fmla="*/ 0 60000 65536"/>
                        <a:gd name="T12" fmla="*/ 0 w 130"/>
                        <a:gd name="T13" fmla="*/ 0 h 147"/>
                        <a:gd name="T14" fmla="*/ 130 w 130"/>
                        <a:gd name="T15" fmla="*/ 147 h 147"/>
                      </a:gdLst>
                      <a:ahLst/>
                      <a:cxnLst>
                        <a:cxn ang="T8">
                          <a:pos x="T0" y="T1"/>
                        </a:cxn>
                        <a:cxn ang="T9">
                          <a:pos x="T2" y="T3"/>
                        </a:cxn>
                        <a:cxn ang="T10">
                          <a:pos x="T4" y="T5"/>
                        </a:cxn>
                        <a:cxn ang="T11">
                          <a:pos x="T6" y="T7"/>
                        </a:cxn>
                      </a:cxnLst>
                      <a:rect l="T12" t="T13" r="T14" b="T15"/>
                      <a:pathLst>
                        <a:path w="130" h="147">
                          <a:moveTo>
                            <a:pt x="130" y="78"/>
                          </a:moveTo>
                          <a:lnTo>
                            <a:pt x="0" y="0"/>
                          </a:lnTo>
                          <a:lnTo>
                            <a:pt x="0" y="147"/>
                          </a:lnTo>
                          <a:lnTo>
                            <a:pt x="130" y="78"/>
                          </a:lnTo>
                          <a:close/>
                        </a:path>
                      </a:pathLst>
                    </a:custGeom>
                    <a:solidFill>
                      <a:schemeClr val="bg1"/>
                    </a:solidFill>
                    <a:ln w="38100" cap="rnd">
                      <a:solidFill>
                        <a:srgbClr val="FF0066"/>
                      </a:solidFill>
                      <a:miter lim="800000"/>
                      <a:headEnd/>
                      <a:tailEnd/>
                    </a:ln>
                  </p:spPr>
                  <p:txBody>
                    <a:bodyPr vert="eaVert"/>
                    <a:lstStyle/>
                    <a:p>
                      <a:pPr>
                        <a:defRPr/>
                      </a:pPr>
                      <a:endParaRPr lang="fr-FR">
                        <a:solidFill>
                          <a:srgbClr val="000000"/>
                        </a:solidFill>
                      </a:endParaRPr>
                    </a:p>
                  </p:txBody>
                </p:sp>
                <p:sp>
                  <p:nvSpPr>
                    <p:cNvPr id="57" name="Oval 70"/>
                    <p:cNvSpPr>
                      <a:spLocks noChangeAspect="1" noChangeArrowheads="1"/>
                    </p:cNvSpPr>
                    <p:nvPr/>
                  </p:nvSpPr>
                  <p:spPr bwMode="auto">
                    <a:xfrm>
                      <a:off x="2478" y="2146"/>
                      <a:ext cx="35" cy="35"/>
                    </a:xfrm>
                    <a:prstGeom prst="ellipse">
                      <a:avLst/>
                    </a:prstGeom>
                    <a:solidFill>
                      <a:schemeClr val="bg1"/>
                    </a:solidFill>
                    <a:ln w="38100" cap="rnd">
                      <a:solidFill>
                        <a:srgbClr val="FF0066"/>
                      </a:solidFill>
                      <a:round/>
                      <a:headEnd/>
                      <a:tailEnd/>
                    </a:ln>
                  </p:spPr>
                  <p:txBody>
                    <a:bodyPr vert="eaVert"/>
                    <a:lstStyle/>
                    <a:p>
                      <a:pPr>
                        <a:defRPr/>
                      </a:pPr>
                      <a:endParaRPr lang="fr-FR">
                        <a:solidFill>
                          <a:srgbClr val="000000"/>
                        </a:solidFill>
                      </a:endParaRPr>
                    </a:p>
                  </p:txBody>
                </p:sp>
              </p:grpSp>
              <p:sp>
                <p:nvSpPr>
                  <p:cNvPr id="54" name="Line 61"/>
                  <p:cNvSpPr>
                    <a:spLocks noChangeAspect="1" noChangeShapeType="1"/>
                  </p:cNvSpPr>
                  <p:nvPr/>
                </p:nvSpPr>
                <p:spPr bwMode="auto">
                  <a:xfrm flipV="1">
                    <a:off x="4665751" y="2735510"/>
                    <a:ext cx="0" cy="306047"/>
                  </a:xfrm>
                  <a:prstGeom prst="line">
                    <a:avLst/>
                  </a:prstGeom>
                  <a:noFill/>
                  <a:ln w="38100">
                    <a:solidFill>
                      <a:schemeClr val="tx1">
                        <a:lumMod val="65000"/>
                        <a:lumOff val="35000"/>
                      </a:schemeClr>
                    </a:solidFill>
                    <a:round/>
                    <a:headEnd/>
                    <a:tailEnd/>
                  </a:ln>
                  <a:effectLst>
                    <a:outerShdw blurRad="50800" dist="38100" dir="2700000" algn="tl" rotWithShape="0">
                      <a:prstClr val="black">
                        <a:alpha val="40000"/>
                      </a:prstClr>
                    </a:outerShdw>
                  </a:effectLst>
                </p:spPr>
                <p:txBody>
                  <a:bodyPr wrap="none" anchor="ctr"/>
                  <a:lstStyle/>
                  <a:p>
                    <a:pPr>
                      <a:defRPr/>
                    </a:pPr>
                    <a:endParaRPr lang="fr-FR"/>
                  </a:p>
                </p:txBody>
              </p:sp>
            </p:grpSp>
          </p:grpSp>
          <p:cxnSp>
            <p:nvCxnSpPr>
              <p:cNvPr id="18" name="Connecteur droit avec flèche 77"/>
              <p:cNvCxnSpPr/>
              <p:nvPr/>
            </p:nvCxnSpPr>
            <p:spPr>
              <a:xfrm rot="5400000" flipH="1" flipV="1">
                <a:off x="2714206" y="4929194"/>
                <a:ext cx="571503" cy="3175"/>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sp>
          <p:nvSpPr>
            <p:cNvPr id="7" name="Titre 1"/>
            <p:cNvSpPr txBox="1">
              <a:spLocks/>
            </p:cNvSpPr>
            <p:nvPr/>
          </p:nvSpPr>
          <p:spPr bwMode="auto">
            <a:xfrm>
              <a:off x="6030534" y="5859463"/>
              <a:ext cx="1060380" cy="352425"/>
            </a:xfrm>
            <a:prstGeom prst="rect">
              <a:avLst/>
            </a:prstGeom>
            <a:noFill/>
            <a:ln w="9525">
              <a:noFill/>
              <a:miter lim="800000"/>
              <a:headEnd/>
              <a:tailEnd/>
            </a:ln>
            <a:effectLst/>
          </p:spPr>
          <p:txBody>
            <a:bodyPr anchor="ctr"/>
            <a:lstStyle/>
            <a:p>
              <a:pPr>
                <a:defRPr/>
              </a:pPr>
              <a:r>
                <a:rPr lang="fr-FR" sz="1600" kern="0" dirty="0">
                  <a:latin typeface="+mj-lt"/>
                  <a:ea typeface="+mj-ea"/>
                  <a:cs typeface="+mj-cs"/>
                </a:rPr>
                <a:t> </a:t>
              </a:r>
              <a:r>
                <a:rPr lang="fr-FR" kern="0" dirty="0" err="1">
                  <a:latin typeface="+mj-lt"/>
                  <a:ea typeface="+mj-ea"/>
                  <a:cs typeface="+mj-cs"/>
                </a:rPr>
                <a:t>bias</a:t>
              </a:r>
              <a:r>
                <a:rPr lang="fr-FR" kern="0" dirty="0">
                  <a:latin typeface="+mj-lt"/>
                  <a:ea typeface="+mj-ea"/>
                  <a:cs typeface="+mj-cs"/>
                </a:rPr>
                <a:t> line</a:t>
              </a:r>
            </a:p>
          </p:txBody>
        </p:sp>
        <p:sp>
          <p:nvSpPr>
            <p:cNvPr id="8" name="Rectangle 97"/>
            <p:cNvSpPr/>
            <p:nvPr/>
          </p:nvSpPr>
          <p:spPr>
            <a:xfrm>
              <a:off x="1260411" y="4919663"/>
              <a:ext cx="534953" cy="1390650"/>
            </a:xfrm>
            <a:prstGeom prst="rect">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a:p>
          </p:txBody>
        </p:sp>
        <p:sp>
          <p:nvSpPr>
            <p:cNvPr id="9" name="Oval 55"/>
            <p:cNvSpPr>
              <a:spLocks noChangeArrowheads="1"/>
            </p:cNvSpPr>
            <p:nvPr/>
          </p:nvSpPr>
          <p:spPr bwMode="auto">
            <a:xfrm>
              <a:off x="1009602" y="5233988"/>
              <a:ext cx="420660" cy="431800"/>
            </a:xfrm>
            <a:prstGeom prst="ellipse">
              <a:avLst/>
            </a:prstGeom>
            <a:solidFill>
              <a:schemeClr val="bg1"/>
            </a:solidFill>
            <a:ln w="38100">
              <a:solidFill>
                <a:schemeClr val="tx1">
                  <a:lumMod val="65000"/>
                  <a:lumOff val="35000"/>
                </a:schemeClr>
              </a:solidFill>
              <a:round/>
              <a:headEnd/>
              <a:tailEnd/>
            </a:ln>
            <a:effectLst>
              <a:outerShdw blurRad="50800" dist="38100" dir="2700000" algn="tl" rotWithShape="0">
                <a:prstClr val="black">
                  <a:alpha val="40000"/>
                </a:prstClr>
              </a:outerShdw>
            </a:effectLst>
          </p:spPr>
          <p:txBody>
            <a:bodyPr wrap="none" anchor="ctr"/>
            <a:lstStyle/>
            <a:p>
              <a:pPr>
                <a:defRPr/>
              </a:pPr>
              <a:endParaRPr lang="fr-FR"/>
            </a:p>
          </p:txBody>
        </p:sp>
        <p:grpSp>
          <p:nvGrpSpPr>
            <p:cNvPr id="17" name="Group 56"/>
            <p:cNvGrpSpPr>
              <a:grpSpLocks/>
            </p:cNvGrpSpPr>
            <p:nvPr/>
          </p:nvGrpSpPr>
          <p:grpSpPr bwMode="auto">
            <a:xfrm>
              <a:off x="1079217" y="5334145"/>
              <a:ext cx="302532" cy="189312"/>
              <a:chOff x="99" y="1693"/>
              <a:chExt cx="590" cy="388"/>
            </a:xfrm>
            <a:effectLst>
              <a:outerShdw blurRad="50800" dist="38100" dir="2700000" algn="tl" rotWithShape="0">
                <a:prstClr val="black">
                  <a:alpha val="40000"/>
                </a:prstClr>
              </a:outerShdw>
            </a:effectLst>
          </p:grpSpPr>
          <p:sp>
            <p:nvSpPr>
              <p:cNvPr id="15" name="Freeform 57"/>
              <p:cNvSpPr>
                <a:spLocks/>
              </p:cNvSpPr>
              <p:nvPr/>
            </p:nvSpPr>
            <p:spPr bwMode="auto">
              <a:xfrm>
                <a:off x="99" y="1693"/>
                <a:ext cx="300" cy="209"/>
              </a:xfrm>
              <a:custGeom>
                <a:avLst/>
                <a:gdLst/>
                <a:ahLst/>
                <a:cxnLst>
                  <a:cxn ang="0">
                    <a:pos x="0" y="209"/>
                  </a:cxn>
                  <a:cxn ang="0">
                    <a:pos x="78" y="59"/>
                  </a:cxn>
                  <a:cxn ang="0">
                    <a:pos x="156" y="2"/>
                  </a:cxn>
                  <a:cxn ang="0">
                    <a:pos x="231" y="47"/>
                  </a:cxn>
                  <a:cxn ang="0">
                    <a:pos x="300" y="206"/>
                  </a:cxn>
                </a:cxnLst>
                <a:rect l="0" t="0" r="r" b="b"/>
                <a:pathLst>
                  <a:path w="300" h="209">
                    <a:moveTo>
                      <a:pt x="0" y="209"/>
                    </a:moveTo>
                    <a:cubicBezTo>
                      <a:pt x="26" y="151"/>
                      <a:pt x="52" y="94"/>
                      <a:pt x="78" y="59"/>
                    </a:cubicBezTo>
                    <a:cubicBezTo>
                      <a:pt x="104" y="24"/>
                      <a:pt x="131" y="4"/>
                      <a:pt x="156" y="2"/>
                    </a:cubicBezTo>
                    <a:cubicBezTo>
                      <a:pt x="181" y="0"/>
                      <a:pt x="207" y="13"/>
                      <a:pt x="231" y="47"/>
                    </a:cubicBezTo>
                    <a:cubicBezTo>
                      <a:pt x="255" y="81"/>
                      <a:pt x="277" y="143"/>
                      <a:pt x="300" y="206"/>
                    </a:cubicBezTo>
                  </a:path>
                </a:pathLst>
              </a:custGeom>
              <a:noFill/>
              <a:ln w="57150" cmpd="sng">
                <a:solidFill>
                  <a:schemeClr val="tx1">
                    <a:lumMod val="65000"/>
                    <a:lumOff val="35000"/>
                  </a:schemeClr>
                </a:solidFill>
                <a:round/>
                <a:headEnd/>
                <a:tailEnd/>
              </a:ln>
              <a:effectLst/>
            </p:spPr>
            <p:txBody>
              <a:bodyPr/>
              <a:lstStyle/>
              <a:p>
                <a:pPr>
                  <a:defRPr/>
                </a:pPr>
                <a:endParaRPr lang="fr-FR"/>
              </a:p>
            </p:txBody>
          </p:sp>
          <p:sp>
            <p:nvSpPr>
              <p:cNvPr id="16" name="Freeform 58"/>
              <p:cNvSpPr>
                <a:spLocks/>
              </p:cNvSpPr>
              <p:nvPr/>
            </p:nvSpPr>
            <p:spPr bwMode="auto">
              <a:xfrm rot="10800000">
                <a:off x="389" y="1872"/>
                <a:ext cx="300" cy="209"/>
              </a:xfrm>
              <a:custGeom>
                <a:avLst/>
                <a:gdLst/>
                <a:ahLst/>
                <a:cxnLst>
                  <a:cxn ang="0">
                    <a:pos x="0" y="209"/>
                  </a:cxn>
                  <a:cxn ang="0">
                    <a:pos x="78" y="59"/>
                  </a:cxn>
                  <a:cxn ang="0">
                    <a:pos x="156" y="2"/>
                  </a:cxn>
                  <a:cxn ang="0">
                    <a:pos x="231" y="47"/>
                  </a:cxn>
                  <a:cxn ang="0">
                    <a:pos x="300" y="206"/>
                  </a:cxn>
                </a:cxnLst>
                <a:rect l="0" t="0" r="r" b="b"/>
                <a:pathLst>
                  <a:path w="300" h="209">
                    <a:moveTo>
                      <a:pt x="0" y="209"/>
                    </a:moveTo>
                    <a:cubicBezTo>
                      <a:pt x="26" y="151"/>
                      <a:pt x="52" y="94"/>
                      <a:pt x="78" y="59"/>
                    </a:cubicBezTo>
                    <a:cubicBezTo>
                      <a:pt x="104" y="24"/>
                      <a:pt x="131" y="4"/>
                      <a:pt x="156" y="2"/>
                    </a:cubicBezTo>
                    <a:cubicBezTo>
                      <a:pt x="181" y="0"/>
                      <a:pt x="207" y="13"/>
                      <a:pt x="231" y="47"/>
                    </a:cubicBezTo>
                    <a:cubicBezTo>
                      <a:pt x="255" y="81"/>
                      <a:pt x="277" y="143"/>
                      <a:pt x="300" y="206"/>
                    </a:cubicBezTo>
                  </a:path>
                </a:pathLst>
              </a:custGeom>
              <a:noFill/>
              <a:ln w="57150" cmpd="sng">
                <a:solidFill>
                  <a:schemeClr val="tx1">
                    <a:lumMod val="65000"/>
                    <a:lumOff val="35000"/>
                  </a:schemeClr>
                </a:solidFill>
                <a:round/>
                <a:headEnd/>
                <a:tailEnd/>
              </a:ln>
              <a:effectLst/>
            </p:spPr>
            <p:txBody>
              <a:bodyPr/>
              <a:lstStyle/>
              <a:p>
                <a:pPr>
                  <a:defRPr/>
                </a:pPr>
                <a:endParaRPr lang="fr-FR"/>
              </a:p>
            </p:txBody>
          </p:sp>
        </p:grpSp>
        <p:cxnSp>
          <p:nvCxnSpPr>
            <p:cNvPr id="11" name="Connecteur droit avec flèche 91"/>
            <p:cNvCxnSpPr/>
            <p:nvPr/>
          </p:nvCxnSpPr>
          <p:spPr>
            <a:xfrm rot="5400000">
              <a:off x="1458018" y="5628482"/>
              <a:ext cx="714375" cy="1587"/>
            </a:xfrm>
            <a:prstGeom prst="straightConnector1">
              <a:avLst/>
            </a:prstGeom>
            <a:ln w="38100">
              <a:solidFill>
                <a:srgbClr val="00206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710" name="TextBox 115"/>
            <p:cNvSpPr txBox="1">
              <a:spLocks noChangeArrowheads="1"/>
            </p:cNvSpPr>
            <p:nvPr/>
          </p:nvSpPr>
          <p:spPr bwMode="auto">
            <a:xfrm>
              <a:off x="258765" y="5238870"/>
              <a:ext cx="833438" cy="646331"/>
            </a:xfrm>
            <a:prstGeom prst="rect">
              <a:avLst/>
            </a:prstGeom>
            <a:noFill/>
            <a:ln w="9525">
              <a:noFill/>
              <a:miter lim="800000"/>
              <a:headEnd/>
              <a:tailEnd/>
            </a:ln>
          </p:spPr>
          <p:txBody>
            <a:bodyPr>
              <a:spAutoFit/>
            </a:bodyPr>
            <a:lstStyle/>
            <a:p>
              <a:r>
                <a:rPr lang="fr-FR"/>
                <a:t>RF line</a:t>
              </a:r>
            </a:p>
          </p:txBody>
        </p:sp>
        <p:sp>
          <p:nvSpPr>
            <p:cNvPr id="13" name="Text Box 49"/>
            <p:cNvSpPr txBox="1">
              <a:spLocks noChangeArrowheads="1"/>
            </p:cNvSpPr>
            <p:nvPr/>
          </p:nvSpPr>
          <p:spPr bwMode="auto">
            <a:xfrm>
              <a:off x="5689244" y="5289550"/>
              <a:ext cx="631783" cy="461963"/>
            </a:xfrm>
            <a:prstGeom prst="rect">
              <a:avLst/>
            </a:prstGeom>
            <a:noFill/>
            <a:ln w="9525">
              <a:noFill/>
              <a:miter lim="800000"/>
              <a:headEnd/>
              <a:tailEnd/>
            </a:ln>
            <a:effectLst/>
          </p:spPr>
          <p:txBody>
            <a:bodyPr>
              <a:spAutoFit/>
            </a:bodyPr>
            <a:lstStyle/>
            <a:p>
              <a:pPr defTabSz="4114800">
                <a:defRPr/>
              </a:pPr>
              <a:r>
                <a:rPr lang="fr-FR" sz="2400" b="1" dirty="0">
                  <a:solidFill>
                    <a:schemeClr val="tx1">
                      <a:lumMod val="65000"/>
                      <a:lumOff val="35000"/>
                    </a:schemeClr>
                  </a:solidFill>
                </a:rPr>
                <a:t>V</a:t>
              </a:r>
              <a:r>
                <a:rPr lang="fr-FR" sz="2400" b="1" baseline="-25000" dirty="0">
                  <a:solidFill>
                    <a:schemeClr val="tx1">
                      <a:lumMod val="65000"/>
                      <a:lumOff val="35000"/>
                    </a:schemeClr>
                  </a:solidFill>
                </a:rPr>
                <a:t>B</a:t>
              </a:r>
            </a:p>
          </p:txBody>
        </p:sp>
        <p:sp>
          <p:nvSpPr>
            <p:cNvPr id="14" name="Text Box 46"/>
            <p:cNvSpPr txBox="1">
              <a:spLocks noChangeArrowheads="1"/>
            </p:cNvSpPr>
            <p:nvPr/>
          </p:nvSpPr>
          <p:spPr bwMode="auto">
            <a:xfrm>
              <a:off x="3771670" y="4900613"/>
              <a:ext cx="376213" cy="461962"/>
            </a:xfrm>
            <a:prstGeom prst="rect">
              <a:avLst/>
            </a:prstGeom>
            <a:noFill/>
            <a:ln w="9525">
              <a:noFill/>
              <a:miter lim="800000"/>
              <a:headEnd/>
              <a:tailEnd/>
            </a:ln>
            <a:effectLst/>
          </p:spPr>
          <p:txBody>
            <a:bodyPr>
              <a:spAutoFit/>
            </a:bodyPr>
            <a:lstStyle/>
            <a:p>
              <a:pPr defTabSz="1279525">
                <a:spcBef>
                  <a:spcPct val="50000"/>
                </a:spcBef>
                <a:defRPr/>
              </a:pPr>
              <a:r>
                <a:rPr lang="fr-FR" sz="2400" b="1" dirty="0">
                  <a:solidFill>
                    <a:schemeClr val="tx1">
                      <a:lumMod val="65000"/>
                      <a:lumOff val="35000"/>
                    </a:schemeClr>
                  </a:solidFill>
                </a:rPr>
                <a:t>L</a:t>
              </a:r>
              <a:endParaRPr lang="el-GR" sz="2400" b="1" dirty="0">
                <a:solidFill>
                  <a:schemeClr val="tx1">
                    <a:lumMod val="65000"/>
                    <a:lumOff val="35000"/>
                  </a:schemeClr>
                </a:solidFill>
              </a:endParaRPr>
            </a:p>
          </p:txBody>
        </p:sp>
      </p:grpSp>
      <p:graphicFrame>
        <p:nvGraphicFramePr>
          <p:cNvPr id="29698" name="Object 5"/>
          <p:cNvGraphicFramePr>
            <a:graphicFrameLocks noChangeAspect="1"/>
          </p:cNvGraphicFramePr>
          <p:nvPr/>
        </p:nvGraphicFramePr>
        <p:xfrm>
          <a:off x="3524250" y="4494213"/>
          <a:ext cx="1727200" cy="696912"/>
        </p:xfrm>
        <a:graphic>
          <a:graphicData uri="http://schemas.openxmlformats.org/presentationml/2006/ole">
            <p:oleObj spid="_x0000_s144386" name="Equation" r:id="rId5" imgW="2171520" imgH="876240" progId="">
              <p:embed/>
            </p:oleObj>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re 1"/>
          <p:cNvSpPr>
            <a:spLocks noGrp="1"/>
          </p:cNvSpPr>
          <p:nvPr>
            <p:ph type="title"/>
          </p:nvPr>
        </p:nvSpPr>
        <p:spPr/>
        <p:txBody>
          <a:bodyPr/>
          <a:lstStyle/>
          <a:p>
            <a:r>
              <a:rPr lang="fr-FR" smtClean="0"/>
              <a:t>Trials to observe excited Andreev state</a:t>
            </a:r>
          </a:p>
        </p:txBody>
      </p:sp>
      <p:pic>
        <p:nvPicPr>
          <p:cNvPr id="84996" name="Picture 14" descr="D:\AndrSpecData.jpg"/>
          <p:cNvPicPr>
            <a:picLocks noChangeAspect="1" noChangeArrowheads="1"/>
          </p:cNvPicPr>
          <p:nvPr/>
        </p:nvPicPr>
        <p:blipFill>
          <a:blip r:embed="rId2"/>
          <a:srcRect l="4688" t="11734" r="8968" b="5333"/>
          <a:stretch>
            <a:fillRect/>
          </a:stretch>
        </p:blipFill>
        <p:spPr bwMode="auto">
          <a:xfrm>
            <a:off x="263525" y="1201738"/>
            <a:ext cx="6572250" cy="5026025"/>
          </a:xfrm>
          <a:prstGeom prst="rect">
            <a:avLst/>
          </a:prstGeom>
          <a:noFill/>
          <a:ln w="9525">
            <a:noFill/>
            <a:miter lim="800000"/>
            <a:headEnd/>
            <a:tailEnd/>
          </a:ln>
        </p:spPr>
      </p:pic>
      <p:sp>
        <p:nvSpPr>
          <p:cNvPr id="5" name="ZoneTexte 4"/>
          <p:cNvSpPr txBox="1"/>
          <p:nvPr/>
        </p:nvSpPr>
        <p:spPr>
          <a:xfrm>
            <a:off x="2709863" y="2589213"/>
            <a:ext cx="1789112" cy="1016000"/>
          </a:xfrm>
          <a:prstGeom prst="rect">
            <a:avLst/>
          </a:prstGeom>
          <a:noFill/>
        </p:spPr>
        <p:txBody>
          <a:bodyPr>
            <a:spAutoFit/>
          </a:bodyPr>
          <a:lstStyle/>
          <a:p>
            <a:pPr algn="ctr">
              <a:defRPr/>
            </a:pPr>
            <a:r>
              <a:rPr lang="fr-FR" sz="2000" b="1" dirty="0" err="1">
                <a:solidFill>
                  <a:schemeClr val="tx1">
                    <a:lumMod val="65000"/>
                    <a:lumOff val="35000"/>
                  </a:schemeClr>
                </a:solidFill>
              </a:rPr>
              <a:t>Peak</a:t>
            </a:r>
            <a:r>
              <a:rPr lang="fr-FR" sz="2000" b="1" dirty="0">
                <a:solidFill>
                  <a:schemeClr val="tx1">
                    <a:lumMod val="65000"/>
                    <a:lumOff val="35000"/>
                  </a:schemeClr>
                </a:solidFill>
              </a:rPr>
              <a:t> position </a:t>
            </a:r>
            <a:r>
              <a:rPr lang="fr-FR" sz="2000" b="1" dirty="0" err="1">
                <a:solidFill>
                  <a:schemeClr val="tx1">
                    <a:lumMod val="65000"/>
                    <a:lumOff val="35000"/>
                  </a:schemeClr>
                </a:solidFill>
              </a:rPr>
              <a:t>is</a:t>
            </a:r>
            <a:r>
              <a:rPr lang="fr-FR" sz="2000" b="1" dirty="0">
                <a:solidFill>
                  <a:schemeClr val="tx1">
                    <a:lumMod val="65000"/>
                    <a:lumOff val="35000"/>
                  </a:schemeClr>
                </a:solidFill>
              </a:rPr>
              <a:t> </a:t>
            </a:r>
            <a:r>
              <a:rPr lang="fr-FR" sz="2000" b="1" dirty="0" err="1">
                <a:solidFill>
                  <a:schemeClr val="tx1">
                    <a:lumMod val="65000"/>
                    <a:lumOff val="35000"/>
                  </a:schemeClr>
                </a:solidFill>
              </a:rPr>
              <a:t>frequency</a:t>
            </a:r>
            <a:r>
              <a:rPr lang="fr-FR" sz="2000" b="1" dirty="0">
                <a:solidFill>
                  <a:schemeClr val="tx1">
                    <a:lumMod val="65000"/>
                    <a:lumOff val="35000"/>
                  </a:schemeClr>
                </a:solidFill>
              </a:rPr>
              <a:t>-</a:t>
            </a:r>
            <a:r>
              <a:rPr lang="fr-FR" sz="2000" b="1" dirty="0" err="1">
                <a:solidFill>
                  <a:schemeClr val="tx1">
                    <a:lumMod val="65000"/>
                    <a:lumOff val="35000"/>
                  </a:schemeClr>
                </a:solidFill>
              </a:rPr>
              <a:t>dependent</a:t>
            </a:r>
            <a:endParaRPr lang="fr-FR" sz="2000" b="1" dirty="0">
              <a:solidFill>
                <a:schemeClr val="tx1">
                  <a:lumMod val="65000"/>
                  <a:lumOff val="35000"/>
                </a:schemeClr>
              </a:solidFill>
            </a:endParaRPr>
          </a:p>
        </p:txBody>
      </p:sp>
      <p:cxnSp>
        <p:nvCxnSpPr>
          <p:cNvPr id="7" name="Connecteur droit avec flèche 6"/>
          <p:cNvCxnSpPr/>
          <p:nvPr/>
        </p:nvCxnSpPr>
        <p:spPr>
          <a:xfrm rot="5400000">
            <a:off x="3367088" y="3794125"/>
            <a:ext cx="438150" cy="0"/>
          </a:xfrm>
          <a:prstGeom prst="straightConnector1">
            <a:avLst/>
          </a:prstGeom>
          <a:ln w="571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2" name="Groupe 41"/>
          <p:cNvGrpSpPr>
            <a:grpSpLocks/>
          </p:cNvGrpSpPr>
          <p:nvPr/>
        </p:nvGrpSpPr>
        <p:grpSpPr bwMode="auto">
          <a:xfrm>
            <a:off x="6835775" y="1603375"/>
            <a:ext cx="2239963" cy="2454275"/>
            <a:chOff x="505813" y="3775689"/>
            <a:chExt cx="2897771" cy="3125141"/>
          </a:xfrm>
        </p:grpSpPr>
        <p:grpSp>
          <p:nvGrpSpPr>
            <p:cNvPr id="4" name="Group 98"/>
            <p:cNvGrpSpPr>
              <a:grpSpLocks/>
            </p:cNvGrpSpPr>
            <p:nvPr/>
          </p:nvGrpSpPr>
          <p:grpSpPr bwMode="auto">
            <a:xfrm>
              <a:off x="818293" y="4272683"/>
              <a:ext cx="2433515" cy="1854557"/>
              <a:chOff x="563" y="951"/>
              <a:chExt cx="1522" cy="1146"/>
            </a:xfrm>
          </p:grpSpPr>
          <p:sp>
            <p:nvSpPr>
              <p:cNvPr id="12" name="Line 99"/>
              <p:cNvSpPr>
                <a:spLocks noChangeShapeType="1"/>
              </p:cNvSpPr>
              <p:nvPr/>
            </p:nvSpPr>
            <p:spPr bwMode="auto">
              <a:xfrm>
                <a:off x="563" y="2097"/>
                <a:ext cx="1517" cy="0"/>
              </a:xfrm>
              <a:prstGeom prst="line">
                <a:avLst/>
              </a:prstGeom>
              <a:noFill/>
              <a:ln w="25400">
                <a:solidFill>
                  <a:schemeClr val="tx1">
                    <a:lumMod val="65000"/>
                    <a:lumOff val="35000"/>
                  </a:schemeClr>
                </a:solidFill>
                <a:round/>
                <a:headEnd/>
                <a:tailEnd/>
              </a:ln>
              <a:effectLst/>
            </p:spPr>
            <p:txBody>
              <a:bodyPr wrap="none" anchor="ctr"/>
              <a:lstStyle/>
              <a:p>
                <a:pPr>
                  <a:defRPr/>
                </a:pPr>
                <a:endParaRPr lang="fr-FR"/>
              </a:p>
            </p:txBody>
          </p:sp>
          <p:sp>
            <p:nvSpPr>
              <p:cNvPr id="13" name="Line 100"/>
              <p:cNvSpPr>
                <a:spLocks noChangeShapeType="1"/>
              </p:cNvSpPr>
              <p:nvPr/>
            </p:nvSpPr>
            <p:spPr bwMode="auto">
              <a:xfrm flipV="1">
                <a:off x="565" y="952"/>
                <a:ext cx="0" cy="1142"/>
              </a:xfrm>
              <a:prstGeom prst="line">
                <a:avLst/>
              </a:prstGeom>
              <a:noFill/>
              <a:ln w="25400">
                <a:solidFill>
                  <a:schemeClr val="tx1">
                    <a:lumMod val="65000"/>
                    <a:lumOff val="35000"/>
                  </a:schemeClr>
                </a:solidFill>
                <a:round/>
                <a:headEnd/>
                <a:tailEnd/>
              </a:ln>
              <a:effectLst/>
            </p:spPr>
            <p:txBody>
              <a:bodyPr wrap="none" anchor="ctr"/>
              <a:lstStyle/>
              <a:p>
                <a:pPr>
                  <a:defRPr/>
                </a:pPr>
                <a:endParaRPr lang="fr-FR"/>
              </a:p>
            </p:txBody>
          </p:sp>
          <p:sp>
            <p:nvSpPr>
              <p:cNvPr id="14" name="Line 101"/>
              <p:cNvSpPr>
                <a:spLocks noChangeShapeType="1"/>
              </p:cNvSpPr>
              <p:nvPr/>
            </p:nvSpPr>
            <p:spPr bwMode="auto">
              <a:xfrm flipV="1">
                <a:off x="2078" y="951"/>
                <a:ext cx="0" cy="1143"/>
              </a:xfrm>
              <a:prstGeom prst="line">
                <a:avLst/>
              </a:prstGeom>
              <a:noFill/>
              <a:ln w="28575">
                <a:solidFill>
                  <a:schemeClr val="tx1">
                    <a:lumMod val="65000"/>
                    <a:lumOff val="35000"/>
                  </a:schemeClr>
                </a:solidFill>
                <a:round/>
                <a:headEnd/>
                <a:tailEnd/>
              </a:ln>
              <a:effectLst/>
            </p:spPr>
            <p:txBody>
              <a:bodyPr/>
              <a:lstStyle/>
              <a:p>
                <a:pPr>
                  <a:defRPr/>
                </a:pPr>
                <a:endParaRPr lang="fr-FR"/>
              </a:p>
            </p:txBody>
          </p:sp>
          <p:sp>
            <p:nvSpPr>
              <p:cNvPr id="15" name="Line 102"/>
              <p:cNvSpPr>
                <a:spLocks noChangeShapeType="1"/>
              </p:cNvSpPr>
              <p:nvPr/>
            </p:nvSpPr>
            <p:spPr bwMode="auto">
              <a:xfrm>
                <a:off x="564" y="954"/>
                <a:ext cx="1521" cy="0"/>
              </a:xfrm>
              <a:prstGeom prst="line">
                <a:avLst/>
              </a:prstGeom>
              <a:noFill/>
              <a:ln w="28575">
                <a:solidFill>
                  <a:schemeClr val="tx1">
                    <a:lumMod val="65000"/>
                    <a:lumOff val="35000"/>
                  </a:schemeClr>
                </a:solidFill>
                <a:round/>
                <a:headEnd/>
                <a:tailEnd/>
              </a:ln>
              <a:effectLst/>
            </p:spPr>
            <p:txBody>
              <a:bodyPr/>
              <a:lstStyle/>
              <a:p>
                <a:pPr>
                  <a:defRPr/>
                </a:pPr>
                <a:endParaRPr lang="fr-FR"/>
              </a:p>
            </p:txBody>
          </p:sp>
        </p:grpSp>
        <p:sp>
          <p:nvSpPr>
            <p:cNvPr id="85001" name="Line 19"/>
            <p:cNvSpPr>
              <a:spLocks noChangeShapeType="1"/>
            </p:cNvSpPr>
            <p:nvPr/>
          </p:nvSpPr>
          <p:spPr bwMode="auto">
            <a:xfrm flipH="1">
              <a:off x="3230126" y="5199962"/>
              <a:ext cx="0" cy="66323"/>
            </a:xfrm>
            <a:prstGeom prst="line">
              <a:avLst/>
            </a:prstGeom>
            <a:noFill/>
            <a:ln w="9525">
              <a:solidFill>
                <a:schemeClr val="tx1"/>
              </a:solidFill>
              <a:round/>
              <a:headEnd/>
              <a:tailEnd/>
            </a:ln>
          </p:spPr>
          <p:txBody>
            <a:bodyPr wrap="none" anchor="ctr"/>
            <a:lstStyle/>
            <a:p>
              <a:endParaRPr lang="fr-FR"/>
            </a:p>
          </p:txBody>
        </p:sp>
        <p:sp>
          <p:nvSpPr>
            <p:cNvPr id="85002" name="Freeform 24"/>
            <p:cNvSpPr>
              <a:spLocks/>
            </p:cNvSpPr>
            <p:nvPr/>
          </p:nvSpPr>
          <p:spPr bwMode="auto">
            <a:xfrm>
              <a:off x="831047" y="4323990"/>
              <a:ext cx="1234614" cy="1146271"/>
            </a:xfrm>
            <a:custGeom>
              <a:avLst/>
              <a:gdLst>
                <a:gd name="T0" fmla="*/ 0 w 1758"/>
                <a:gd name="T1" fmla="*/ 2147483647 h 1427"/>
                <a:gd name="T2" fmla="*/ 2147483647 w 1758"/>
                <a:gd name="T3" fmla="*/ 2147483647 h 1427"/>
                <a:gd name="T4" fmla="*/ 2147483647 w 1758"/>
                <a:gd name="T5" fmla="*/ 2147483647 h 1427"/>
                <a:gd name="T6" fmla="*/ 2147483647 w 1758"/>
                <a:gd name="T7" fmla="*/ 2147483647 h 1427"/>
                <a:gd name="T8" fmla="*/ 2147483647 w 1758"/>
                <a:gd name="T9" fmla="*/ 2147483647 h 1427"/>
                <a:gd name="T10" fmla="*/ 2147483647 w 1758"/>
                <a:gd name="T11" fmla="*/ 2147483647 h 1427"/>
                <a:gd name="T12" fmla="*/ 2147483647 w 1758"/>
                <a:gd name="T13" fmla="*/ 2147483647 h 1427"/>
                <a:gd name="T14" fmla="*/ 2147483647 w 1758"/>
                <a:gd name="T15" fmla="*/ 2147483647 h 1427"/>
                <a:gd name="T16" fmla="*/ 2147483647 w 1758"/>
                <a:gd name="T17" fmla="*/ 2147483647 h 1427"/>
                <a:gd name="T18" fmla="*/ 2147483647 w 1758"/>
                <a:gd name="T19" fmla="*/ 2147483647 h 1427"/>
                <a:gd name="T20" fmla="*/ 2147483647 w 1758"/>
                <a:gd name="T21" fmla="*/ 2147483647 h 1427"/>
                <a:gd name="T22" fmla="*/ 2147483647 w 1758"/>
                <a:gd name="T23" fmla="*/ 2147483647 h 1427"/>
                <a:gd name="T24" fmla="*/ 2147483647 w 1758"/>
                <a:gd name="T25" fmla="*/ 2147483647 h 1427"/>
                <a:gd name="T26" fmla="*/ 2147483647 w 1758"/>
                <a:gd name="T27" fmla="*/ 2147483647 h 1427"/>
                <a:gd name="T28" fmla="*/ 2147483647 w 1758"/>
                <a:gd name="T29" fmla="*/ 2147483647 h 1427"/>
                <a:gd name="T30" fmla="*/ 2147483647 w 1758"/>
                <a:gd name="T31" fmla="*/ 2147483647 h 1427"/>
                <a:gd name="T32" fmla="*/ 2147483647 w 1758"/>
                <a:gd name="T33" fmla="*/ 2147483647 h 1427"/>
                <a:gd name="T34" fmla="*/ 2147483647 w 1758"/>
                <a:gd name="T35" fmla="*/ 2147483647 h 1427"/>
                <a:gd name="T36" fmla="*/ 2147483647 w 1758"/>
                <a:gd name="T37" fmla="*/ 2147483647 h 1427"/>
                <a:gd name="T38" fmla="*/ 2147483647 w 1758"/>
                <a:gd name="T39" fmla="*/ 0 h 1427"/>
                <a:gd name="T40" fmla="*/ 2147483647 w 1758"/>
                <a:gd name="T41" fmla="*/ 0 h 1427"/>
                <a:gd name="T42" fmla="*/ 2147483647 w 1758"/>
                <a:gd name="T43" fmla="*/ 0 h 1427"/>
                <a:gd name="T44" fmla="*/ 2147483647 w 1758"/>
                <a:gd name="T45" fmla="*/ 0 h 1427"/>
                <a:gd name="T46" fmla="*/ 2147483647 w 1758"/>
                <a:gd name="T47" fmla="*/ 0 h 1427"/>
                <a:gd name="T48" fmla="*/ 2147483647 w 1758"/>
                <a:gd name="T49" fmla="*/ 0 h 1427"/>
                <a:gd name="T50" fmla="*/ 2147483647 w 1758"/>
                <a:gd name="T51" fmla="*/ 0 h 1427"/>
                <a:gd name="T52" fmla="*/ 2147483647 w 1758"/>
                <a:gd name="T53" fmla="*/ 0 h 1427"/>
                <a:gd name="T54" fmla="*/ 2147483647 w 1758"/>
                <a:gd name="T55" fmla="*/ 0 h 1427"/>
                <a:gd name="T56" fmla="*/ 2147483647 w 1758"/>
                <a:gd name="T57" fmla="*/ 0 h 1427"/>
                <a:gd name="T58" fmla="*/ 2147483647 w 1758"/>
                <a:gd name="T59" fmla="*/ 2147483647 h 1427"/>
                <a:gd name="T60" fmla="*/ 2147483647 w 1758"/>
                <a:gd name="T61" fmla="*/ 2147483647 h 1427"/>
                <a:gd name="T62" fmla="*/ 2147483647 w 1758"/>
                <a:gd name="T63" fmla="*/ 2147483647 h 1427"/>
                <a:gd name="T64" fmla="*/ 2147483647 w 1758"/>
                <a:gd name="T65" fmla="*/ 2147483647 h 1427"/>
                <a:gd name="T66" fmla="*/ 2147483647 w 1758"/>
                <a:gd name="T67" fmla="*/ 2147483647 h 1427"/>
                <a:gd name="T68" fmla="*/ 2147483647 w 1758"/>
                <a:gd name="T69" fmla="*/ 2147483647 h 1427"/>
                <a:gd name="T70" fmla="*/ 2147483647 w 1758"/>
                <a:gd name="T71" fmla="*/ 2147483647 h 1427"/>
                <a:gd name="T72" fmla="*/ 2147483647 w 1758"/>
                <a:gd name="T73" fmla="*/ 2147483647 h 1427"/>
                <a:gd name="T74" fmla="*/ 2147483647 w 1758"/>
                <a:gd name="T75" fmla="*/ 2147483647 h 1427"/>
                <a:gd name="T76" fmla="*/ 2147483647 w 1758"/>
                <a:gd name="T77" fmla="*/ 2147483647 h 1427"/>
                <a:gd name="T78" fmla="*/ 2147483647 w 1758"/>
                <a:gd name="T79" fmla="*/ 2147483647 h 1427"/>
                <a:gd name="T80" fmla="*/ 2147483647 w 1758"/>
                <a:gd name="T81" fmla="*/ 2147483647 h 1427"/>
                <a:gd name="T82" fmla="*/ 2147483647 w 1758"/>
                <a:gd name="T83" fmla="*/ 2147483647 h 1427"/>
                <a:gd name="T84" fmla="*/ 2147483647 w 1758"/>
                <a:gd name="T85" fmla="*/ 2147483647 h 1427"/>
                <a:gd name="T86" fmla="*/ 2147483647 w 1758"/>
                <a:gd name="T87" fmla="*/ 2147483647 h 1427"/>
                <a:gd name="T88" fmla="*/ 2147483647 w 1758"/>
                <a:gd name="T89" fmla="*/ 2147483647 h 1427"/>
                <a:gd name="T90" fmla="*/ 2147483647 w 1758"/>
                <a:gd name="T91" fmla="*/ 2147483647 h 1427"/>
                <a:gd name="T92" fmla="*/ 2147483647 w 1758"/>
                <a:gd name="T93" fmla="*/ 2147483647 h 1427"/>
                <a:gd name="T94" fmla="*/ 2147483647 w 1758"/>
                <a:gd name="T95" fmla="*/ 2147483647 h 1427"/>
                <a:gd name="T96" fmla="*/ 2147483647 w 1758"/>
                <a:gd name="T97" fmla="*/ 2147483647 h 1427"/>
                <a:gd name="T98" fmla="*/ 2147483647 w 1758"/>
                <a:gd name="T99" fmla="*/ 2147483647 h 142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58"/>
                <a:gd name="T151" fmla="*/ 0 h 1427"/>
                <a:gd name="T152" fmla="*/ 1758 w 1758"/>
                <a:gd name="T153" fmla="*/ 1427 h 142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58" h="1427">
                  <a:moveTo>
                    <a:pt x="0" y="1067"/>
                  </a:moveTo>
                  <a:lnTo>
                    <a:pt x="138" y="923"/>
                  </a:lnTo>
                  <a:lnTo>
                    <a:pt x="293" y="761"/>
                  </a:lnTo>
                  <a:lnTo>
                    <a:pt x="437" y="617"/>
                  </a:lnTo>
                  <a:lnTo>
                    <a:pt x="574" y="486"/>
                  </a:lnTo>
                  <a:lnTo>
                    <a:pt x="718" y="354"/>
                  </a:lnTo>
                  <a:lnTo>
                    <a:pt x="861" y="246"/>
                  </a:lnTo>
                  <a:lnTo>
                    <a:pt x="1011" y="144"/>
                  </a:lnTo>
                  <a:lnTo>
                    <a:pt x="1089" y="102"/>
                  </a:lnTo>
                  <a:lnTo>
                    <a:pt x="1154" y="66"/>
                  </a:lnTo>
                  <a:lnTo>
                    <a:pt x="1226" y="36"/>
                  </a:lnTo>
                  <a:lnTo>
                    <a:pt x="1262" y="24"/>
                  </a:lnTo>
                  <a:lnTo>
                    <a:pt x="1292" y="12"/>
                  </a:lnTo>
                  <a:lnTo>
                    <a:pt x="1328" y="6"/>
                  </a:lnTo>
                  <a:lnTo>
                    <a:pt x="1334" y="6"/>
                  </a:lnTo>
                  <a:lnTo>
                    <a:pt x="1346" y="6"/>
                  </a:lnTo>
                  <a:lnTo>
                    <a:pt x="1352" y="6"/>
                  </a:lnTo>
                  <a:lnTo>
                    <a:pt x="1364" y="6"/>
                  </a:lnTo>
                  <a:lnTo>
                    <a:pt x="1370" y="6"/>
                  </a:lnTo>
                  <a:lnTo>
                    <a:pt x="1370" y="0"/>
                  </a:lnTo>
                  <a:lnTo>
                    <a:pt x="1376" y="0"/>
                  </a:lnTo>
                  <a:lnTo>
                    <a:pt x="1382" y="0"/>
                  </a:lnTo>
                  <a:lnTo>
                    <a:pt x="1388" y="0"/>
                  </a:lnTo>
                  <a:lnTo>
                    <a:pt x="1393" y="0"/>
                  </a:lnTo>
                  <a:lnTo>
                    <a:pt x="1399" y="0"/>
                  </a:lnTo>
                  <a:lnTo>
                    <a:pt x="1405" y="6"/>
                  </a:lnTo>
                  <a:lnTo>
                    <a:pt x="1411" y="6"/>
                  </a:lnTo>
                  <a:lnTo>
                    <a:pt x="1417" y="6"/>
                  </a:lnTo>
                  <a:lnTo>
                    <a:pt x="1429" y="6"/>
                  </a:lnTo>
                  <a:lnTo>
                    <a:pt x="1435" y="6"/>
                  </a:lnTo>
                  <a:lnTo>
                    <a:pt x="1453" y="12"/>
                  </a:lnTo>
                  <a:lnTo>
                    <a:pt x="1465" y="18"/>
                  </a:lnTo>
                  <a:lnTo>
                    <a:pt x="1471" y="18"/>
                  </a:lnTo>
                  <a:lnTo>
                    <a:pt x="1489" y="30"/>
                  </a:lnTo>
                  <a:lnTo>
                    <a:pt x="1507" y="42"/>
                  </a:lnTo>
                  <a:lnTo>
                    <a:pt x="1525" y="60"/>
                  </a:lnTo>
                  <a:lnTo>
                    <a:pt x="1543" y="78"/>
                  </a:lnTo>
                  <a:lnTo>
                    <a:pt x="1561" y="108"/>
                  </a:lnTo>
                  <a:lnTo>
                    <a:pt x="1585" y="150"/>
                  </a:lnTo>
                  <a:lnTo>
                    <a:pt x="1597" y="192"/>
                  </a:lnTo>
                  <a:lnTo>
                    <a:pt x="1615" y="258"/>
                  </a:lnTo>
                  <a:lnTo>
                    <a:pt x="1639" y="342"/>
                  </a:lnTo>
                  <a:lnTo>
                    <a:pt x="1657" y="450"/>
                  </a:lnTo>
                  <a:lnTo>
                    <a:pt x="1686" y="701"/>
                  </a:lnTo>
                  <a:lnTo>
                    <a:pt x="1722" y="1049"/>
                  </a:lnTo>
                  <a:lnTo>
                    <a:pt x="1758" y="1427"/>
                  </a:lnTo>
                </a:path>
              </a:pathLst>
            </a:custGeom>
            <a:noFill/>
            <a:ln w="28575">
              <a:solidFill>
                <a:srgbClr val="0000FF"/>
              </a:solidFill>
              <a:round/>
              <a:headEnd/>
              <a:tailEnd/>
            </a:ln>
          </p:spPr>
          <p:txBody>
            <a:bodyPr/>
            <a:lstStyle/>
            <a:p>
              <a:endParaRPr lang="fr-FR"/>
            </a:p>
          </p:txBody>
        </p:sp>
        <p:sp>
          <p:nvSpPr>
            <p:cNvPr id="85003" name="Freeform 25"/>
            <p:cNvSpPr>
              <a:spLocks/>
            </p:cNvSpPr>
            <p:nvPr/>
          </p:nvSpPr>
          <p:spPr bwMode="auto">
            <a:xfrm>
              <a:off x="2065661" y="5182443"/>
              <a:ext cx="1183597" cy="857200"/>
            </a:xfrm>
            <a:custGeom>
              <a:avLst/>
              <a:gdLst>
                <a:gd name="T0" fmla="*/ 0 w 1686"/>
                <a:gd name="T1" fmla="*/ 2147483647 h 1067"/>
                <a:gd name="T2" fmla="*/ 2147483647 w 1686"/>
                <a:gd name="T3" fmla="*/ 2147483647 h 1067"/>
                <a:gd name="T4" fmla="*/ 2147483647 w 1686"/>
                <a:gd name="T5" fmla="*/ 2147483647 h 1067"/>
                <a:gd name="T6" fmla="*/ 2147483647 w 1686"/>
                <a:gd name="T7" fmla="*/ 2147483647 h 1067"/>
                <a:gd name="T8" fmla="*/ 2147483647 w 1686"/>
                <a:gd name="T9" fmla="*/ 2147483647 h 1067"/>
                <a:gd name="T10" fmla="*/ 2147483647 w 1686"/>
                <a:gd name="T11" fmla="*/ 2147483647 h 1067"/>
                <a:gd name="T12" fmla="*/ 2147483647 w 1686"/>
                <a:gd name="T13" fmla="*/ 2147483647 h 1067"/>
                <a:gd name="T14" fmla="*/ 2147483647 w 1686"/>
                <a:gd name="T15" fmla="*/ 2147483647 h 1067"/>
                <a:gd name="T16" fmla="*/ 2147483647 w 1686"/>
                <a:gd name="T17" fmla="*/ 2147483647 h 1067"/>
                <a:gd name="T18" fmla="*/ 2147483647 w 1686"/>
                <a:gd name="T19" fmla="*/ 2147483647 h 1067"/>
                <a:gd name="T20" fmla="*/ 2147483647 w 1686"/>
                <a:gd name="T21" fmla="*/ 2147483647 h 1067"/>
                <a:gd name="T22" fmla="*/ 2147483647 w 1686"/>
                <a:gd name="T23" fmla="*/ 2147483647 h 1067"/>
                <a:gd name="T24" fmla="*/ 2147483647 w 1686"/>
                <a:gd name="T25" fmla="*/ 2147483647 h 1067"/>
                <a:gd name="T26" fmla="*/ 2147483647 w 1686"/>
                <a:gd name="T27" fmla="*/ 2147483647 h 1067"/>
                <a:gd name="T28" fmla="*/ 2147483647 w 1686"/>
                <a:gd name="T29" fmla="*/ 2147483647 h 1067"/>
                <a:gd name="T30" fmla="*/ 2147483647 w 1686"/>
                <a:gd name="T31" fmla="*/ 2147483647 h 1067"/>
                <a:gd name="T32" fmla="*/ 2147483647 w 1686"/>
                <a:gd name="T33" fmla="*/ 2147483647 h 1067"/>
                <a:gd name="T34" fmla="*/ 2147483647 w 1686"/>
                <a:gd name="T35" fmla="*/ 2147483647 h 1067"/>
                <a:gd name="T36" fmla="*/ 2147483647 w 1686"/>
                <a:gd name="T37" fmla="*/ 2147483647 h 1067"/>
                <a:gd name="T38" fmla="*/ 2147483647 w 1686"/>
                <a:gd name="T39" fmla="*/ 2147483647 h 1067"/>
                <a:gd name="T40" fmla="*/ 2147483647 w 1686"/>
                <a:gd name="T41" fmla="*/ 2147483647 h 1067"/>
                <a:gd name="T42" fmla="*/ 2147483647 w 1686"/>
                <a:gd name="T43" fmla="*/ 2147483647 h 1067"/>
                <a:gd name="T44" fmla="*/ 2147483647 w 1686"/>
                <a:gd name="T45" fmla="*/ 2147483647 h 1067"/>
                <a:gd name="T46" fmla="*/ 2147483647 w 1686"/>
                <a:gd name="T47" fmla="*/ 2147483647 h 1067"/>
                <a:gd name="T48" fmla="*/ 2147483647 w 1686"/>
                <a:gd name="T49" fmla="*/ 2147483647 h 1067"/>
                <a:gd name="T50" fmla="*/ 2147483647 w 1686"/>
                <a:gd name="T51" fmla="*/ 2147483647 h 1067"/>
                <a:gd name="T52" fmla="*/ 2147483647 w 1686"/>
                <a:gd name="T53" fmla="*/ 2147483647 h 1067"/>
                <a:gd name="T54" fmla="*/ 2147483647 w 1686"/>
                <a:gd name="T55" fmla="*/ 2147483647 h 1067"/>
                <a:gd name="T56" fmla="*/ 2147483647 w 1686"/>
                <a:gd name="T57" fmla="*/ 2147483647 h 1067"/>
                <a:gd name="T58" fmla="*/ 2147483647 w 1686"/>
                <a:gd name="T59" fmla="*/ 2147483647 h 1067"/>
                <a:gd name="T60" fmla="*/ 2147483647 w 1686"/>
                <a:gd name="T61" fmla="*/ 2147483647 h 1067"/>
                <a:gd name="T62" fmla="*/ 2147483647 w 1686"/>
                <a:gd name="T63" fmla="*/ 2147483647 h 1067"/>
                <a:gd name="T64" fmla="*/ 2147483647 w 1686"/>
                <a:gd name="T65" fmla="*/ 2147483647 h 1067"/>
                <a:gd name="T66" fmla="*/ 2147483647 w 1686"/>
                <a:gd name="T67" fmla="*/ 2147483647 h 1067"/>
                <a:gd name="T68" fmla="*/ 2147483647 w 1686"/>
                <a:gd name="T69" fmla="*/ 2147483647 h 1067"/>
                <a:gd name="T70" fmla="*/ 2147483647 w 1686"/>
                <a:gd name="T71" fmla="*/ 2147483647 h 1067"/>
                <a:gd name="T72" fmla="*/ 2147483647 w 1686"/>
                <a:gd name="T73" fmla="*/ 2147483647 h 1067"/>
                <a:gd name="T74" fmla="*/ 2147483647 w 1686"/>
                <a:gd name="T75" fmla="*/ 2147483647 h 1067"/>
                <a:gd name="T76" fmla="*/ 2147483647 w 1686"/>
                <a:gd name="T77" fmla="*/ 2147483647 h 1067"/>
                <a:gd name="T78" fmla="*/ 2147483647 w 1686"/>
                <a:gd name="T79" fmla="*/ 2147483647 h 1067"/>
                <a:gd name="T80" fmla="*/ 2147483647 w 1686"/>
                <a:gd name="T81" fmla="*/ 2147483647 h 1067"/>
                <a:gd name="T82" fmla="*/ 2147483647 w 1686"/>
                <a:gd name="T83" fmla="*/ 2147483647 h 1067"/>
                <a:gd name="T84" fmla="*/ 2147483647 w 1686"/>
                <a:gd name="T85" fmla="*/ 2147483647 h 1067"/>
                <a:gd name="T86" fmla="*/ 2147483647 w 1686"/>
                <a:gd name="T87" fmla="*/ 2147483647 h 1067"/>
                <a:gd name="T88" fmla="*/ 2147483647 w 1686"/>
                <a:gd name="T89" fmla="*/ 2147483647 h 1067"/>
                <a:gd name="T90" fmla="*/ 2147483647 w 1686"/>
                <a:gd name="T91" fmla="*/ 2147483647 h 1067"/>
                <a:gd name="T92" fmla="*/ 2147483647 w 1686"/>
                <a:gd name="T93" fmla="*/ 2147483647 h 1067"/>
                <a:gd name="T94" fmla="*/ 2147483647 w 1686"/>
                <a:gd name="T95" fmla="*/ 0 h 1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86"/>
                <a:gd name="T145" fmla="*/ 0 h 1067"/>
                <a:gd name="T146" fmla="*/ 1686 w 1686"/>
                <a:gd name="T147" fmla="*/ 1067 h 1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86" h="1067">
                  <a:moveTo>
                    <a:pt x="0" y="360"/>
                  </a:moveTo>
                  <a:lnTo>
                    <a:pt x="18" y="522"/>
                  </a:lnTo>
                  <a:lnTo>
                    <a:pt x="42" y="665"/>
                  </a:lnTo>
                  <a:lnTo>
                    <a:pt x="60" y="767"/>
                  </a:lnTo>
                  <a:lnTo>
                    <a:pt x="78" y="839"/>
                  </a:lnTo>
                  <a:lnTo>
                    <a:pt x="96" y="899"/>
                  </a:lnTo>
                  <a:lnTo>
                    <a:pt x="114" y="935"/>
                  </a:lnTo>
                  <a:lnTo>
                    <a:pt x="132" y="971"/>
                  </a:lnTo>
                  <a:lnTo>
                    <a:pt x="150" y="995"/>
                  </a:lnTo>
                  <a:lnTo>
                    <a:pt x="168" y="1019"/>
                  </a:lnTo>
                  <a:lnTo>
                    <a:pt x="186" y="1037"/>
                  </a:lnTo>
                  <a:lnTo>
                    <a:pt x="204" y="1043"/>
                  </a:lnTo>
                  <a:lnTo>
                    <a:pt x="215" y="1055"/>
                  </a:lnTo>
                  <a:lnTo>
                    <a:pt x="227" y="1055"/>
                  </a:lnTo>
                  <a:lnTo>
                    <a:pt x="233" y="1061"/>
                  </a:lnTo>
                  <a:lnTo>
                    <a:pt x="251" y="1067"/>
                  </a:lnTo>
                  <a:lnTo>
                    <a:pt x="263" y="1067"/>
                  </a:lnTo>
                  <a:lnTo>
                    <a:pt x="269" y="1067"/>
                  </a:lnTo>
                  <a:lnTo>
                    <a:pt x="275" y="1067"/>
                  </a:lnTo>
                  <a:lnTo>
                    <a:pt x="281" y="1067"/>
                  </a:lnTo>
                  <a:lnTo>
                    <a:pt x="287" y="1067"/>
                  </a:lnTo>
                  <a:lnTo>
                    <a:pt x="293" y="1067"/>
                  </a:lnTo>
                  <a:lnTo>
                    <a:pt x="299" y="1067"/>
                  </a:lnTo>
                  <a:lnTo>
                    <a:pt x="305" y="1067"/>
                  </a:lnTo>
                  <a:lnTo>
                    <a:pt x="311" y="1067"/>
                  </a:lnTo>
                  <a:lnTo>
                    <a:pt x="317" y="1067"/>
                  </a:lnTo>
                  <a:lnTo>
                    <a:pt x="323" y="1067"/>
                  </a:lnTo>
                  <a:lnTo>
                    <a:pt x="335" y="1067"/>
                  </a:lnTo>
                  <a:lnTo>
                    <a:pt x="341" y="1067"/>
                  </a:lnTo>
                  <a:lnTo>
                    <a:pt x="365" y="1061"/>
                  </a:lnTo>
                  <a:lnTo>
                    <a:pt x="401" y="1055"/>
                  </a:lnTo>
                  <a:lnTo>
                    <a:pt x="431" y="1043"/>
                  </a:lnTo>
                  <a:lnTo>
                    <a:pt x="473" y="1031"/>
                  </a:lnTo>
                  <a:lnTo>
                    <a:pt x="544" y="1001"/>
                  </a:lnTo>
                  <a:lnTo>
                    <a:pt x="694" y="917"/>
                  </a:lnTo>
                  <a:lnTo>
                    <a:pt x="831" y="821"/>
                  </a:lnTo>
                  <a:lnTo>
                    <a:pt x="981" y="707"/>
                  </a:lnTo>
                  <a:lnTo>
                    <a:pt x="1124" y="576"/>
                  </a:lnTo>
                  <a:lnTo>
                    <a:pt x="1262" y="444"/>
                  </a:lnTo>
                  <a:lnTo>
                    <a:pt x="1405" y="300"/>
                  </a:lnTo>
                  <a:lnTo>
                    <a:pt x="1549" y="150"/>
                  </a:lnTo>
                  <a:lnTo>
                    <a:pt x="1686" y="0"/>
                  </a:lnTo>
                </a:path>
              </a:pathLst>
            </a:custGeom>
            <a:noFill/>
            <a:ln w="28575">
              <a:solidFill>
                <a:srgbClr val="0000FF"/>
              </a:solidFill>
              <a:round/>
              <a:headEnd/>
              <a:tailEnd/>
            </a:ln>
          </p:spPr>
          <p:txBody>
            <a:bodyPr/>
            <a:lstStyle/>
            <a:p>
              <a:endParaRPr lang="fr-FR"/>
            </a:p>
          </p:txBody>
        </p:sp>
        <p:sp>
          <p:nvSpPr>
            <p:cNvPr id="85004" name="Line 26"/>
            <p:cNvSpPr>
              <a:spLocks noChangeShapeType="1"/>
            </p:cNvSpPr>
            <p:nvPr/>
          </p:nvSpPr>
          <p:spPr bwMode="auto">
            <a:xfrm flipH="1">
              <a:off x="2031224" y="5201213"/>
              <a:ext cx="0" cy="67575"/>
            </a:xfrm>
            <a:prstGeom prst="line">
              <a:avLst/>
            </a:prstGeom>
            <a:noFill/>
            <a:ln w="9525">
              <a:solidFill>
                <a:schemeClr val="tx1"/>
              </a:solidFill>
              <a:round/>
              <a:headEnd/>
              <a:tailEnd/>
            </a:ln>
          </p:spPr>
          <p:txBody>
            <a:bodyPr wrap="none" anchor="ctr"/>
            <a:lstStyle/>
            <a:p>
              <a:endParaRPr lang="fr-FR"/>
            </a:p>
          </p:txBody>
        </p:sp>
        <p:sp>
          <p:nvSpPr>
            <p:cNvPr id="20" name="Line 27"/>
            <p:cNvSpPr>
              <a:spLocks noChangeShapeType="1"/>
            </p:cNvSpPr>
            <p:nvPr/>
          </p:nvSpPr>
          <p:spPr bwMode="auto">
            <a:xfrm>
              <a:off x="830298" y="5200802"/>
              <a:ext cx="2431581" cy="0"/>
            </a:xfrm>
            <a:prstGeom prst="line">
              <a:avLst/>
            </a:prstGeom>
            <a:noFill/>
            <a:ln w="12700">
              <a:solidFill>
                <a:schemeClr val="tx1">
                  <a:lumMod val="65000"/>
                  <a:lumOff val="35000"/>
                </a:schemeClr>
              </a:solidFill>
              <a:round/>
              <a:headEnd/>
              <a:tailEnd/>
            </a:ln>
            <a:effectLst/>
          </p:spPr>
          <p:txBody>
            <a:bodyPr wrap="none" anchor="ctr"/>
            <a:lstStyle/>
            <a:p>
              <a:pPr>
                <a:defRPr/>
              </a:pPr>
              <a:endParaRPr lang="fr-FR"/>
            </a:p>
          </p:txBody>
        </p:sp>
        <p:sp>
          <p:nvSpPr>
            <p:cNvPr id="21" name="Text Box 28"/>
            <p:cNvSpPr txBox="1">
              <a:spLocks noChangeArrowheads="1"/>
            </p:cNvSpPr>
            <p:nvPr/>
          </p:nvSpPr>
          <p:spPr bwMode="auto">
            <a:xfrm>
              <a:off x="505813" y="4974402"/>
              <a:ext cx="297787" cy="456845"/>
            </a:xfrm>
            <a:prstGeom prst="rect">
              <a:avLst/>
            </a:prstGeom>
            <a:noFill/>
            <a:ln w="9525">
              <a:noFill/>
              <a:miter lim="800000"/>
              <a:headEnd/>
              <a:tailEnd/>
            </a:ln>
            <a:effectLst/>
          </p:spPr>
          <p:txBody>
            <a:bodyPr>
              <a:spAutoFit/>
            </a:bodyPr>
            <a:lstStyle/>
            <a:p>
              <a:pPr>
                <a:spcBef>
                  <a:spcPct val="50000"/>
                </a:spcBef>
                <a:defRPr/>
              </a:pPr>
              <a:r>
                <a:rPr lang="fr-FR" sz="3200">
                  <a:solidFill>
                    <a:schemeClr val="tx1">
                      <a:lumMod val="65000"/>
                      <a:lumOff val="35000"/>
                    </a:schemeClr>
                  </a:solidFill>
                </a:rPr>
                <a:t>I</a:t>
              </a:r>
            </a:p>
          </p:txBody>
        </p:sp>
        <p:grpSp>
          <p:nvGrpSpPr>
            <p:cNvPr id="6" name="Group 29"/>
            <p:cNvGrpSpPr>
              <a:grpSpLocks/>
            </p:cNvGrpSpPr>
            <p:nvPr/>
          </p:nvGrpSpPr>
          <p:grpSpPr bwMode="auto">
            <a:xfrm flipH="1">
              <a:off x="818293" y="4346515"/>
              <a:ext cx="2418210" cy="1715653"/>
              <a:chOff x="3731" y="2250"/>
              <a:chExt cx="1528" cy="916"/>
            </a:xfrm>
          </p:grpSpPr>
          <p:sp>
            <p:nvSpPr>
              <p:cNvPr id="85025" name="Freeform 30"/>
              <p:cNvSpPr>
                <a:spLocks/>
              </p:cNvSpPr>
              <p:nvPr/>
            </p:nvSpPr>
            <p:spPr bwMode="auto">
              <a:xfrm>
                <a:off x="3731" y="2250"/>
                <a:ext cx="780" cy="612"/>
              </a:xfrm>
              <a:custGeom>
                <a:avLst/>
                <a:gdLst>
                  <a:gd name="T0" fmla="*/ 0 w 1758"/>
                  <a:gd name="T1" fmla="*/ 36 h 1427"/>
                  <a:gd name="T2" fmla="*/ 5 w 1758"/>
                  <a:gd name="T3" fmla="*/ 31 h 1427"/>
                  <a:gd name="T4" fmla="*/ 12 w 1758"/>
                  <a:gd name="T5" fmla="*/ 26 h 1427"/>
                  <a:gd name="T6" fmla="*/ 17 w 1758"/>
                  <a:gd name="T7" fmla="*/ 21 h 1427"/>
                  <a:gd name="T8" fmla="*/ 22 w 1758"/>
                  <a:gd name="T9" fmla="*/ 16 h 1427"/>
                  <a:gd name="T10" fmla="*/ 28 w 1758"/>
                  <a:gd name="T11" fmla="*/ 12 h 1427"/>
                  <a:gd name="T12" fmla="*/ 33 w 1758"/>
                  <a:gd name="T13" fmla="*/ 8 h 1427"/>
                  <a:gd name="T14" fmla="*/ 39 w 1758"/>
                  <a:gd name="T15" fmla="*/ 5 h 1427"/>
                  <a:gd name="T16" fmla="*/ 42 w 1758"/>
                  <a:gd name="T17" fmla="*/ 3 h 1427"/>
                  <a:gd name="T18" fmla="*/ 45 w 1758"/>
                  <a:gd name="T19" fmla="*/ 2 h 1427"/>
                  <a:gd name="T20" fmla="*/ 47 w 1758"/>
                  <a:gd name="T21" fmla="*/ 1 h 1427"/>
                  <a:gd name="T22" fmla="*/ 49 w 1758"/>
                  <a:gd name="T23" fmla="*/ 1 h 1427"/>
                  <a:gd name="T24" fmla="*/ 50 w 1758"/>
                  <a:gd name="T25" fmla="*/ 0 h 1427"/>
                  <a:gd name="T26" fmla="*/ 51 w 1758"/>
                  <a:gd name="T27" fmla="*/ 0 h 1427"/>
                  <a:gd name="T28" fmla="*/ 52 w 1758"/>
                  <a:gd name="T29" fmla="*/ 0 h 1427"/>
                  <a:gd name="T30" fmla="*/ 52 w 1758"/>
                  <a:gd name="T31" fmla="*/ 0 h 1427"/>
                  <a:gd name="T32" fmla="*/ 52 w 1758"/>
                  <a:gd name="T33" fmla="*/ 0 h 1427"/>
                  <a:gd name="T34" fmla="*/ 53 w 1758"/>
                  <a:gd name="T35" fmla="*/ 0 h 1427"/>
                  <a:gd name="T36" fmla="*/ 53 w 1758"/>
                  <a:gd name="T37" fmla="*/ 0 h 1427"/>
                  <a:gd name="T38" fmla="*/ 53 w 1758"/>
                  <a:gd name="T39" fmla="*/ 0 h 1427"/>
                  <a:gd name="T40" fmla="*/ 53 w 1758"/>
                  <a:gd name="T41" fmla="*/ 0 h 1427"/>
                  <a:gd name="T42" fmla="*/ 54 w 1758"/>
                  <a:gd name="T43" fmla="*/ 0 h 1427"/>
                  <a:gd name="T44" fmla="*/ 54 w 1758"/>
                  <a:gd name="T45" fmla="*/ 0 h 1427"/>
                  <a:gd name="T46" fmla="*/ 54 w 1758"/>
                  <a:gd name="T47" fmla="*/ 0 h 1427"/>
                  <a:gd name="T48" fmla="*/ 54 w 1758"/>
                  <a:gd name="T49" fmla="*/ 0 h 1427"/>
                  <a:gd name="T50" fmla="*/ 54 w 1758"/>
                  <a:gd name="T51" fmla="*/ 0 h 1427"/>
                  <a:gd name="T52" fmla="*/ 54 w 1758"/>
                  <a:gd name="T53" fmla="*/ 0 h 1427"/>
                  <a:gd name="T54" fmla="*/ 54 w 1758"/>
                  <a:gd name="T55" fmla="*/ 0 h 1427"/>
                  <a:gd name="T56" fmla="*/ 54 w 1758"/>
                  <a:gd name="T57" fmla="*/ 0 h 1427"/>
                  <a:gd name="T58" fmla="*/ 54 w 1758"/>
                  <a:gd name="T59" fmla="*/ 0 h 1427"/>
                  <a:gd name="T60" fmla="*/ 55 w 1758"/>
                  <a:gd name="T61" fmla="*/ 0 h 1427"/>
                  <a:gd name="T62" fmla="*/ 55 w 1758"/>
                  <a:gd name="T63" fmla="*/ 0 h 1427"/>
                  <a:gd name="T64" fmla="*/ 55 w 1758"/>
                  <a:gd name="T65" fmla="*/ 0 h 1427"/>
                  <a:gd name="T66" fmla="*/ 56 w 1758"/>
                  <a:gd name="T67" fmla="*/ 0 h 1427"/>
                  <a:gd name="T68" fmla="*/ 56 w 1758"/>
                  <a:gd name="T69" fmla="*/ 0 h 1427"/>
                  <a:gd name="T70" fmla="*/ 57 w 1758"/>
                  <a:gd name="T71" fmla="*/ 0 h 1427"/>
                  <a:gd name="T72" fmla="*/ 57 w 1758"/>
                  <a:gd name="T73" fmla="*/ 0 h 1427"/>
                  <a:gd name="T74" fmla="*/ 58 w 1758"/>
                  <a:gd name="T75" fmla="*/ 1 h 1427"/>
                  <a:gd name="T76" fmla="*/ 59 w 1758"/>
                  <a:gd name="T77" fmla="*/ 1 h 1427"/>
                  <a:gd name="T78" fmla="*/ 59 w 1758"/>
                  <a:gd name="T79" fmla="*/ 2 h 1427"/>
                  <a:gd name="T80" fmla="*/ 60 w 1758"/>
                  <a:gd name="T81" fmla="*/ 3 h 1427"/>
                  <a:gd name="T82" fmla="*/ 60 w 1758"/>
                  <a:gd name="T83" fmla="*/ 4 h 1427"/>
                  <a:gd name="T84" fmla="*/ 61 w 1758"/>
                  <a:gd name="T85" fmla="*/ 5 h 1427"/>
                  <a:gd name="T86" fmla="*/ 62 w 1758"/>
                  <a:gd name="T87" fmla="*/ 6 h 1427"/>
                  <a:gd name="T88" fmla="*/ 63 w 1758"/>
                  <a:gd name="T89" fmla="*/ 9 h 1427"/>
                  <a:gd name="T90" fmla="*/ 63 w 1758"/>
                  <a:gd name="T91" fmla="*/ 12 h 1427"/>
                  <a:gd name="T92" fmla="*/ 64 w 1758"/>
                  <a:gd name="T93" fmla="*/ 15 h 1427"/>
                  <a:gd name="T94" fmla="*/ 65 w 1758"/>
                  <a:gd name="T95" fmla="*/ 24 h 1427"/>
                  <a:gd name="T96" fmla="*/ 67 w 1758"/>
                  <a:gd name="T97" fmla="*/ 36 h 1427"/>
                  <a:gd name="T98" fmla="*/ 68 w 1758"/>
                  <a:gd name="T99" fmla="*/ 48 h 142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58"/>
                  <a:gd name="T151" fmla="*/ 0 h 1427"/>
                  <a:gd name="T152" fmla="*/ 1758 w 1758"/>
                  <a:gd name="T153" fmla="*/ 1427 h 142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58" h="1427">
                    <a:moveTo>
                      <a:pt x="0" y="1067"/>
                    </a:moveTo>
                    <a:lnTo>
                      <a:pt x="138" y="923"/>
                    </a:lnTo>
                    <a:lnTo>
                      <a:pt x="293" y="761"/>
                    </a:lnTo>
                    <a:lnTo>
                      <a:pt x="437" y="617"/>
                    </a:lnTo>
                    <a:lnTo>
                      <a:pt x="574" y="486"/>
                    </a:lnTo>
                    <a:lnTo>
                      <a:pt x="718" y="354"/>
                    </a:lnTo>
                    <a:lnTo>
                      <a:pt x="861" y="246"/>
                    </a:lnTo>
                    <a:lnTo>
                      <a:pt x="1011" y="144"/>
                    </a:lnTo>
                    <a:lnTo>
                      <a:pt x="1089" y="102"/>
                    </a:lnTo>
                    <a:lnTo>
                      <a:pt x="1154" y="66"/>
                    </a:lnTo>
                    <a:lnTo>
                      <a:pt x="1226" y="36"/>
                    </a:lnTo>
                    <a:lnTo>
                      <a:pt x="1262" y="24"/>
                    </a:lnTo>
                    <a:lnTo>
                      <a:pt x="1292" y="12"/>
                    </a:lnTo>
                    <a:lnTo>
                      <a:pt x="1328" y="6"/>
                    </a:lnTo>
                    <a:lnTo>
                      <a:pt x="1334" y="6"/>
                    </a:lnTo>
                    <a:lnTo>
                      <a:pt x="1346" y="6"/>
                    </a:lnTo>
                    <a:lnTo>
                      <a:pt x="1352" y="6"/>
                    </a:lnTo>
                    <a:lnTo>
                      <a:pt x="1364" y="6"/>
                    </a:lnTo>
                    <a:lnTo>
                      <a:pt x="1370" y="6"/>
                    </a:lnTo>
                    <a:lnTo>
                      <a:pt x="1370" y="0"/>
                    </a:lnTo>
                    <a:lnTo>
                      <a:pt x="1376" y="0"/>
                    </a:lnTo>
                    <a:lnTo>
                      <a:pt x="1382" y="0"/>
                    </a:lnTo>
                    <a:lnTo>
                      <a:pt x="1388" y="0"/>
                    </a:lnTo>
                    <a:lnTo>
                      <a:pt x="1393" y="0"/>
                    </a:lnTo>
                    <a:lnTo>
                      <a:pt x="1399" y="0"/>
                    </a:lnTo>
                    <a:lnTo>
                      <a:pt x="1405" y="6"/>
                    </a:lnTo>
                    <a:lnTo>
                      <a:pt x="1411" y="6"/>
                    </a:lnTo>
                    <a:lnTo>
                      <a:pt x="1417" y="6"/>
                    </a:lnTo>
                    <a:lnTo>
                      <a:pt x="1429" y="6"/>
                    </a:lnTo>
                    <a:lnTo>
                      <a:pt x="1435" y="6"/>
                    </a:lnTo>
                    <a:lnTo>
                      <a:pt x="1453" y="12"/>
                    </a:lnTo>
                    <a:lnTo>
                      <a:pt x="1465" y="18"/>
                    </a:lnTo>
                    <a:lnTo>
                      <a:pt x="1471" y="18"/>
                    </a:lnTo>
                    <a:lnTo>
                      <a:pt x="1489" y="30"/>
                    </a:lnTo>
                    <a:lnTo>
                      <a:pt x="1507" y="42"/>
                    </a:lnTo>
                    <a:lnTo>
                      <a:pt x="1525" y="60"/>
                    </a:lnTo>
                    <a:lnTo>
                      <a:pt x="1543" y="78"/>
                    </a:lnTo>
                    <a:lnTo>
                      <a:pt x="1561" y="108"/>
                    </a:lnTo>
                    <a:lnTo>
                      <a:pt x="1585" y="150"/>
                    </a:lnTo>
                    <a:lnTo>
                      <a:pt x="1597" y="192"/>
                    </a:lnTo>
                    <a:lnTo>
                      <a:pt x="1615" y="258"/>
                    </a:lnTo>
                    <a:lnTo>
                      <a:pt x="1639" y="342"/>
                    </a:lnTo>
                    <a:lnTo>
                      <a:pt x="1657" y="450"/>
                    </a:lnTo>
                    <a:lnTo>
                      <a:pt x="1686" y="701"/>
                    </a:lnTo>
                    <a:lnTo>
                      <a:pt x="1722" y="1049"/>
                    </a:lnTo>
                    <a:lnTo>
                      <a:pt x="1758" y="1427"/>
                    </a:lnTo>
                  </a:path>
                </a:pathLst>
              </a:custGeom>
              <a:noFill/>
              <a:ln w="28575">
                <a:solidFill>
                  <a:srgbClr val="FF0000"/>
                </a:solidFill>
                <a:round/>
                <a:headEnd/>
                <a:tailEnd/>
              </a:ln>
            </p:spPr>
            <p:txBody>
              <a:bodyPr/>
              <a:lstStyle/>
              <a:p>
                <a:endParaRPr lang="fr-FR"/>
              </a:p>
            </p:txBody>
          </p:sp>
          <p:sp>
            <p:nvSpPr>
              <p:cNvPr id="85026" name="Freeform 31"/>
              <p:cNvSpPr>
                <a:spLocks/>
              </p:cNvSpPr>
              <p:nvPr/>
            </p:nvSpPr>
            <p:spPr bwMode="auto">
              <a:xfrm>
                <a:off x="4511" y="2708"/>
                <a:ext cx="748" cy="458"/>
              </a:xfrm>
              <a:custGeom>
                <a:avLst/>
                <a:gdLst>
                  <a:gd name="T0" fmla="*/ 0 w 1686"/>
                  <a:gd name="T1" fmla="*/ 12 h 1067"/>
                  <a:gd name="T2" fmla="*/ 1 w 1686"/>
                  <a:gd name="T3" fmla="*/ 18 h 1067"/>
                  <a:gd name="T4" fmla="*/ 2 w 1686"/>
                  <a:gd name="T5" fmla="*/ 22 h 1067"/>
                  <a:gd name="T6" fmla="*/ 2 w 1686"/>
                  <a:gd name="T7" fmla="*/ 26 h 1067"/>
                  <a:gd name="T8" fmla="*/ 3 w 1686"/>
                  <a:gd name="T9" fmla="*/ 29 h 1067"/>
                  <a:gd name="T10" fmla="*/ 4 w 1686"/>
                  <a:gd name="T11" fmla="*/ 30 h 1067"/>
                  <a:gd name="T12" fmla="*/ 4 w 1686"/>
                  <a:gd name="T13" fmla="*/ 32 h 1067"/>
                  <a:gd name="T14" fmla="*/ 5 w 1686"/>
                  <a:gd name="T15" fmla="*/ 33 h 1067"/>
                  <a:gd name="T16" fmla="*/ 6 w 1686"/>
                  <a:gd name="T17" fmla="*/ 34 h 1067"/>
                  <a:gd name="T18" fmla="*/ 7 w 1686"/>
                  <a:gd name="T19" fmla="*/ 35 h 1067"/>
                  <a:gd name="T20" fmla="*/ 7 w 1686"/>
                  <a:gd name="T21" fmla="*/ 35 h 1067"/>
                  <a:gd name="T22" fmla="*/ 8 w 1686"/>
                  <a:gd name="T23" fmla="*/ 35 h 1067"/>
                  <a:gd name="T24" fmla="*/ 8 w 1686"/>
                  <a:gd name="T25" fmla="*/ 36 h 1067"/>
                  <a:gd name="T26" fmla="*/ 9 w 1686"/>
                  <a:gd name="T27" fmla="*/ 36 h 1067"/>
                  <a:gd name="T28" fmla="*/ 9 w 1686"/>
                  <a:gd name="T29" fmla="*/ 36 h 1067"/>
                  <a:gd name="T30" fmla="*/ 10 w 1686"/>
                  <a:gd name="T31" fmla="*/ 36 h 1067"/>
                  <a:gd name="T32" fmla="*/ 10 w 1686"/>
                  <a:gd name="T33" fmla="*/ 36 h 1067"/>
                  <a:gd name="T34" fmla="*/ 11 w 1686"/>
                  <a:gd name="T35" fmla="*/ 36 h 1067"/>
                  <a:gd name="T36" fmla="*/ 11 w 1686"/>
                  <a:gd name="T37" fmla="*/ 36 h 1067"/>
                  <a:gd name="T38" fmla="*/ 11 w 1686"/>
                  <a:gd name="T39" fmla="*/ 36 h 1067"/>
                  <a:gd name="T40" fmla="*/ 11 w 1686"/>
                  <a:gd name="T41" fmla="*/ 36 h 1067"/>
                  <a:gd name="T42" fmla="*/ 11 w 1686"/>
                  <a:gd name="T43" fmla="*/ 36 h 1067"/>
                  <a:gd name="T44" fmla="*/ 12 w 1686"/>
                  <a:gd name="T45" fmla="*/ 36 h 1067"/>
                  <a:gd name="T46" fmla="*/ 12 w 1686"/>
                  <a:gd name="T47" fmla="*/ 36 h 1067"/>
                  <a:gd name="T48" fmla="*/ 12 w 1686"/>
                  <a:gd name="T49" fmla="*/ 36 h 1067"/>
                  <a:gd name="T50" fmla="*/ 12 w 1686"/>
                  <a:gd name="T51" fmla="*/ 36 h 1067"/>
                  <a:gd name="T52" fmla="*/ 12 w 1686"/>
                  <a:gd name="T53" fmla="*/ 36 h 1067"/>
                  <a:gd name="T54" fmla="*/ 12 w 1686"/>
                  <a:gd name="T55" fmla="*/ 36 h 1067"/>
                  <a:gd name="T56" fmla="*/ 12 w 1686"/>
                  <a:gd name="T57" fmla="*/ 36 h 1067"/>
                  <a:gd name="T58" fmla="*/ 12 w 1686"/>
                  <a:gd name="T59" fmla="*/ 36 h 1067"/>
                  <a:gd name="T60" fmla="*/ 12 w 1686"/>
                  <a:gd name="T61" fmla="*/ 36 h 1067"/>
                  <a:gd name="T62" fmla="*/ 12 w 1686"/>
                  <a:gd name="T63" fmla="*/ 36 h 1067"/>
                  <a:gd name="T64" fmla="*/ 12 w 1686"/>
                  <a:gd name="T65" fmla="*/ 36 h 1067"/>
                  <a:gd name="T66" fmla="*/ 13 w 1686"/>
                  <a:gd name="T67" fmla="*/ 36 h 1067"/>
                  <a:gd name="T68" fmla="*/ 13 w 1686"/>
                  <a:gd name="T69" fmla="*/ 36 h 1067"/>
                  <a:gd name="T70" fmla="*/ 14 w 1686"/>
                  <a:gd name="T71" fmla="*/ 36 h 1067"/>
                  <a:gd name="T72" fmla="*/ 16 w 1686"/>
                  <a:gd name="T73" fmla="*/ 36 h 1067"/>
                  <a:gd name="T74" fmla="*/ 17 w 1686"/>
                  <a:gd name="T75" fmla="*/ 35 h 1067"/>
                  <a:gd name="T76" fmla="*/ 18 w 1686"/>
                  <a:gd name="T77" fmla="*/ 35 h 1067"/>
                  <a:gd name="T78" fmla="*/ 21 w 1686"/>
                  <a:gd name="T79" fmla="*/ 34 h 1067"/>
                  <a:gd name="T80" fmla="*/ 27 w 1686"/>
                  <a:gd name="T81" fmla="*/ 31 h 1067"/>
                  <a:gd name="T82" fmla="*/ 32 w 1686"/>
                  <a:gd name="T83" fmla="*/ 28 h 1067"/>
                  <a:gd name="T84" fmla="*/ 38 w 1686"/>
                  <a:gd name="T85" fmla="*/ 24 h 1067"/>
                  <a:gd name="T86" fmla="*/ 43 w 1686"/>
                  <a:gd name="T87" fmla="*/ 19 h 1067"/>
                  <a:gd name="T88" fmla="*/ 49 w 1686"/>
                  <a:gd name="T89" fmla="*/ 15 h 1067"/>
                  <a:gd name="T90" fmla="*/ 54 w 1686"/>
                  <a:gd name="T91" fmla="*/ 10 h 1067"/>
                  <a:gd name="T92" fmla="*/ 60 w 1686"/>
                  <a:gd name="T93" fmla="*/ 5 h 1067"/>
                  <a:gd name="T94" fmla="*/ 65 w 1686"/>
                  <a:gd name="T95" fmla="*/ 0 h 1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86"/>
                  <a:gd name="T145" fmla="*/ 0 h 1067"/>
                  <a:gd name="T146" fmla="*/ 1686 w 1686"/>
                  <a:gd name="T147" fmla="*/ 1067 h 1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86" h="1067">
                    <a:moveTo>
                      <a:pt x="0" y="360"/>
                    </a:moveTo>
                    <a:lnTo>
                      <a:pt x="18" y="522"/>
                    </a:lnTo>
                    <a:lnTo>
                      <a:pt x="42" y="665"/>
                    </a:lnTo>
                    <a:lnTo>
                      <a:pt x="60" y="767"/>
                    </a:lnTo>
                    <a:lnTo>
                      <a:pt x="78" y="839"/>
                    </a:lnTo>
                    <a:lnTo>
                      <a:pt x="96" y="899"/>
                    </a:lnTo>
                    <a:lnTo>
                      <a:pt x="114" y="935"/>
                    </a:lnTo>
                    <a:lnTo>
                      <a:pt x="132" y="971"/>
                    </a:lnTo>
                    <a:lnTo>
                      <a:pt x="150" y="995"/>
                    </a:lnTo>
                    <a:lnTo>
                      <a:pt x="168" y="1019"/>
                    </a:lnTo>
                    <a:lnTo>
                      <a:pt x="186" y="1037"/>
                    </a:lnTo>
                    <a:lnTo>
                      <a:pt x="204" y="1043"/>
                    </a:lnTo>
                    <a:lnTo>
                      <a:pt x="215" y="1055"/>
                    </a:lnTo>
                    <a:lnTo>
                      <a:pt x="227" y="1055"/>
                    </a:lnTo>
                    <a:lnTo>
                      <a:pt x="233" y="1061"/>
                    </a:lnTo>
                    <a:lnTo>
                      <a:pt x="251" y="1067"/>
                    </a:lnTo>
                    <a:lnTo>
                      <a:pt x="263" y="1067"/>
                    </a:lnTo>
                    <a:lnTo>
                      <a:pt x="269" y="1067"/>
                    </a:lnTo>
                    <a:lnTo>
                      <a:pt x="275" y="1067"/>
                    </a:lnTo>
                    <a:lnTo>
                      <a:pt x="281" y="1067"/>
                    </a:lnTo>
                    <a:lnTo>
                      <a:pt x="287" y="1067"/>
                    </a:lnTo>
                    <a:lnTo>
                      <a:pt x="293" y="1067"/>
                    </a:lnTo>
                    <a:lnTo>
                      <a:pt x="299" y="1067"/>
                    </a:lnTo>
                    <a:lnTo>
                      <a:pt x="305" y="1067"/>
                    </a:lnTo>
                    <a:lnTo>
                      <a:pt x="311" y="1067"/>
                    </a:lnTo>
                    <a:lnTo>
                      <a:pt x="317" y="1067"/>
                    </a:lnTo>
                    <a:lnTo>
                      <a:pt x="323" y="1067"/>
                    </a:lnTo>
                    <a:lnTo>
                      <a:pt x="335" y="1067"/>
                    </a:lnTo>
                    <a:lnTo>
                      <a:pt x="341" y="1067"/>
                    </a:lnTo>
                    <a:lnTo>
                      <a:pt x="365" y="1061"/>
                    </a:lnTo>
                    <a:lnTo>
                      <a:pt x="401" y="1055"/>
                    </a:lnTo>
                    <a:lnTo>
                      <a:pt x="431" y="1043"/>
                    </a:lnTo>
                    <a:lnTo>
                      <a:pt x="473" y="1031"/>
                    </a:lnTo>
                    <a:lnTo>
                      <a:pt x="544" y="1001"/>
                    </a:lnTo>
                    <a:lnTo>
                      <a:pt x="694" y="917"/>
                    </a:lnTo>
                    <a:lnTo>
                      <a:pt x="831" y="821"/>
                    </a:lnTo>
                    <a:lnTo>
                      <a:pt x="981" y="707"/>
                    </a:lnTo>
                    <a:lnTo>
                      <a:pt x="1124" y="576"/>
                    </a:lnTo>
                    <a:lnTo>
                      <a:pt x="1262" y="444"/>
                    </a:lnTo>
                    <a:lnTo>
                      <a:pt x="1405" y="300"/>
                    </a:lnTo>
                    <a:lnTo>
                      <a:pt x="1549" y="150"/>
                    </a:lnTo>
                    <a:lnTo>
                      <a:pt x="1686" y="0"/>
                    </a:lnTo>
                  </a:path>
                </a:pathLst>
              </a:custGeom>
              <a:noFill/>
              <a:ln w="28575">
                <a:solidFill>
                  <a:srgbClr val="FF0000"/>
                </a:solidFill>
                <a:round/>
                <a:headEnd/>
                <a:tailEnd/>
              </a:ln>
            </p:spPr>
            <p:txBody>
              <a:bodyPr/>
              <a:lstStyle/>
              <a:p>
                <a:endParaRPr lang="fr-FR"/>
              </a:p>
            </p:txBody>
          </p:sp>
        </p:grpSp>
        <p:sp>
          <p:nvSpPr>
            <p:cNvPr id="85008" name="Line 45"/>
            <p:cNvSpPr>
              <a:spLocks noChangeShapeType="1"/>
            </p:cNvSpPr>
            <p:nvPr/>
          </p:nvSpPr>
          <p:spPr bwMode="auto">
            <a:xfrm>
              <a:off x="2038877" y="5101102"/>
              <a:ext cx="0" cy="121385"/>
            </a:xfrm>
            <a:prstGeom prst="line">
              <a:avLst/>
            </a:prstGeom>
            <a:noFill/>
            <a:ln w="9525">
              <a:solidFill>
                <a:srgbClr val="FF0000"/>
              </a:solidFill>
              <a:round/>
              <a:headEnd/>
              <a:tailEnd/>
            </a:ln>
          </p:spPr>
          <p:txBody>
            <a:bodyPr/>
            <a:lstStyle/>
            <a:p>
              <a:endParaRPr lang="fr-FR"/>
            </a:p>
          </p:txBody>
        </p:sp>
        <p:grpSp>
          <p:nvGrpSpPr>
            <p:cNvPr id="8" name="Group 106"/>
            <p:cNvGrpSpPr>
              <a:grpSpLocks/>
            </p:cNvGrpSpPr>
            <p:nvPr/>
          </p:nvGrpSpPr>
          <p:grpSpPr bwMode="auto">
            <a:xfrm>
              <a:off x="842526" y="4342761"/>
              <a:ext cx="2373571" cy="1714402"/>
              <a:chOff x="3488" y="695"/>
              <a:chExt cx="1861" cy="1370"/>
            </a:xfrm>
          </p:grpSpPr>
          <p:sp>
            <p:nvSpPr>
              <p:cNvPr id="27" name="Freeform 50"/>
              <p:cNvSpPr>
                <a:spLocks/>
              </p:cNvSpPr>
              <p:nvPr/>
            </p:nvSpPr>
            <p:spPr bwMode="auto">
              <a:xfrm>
                <a:off x="4588" y="2027"/>
                <a:ext cx="129" cy="37"/>
              </a:xfrm>
              <a:custGeom>
                <a:avLst/>
                <a:gdLst/>
                <a:ahLst/>
                <a:cxnLst>
                  <a:cxn ang="0">
                    <a:pos x="0" y="73"/>
                  </a:cxn>
                  <a:cxn ang="0">
                    <a:pos x="5" y="75"/>
                  </a:cxn>
                  <a:cxn ang="0">
                    <a:pos x="11" y="75"/>
                  </a:cxn>
                  <a:cxn ang="0">
                    <a:pos x="13" y="75"/>
                  </a:cxn>
                  <a:cxn ang="0">
                    <a:pos x="18" y="75"/>
                  </a:cxn>
                  <a:cxn ang="0">
                    <a:pos x="24" y="75"/>
                  </a:cxn>
                  <a:cxn ang="0">
                    <a:pos x="30" y="75"/>
                  </a:cxn>
                  <a:cxn ang="0">
                    <a:pos x="35" y="75"/>
                  </a:cxn>
                  <a:cxn ang="0">
                    <a:pos x="41" y="75"/>
                  </a:cxn>
                  <a:cxn ang="0">
                    <a:pos x="48" y="75"/>
                  </a:cxn>
                  <a:cxn ang="0">
                    <a:pos x="54" y="75"/>
                  </a:cxn>
                  <a:cxn ang="0">
                    <a:pos x="61" y="73"/>
                  </a:cxn>
                  <a:cxn ang="0">
                    <a:pos x="65" y="73"/>
                  </a:cxn>
                  <a:cxn ang="0">
                    <a:pos x="72" y="73"/>
                  </a:cxn>
                  <a:cxn ang="0">
                    <a:pos x="76" y="73"/>
                  </a:cxn>
                  <a:cxn ang="0">
                    <a:pos x="78" y="73"/>
                  </a:cxn>
                  <a:cxn ang="0">
                    <a:pos x="84" y="71"/>
                  </a:cxn>
                  <a:cxn ang="0">
                    <a:pos x="91" y="71"/>
                  </a:cxn>
                  <a:cxn ang="0">
                    <a:pos x="97" y="71"/>
                  </a:cxn>
                  <a:cxn ang="0">
                    <a:pos x="102" y="69"/>
                  </a:cxn>
                  <a:cxn ang="0">
                    <a:pos x="108" y="69"/>
                  </a:cxn>
                  <a:cxn ang="0">
                    <a:pos x="113" y="67"/>
                  </a:cxn>
                  <a:cxn ang="0">
                    <a:pos x="119" y="67"/>
                  </a:cxn>
                  <a:cxn ang="0">
                    <a:pos x="123" y="65"/>
                  </a:cxn>
                  <a:cxn ang="0">
                    <a:pos x="130" y="65"/>
                  </a:cxn>
                  <a:cxn ang="0">
                    <a:pos x="136" y="62"/>
                  </a:cxn>
                  <a:cxn ang="0">
                    <a:pos x="141" y="62"/>
                  </a:cxn>
                  <a:cxn ang="0">
                    <a:pos x="147" y="60"/>
                  </a:cxn>
                  <a:cxn ang="0">
                    <a:pos x="154" y="60"/>
                  </a:cxn>
                  <a:cxn ang="0">
                    <a:pos x="158" y="58"/>
                  </a:cxn>
                  <a:cxn ang="0">
                    <a:pos x="164" y="56"/>
                  </a:cxn>
                  <a:cxn ang="0">
                    <a:pos x="171" y="54"/>
                  </a:cxn>
                  <a:cxn ang="0">
                    <a:pos x="177" y="54"/>
                  </a:cxn>
                  <a:cxn ang="0">
                    <a:pos x="182" y="52"/>
                  </a:cxn>
                  <a:cxn ang="0">
                    <a:pos x="188" y="49"/>
                  </a:cxn>
                  <a:cxn ang="0">
                    <a:pos x="195" y="47"/>
                  </a:cxn>
                  <a:cxn ang="0">
                    <a:pos x="201" y="47"/>
                  </a:cxn>
                  <a:cxn ang="0">
                    <a:pos x="208" y="45"/>
                  </a:cxn>
                  <a:cxn ang="0">
                    <a:pos x="216" y="43"/>
                  </a:cxn>
                  <a:cxn ang="0">
                    <a:pos x="223" y="41"/>
                  </a:cxn>
                  <a:cxn ang="0">
                    <a:pos x="234" y="36"/>
                  </a:cxn>
                  <a:cxn ang="0">
                    <a:pos x="240" y="34"/>
                  </a:cxn>
                  <a:cxn ang="0">
                    <a:pos x="246" y="32"/>
                  </a:cxn>
                  <a:cxn ang="0">
                    <a:pos x="253" y="28"/>
                  </a:cxn>
                  <a:cxn ang="0">
                    <a:pos x="259" y="26"/>
                  </a:cxn>
                  <a:cxn ang="0">
                    <a:pos x="272" y="21"/>
                  </a:cxn>
                  <a:cxn ang="0">
                    <a:pos x="281" y="19"/>
                  </a:cxn>
                  <a:cxn ang="0">
                    <a:pos x="288" y="17"/>
                  </a:cxn>
                  <a:cxn ang="0">
                    <a:pos x="300" y="10"/>
                  </a:cxn>
                  <a:cxn ang="0">
                    <a:pos x="313" y="6"/>
                  </a:cxn>
                  <a:cxn ang="0">
                    <a:pos x="326" y="0"/>
                  </a:cxn>
                </a:cxnLst>
                <a:rect l="0" t="0" r="r" b="b"/>
                <a:pathLst>
                  <a:path w="326" h="75">
                    <a:moveTo>
                      <a:pt x="0" y="73"/>
                    </a:moveTo>
                    <a:lnTo>
                      <a:pt x="5" y="75"/>
                    </a:lnTo>
                    <a:lnTo>
                      <a:pt x="11" y="75"/>
                    </a:lnTo>
                    <a:lnTo>
                      <a:pt x="13" y="75"/>
                    </a:lnTo>
                    <a:lnTo>
                      <a:pt x="18" y="75"/>
                    </a:lnTo>
                    <a:lnTo>
                      <a:pt x="24" y="75"/>
                    </a:lnTo>
                    <a:lnTo>
                      <a:pt x="30" y="75"/>
                    </a:lnTo>
                    <a:lnTo>
                      <a:pt x="35" y="75"/>
                    </a:lnTo>
                    <a:lnTo>
                      <a:pt x="41" y="75"/>
                    </a:lnTo>
                    <a:lnTo>
                      <a:pt x="48" y="75"/>
                    </a:lnTo>
                    <a:lnTo>
                      <a:pt x="54" y="75"/>
                    </a:lnTo>
                    <a:lnTo>
                      <a:pt x="61" y="73"/>
                    </a:lnTo>
                    <a:lnTo>
                      <a:pt x="65" y="73"/>
                    </a:lnTo>
                    <a:lnTo>
                      <a:pt x="72" y="73"/>
                    </a:lnTo>
                    <a:lnTo>
                      <a:pt x="76" y="73"/>
                    </a:lnTo>
                    <a:lnTo>
                      <a:pt x="78" y="73"/>
                    </a:lnTo>
                    <a:lnTo>
                      <a:pt x="84" y="71"/>
                    </a:lnTo>
                    <a:lnTo>
                      <a:pt x="91" y="71"/>
                    </a:lnTo>
                    <a:lnTo>
                      <a:pt x="97" y="71"/>
                    </a:lnTo>
                    <a:lnTo>
                      <a:pt x="102" y="69"/>
                    </a:lnTo>
                    <a:lnTo>
                      <a:pt x="108" y="69"/>
                    </a:lnTo>
                    <a:lnTo>
                      <a:pt x="113" y="67"/>
                    </a:lnTo>
                    <a:lnTo>
                      <a:pt x="119" y="67"/>
                    </a:lnTo>
                    <a:lnTo>
                      <a:pt x="123" y="65"/>
                    </a:lnTo>
                    <a:lnTo>
                      <a:pt x="130" y="65"/>
                    </a:lnTo>
                    <a:lnTo>
                      <a:pt x="136" y="62"/>
                    </a:lnTo>
                    <a:lnTo>
                      <a:pt x="141" y="62"/>
                    </a:lnTo>
                    <a:lnTo>
                      <a:pt x="147" y="60"/>
                    </a:lnTo>
                    <a:lnTo>
                      <a:pt x="154" y="60"/>
                    </a:lnTo>
                    <a:lnTo>
                      <a:pt x="158" y="58"/>
                    </a:lnTo>
                    <a:lnTo>
                      <a:pt x="164" y="56"/>
                    </a:lnTo>
                    <a:lnTo>
                      <a:pt x="171" y="54"/>
                    </a:lnTo>
                    <a:lnTo>
                      <a:pt x="177" y="54"/>
                    </a:lnTo>
                    <a:lnTo>
                      <a:pt x="182" y="52"/>
                    </a:lnTo>
                    <a:lnTo>
                      <a:pt x="188" y="49"/>
                    </a:lnTo>
                    <a:lnTo>
                      <a:pt x="195" y="47"/>
                    </a:lnTo>
                    <a:lnTo>
                      <a:pt x="201" y="47"/>
                    </a:lnTo>
                    <a:lnTo>
                      <a:pt x="208" y="45"/>
                    </a:lnTo>
                    <a:lnTo>
                      <a:pt x="216" y="43"/>
                    </a:lnTo>
                    <a:lnTo>
                      <a:pt x="223" y="41"/>
                    </a:lnTo>
                    <a:lnTo>
                      <a:pt x="234" y="36"/>
                    </a:lnTo>
                    <a:lnTo>
                      <a:pt x="240" y="34"/>
                    </a:lnTo>
                    <a:lnTo>
                      <a:pt x="246" y="32"/>
                    </a:lnTo>
                    <a:lnTo>
                      <a:pt x="253" y="28"/>
                    </a:lnTo>
                    <a:lnTo>
                      <a:pt x="259" y="26"/>
                    </a:lnTo>
                    <a:lnTo>
                      <a:pt x="272" y="21"/>
                    </a:lnTo>
                    <a:lnTo>
                      <a:pt x="281" y="19"/>
                    </a:lnTo>
                    <a:lnTo>
                      <a:pt x="288" y="17"/>
                    </a:lnTo>
                    <a:lnTo>
                      <a:pt x="300" y="10"/>
                    </a:lnTo>
                    <a:lnTo>
                      <a:pt x="313" y="6"/>
                    </a:lnTo>
                    <a:lnTo>
                      <a:pt x="326" y="0"/>
                    </a:lnTo>
                  </a:path>
                </a:pathLst>
              </a:custGeom>
              <a:noFill/>
              <a:ln w="57150" cmpd="sng">
                <a:solidFill>
                  <a:schemeClr val="accent3">
                    <a:lumMod val="75000"/>
                  </a:schemeClr>
                </a:solidFill>
                <a:prstDash val="solid"/>
                <a:round/>
                <a:headEnd/>
                <a:tailEnd/>
              </a:ln>
            </p:spPr>
            <p:txBody>
              <a:bodyPr/>
              <a:lstStyle/>
              <a:p>
                <a:pPr>
                  <a:defRPr/>
                </a:pPr>
                <a:endParaRPr lang="fr-FR"/>
              </a:p>
            </p:txBody>
          </p:sp>
          <p:grpSp>
            <p:nvGrpSpPr>
              <p:cNvPr id="9" name="Group 105"/>
              <p:cNvGrpSpPr>
                <a:grpSpLocks/>
              </p:cNvGrpSpPr>
              <p:nvPr/>
            </p:nvGrpSpPr>
            <p:grpSpPr bwMode="auto">
              <a:xfrm>
                <a:off x="3488" y="695"/>
                <a:ext cx="1861" cy="1370"/>
                <a:chOff x="3488" y="693"/>
                <a:chExt cx="1861" cy="1370"/>
              </a:xfrm>
            </p:grpSpPr>
            <p:sp>
              <p:nvSpPr>
                <p:cNvPr id="29" name="Freeform 46"/>
                <p:cNvSpPr>
                  <a:spLocks/>
                </p:cNvSpPr>
                <p:nvPr/>
              </p:nvSpPr>
              <p:spPr bwMode="auto">
                <a:xfrm>
                  <a:off x="4168" y="695"/>
                  <a:ext cx="108" cy="16"/>
                </a:xfrm>
                <a:custGeom>
                  <a:avLst/>
                  <a:gdLst/>
                  <a:ahLst/>
                  <a:cxnLst>
                    <a:cxn ang="0">
                      <a:pos x="0" y="33"/>
                    </a:cxn>
                    <a:cxn ang="0">
                      <a:pos x="6" y="31"/>
                    </a:cxn>
                    <a:cxn ang="0">
                      <a:pos x="13" y="28"/>
                    </a:cxn>
                    <a:cxn ang="0">
                      <a:pos x="19" y="28"/>
                    </a:cxn>
                    <a:cxn ang="0">
                      <a:pos x="26" y="26"/>
                    </a:cxn>
                    <a:cxn ang="0">
                      <a:pos x="32" y="24"/>
                    </a:cxn>
                    <a:cxn ang="0">
                      <a:pos x="39" y="22"/>
                    </a:cxn>
                    <a:cxn ang="0">
                      <a:pos x="45" y="20"/>
                    </a:cxn>
                    <a:cxn ang="0">
                      <a:pos x="52" y="20"/>
                    </a:cxn>
                    <a:cxn ang="0">
                      <a:pos x="56" y="18"/>
                    </a:cxn>
                    <a:cxn ang="0">
                      <a:pos x="62" y="15"/>
                    </a:cxn>
                    <a:cxn ang="0">
                      <a:pos x="67" y="15"/>
                    </a:cxn>
                    <a:cxn ang="0">
                      <a:pos x="69" y="15"/>
                    </a:cxn>
                    <a:cxn ang="0">
                      <a:pos x="75" y="13"/>
                    </a:cxn>
                    <a:cxn ang="0">
                      <a:pos x="82" y="11"/>
                    </a:cxn>
                    <a:cxn ang="0">
                      <a:pos x="88" y="11"/>
                    </a:cxn>
                    <a:cxn ang="0">
                      <a:pos x="93" y="9"/>
                    </a:cxn>
                    <a:cxn ang="0">
                      <a:pos x="99" y="9"/>
                    </a:cxn>
                    <a:cxn ang="0">
                      <a:pos x="106" y="7"/>
                    </a:cxn>
                    <a:cxn ang="0">
                      <a:pos x="110" y="7"/>
                    </a:cxn>
                    <a:cxn ang="0">
                      <a:pos x="114" y="7"/>
                    </a:cxn>
                    <a:cxn ang="0">
                      <a:pos x="119" y="7"/>
                    </a:cxn>
                    <a:cxn ang="0">
                      <a:pos x="125" y="5"/>
                    </a:cxn>
                    <a:cxn ang="0">
                      <a:pos x="127" y="5"/>
                    </a:cxn>
                    <a:cxn ang="0">
                      <a:pos x="132" y="5"/>
                    </a:cxn>
                    <a:cxn ang="0">
                      <a:pos x="138" y="2"/>
                    </a:cxn>
                    <a:cxn ang="0">
                      <a:pos x="144" y="2"/>
                    </a:cxn>
                    <a:cxn ang="0">
                      <a:pos x="151" y="2"/>
                    </a:cxn>
                    <a:cxn ang="0">
                      <a:pos x="155" y="2"/>
                    </a:cxn>
                    <a:cxn ang="0">
                      <a:pos x="162" y="2"/>
                    </a:cxn>
                    <a:cxn ang="0">
                      <a:pos x="166" y="2"/>
                    </a:cxn>
                    <a:cxn ang="0">
                      <a:pos x="173" y="0"/>
                    </a:cxn>
                    <a:cxn ang="0">
                      <a:pos x="177" y="0"/>
                    </a:cxn>
                    <a:cxn ang="0">
                      <a:pos x="183" y="0"/>
                    </a:cxn>
                    <a:cxn ang="0">
                      <a:pos x="190" y="0"/>
                    </a:cxn>
                    <a:cxn ang="0">
                      <a:pos x="194" y="0"/>
                    </a:cxn>
                    <a:cxn ang="0">
                      <a:pos x="201" y="2"/>
                    </a:cxn>
                    <a:cxn ang="0">
                      <a:pos x="207" y="2"/>
                    </a:cxn>
                    <a:cxn ang="0">
                      <a:pos x="211" y="2"/>
                    </a:cxn>
                    <a:cxn ang="0">
                      <a:pos x="218" y="2"/>
                    </a:cxn>
                    <a:cxn ang="0">
                      <a:pos x="224" y="2"/>
                    </a:cxn>
                    <a:cxn ang="0">
                      <a:pos x="229" y="5"/>
                    </a:cxn>
                    <a:cxn ang="0">
                      <a:pos x="237" y="5"/>
                    </a:cxn>
                    <a:cxn ang="0">
                      <a:pos x="242" y="7"/>
                    </a:cxn>
                    <a:cxn ang="0">
                      <a:pos x="248" y="7"/>
                    </a:cxn>
                    <a:cxn ang="0">
                      <a:pos x="255" y="9"/>
                    </a:cxn>
                    <a:cxn ang="0">
                      <a:pos x="261" y="11"/>
                    </a:cxn>
                    <a:cxn ang="0">
                      <a:pos x="263" y="11"/>
                    </a:cxn>
                    <a:cxn ang="0">
                      <a:pos x="268" y="11"/>
                    </a:cxn>
                    <a:cxn ang="0">
                      <a:pos x="272" y="13"/>
                    </a:cxn>
                    <a:cxn ang="0">
                      <a:pos x="274" y="13"/>
                    </a:cxn>
                  </a:cxnLst>
                  <a:rect l="0" t="0" r="r" b="b"/>
                  <a:pathLst>
                    <a:path w="274" h="33">
                      <a:moveTo>
                        <a:pt x="0" y="33"/>
                      </a:moveTo>
                      <a:lnTo>
                        <a:pt x="6" y="31"/>
                      </a:lnTo>
                      <a:lnTo>
                        <a:pt x="13" y="28"/>
                      </a:lnTo>
                      <a:lnTo>
                        <a:pt x="19" y="28"/>
                      </a:lnTo>
                      <a:lnTo>
                        <a:pt x="26" y="26"/>
                      </a:lnTo>
                      <a:lnTo>
                        <a:pt x="32" y="24"/>
                      </a:lnTo>
                      <a:lnTo>
                        <a:pt x="39" y="22"/>
                      </a:lnTo>
                      <a:lnTo>
                        <a:pt x="45" y="20"/>
                      </a:lnTo>
                      <a:lnTo>
                        <a:pt x="52" y="20"/>
                      </a:lnTo>
                      <a:lnTo>
                        <a:pt x="56" y="18"/>
                      </a:lnTo>
                      <a:lnTo>
                        <a:pt x="62" y="15"/>
                      </a:lnTo>
                      <a:lnTo>
                        <a:pt x="67" y="15"/>
                      </a:lnTo>
                      <a:lnTo>
                        <a:pt x="69" y="15"/>
                      </a:lnTo>
                      <a:lnTo>
                        <a:pt x="75" y="13"/>
                      </a:lnTo>
                      <a:lnTo>
                        <a:pt x="82" y="11"/>
                      </a:lnTo>
                      <a:lnTo>
                        <a:pt x="88" y="11"/>
                      </a:lnTo>
                      <a:lnTo>
                        <a:pt x="93" y="9"/>
                      </a:lnTo>
                      <a:lnTo>
                        <a:pt x="99" y="9"/>
                      </a:lnTo>
                      <a:lnTo>
                        <a:pt x="106" y="7"/>
                      </a:lnTo>
                      <a:lnTo>
                        <a:pt x="110" y="7"/>
                      </a:lnTo>
                      <a:lnTo>
                        <a:pt x="114" y="7"/>
                      </a:lnTo>
                      <a:lnTo>
                        <a:pt x="119" y="7"/>
                      </a:lnTo>
                      <a:lnTo>
                        <a:pt x="125" y="5"/>
                      </a:lnTo>
                      <a:lnTo>
                        <a:pt x="127" y="5"/>
                      </a:lnTo>
                      <a:lnTo>
                        <a:pt x="132" y="5"/>
                      </a:lnTo>
                      <a:lnTo>
                        <a:pt x="138" y="2"/>
                      </a:lnTo>
                      <a:lnTo>
                        <a:pt x="144" y="2"/>
                      </a:lnTo>
                      <a:lnTo>
                        <a:pt x="151" y="2"/>
                      </a:lnTo>
                      <a:lnTo>
                        <a:pt x="155" y="2"/>
                      </a:lnTo>
                      <a:lnTo>
                        <a:pt x="162" y="2"/>
                      </a:lnTo>
                      <a:lnTo>
                        <a:pt x="166" y="2"/>
                      </a:lnTo>
                      <a:lnTo>
                        <a:pt x="173" y="0"/>
                      </a:lnTo>
                      <a:lnTo>
                        <a:pt x="177" y="0"/>
                      </a:lnTo>
                      <a:lnTo>
                        <a:pt x="183" y="0"/>
                      </a:lnTo>
                      <a:lnTo>
                        <a:pt x="190" y="0"/>
                      </a:lnTo>
                      <a:lnTo>
                        <a:pt x="194" y="0"/>
                      </a:lnTo>
                      <a:lnTo>
                        <a:pt x="201" y="2"/>
                      </a:lnTo>
                      <a:lnTo>
                        <a:pt x="207" y="2"/>
                      </a:lnTo>
                      <a:lnTo>
                        <a:pt x="211" y="2"/>
                      </a:lnTo>
                      <a:lnTo>
                        <a:pt x="218" y="2"/>
                      </a:lnTo>
                      <a:lnTo>
                        <a:pt x="224" y="2"/>
                      </a:lnTo>
                      <a:lnTo>
                        <a:pt x="229" y="5"/>
                      </a:lnTo>
                      <a:lnTo>
                        <a:pt x="237" y="5"/>
                      </a:lnTo>
                      <a:lnTo>
                        <a:pt x="242" y="7"/>
                      </a:lnTo>
                      <a:lnTo>
                        <a:pt x="248" y="7"/>
                      </a:lnTo>
                      <a:lnTo>
                        <a:pt x="255" y="9"/>
                      </a:lnTo>
                      <a:lnTo>
                        <a:pt x="261" y="11"/>
                      </a:lnTo>
                      <a:lnTo>
                        <a:pt x="263" y="11"/>
                      </a:lnTo>
                      <a:lnTo>
                        <a:pt x="268" y="11"/>
                      </a:lnTo>
                      <a:lnTo>
                        <a:pt x="272" y="13"/>
                      </a:lnTo>
                      <a:lnTo>
                        <a:pt x="274" y="13"/>
                      </a:lnTo>
                    </a:path>
                  </a:pathLst>
                </a:custGeom>
                <a:noFill/>
                <a:ln w="57150" cmpd="sng">
                  <a:solidFill>
                    <a:schemeClr val="accent3">
                      <a:lumMod val="75000"/>
                    </a:schemeClr>
                  </a:solidFill>
                  <a:prstDash val="solid"/>
                  <a:round/>
                  <a:headEnd/>
                  <a:tailEnd/>
                </a:ln>
              </p:spPr>
              <p:txBody>
                <a:bodyPr/>
                <a:lstStyle/>
                <a:p>
                  <a:pPr>
                    <a:defRPr/>
                  </a:pPr>
                  <a:endParaRPr lang="fr-FR"/>
                </a:p>
              </p:txBody>
            </p:sp>
            <p:sp>
              <p:nvSpPr>
                <p:cNvPr id="30" name="Freeform 47"/>
                <p:cNvSpPr>
                  <a:spLocks/>
                </p:cNvSpPr>
                <p:nvPr/>
              </p:nvSpPr>
              <p:spPr bwMode="auto">
                <a:xfrm>
                  <a:off x="4274" y="700"/>
                  <a:ext cx="103" cy="236"/>
                </a:xfrm>
                <a:custGeom>
                  <a:avLst/>
                  <a:gdLst/>
                  <a:ahLst/>
                  <a:cxnLst>
                    <a:cxn ang="0">
                      <a:pos x="0" y="0"/>
                    </a:cxn>
                    <a:cxn ang="0">
                      <a:pos x="7" y="2"/>
                    </a:cxn>
                    <a:cxn ang="0">
                      <a:pos x="13" y="5"/>
                    </a:cxn>
                    <a:cxn ang="0">
                      <a:pos x="15" y="7"/>
                    </a:cxn>
                    <a:cxn ang="0">
                      <a:pos x="20" y="9"/>
                    </a:cxn>
                    <a:cxn ang="0">
                      <a:pos x="26" y="11"/>
                    </a:cxn>
                    <a:cxn ang="0">
                      <a:pos x="32" y="13"/>
                    </a:cxn>
                    <a:cxn ang="0">
                      <a:pos x="37" y="15"/>
                    </a:cxn>
                    <a:cxn ang="0">
                      <a:pos x="43" y="20"/>
                    </a:cxn>
                    <a:cxn ang="0">
                      <a:pos x="50" y="24"/>
                    </a:cxn>
                    <a:cxn ang="0">
                      <a:pos x="56" y="26"/>
                    </a:cxn>
                    <a:cxn ang="0">
                      <a:pos x="61" y="31"/>
                    </a:cxn>
                    <a:cxn ang="0">
                      <a:pos x="67" y="35"/>
                    </a:cxn>
                    <a:cxn ang="0">
                      <a:pos x="71" y="39"/>
                    </a:cxn>
                    <a:cxn ang="0">
                      <a:pos x="78" y="44"/>
                    </a:cxn>
                    <a:cxn ang="0">
                      <a:pos x="84" y="50"/>
                    </a:cxn>
                    <a:cxn ang="0">
                      <a:pos x="89" y="52"/>
                    </a:cxn>
                    <a:cxn ang="0">
                      <a:pos x="91" y="57"/>
                    </a:cxn>
                    <a:cxn ang="0">
                      <a:pos x="97" y="63"/>
                    </a:cxn>
                    <a:cxn ang="0">
                      <a:pos x="104" y="67"/>
                    </a:cxn>
                    <a:cxn ang="0">
                      <a:pos x="110" y="76"/>
                    </a:cxn>
                    <a:cxn ang="0">
                      <a:pos x="117" y="83"/>
                    </a:cxn>
                    <a:cxn ang="0">
                      <a:pos x="123" y="91"/>
                    </a:cxn>
                    <a:cxn ang="0">
                      <a:pos x="125" y="96"/>
                    </a:cxn>
                    <a:cxn ang="0">
                      <a:pos x="130" y="100"/>
                    </a:cxn>
                    <a:cxn ang="0">
                      <a:pos x="136" y="109"/>
                    </a:cxn>
                    <a:cxn ang="0">
                      <a:pos x="140" y="115"/>
                    </a:cxn>
                    <a:cxn ang="0">
                      <a:pos x="143" y="121"/>
                    </a:cxn>
                    <a:cxn ang="0">
                      <a:pos x="147" y="126"/>
                    </a:cxn>
                    <a:cxn ang="0">
                      <a:pos x="151" y="134"/>
                    </a:cxn>
                    <a:cxn ang="0">
                      <a:pos x="153" y="139"/>
                    </a:cxn>
                    <a:cxn ang="0">
                      <a:pos x="158" y="147"/>
                    </a:cxn>
                    <a:cxn ang="0">
                      <a:pos x="162" y="154"/>
                    </a:cxn>
                    <a:cxn ang="0">
                      <a:pos x="164" y="160"/>
                    </a:cxn>
                    <a:cxn ang="0">
                      <a:pos x="171" y="173"/>
                    </a:cxn>
                    <a:cxn ang="0">
                      <a:pos x="177" y="189"/>
                    </a:cxn>
                    <a:cxn ang="0">
                      <a:pos x="184" y="202"/>
                    </a:cxn>
                    <a:cxn ang="0">
                      <a:pos x="190" y="219"/>
                    </a:cxn>
                    <a:cxn ang="0">
                      <a:pos x="197" y="236"/>
                    </a:cxn>
                    <a:cxn ang="0">
                      <a:pos x="203" y="254"/>
                    </a:cxn>
                    <a:cxn ang="0">
                      <a:pos x="207" y="271"/>
                    </a:cxn>
                    <a:cxn ang="0">
                      <a:pos x="214" y="288"/>
                    </a:cxn>
                    <a:cxn ang="0">
                      <a:pos x="218" y="310"/>
                    </a:cxn>
                    <a:cxn ang="0">
                      <a:pos x="225" y="332"/>
                    </a:cxn>
                    <a:cxn ang="0">
                      <a:pos x="231" y="355"/>
                    </a:cxn>
                    <a:cxn ang="0">
                      <a:pos x="238" y="381"/>
                    </a:cxn>
                    <a:cxn ang="0">
                      <a:pos x="244" y="407"/>
                    </a:cxn>
                    <a:cxn ang="0">
                      <a:pos x="248" y="435"/>
                    </a:cxn>
                    <a:cxn ang="0">
                      <a:pos x="257" y="470"/>
                    </a:cxn>
                    <a:cxn ang="0">
                      <a:pos x="259" y="490"/>
                    </a:cxn>
                    <a:cxn ang="0">
                      <a:pos x="264" y="507"/>
                    </a:cxn>
                  </a:cxnLst>
                  <a:rect l="0" t="0" r="r" b="b"/>
                  <a:pathLst>
                    <a:path w="264" h="507">
                      <a:moveTo>
                        <a:pt x="0" y="0"/>
                      </a:moveTo>
                      <a:lnTo>
                        <a:pt x="7" y="2"/>
                      </a:lnTo>
                      <a:lnTo>
                        <a:pt x="13" y="5"/>
                      </a:lnTo>
                      <a:lnTo>
                        <a:pt x="15" y="7"/>
                      </a:lnTo>
                      <a:lnTo>
                        <a:pt x="20" y="9"/>
                      </a:lnTo>
                      <a:lnTo>
                        <a:pt x="26" y="11"/>
                      </a:lnTo>
                      <a:lnTo>
                        <a:pt x="32" y="13"/>
                      </a:lnTo>
                      <a:lnTo>
                        <a:pt x="37" y="15"/>
                      </a:lnTo>
                      <a:lnTo>
                        <a:pt x="43" y="20"/>
                      </a:lnTo>
                      <a:lnTo>
                        <a:pt x="50" y="24"/>
                      </a:lnTo>
                      <a:lnTo>
                        <a:pt x="56" y="26"/>
                      </a:lnTo>
                      <a:lnTo>
                        <a:pt x="61" y="31"/>
                      </a:lnTo>
                      <a:lnTo>
                        <a:pt x="67" y="35"/>
                      </a:lnTo>
                      <a:lnTo>
                        <a:pt x="71" y="39"/>
                      </a:lnTo>
                      <a:lnTo>
                        <a:pt x="78" y="44"/>
                      </a:lnTo>
                      <a:lnTo>
                        <a:pt x="84" y="50"/>
                      </a:lnTo>
                      <a:lnTo>
                        <a:pt x="89" y="52"/>
                      </a:lnTo>
                      <a:lnTo>
                        <a:pt x="91" y="57"/>
                      </a:lnTo>
                      <a:lnTo>
                        <a:pt x="97" y="63"/>
                      </a:lnTo>
                      <a:lnTo>
                        <a:pt x="104" y="67"/>
                      </a:lnTo>
                      <a:lnTo>
                        <a:pt x="110" y="76"/>
                      </a:lnTo>
                      <a:lnTo>
                        <a:pt x="117" y="83"/>
                      </a:lnTo>
                      <a:lnTo>
                        <a:pt x="123" y="91"/>
                      </a:lnTo>
                      <a:lnTo>
                        <a:pt x="125" y="96"/>
                      </a:lnTo>
                      <a:lnTo>
                        <a:pt x="130" y="100"/>
                      </a:lnTo>
                      <a:lnTo>
                        <a:pt x="136" y="109"/>
                      </a:lnTo>
                      <a:lnTo>
                        <a:pt x="140" y="115"/>
                      </a:lnTo>
                      <a:lnTo>
                        <a:pt x="143" y="121"/>
                      </a:lnTo>
                      <a:lnTo>
                        <a:pt x="147" y="126"/>
                      </a:lnTo>
                      <a:lnTo>
                        <a:pt x="151" y="134"/>
                      </a:lnTo>
                      <a:lnTo>
                        <a:pt x="153" y="139"/>
                      </a:lnTo>
                      <a:lnTo>
                        <a:pt x="158" y="147"/>
                      </a:lnTo>
                      <a:lnTo>
                        <a:pt x="162" y="154"/>
                      </a:lnTo>
                      <a:lnTo>
                        <a:pt x="164" y="160"/>
                      </a:lnTo>
                      <a:lnTo>
                        <a:pt x="171" y="173"/>
                      </a:lnTo>
                      <a:lnTo>
                        <a:pt x="177" y="189"/>
                      </a:lnTo>
                      <a:lnTo>
                        <a:pt x="184" y="202"/>
                      </a:lnTo>
                      <a:lnTo>
                        <a:pt x="190" y="219"/>
                      </a:lnTo>
                      <a:lnTo>
                        <a:pt x="197" y="236"/>
                      </a:lnTo>
                      <a:lnTo>
                        <a:pt x="203" y="254"/>
                      </a:lnTo>
                      <a:lnTo>
                        <a:pt x="207" y="271"/>
                      </a:lnTo>
                      <a:lnTo>
                        <a:pt x="214" y="288"/>
                      </a:lnTo>
                      <a:lnTo>
                        <a:pt x="218" y="310"/>
                      </a:lnTo>
                      <a:lnTo>
                        <a:pt x="225" y="332"/>
                      </a:lnTo>
                      <a:lnTo>
                        <a:pt x="231" y="355"/>
                      </a:lnTo>
                      <a:lnTo>
                        <a:pt x="238" y="381"/>
                      </a:lnTo>
                      <a:lnTo>
                        <a:pt x="244" y="407"/>
                      </a:lnTo>
                      <a:lnTo>
                        <a:pt x="248" y="435"/>
                      </a:lnTo>
                      <a:lnTo>
                        <a:pt x="257" y="470"/>
                      </a:lnTo>
                      <a:lnTo>
                        <a:pt x="259" y="490"/>
                      </a:lnTo>
                      <a:lnTo>
                        <a:pt x="264" y="507"/>
                      </a:lnTo>
                    </a:path>
                  </a:pathLst>
                </a:custGeom>
                <a:noFill/>
                <a:ln w="57150" cmpd="sng">
                  <a:solidFill>
                    <a:schemeClr val="accent3">
                      <a:lumMod val="75000"/>
                    </a:schemeClr>
                  </a:solidFill>
                  <a:prstDash val="solid"/>
                  <a:round/>
                  <a:headEnd/>
                  <a:tailEnd/>
                </a:ln>
              </p:spPr>
              <p:txBody>
                <a:bodyPr/>
                <a:lstStyle/>
                <a:p>
                  <a:pPr>
                    <a:defRPr/>
                  </a:pPr>
                  <a:endParaRPr lang="fr-FR"/>
                </a:p>
              </p:txBody>
            </p:sp>
            <p:sp>
              <p:nvSpPr>
                <p:cNvPr id="31" name="Freeform 48"/>
                <p:cNvSpPr>
                  <a:spLocks/>
                </p:cNvSpPr>
                <p:nvPr/>
              </p:nvSpPr>
              <p:spPr bwMode="auto">
                <a:xfrm>
                  <a:off x="4377" y="936"/>
                  <a:ext cx="119" cy="1027"/>
                </a:xfrm>
                <a:custGeom>
                  <a:avLst/>
                  <a:gdLst/>
                  <a:ahLst/>
                  <a:cxnLst>
                    <a:cxn ang="0">
                      <a:pos x="0" y="0"/>
                    </a:cxn>
                    <a:cxn ang="0">
                      <a:pos x="6" y="39"/>
                    </a:cxn>
                    <a:cxn ang="0">
                      <a:pos x="13" y="76"/>
                    </a:cxn>
                    <a:cxn ang="0">
                      <a:pos x="17" y="110"/>
                    </a:cxn>
                    <a:cxn ang="0">
                      <a:pos x="23" y="149"/>
                    </a:cxn>
                    <a:cxn ang="0">
                      <a:pos x="30" y="193"/>
                    </a:cxn>
                    <a:cxn ang="0">
                      <a:pos x="34" y="236"/>
                    </a:cxn>
                    <a:cxn ang="0">
                      <a:pos x="41" y="277"/>
                    </a:cxn>
                    <a:cxn ang="0">
                      <a:pos x="45" y="318"/>
                    </a:cxn>
                    <a:cxn ang="0">
                      <a:pos x="51" y="366"/>
                    </a:cxn>
                    <a:cxn ang="0">
                      <a:pos x="56" y="411"/>
                    </a:cxn>
                    <a:cxn ang="0">
                      <a:pos x="62" y="463"/>
                    </a:cxn>
                    <a:cxn ang="0">
                      <a:pos x="69" y="522"/>
                    </a:cxn>
                    <a:cxn ang="0">
                      <a:pos x="73" y="578"/>
                    </a:cxn>
                    <a:cxn ang="0">
                      <a:pos x="80" y="630"/>
                    </a:cxn>
                    <a:cxn ang="0">
                      <a:pos x="92" y="762"/>
                    </a:cxn>
                    <a:cxn ang="0">
                      <a:pos x="103" y="890"/>
                    </a:cxn>
                    <a:cxn ang="0">
                      <a:pos x="116" y="1020"/>
                    </a:cxn>
                    <a:cxn ang="0">
                      <a:pos x="129" y="1160"/>
                    </a:cxn>
                    <a:cxn ang="0">
                      <a:pos x="136" y="1225"/>
                    </a:cxn>
                    <a:cxn ang="0">
                      <a:pos x="142" y="1286"/>
                    </a:cxn>
                    <a:cxn ang="0">
                      <a:pos x="146" y="1340"/>
                    </a:cxn>
                    <a:cxn ang="0">
                      <a:pos x="153" y="1399"/>
                    </a:cxn>
                    <a:cxn ang="0">
                      <a:pos x="159" y="1457"/>
                    </a:cxn>
                    <a:cxn ang="0">
                      <a:pos x="166" y="1516"/>
                    </a:cxn>
                    <a:cxn ang="0">
                      <a:pos x="172" y="1565"/>
                    </a:cxn>
                    <a:cxn ang="0">
                      <a:pos x="177" y="1617"/>
                    </a:cxn>
                    <a:cxn ang="0">
                      <a:pos x="181" y="1645"/>
                    </a:cxn>
                    <a:cxn ang="0">
                      <a:pos x="185" y="1671"/>
                    </a:cxn>
                    <a:cxn ang="0">
                      <a:pos x="188" y="1700"/>
                    </a:cxn>
                    <a:cxn ang="0">
                      <a:pos x="192" y="1726"/>
                    </a:cxn>
                    <a:cxn ang="0">
                      <a:pos x="198" y="1771"/>
                    </a:cxn>
                    <a:cxn ang="0">
                      <a:pos x="200" y="1795"/>
                    </a:cxn>
                    <a:cxn ang="0">
                      <a:pos x="205" y="1819"/>
                    </a:cxn>
                    <a:cxn ang="0">
                      <a:pos x="211" y="1855"/>
                    </a:cxn>
                    <a:cxn ang="0">
                      <a:pos x="218" y="1892"/>
                    </a:cxn>
                    <a:cxn ang="0">
                      <a:pos x="222" y="1927"/>
                    </a:cxn>
                    <a:cxn ang="0">
                      <a:pos x="229" y="1957"/>
                    </a:cxn>
                    <a:cxn ang="0">
                      <a:pos x="233" y="1981"/>
                    </a:cxn>
                    <a:cxn ang="0">
                      <a:pos x="239" y="2009"/>
                    </a:cxn>
                    <a:cxn ang="0">
                      <a:pos x="244" y="2035"/>
                    </a:cxn>
                    <a:cxn ang="0">
                      <a:pos x="250" y="2059"/>
                    </a:cxn>
                    <a:cxn ang="0">
                      <a:pos x="257" y="2083"/>
                    </a:cxn>
                    <a:cxn ang="0">
                      <a:pos x="261" y="2107"/>
                    </a:cxn>
                    <a:cxn ang="0">
                      <a:pos x="267" y="2126"/>
                    </a:cxn>
                    <a:cxn ang="0">
                      <a:pos x="272" y="2146"/>
                    </a:cxn>
                    <a:cxn ang="0">
                      <a:pos x="278" y="2165"/>
                    </a:cxn>
                    <a:cxn ang="0">
                      <a:pos x="285" y="2187"/>
                    </a:cxn>
                    <a:cxn ang="0">
                      <a:pos x="291" y="2204"/>
                    </a:cxn>
                    <a:cxn ang="0">
                      <a:pos x="298" y="2219"/>
                    </a:cxn>
                    <a:cxn ang="0">
                      <a:pos x="304" y="2234"/>
                    </a:cxn>
                  </a:cxnLst>
                  <a:rect l="0" t="0" r="r" b="b"/>
                  <a:pathLst>
                    <a:path w="304" h="2234">
                      <a:moveTo>
                        <a:pt x="0" y="0"/>
                      </a:moveTo>
                      <a:lnTo>
                        <a:pt x="6" y="39"/>
                      </a:lnTo>
                      <a:lnTo>
                        <a:pt x="13" y="76"/>
                      </a:lnTo>
                      <a:lnTo>
                        <a:pt x="17" y="110"/>
                      </a:lnTo>
                      <a:lnTo>
                        <a:pt x="23" y="149"/>
                      </a:lnTo>
                      <a:lnTo>
                        <a:pt x="30" y="193"/>
                      </a:lnTo>
                      <a:lnTo>
                        <a:pt x="34" y="236"/>
                      </a:lnTo>
                      <a:lnTo>
                        <a:pt x="41" y="277"/>
                      </a:lnTo>
                      <a:lnTo>
                        <a:pt x="45" y="318"/>
                      </a:lnTo>
                      <a:lnTo>
                        <a:pt x="51" y="366"/>
                      </a:lnTo>
                      <a:lnTo>
                        <a:pt x="56" y="411"/>
                      </a:lnTo>
                      <a:lnTo>
                        <a:pt x="62" y="463"/>
                      </a:lnTo>
                      <a:lnTo>
                        <a:pt x="69" y="522"/>
                      </a:lnTo>
                      <a:lnTo>
                        <a:pt x="73" y="578"/>
                      </a:lnTo>
                      <a:lnTo>
                        <a:pt x="80" y="630"/>
                      </a:lnTo>
                      <a:lnTo>
                        <a:pt x="92" y="762"/>
                      </a:lnTo>
                      <a:lnTo>
                        <a:pt x="103" y="890"/>
                      </a:lnTo>
                      <a:lnTo>
                        <a:pt x="116" y="1020"/>
                      </a:lnTo>
                      <a:lnTo>
                        <a:pt x="129" y="1160"/>
                      </a:lnTo>
                      <a:lnTo>
                        <a:pt x="136" y="1225"/>
                      </a:lnTo>
                      <a:lnTo>
                        <a:pt x="142" y="1286"/>
                      </a:lnTo>
                      <a:lnTo>
                        <a:pt x="146" y="1340"/>
                      </a:lnTo>
                      <a:lnTo>
                        <a:pt x="153" y="1399"/>
                      </a:lnTo>
                      <a:lnTo>
                        <a:pt x="159" y="1457"/>
                      </a:lnTo>
                      <a:lnTo>
                        <a:pt x="166" y="1516"/>
                      </a:lnTo>
                      <a:lnTo>
                        <a:pt x="172" y="1565"/>
                      </a:lnTo>
                      <a:lnTo>
                        <a:pt x="177" y="1617"/>
                      </a:lnTo>
                      <a:lnTo>
                        <a:pt x="181" y="1645"/>
                      </a:lnTo>
                      <a:lnTo>
                        <a:pt x="185" y="1671"/>
                      </a:lnTo>
                      <a:lnTo>
                        <a:pt x="188" y="1700"/>
                      </a:lnTo>
                      <a:lnTo>
                        <a:pt x="192" y="1726"/>
                      </a:lnTo>
                      <a:lnTo>
                        <a:pt x="198" y="1771"/>
                      </a:lnTo>
                      <a:lnTo>
                        <a:pt x="200" y="1795"/>
                      </a:lnTo>
                      <a:lnTo>
                        <a:pt x="205" y="1819"/>
                      </a:lnTo>
                      <a:lnTo>
                        <a:pt x="211" y="1855"/>
                      </a:lnTo>
                      <a:lnTo>
                        <a:pt x="218" y="1892"/>
                      </a:lnTo>
                      <a:lnTo>
                        <a:pt x="222" y="1927"/>
                      </a:lnTo>
                      <a:lnTo>
                        <a:pt x="229" y="1957"/>
                      </a:lnTo>
                      <a:lnTo>
                        <a:pt x="233" y="1981"/>
                      </a:lnTo>
                      <a:lnTo>
                        <a:pt x="239" y="2009"/>
                      </a:lnTo>
                      <a:lnTo>
                        <a:pt x="244" y="2035"/>
                      </a:lnTo>
                      <a:lnTo>
                        <a:pt x="250" y="2059"/>
                      </a:lnTo>
                      <a:lnTo>
                        <a:pt x="257" y="2083"/>
                      </a:lnTo>
                      <a:lnTo>
                        <a:pt x="261" y="2107"/>
                      </a:lnTo>
                      <a:lnTo>
                        <a:pt x="267" y="2126"/>
                      </a:lnTo>
                      <a:lnTo>
                        <a:pt x="272" y="2146"/>
                      </a:lnTo>
                      <a:lnTo>
                        <a:pt x="278" y="2165"/>
                      </a:lnTo>
                      <a:lnTo>
                        <a:pt x="285" y="2187"/>
                      </a:lnTo>
                      <a:lnTo>
                        <a:pt x="291" y="2204"/>
                      </a:lnTo>
                      <a:lnTo>
                        <a:pt x="298" y="2219"/>
                      </a:lnTo>
                      <a:lnTo>
                        <a:pt x="304" y="2234"/>
                      </a:lnTo>
                    </a:path>
                  </a:pathLst>
                </a:custGeom>
                <a:noFill/>
                <a:ln w="57150" cmpd="sng">
                  <a:solidFill>
                    <a:schemeClr val="accent3">
                      <a:lumMod val="75000"/>
                    </a:schemeClr>
                  </a:solidFill>
                  <a:prstDash val="solid"/>
                  <a:round/>
                  <a:headEnd/>
                  <a:tailEnd/>
                </a:ln>
              </p:spPr>
              <p:txBody>
                <a:bodyPr/>
                <a:lstStyle/>
                <a:p>
                  <a:pPr>
                    <a:defRPr/>
                  </a:pPr>
                  <a:endParaRPr lang="fr-FR"/>
                </a:p>
              </p:txBody>
            </p:sp>
            <p:sp>
              <p:nvSpPr>
                <p:cNvPr id="32" name="Freeform 49"/>
                <p:cNvSpPr>
                  <a:spLocks/>
                </p:cNvSpPr>
                <p:nvPr/>
              </p:nvSpPr>
              <p:spPr bwMode="auto">
                <a:xfrm>
                  <a:off x="4496" y="1963"/>
                  <a:ext cx="95" cy="97"/>
                </a:xfrm>
                <a:custGeom>
                  <a:avLst/>
                  <a:gdLst/>
                  <a:ahLst/>
                  <a:cxnLst>
                    <a:cxn ang="0">
                      <a:pos x="0" y="0"/>
                    </a:cxn>
                    <a:cxn ang="0">
                      <a:pos x="4" y="13"/>
                    </a:cxn>
                    <a:cxn ang="0">
                      <a:pos x="11" y="26"/>
                    </a:cxn>
                    <a:cxn ang="0">
                      <a:pos x="17" y="42"/>
                    </a:cxn>
                    <a:cxn ang="0">
                      <a:pos x="22" y="48"/>
                    </a:cxn>
                    <a:cxn ang="0">
                      <a:pos x="24" y="55"/>
                    </a:cxn>
                    <a:cxn ang="0">
                      <a:pos x="33" y="68"/>
                    </a:cxn>
                    <a:cxn ang="0">
                      <a:pos x="37" y="78"/>
                    </a:cxn>
                    <a:cxn ang="0">
                      <a:pos x="43" y="87"/>
                    </a:cxn>
                    <a:cxn ang="0">
                      <a:pos x="50" y="96"/>
                    </a:cxn>
                    <a:cxn ang="0">
                      <a:pos x="54" y="102"/>
                    </a:cxn>
                    <a:cxn ang="0">
                      <a:pos x="61" y="111"/>
                    </a:cxn>
                    <a:cxn ang="0">
                      <a:pos x="67" y="117"/>
                    </a:cxn>
                    <a:cxn ang="0">
                      <a:pos x="71" y="126"/>
                    </a:cxn>
                    <a:cxn ang="0">
                      <a:pos x="78" y="132"/>
                    </a:cxn>
                    <a:cxn ang="0">
                      <a:pos x="84" y="137"/>
                    </a:cxn>
                    <a:cxn ang="0">
                      <a:pos x="91" y="143"/>
                    </a:cxn>
                    <a:cxn ang="0">
                      <a:pos x="93" y="148"/>
                    </a:cxn>
                    <a:cxn ang="0">
                      <a:pos x="97" y="150"/>
                    </a:cxn>
                    <a:cxn ang="0">
                      <a:pos x="102" y="152"/>
                    </a:cxn>
                    <a:cxn ang="0">
                      <a:pos x="104" y="156"/>
                    </a:cxn>
                    <a:cxn ang="0">
                      <a:pos x="110" y="161"/>
                    </a:cxn>
                    <a:cxn ang="0">
                      <a:pos x="117" y="165"/>
                    </a:cxn>
                    <a:cxn ang="0">
                      <a:pos x="119" y="167"/>
                    </a:cxn>
                    <a:cxn ang="0">
                      <a:pos x="123" y="169"/>
                    </a:cxn>
                    <a:cxn ang="0">
                      <a:pos x="130" y="174"/>
                    </a:cxn>
                    <a:cxn ang="0">
                      <a:pos x="134" y="176"/>
                    </a:cxn>
                    <a:cxn ang="0">
                      <a:pos x="138" y="178"/>
                    </a:cxn>
                    <a:cxn ang="0">
                      <a:pos x="141" y="180"/>
                    </a:cxn>
                    <a:cxn ang="0">
                      <a:pos x="145" y="182"/>
                    </a:cxn>
                    <a:cxn ang="0">
                      <a:pos x="151" y="184"/>
                    </a:cxn>
                    <a:cxn ang="0">
                      <a:pos x="154" y="187"/>
                    </a:cxn>
                    <a:cxn ang="0">
                      <a:pos x="158" y="189"/>
                    </a:cxn>
                    <a:cxn ang="0">
                      <a:pos x="164" y="191"/>
                    </a:cxn>
                    <a:cxn ang="0">
                      <a:pos x="166" y="193"/>
                    </a:cxn>
                    <a:cxn ang="0">
                      <a:pos x="171" y="193"/>
                    </a:cxn>
                    <a:cxn ang="0">
                      <a:pos x="177" y="195"/>
                    </a:cxn>
                    <a:cxn ang="0">
                      <a:pos x="182" y="197"/>
                    </a:cxn>
                    <a:cxn ang="0">
                      <a:pos x="188" y="200"/>
                    </a:cxn>
                    <a:cxn ang="0">
                      <a:pos x="195" y="202"/>
                    </a:cxn>
                    <a:cxn ang="0">
                      <a:pos x="201" y="202"/>
                    </a:cxn>
                    <a:cxn ang="0">
                      <a:pos x="205" y="204"/>
                    </a:cxn>
                    <a:cxn ang="0">
                      <a:pos x="208" y="204"/>
                    </a:cxn>
                    <a:cxn ang="0">
                      <a:pos x="214" y="206"/>
                    </a:cxn>
                    <a:cxn ang="0">
                      <a:pos x="220" y="206"/>
                    </a:cxn>
                    <a:cxn ang="0">
                      <a:pos x="225" y="206"/>
                    </a:cxn>
                    <a:cxn ang="0">
                      <a:pos x="227" y="208"/>
                    </a:cxn>
                    <a:cxn ang="0">
                      <a:pos x="233" y="208"/>
                    </a:cxn>
                    <a:cxn ang="0">
                      <a:pos x="238" y="208"/>
                    </a:cxn>
                    <a:cxn ang="0">
                      <a:pos x="240" y="208"/>
                    </a:cxn>
                    <a:cxn ang="0">
                      <a:pos x="244" y="208"/>
                    </a:cxn>
                  </a:cxnLst>
                  <a:rect l="0" t="0" r="r" b="b"/>
                  <a:pathLst>
                    <a:path w="244" h="208">
                      <a:moveTo>
                        <a:pt x="0" y="0"/>
                      </a:moveTo>
                      <a:lnTo>
                        <a:pt x="4" y="13"/>
                      </a:lnTo>
                      <a:lnTo>
                        <a:pt x="11" y="26"/>
                      </a:lnTo>
                      <a:lnTo>
                        <a:pt x="17" y="42"/>
                      </a:lnTo>
                      <a:lnTo>
                        <a:pt x="22" y="48"/>
                      </a:lnTo>
                      <a:lnTo>
                        <a:pt x="24" y="55"/>
                      </a:lnTo>
                      <a:lnTo>
                        <a:pt x="33" y="68"/>
                      </a:lnTo>
                      <a:lnTo>
                        <a:pt x="37" y="78"/>
                      </a:lnTo>
                      <a:lnTo>
                        <a:pt x="43" y="87"/>
                      </a:lnTo>
                      <a:lnTo>
                        <a:pt x="50" y="96"/>
                      </a:lnTo>
                      <a:lnTo>
                        <a:pt x="54" y="102"/>
                      </a:lnTo>
                      <a:lnTo>
                        <a:pt x="61" y="111"/>
                      </a:lnTo>
                      <a:lnTo>
                        <a:pt x="67" y="117"/>
                      </a:lnTo>
                      <a:lnTo>
                        <a:pt x="71" y="126"/>
                      </a:lnTo>
                      <a:lnTo>
                        <a:pt x="78" y="132"/>
                      </a:lnTo>
                      <a:lnTo>
                        <a:pt x="84" y="137"/>
                      </a:lnTo>
                      <a:lnTo>
                        <a:pt x="91" y="143"/>
                      </a:lnTo>
                      <a:lnTo>
                        <a:pt x="93" y="148"/>
                      </a:lnTo>
                      <a:lnTo>
                        <a:pt x="97" y="150"/>
                      </a:lnTo>
                      <a:lnTo>
                        <a:pt x="102" y="152"/>
                      </a:lnTo>
                      <a:lnTo>
                        <a:pt x="104" y="156"/>
                      </a:lnTo>
                      <a:lnTo>
                        <a:pt x="110" y="161"/>
                      </a:lnTo>
                      <a:lnTo>
                        <a:pt x="117" y="165"/>
                      </a:lnTo>
                      <a:lnTo>
                        <a:pt x="119" y="167"/>
                      </a:lnTo>
                      <a:lnTo>
                        <a:pt x="123" y="169"/>
                      </a:lnTo>
                      <a:lnTo>
                        <a:pt x="130" y="174"/>
                      </a:lnTo>
                      <a:lnTo>
                        <a:pt x="134" y="176"/>
                      </a:lnTo>
                      <a:lnTo>
                        <a:pt x="138" y="178"/>
                      </a:lnTo>
                      <a:lnTo>
                        <a:pt x="141" y="180"/>
                      </a:lnTo>
                      <a:lnTo>
                        <a:pt x="145" y="182"/>
                      </a:lnTo>
                      <a:lnTo>
                        <a:pt x="151" y="184"/>
                      </a:lnTo>
                      <a:lnTo>
                        <a:pt x="154" y="187"/>
                      </a:lnTo>
                      <a:lnTo>
                        <a:pt x="158" y="189"/>
                      </a:lnTo>
                      <a:lnTo>
                        <a:pt x="164" y="191"/>
                      </a:lnTo>
                      <a:lnTo>
                        <a:pt x="166" y="193"/>
                      </a:lnTo>
                      <a:lnTo>
                        <a:pt x="171" y="193"/>
                      </a:lnTo>
                      <a:lnTo>
                        <a:pt x="177" y="195"/>
                      </a:lnTo>
                      <a:lnTo>
                        <a:pt x="182" y="197"/>
                      </a:lnTo>
                      <a:lnTo>
                        <a:pt x="188" y="200"/>
                      </a:lnTo>
                      <a:lnTo>
                        <a:pt x="195" y="202"/>
                      </a:lnTo>
                      <a:lnTo>
                        <a:pt x="201" y="202"/>
                      </a:lnTo>
                      <a:lnTo>
                        <a:pt x="205" y="204"/>
                      </a:lnTo>
                      <a:lnTo>
                        <a:pt x="208" y="204"/>
                      </a:lnTo>
                      <a:lnTo>
                        <a:pt x="214" y="206"/>
                      </a:lnTo>
                      <a:lnTo>
                        <a:pt x="220" y="206"/>
                      </a:lnTo>
                      <a:lnTo>
                        <a:pt x="225" y="206"/>
                      </a:lnTo>
                      <a:lnTo>
                        <a:pt x="227" y="208"/>
                      </a:lnTo>
                      <a:lnTo>
                        <a:pt x="233" y="208"/>
                      </a:lnTo>
                      <a:lnTo>
                        <a:pt x="238" y="208"/>
                      </a:lnTo>
                      <a:lnTo>
                        <a:pt x="240" y="208"/>
                      </a:lnTo>
                      <a:lnTo>
                        <a:pt x="244" y="208"/>
                      </a:lnTo>
                    </a:path>
                  </a:pathLst>
                </a:custGeom>
                <a:noFill/>
                <a:ln w="57150" cmpd="sng">
                  <a:solidFill>
                    <a:schemeClr val="accent3">
                      <a:lumMod val="75000"/>
                    </a:schemeClr>
                  </a:solidFill>
                  <a:prstDash val="solid"/>
                  <a:round/>
                  <a:headEnd/>
                  <a:tailEnd/>
                </a:ln>
              </p:spPr>
              <p:txBody>
                <a:bodyPr/>
                <a:lstStyle/>
                <a:p>
                  <a:pPr>
                    <a:defRPr/>
                  </a:pPr>
                  <a:endParaRPr lang="fr-FR"/>
                </a:p>
              </p:txBody>
            </p:sp>
            <p:sp>
              <p:nvSpPr>
                <p:cNvPr id="33" name="Freeform 91"/>
                <p:cNvSpPr>
                  <a:spLocks/>
                </p:cNvSpPr>
                <p:nvPr/>
              </p:nvSpPr>
              <p:spPr bwMode="auto">
                <a:xfrm>
                  <a:off x="4614" y="1396"/>
                  <a:ext cx="737" cy="669"/>
                </a:xfrm>
                <a:custGeom>
                  <a:avLst/>
                  <a:gdLst/>
                  <a:ahLst/>
                  <a:cxnLst>
                    <a:cxn ang="0">
                      <a:pos x="0" y="626"/>
                    </a:cxn>
                    <a:cxn ang="0">
                      <a:pos x="76" y="600"/>
                    </a:cxn>
                    <a:cxn ang="0">
                      <a:pos x="128" y="562"/>
                    </a:cxn>
                    <a:cxn ang="0">
                      <a:pos x="158" y="540"/>
                    </a:cxn>
                    <a:cxn ang="0">
                      <a:pos x="174" y="510"/>
                    </a:cxn>
                    <a:cxn ang="0">
                      <a:pos x="180" y="456"/>
                    </a:cxn>
                    <a:cxn ang="0">
                      <a:pos x="192" y="300"/>
                    </a:cxn>
                    <a:cxn ang="0">
                      <a:pos x="206" y="172"/>
                    </a:cxn>
                    <a:cxn ang="0">
                      <a:pos x="218" y="60"/>
                    </a:cxn>
                    <a:cxn ang="0">
                      <a:pos x="224" y="14"/>
                    </a:cxn>
                    <a:cxn ang="0">
                      <a:pos x="228" y="0"/>
                    </a:cxn>
                    <a:cxn ang="0">
                      <a:pos x="236" y="24"/>
                    </a:cxn>
                    <a:cxn ang="0">
                      <a:pos x="240" y="102"/>
                    </a:cxn>
                    <a:cxn ang="0">
                      <a:pos x="248" y="206"/>
                    </a:cxn>
                    <a:cxn ang="0">
                      <a:pos x="256" y="302"/>
                    </a:cxn>
                    <a:cxn ang="0">
                      <a:pos x="268" y="396"/>
                    </a:cxn>
                    <a:cxn ang="0">
                      <a:pos x="270" y="416"/>
                    </a:cxn>
                    <a:cxn ang="0">
                      <a:pos x="290" y="418"/>
                    </a:cxn>
                    <a:cxn ang="0">
                      <a:pos x="304" y="402"/>
                    </a:cxn>
                    <a:cxn ang="0">
                      <a:pos x="362" y="328"/>
                    </a:cxn>
                    <a:cxn ang="0">
                      <a:pos x="436" y="232"/>
                    </a:cxn>
                    <a:cxn ang="0">
                      <a:pos x="514" y="128"/>
                    </a:cxn>
                    <a:cxn ang="0">
                      <a:pos x="568" y="46"/>
                    </a:cxn>
                    <a:cxn ang="0">
                      <a:pos x="594" y="0"/>
                    </a:cxn>
                  </a:cxnLst>
                  <a:rect l="0" t="0" r="r" b="b"/>
                  <a:pathLst>
                    <a:path w="594" h="626">
                      <a:moveTo>
                        <a:pt x="0" y="626"/>
                      </a:moveTo>
                      <a:lnTo>
                        <a:pt x="76" y="600"/>
                      </a:lnTo>
                      <a:lnTo>
                        <a:pt x="128" y="562"/>
                      </a:lnTo>
                      <a:lnTo>
                        <a:pt x="158" y="540"/>
                      </a:lnTo>
                      <a:lnTo>
                        <a:pt x="174" y="510"/>
                      </a:lnTo>
                      <a:lnTo>
                        <a:pt x="180" y="456"/>
                      </a:lnTo>
                      <a:lnTo>
                        <a:pt x="192" y="300"/>
                      </a:lnTo>
                      <a:lnTo>
                        <a:pt x="206" y="172"/>
                      </a:lnTo>
                      <a:lnTo>
                        <a:pt x="218" y="60"/>
                      </a:lnTo>
                      <a:lnTo>
                        <a:pt x="224" y="14"/>
                      </a:lnTo>
                      <a:lnTo>
                        <a:pt x="228" y="0"/>
                      </a:lnTo>
                      <a:lnTo>
                        <a:pt x="236" y="24"/>
                      </a:lnTo>
                      <a:lnTo>
                        <a:pt x="240" y="102"/>
                      </a:lnTo>
                      <a:lnTo>
                        <a:pt x="248" y="206"/>
                      </a:lnTo>
                      <a:lnTo>
                        <a:pt x="256" y="302"/>
                      </a:lnTo>
                      <a:lnTo>
                        <a:pt x="268" y="396"/>
                      </a:lnTo>
                      <a:lnTo>
                        <a:pt x="270" y="416"/>
                      </a:lnTo>
                      <a:lnTo>
                        <a:pt x="290" y="418"/>
                      </a:lnTo>
                      <a:lnTo>
                        <a:pt x="304" y="402"/>
                      </a:lnTo>
                      <a:lnTo>
                        <a:pt x="362" y="328"/>
                      </a:lnTo>
                      <a:lnTo>
                        <a:pt x="436" y="232"/>
                      </a:lnTo>
                      <a:lnTo>
                        <a:pt x="514" y="128"/>
                      </a:lnTo>
                      <a:lnTo>
                        <a:pt x="568" y="46"/>
                      </a:lnTo>
                      <a:lnTo>
                        <a:pt x="594" y="0"/>
                      </a:lnTo>
                    </a:path>
                  </a:pathLst>
                </a:custGeom>
                <a:noFill/>
                <a:ln w="57150" cmpd="sng">
                  <a:solidFill>
                    <a:schemeClr val="accent3">
                      <a:lumMod val="75000"/>
                    </a:schemeClr>
                  </a:solidFill>
                  <a:round/>
                  <a:headEnd/>
                  <a:tailEnd/>
                </a:ln>
                <a:effectLst/>
              </p:spPr>
              <p:txBody>
                <a:bodyPr/>
                <a:lstStyle/>
                <a:p>
                  <a:pPr>
                    <a:defRPr/>
                  </a:pPr>
                  <a:endParaRPr lang="fr-FR"/>
                </a:p>
              </p:txBody>
            </p:sp>
            <p:sp>
              <p:nvSpPr>
                <p:cNvPr id="34" name="Freeform 92"/>
                <p:cNvSpPr>
                  <a:spLocks/>
                </p:cNvSpPr>
                <p:nvPr/>
              </p:nvSpPr>
              <p:spPr bwMode="auto">
                <a:xfrm rot="10800000">
                  <a:off x="3488" y="695"/>
                  <a:ext cx="736" cy="669"/>
                </a:xfrm>
                <a:custGeom>
                  <a:avLst/>
                  <a:gdLst/>
                  <a:ahLst/>
                  <a:cxnLst>
                    <a:cxn ang="0">
                      <a:pos x="0" y="626"/>
                    </a:cxn>
                    <a:cxn ang="0">
                      <a:pos x="76" y="600"/>
                    </a:cxn>
                    <a:cxn ang="0">
                      <a:pos x="128" y="562"/>
                    </a:cxn>
                    <a:cxn ang="0">
                      <a:pos x="158" y="540"/>
                    </a:cxn>
                    <a:cxn ang="0">
                      <a:pos x="174" y="510"/>
                    </a:cxn>
                    <a:cxn ang="0">
                      <a:pos x="180" y="456"/>
                    </a:cxn>
                    <a:cxn ang="0">
                      <a:pos x="192" y="300"/>
                    </a:cxn>
                    <a:cxn ang="0">
                      <a:pos x="206" y="172"/>
                    </a:cxn>
                    <a:cxn ang="0">
                      <a:pos x="218" y="60"/>
                    </a:cxn>
                    <a:cxn ang="0">
                      <a:pos x="224" y="14"/>
                    </a:cxn>
                    <a:cxn ang="0">
                      <a:pos x="228" y="0"/>
                    </a:cxn>
                    <a:cxn ang="0">
                      <a:pos x="236" y="24"/>
                    </a:cxn>
                    <a:cxn ang="0">
                      <a:pos x="240" y="102"/>
                    </a:cxn>
                    <a:cxn ang="0">
                      <a:pos x="248" y="206"/>
                    </a:cxn>
                    <a:cxn ang="0">
                      <a:pos x="256" y="302"/>
                    </a:cxn>
                    <a:cxn ang="0">
                      <a:pos x="268" y="396"/>
                    </a:cxn>
                    <a:cxn ang="0">
                      <a:pos x="270" y="416"/>
                    </a:cxn>
                    <a:cxn ang="0">
                      <a:pos x="290" y="418"/>
                    </a:cxn>
                    <a:cxn ang="0">
                      <a:pos x="304" y="402"/>
                    </a:cxn>
                    <a:cxn ang="0">
                      <a:pos x="362" y="328"/>
                    </a:cxn>
                    <a:cxn ang="0">
                      <a:pos x="436" y="232"/>
                    </a:cxn>
                    <a:cxn ang="0">
                      <a:pos x="514" y="128"/>
                    </a:cxn>
                    <a:cxn ang="0">
                      <a:pos x="568" y="46"/>
                    </a:cxn>
                    <a:cxn ang="0">
                      <a:pos x="594" y="0"/>
                    </a:cxn>
                  </a:cxnLst>
                  <a:rect l="0" t="0" r="r" b="b"/>
                  <a:pathLst>
                    <a:path w="594" h="626">
                      <a:moveTo>
                        <a:pt x="0" y="626"/>
                      </a:moveTo>
                      <a:lnTo>
                        <a:pt x="76" y="600"/>
                      </a:lnTo>
                      <a:lnTo>
                        <a:pt x="128" y="562"/>
                      </a:lnTo>
                      <a:lnTo>
                        <a:pt x="158" y="540"/>
                      </a:lnTo>
                      <a:lnTo>
                        <a:pt x="174" y="510"/>
                      </a:lnTo>
                      <a:lnTo>
                        <a:pt x="180" y="456"/>
                      </a:lnTo>
                      <a:lnTo>
                        <a:pt x="192" y="300"/>
                      </a:lnTo>
                      <a:lnTo>
                        <a:pt x="206" y="172"/>
                      </a:lnTo>
                      <a:lnTo>
                        <a:pt x="218" y="60"/>
                      </a:lnTo>
                      <a:lnTo>
                        <a:pt x="224" y="14"/>
                      </a:lnTo>
                      <a:lnTo>
                        <a:pt x="228" y="0"/>
                      </a:lnTo>
                      <a:lnTo>
                        <a:pt x="236" y="24"/>
                      </a:lnTo>
                      <a:lnTo>
                        <a:pt x="240" y="102"/>
                      </a:lnTo>
                      <a:lnTo>
                        <a:pt x="248" y="206"/>
                      </a:lnTo>
                      <a:lnTo>
                        <a:pt x="256" y="302"/>
                      </a:lnTo>
                      <a:lnTo>
                        <a:pt x="268" y="396"/>
                      </a:lnTo>
                      <a:lnTo>
                        <a:pt x="270" y="416"/>
                      </a:lnTo>
                      <a:lnTo>
                        <a:pt x="290" y="418"/>
                      </a:lnTo>
                      <a:lnTo>
                        <a:pt x="304" y="402"/>
                      </a:lnTo>
                      <a:lnTo>
                        <a:pt x="362" y="328"/>
                      </a:lnTo>
                      <a:lnTo>
                        <a:pt x="436" y="232"/>
                      </a:lnTo>
                      <a:lnTo>
                        <a:pt x="514" y="128"/>
                      </a:lnTo>
                      <a:lnTo>
                        <a:pt x="568" y="46"/>
                      </a:lnTo>
                      <a:lnTo>
                        <a:pt x="594" y="0"/>
                      </a:lnTo>
                    </a:path>
                  </a:pathLst>
                </a:custGeom>
                <a:noFill/>
                <a:ln w="57150" cmpd="sng">
                  <a:solidFill>
                    <a:schemeClr val="accent3">
                      <a:lumMod val="75000"/>
                    </a:schemeClr>
                  </a:solidFill>
                  <a:round/>
                  <a:headEnd/>
                  <a:tailEnd/>
                </a:ln>
                <a:effectLst/>
              </p:spPr>
              <p:txBody>
                <a:bodyPr/>
                <a:lstStyle/>
                <a:p>
                  <a:pPr>
                    <a:defRPr/>
                  </a:pPr>
                  <a:endParaRPr lang="fr-FR"/>
                </a:p>
              </p:txBody>
            </p:sp>
          </p:grpSp>
        </p:grpSp>
        <p:sp>
          <p:nvSpPr>
            <p:cNvPr id="35" name="Line 116"/>
            <p:cNvSpPr>
              <a:spLocks noChangeShapeType="1"/>
            </p:cNvSpPr>
            <p:nvPr/>
          </p:nvSpPr>
          <p:spPr bwMode="auto">
            <a:xfrm>
              <a:off x="1425870" y="4299242"/>
              <a:ext cx="0" cy="1821314"/>
            </a:xfrm>
            <a:prstGeom prst="line">
              <a:avLst/>
            </a:prstGeom>
            <a:noFill/>
            <a:ln w="9525">
              <a:solidFill>
                <a:schemeClr val="tx1">
                  <a:lumMod val="65000"/>
                  <a:lumOff val="35000"/>
                </a:schemeClr>
              </a:solidFill>
              <a:prstDash val="dash"/>
              <a:round/>
              <a:headEnd/>
              <a:tailEnd/>
            </a:ln>
            <a:effectLst/>
          </p:spPr>
          <p:txBody>
            <a:bodyPr/>
            <a:lstStyle/>
            <a:p>
              <a:pPr>
                <a:defRPr/>
              </a:pPr>
              <a:endParaRPr lang="fr-FR"/>
            </a:p>
          </p:txBody>
        </p:sp>
        <p:sp>
          <p:nvSpPr>
            <p:cNvPr id="36" name="Line 118"/>
            <p:cNvSpPr>
              <a:spLocks noChangeShapeType="1"/>
            </p:cNvSpPr>
            <p:nvPr/>
          </p:nvSpPr>
          <p:spPr bwMode="auto">
            <a:xfrm>
              <a:off x="2639608" y="4299242"/>
              <a:ext cx="0" cy="1821314"/>
            </a:xfrm>
            <a:prstGeom prst="line">
              <a:avLst/>
            </a:prstGeom>
            <a:noFill/>
            <a:ln w="9525">
              <a:solidFill>
                <a:schemeClr val="tx1">
                  <a:lumMod val="65000"/>
                  <a:lumOff val="35000"/>
                </a:schemeClr>
              </a:solidFill>
              <a:prstDash val="dash"/>
              <a:round/>
              <a:headEnd/>
              <a:tailEnd/>
            </a:ln>
            <a:effectLst/>
          </p:spPr>
          <p:txBody>
            <a:bodyPr/>
            <a:lstStyle/>
            <a:p>
              <a:pPr>
                <a:defRPr/>
              </a:pPr>
              <a:endParaRPr lang="fr-FR"/>
            </a:p>
          </p:txBody>
        </p:sp>
        <p:sp>
          <p:nvSpPr>
            <p:cNvPr id="37" name="Rectangle 110"/>
            <p:cNvSpPr>
              <a:spLocks noChangeArrowheads="1"/>
            </p:cNvSpPr>
            <p:nvPr/>
          </p:nvSpPr>
          <p:spPr bwMode="auto">
            <a:xfrm>
              <a:off x="3153033" y="6134706"/>
              <a:ext cx="250551" cy="289065"/>
            </a:xfrm>
            <a:prstGeom prst="rect">
              <a:avLst/>
            </a:prstGeom>
            <a:noFill/>
            <a:ln w="9525">
              <a:noFill/>
              <a:miter lim="800000"/>
              <a:headEnd/>
              <a:tailEnd/>
            </a:ln>
            <a:effectLst/>
          </p:spPr>
          <p:txBody>
            <a:bodyPr wrap="none">
              <a:spAutoFit/>
            </a:bodyPr>
            <a:lstStyle/>
            <a:p>
              <a:pPr eaLnBrk="0" hangingPunct="0">
                <a:defRPr/>
              </a:pPr>
              <a:r>
                <a:rPr lang="fr-FR">
                  <a:solidFill>
                    <a:schemeClr val="tx1">
                      <a:lumMod val="65000"/>
                      <a:lumOff val="35000"/>
                    </a:schemeClr>
                  </a:solidFill>
                  <a:sym typeface="Math1" pitchFamily="2" charset="2"/>
                </a:rPr>
                <a:t>1</a:t>
              </a:r>
            </a:p>
          </p:txBody>
        </p:sp>
        <p:sp>
          <p:nvSpPr>
            <p:cNvPr id="38" name="Rectangle 111"/>
            <p:cNvSpPr>
              <a:spLocks noChangeArrowheads="1"/>
            </p:cNvSpPr>
            <p:nvPr/>
          </p:nvSpPr>
          <p:spPr bwMode="auto">
            <a:xfrm>
              <a:off x="1692851" y="6134706"/>
              <a:ext cx="669506" cy="430565"/>
            </a:xfrm>
            <a:prstGeom prst="rect">
              <a:avLst/>
            </a:prstGeom>
            <a:noFill/>
            <a:ln w="9525">
              <a:noFill/>
              <a:miter lim="800000"/>
              <a:headEnd/>
              <a:tailEnd/>
            </a:ln>
            <a:effectLst/>
          </p:spPr>
          <p:txBody>
            <a:bodyPr>
              <a:spAutoFit/>
            </a:bodyPr>
            <a:lstStyle/>
            <a:p>
              <a:pPr eaLnBrk="0" hangingPunct="0">
                <a:defRPr/>
              </a:pPr>
              <a:r>
                <a:rPr lang="fr-FR" sz="1600" dirty="0">
                  <a:solidFill>
                    <a:schemeClr val="tx1">
                      <a:lumMod val="65000"/>
                      <a:lumOff val="35000"/>
                    </a:schemeClr>
                  </a:solidFill>
                  <a:sym typeface="Math1" pitchFamily="2" charset="2"/>
                </a:rPr>
                <a:t>0.5</a:t>
              </a:r>
            </a:p>
          </p:txBody>
        </p:sp>
        <p:sp>
          <p:nvSpPr>
            <p:cNvPr id="39" name="Rectangle 112"/>
            <p:cNvSpPr>
              <a:spLocks noChangeArrowheads="1"/>
            </p:cNvSpPr>
            <p:nvPr/>
          </p:nvSpPr>
          <p:spPr bwMode="auto">
            <a:xfrm>
              <a:off x="686539" y="6134706"/>
              <a:ext cx="248498" cy="289065"/>
            </a:xfrm>
            <a:prstGeom prst="rect">
              <a:avLst/>
            </a:prstGeom>
            <a:noFill/>
            <a:ln w="9525">
              <a:noFill/>
              <a:miter lim="800000"/>
              <a:headEnd/>
              <a:tailEnd/>
            </a:ln>
            <a:effectLst/>
          </p:spPr>
          <p:txBody>
            <a:bodyPr wrap="none">
              <a:spAutoFit/>
            </a:bodyPr>
            <a:lstStyle/>
            <a:p>
              <a:pPr eaLnBrk="0" hangingPunct="0">
                <a:defRPr/>
              </a:pPr>
              <a:r>
                <a:rPr lang="fr-FR">
                  <a:solidFill>
                    <a:schemeClr val="tx1">
                      <a:lumMod val="65000"/>
                      <a:lumOff val="35000"/>
                    </a:schemeClr>
                  </a:solidFill>
                  <a:sym typeface="Math1" pitchFamily="2" charset="2"/>
                </a:rPr>
                <a:t>0</a:t>
              </a:r>
            </a:p>
          </p:txBody>
        </p:sp>
        <p:sp>
          <p:nvSpPr>
            <p:cNvPr id="40" name="Rectangle 113"/>
            <p:cNvSpPr>
              <a:spLocks noChangeArrowheads="1"/>
            </p:cNvSpPr>
            <p:nvPr/>
          </p:nvSpPr>
          <p:spPr bwMode="auto">
            <a:xfrm>
              <a:off x="1651777" y="6391428"/>
              <a:ext cx="1008367" cy="509402"/>
            </a:xfrm>
            <a:prstGeom prst="rect">
              <a:avLst/>
            </a:prstGeom>
            <a:noFill/>
            <a:ln w="9525">
              <a:noFill/>
              <a:miter lim="800000"/>
              <a:headEnd/>
              <a:tailEnd/>
            </a:ln>
            <a:effectLst/>
          </p:spPr>
          <p:txBody>
            <a:bodyPr wrap="none">
              <a:spAutoFit/>
            </a:bodyPr>
            <a:lstStyle/>
            <a:p>
              <a:pPr eaLnBrk="0" hangingPunct="0">
                <a:defRPr/>
              </a:pPr>
              <a:r>
                <a:rPr lang="fr-FR" sz="2000" dirty="0">
                  <a:solidFill>
                    <a:schemeClr val="tx1">
                      <a:lumMod val="65000"/>
                      <a:lumOff val="35000"/>
                    </a:schemeClr>
                  </a:solidFill>
                  <a:latin typeface="Symbol" pitchFamily="18" charset="2"/>
                  <a:sym typeface="Math1" pitchFamily="2" charset="2"/>
                </a:rPr>
                <a:t>d / 2p</a:t>
              </a:r>
            </a:p>
          </p:txBody>
        </p:sp>
        <p:sp>
          <p:nvSpPr>
            <p:cNvPr id="41" name="ZoneTexte 40"/>
            <p:cNvSpPr txBox="1"/>
            <p:nvPr/>
          </p:nvSpPr>
          <p:spPr>
            <a:xfrm>
              <a:off x="1140407" y="3775689"/>
              <a:ext cx="1751805" cy="400244"/>
            </a:xfrm>
            <a:prstGeom prst="rect">
              <a:avLst/>
            </a:prstGeom>
            <a:noFill/>
          </p:spPr>
          <p:txBody>
            <a:bodyPr>
              <a:spAutoFit/>
            </a:bodyPr>
            <a:lstStyle/>
            <a:p>
              <a:pPr algn="ctr">
                <a:defRPr/>
              </a:pPr>
              <a:r>
                <a:rPr lang="fr-FR" sz="2000" dirty="0" err="1">
                  <a:solidFill>
                    <a:schemeClr val="tx1">
                      <a:lumMod val="65000"/>
                      <a:lumOff val="35000"/>
                    </a:schemeClr>
                  </a:solidFill>
                </a:rPr>
                <a:t>Expected</a:t>
              </a:r>
              <a:endParaRPr lang="fr-FR" sz="2000" dirty="0">
                <a:solidFill>
                  <a:schemeClr val="tx1">
                    <a:lumMod val="65000"/>
                    <a:lumOff val="35000"/>
                  </a:schemeClr>
                </a:solidFill>
              </a:endParaRPr>
            </a:p>
          </p:txBody>
        </p: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ytuł 1"/>
          <p:cNvSpPr>
            <a:spLocks noGrp="1"/>
          </p:cNvSpPr>
          <p:nvPr>
            <p:ph type="title"/>
          </p:nvPr>
        </p:nvSpPr>
        <p:spPr>
          <a:xfrm>
            <a:off x="-123825" y="352425"/>
            <a:ext cx="9144000" cy="800100"/>
          </a:xfrm>
        </p:spPr>
        <p:txBody>
          <a:bodyPr/>
          <a:lstStyle/>
          <a:p>
            <a:r>
              <a:rPr lang="en-US" smtClean="0"/>
              <a:t/>
            </a:r>
            <a:br>
              <a:rPr lang="en-US" smtClean="0"/>
            </a:br>
            <a:r>
              <a:rPr lang="en-US" smtClean="0"/>
              <a:t/>
            </a:r>
            <a:br>
              <a:rPr lang="en-US" smtClean="0"/>
            </a:br>
            <a:r>
              <a:rPr lang="en-US" smtClean="0"/>
              <a:t>Andreev Qubit in cavity</a:t>
            </a:r>
            <a:endParaRPr lang="fr-FR" smtClean="0"/>
          </a:p>
        </p:txBody>
      </p:sp>
      <p:grpSp>
        <p:nvGrpSpPr>
          <p:cNvPr id="2" name="Groupe 33"/>
          <p:cNvGrpSpPr>
            <a:grpSpLocks/>
          </p:cNvGrpSpPr>
          <p:nvPr/>
        </p:nvGrpSpPr>
        <p:grpSpPr bwMode="auto">
          <a:xfrm>
            <a:off x="115888" y="1843088"/>
            <a:ext cx="9028112" cy="3500437"/>
            <a:chOff x="104774" y="2024400"/>
            <a:chExt cx="7873041" cy="3052424"/>
          </a:xfrm>
        </p:grpSpPr>
        <p:pic>
          <p:nvPicPr>
            <p:cNvPr id="93190" name="Picture 2" descr="U:\Commun\Users on commun\LB\circuitExamplenewcoupling.bmp"/>
            <p:cNvPicPr>
              <a:picLocks noChangeAspect="1" noChangeArrowheads="1"/>
            </p:cNvPicPr>
            <p:nvPr/>
          </p:nvPicPr>
          <p:blipFill>
            <a:blip r:embed="rId2"/>
            <a:srcRect r="13080"/>
            <a:stretch>
              <a:fillRect/>
            </a:stretch>
          </p:blipFill>
          <p:spPr bwMode="auto">
            <a:xfrm>
              <a:off x="104774" y="2024400"/>
              <a:ext cx="7873041" cy="3052424"/>
            </a:xfrm>
            <a:prstGeom prst="rect">
              <a:avLst/>
            </a:prstGeom>
            <a:noFill/>
            <a:ln w="9525">
              <a:noFill/>
              <a:miter lim="800000"/>
              <a:headEnd/>
              <a:tailEnd/>
            </a:ln>
          </p:spPr>
        </p:pic>
        <p:cxnSp>
          <p:nvCxnSpPr>
            <p:cNvPr id="93191" name="Connecteur droit 10"/>
            <p:cNvCxnSpPr>
              <a:cxnSpLocks noChangeShapeType="1"/>
            </p:cNvCxnSpPr>
            <p:nvPr/>
          </p:nvCxnSpPr>
          <p:spPr bwMode="auto">
            <a:xfrm rot="5400000">
              <a:off x="300038" y="4386263"/>
              <a:ext cx="95250" cy="66675"/>
            </a:xfrm>
            <a:prstGeom prst="line">
              <a:avLst/>
            </a:prstGeom>
            <a:noFill/>
            <a:ln w="9525" algn="ctr">
              <a:solidFill>
                <a:schemeClr val="tx1"/>
              </a:solidFill>
              <a:round/>
              <a:headEnd/>
              <a:tailEnd/>
            </a:ln>
          </p:spPr>
        </p:cxnSp>
        <p:cxnSp>
          <p:nvCxnSpPr>
            <p:cNvPr id="93192" name="Connecteur droit 11"/>
            <p:cNvCxnSpPr>
              <a:cxnSpLocks noChangeShapeType="1"/>
            </p:cNvCxnSpPr>
            <p:nvPr/>
          </p:nvCxnSpPr>
          <p:spPr bwMode="auto">
            <a:xfrm rot="5400000">
              <a:off x="376238" y="4395788"/>
              <a:ext cx="95250" cy="66675"/>
            </a:xfrm>
            <a:prstGeom prst="line">
              <a:avLst/>
            </a:prstGeom>
            <a:noFill/>
            <a:ln w="9525" algn="ctr">
              <a:solidFill>
                <a:schemeClr val="tx1"/>
              </a:solidFill>
              <a:round/>
              <a:headEnd/>
              <a:tailEnd/>
            </a:ln>
          </p:spPr>
        </p:cxnSp>
        <p:cxnSp>
          <p:nvCxnSpPr>
            <p:cNvPr id="93193" name="Connecteur droit 12"/>
            <p:cNvCxnSpPr>
              <a:cxnSpLocks noChangeShapeType="1"/>
            </p:cNvCxnSpPr>
            <p:nvPr/>
          </p:nvCxnSpPr>
          <p:spPr bwMode="auto">
            <a:xfrm rot="5400000">
              <a:off x="461963" y="4395788"/>
              <a:ext cx="95250" cy="66675"/>
            </a:xfrm>
            <a:prstGeom prst="line">
              <a:avLst/>
            </a:prstGeom>
            <a:noFill/>
            <a:ln w="9525" algn="ctr">
              <a:solidFill>
                <a:schemeClr val="tx1"/>
              </a:solidFill>
              <a:round/>
              <a:headEnd/>
              <a:tailEnd/>
            </a:ln>
          </p:spPr>
        </p:cxnSp>
        <p:cxnSp>
          <p:nvCxnSpPr>
            <p:cNvPr id="93194" name="Connecteur droit 13"/>
            <p:cNvCxnSpPr>
              <a:cxnSpLocks noChangeShapeType="1"/>
            </p:cNvCxnSpPr>
            <p:nvPr/>
          </p:nvCxnSpPr>
          <p:spPr bwMode="auto">
            <a:xfrm rot="5400000">
              <a:off x="3490913" y="4862513"/>
              <a:ext cx="95250" cy="66675"/>
            </a:xfrm>
            <a:prstGeom prst="line">
              <a:avLst/>
            </a:prstGeom>
            <a:noFill/>
            <a:ln w="9525" algn="ctr">
              <a:solidFill>
                <a:schemeClr val="tx1"/>
              </a:solidFill>
              <a:round/>
              <a:headEnd/>
              <a:tailEnd/>
            </a:ln>
          </p:spPr>
        </p:cxnSp>
        <p:cxnSp>
          <p:nvCxnSpPr>
            <p:cNvPr id="93195" name="Connecteur droit 15"/>
            <p:cNvCxnSpPr>
              <a:cxnSpLocks noChangeShapeType="1"/>
            </p:cNvCxnSpPr>
            <p:nvPr/>
          </p:nvCxnSpPr>
          <p:spPr bwMode="auto">
            <a:xfrm rot="5400000">
              <a:off x="3567113" y="4872038"/>
              <a:ext cx="95250" cy="66675"/>
            </a:xfrm>
            <a:prstGeom prst="line">
              <a:avLst/>
            </a:prstGeom>
            <a:noFill/>
            <a:ln w="9525" algn="ctr">
              <a:solidFill>
                <a:schemeClr val="tx1"/>
              </a:solidFill>
              <a:round/>
              <a:headEnd/>
              <a:tailEnd/>
            </a:ln>
          </p:spPr>
        </p:cxnSp>
        <p:cxnSp>
          <p:nvCxnSpPr>
            <p:cNvPr id="93196" name="Connecteur droit 16"/>
            <p:cNvCxnSpPr>
              <a:cxnSpLocks noChangeShapeType="1"/>
            </p:cNvCxnSpPr>
            <p:nvPr/>
          </p:nvCxnSpPr>
          <p:spPr bwMode="auto">
            <a:xfrm rot="5400000">
              <a:off x="3652838" y="4872038"/>
              <a:ext cx="95250" cy="66675"/>
            </a:xfrm>
            <a:prstGeom prst="line">
              <a:avLst/>
            </a:prstGeom>
            <a:noFill/>
            <a:ln w="9525" algn="ctr">
              <a:solidFill>
                <a:schemeClr val="tx1"/>
              </a:solidFill>
              <a:round/>
              <a:headEnd/>
              <a:tailEnd/>
            </a:ln>
          </p:spPr>
        </p:cxnSp>
        <p:cxnSp>
          <p:nvCxnSpPr>
            <p:cNvPr id="93197" name="Connecteur droit 17"/>
            <p:cNvCxnSpPr>
              <a:cxnSpLocks noChangeShapeType="1"/>
            </p:cNvCxnSpPr>
            <p:nvPr/>
          </p:nvCxnSpPr>
          <p:spPr bwMode="auto">
            <a:xfrm rot="5400000">
              <a:off x="3252788" y="4852988"/>
              <a:ext cx="95250" cy="66675"/>
            </a:xfrm>
            <a:prstGeom prst="line">
              <a:avLst/>
            </a:prstGeom>
            <a:noFill/>
            <a:ln w="9525" algn="ctr">
              <a:solidFill>
                <a:schemeClr val="tx1"/>
              </a:solidFill>
              <a:round/>
              <a:headEnd/>
              <a:tailEnd/>
            </a:ln>
          </p:spPr>
        </p:cxnSp>
        <p:cxnSp>
          <p:nvCxnSpPr>
            <p:cNvPr id="93198" name="Connecteur droit 18"/>
            <p:cNvCxnSpPr>
              <a:cxnSpLocks noChangeShapeType="1"/>
            </p:cNvCxnSpPr>
            <p:nvPr/>
          </p:nvCxnSpPr>
          <p:spPr bwMode="auto">
            <a:xfrm rot="5400000">
              <a:off x="3328988" y="4862513"/>
              <a:ext cx="95250" cy="66675"/>
            </a:xfrm>
            <a:prstGeom prst="line">
              <a:avLst/>
            </a:prstGeom>
            <a:noFill/>
            <a:ln w="9525" algn="ctr">
              <a:solidFill>
                <a:schemeClr val="tx1"/>
              </a:solidFill>
              <a:round/>
              <a:headEnd/>
              <a:tailEnd/>
            </a:ln>
          </p:spPr>
        </p:cxnSp>
        <p:cxnSp>
          <p:nvCxnSpPr>
            <p:cNvPr id="93199" name="Connecteur droit 19"/>
            <p:cNvCxnSpPr>
              <a:cxnSpLocks noChangeShapeType="1"/>
            </p:cNvCxnSpPr>
            <p:nvPr/>
          </p:nvCxnSpPr>
          <p:spPr bwMode="auto">
            <a:xfrm rot="5400000">
              <a:off x="3414713" y="4862513"/>
              <a:ext cx="95250" cy="66675"/>
            </a:xfrm>
            <a:prstGeom prst="line">
              <a:avLst/>
            </a:prstGeom>
            <a:noFill/>
            <a:ln w="9525" algn="ctr">
              <a:solidFill>
                <a:schemeClr val="tx1"/>
              </a:solidFill>
              <a:round/>
              <a:headEnd/>
              <a:tailEnd/>
            </a:ln>
          </p:spPr>
        </p:cxnSp>
        <p:cxnSp>
          <p:nvCxnSpPr>
            <p:cNvPr id="93200" name="Connecteur droit 21"/>
            <p:cNvCxnSpPr>
              <a:cxnSpLocks noChangeShapeType="1"/>
            </p:cNvCxnSpPr>
            <p:nvPr/>
          </p:nvCxnSpPr>
          <p:spPr bwMode="auto">
            <a:xfrm rot="5400000">
              <a:off x="5110163" y="3795713"/>
              <a:ext cx="95250" cy="66675"/>
            </a:xfrm>
            <a:prstGeom prst="line">
              <a:avLst/>
            </a:prstGeom>
            <a:noFill/>
            <a:ln w="9525" algn="ctr">
              <a:solidFill>
                <a:schemeClr val="tx1"/>
              </a:solidFill>
              <a:round/>
              <a:headEnd/>
              <a:tailEnd/>
            </a:ln>
          </p:spPr>
        </p:cxnSp>
        <p:cxnSp>
          <p:nvCxnSpPr>
            <p:cNvPr id="93201" name="Connecteur droit 22"/>
            <p:cNvCxnSpPr>
              <a:cxnSpLocks noChangeShapeType="1"/>
            </p:cNvCxnSpPr>
            <p:nvPr/>
          </p:nvCxnSpPr>
          <p:spPr bwMode="auto">
            <a:xfrm rot="5400000">
              <a:off x="5186363" y="3805238"/>
              <a:ext cx="95250" cy="66675"/>
            </a:xfrm>
            <a:prstGeom prst="line">
              <a:avLst/>
            </a:prstGeom>
            <a:noFill/>
            <a:ln w="9525" algn="ctr">
              <a:solidFill>
                <a:schemeClr val="tx1"/>
              </a:solidFill>
              <a:round/>
              <a:headEnd/>
              <a:tailEnd/>
            </a:ln>
          </p:spPr>
        </p:cxnSp>
        <p:cxnSp>
          <p:nvCxnSpPr>
            <p:cNvPr id="93202" name="Connecteur droit 23"/>
            <p:cNvCxnSpPr>
              <a:cxnSpLocks noChangeShapeType="1"/>
            </p:cNvCxnSpPr>
            <p:nvPr/>
          </p:nvCxnSpPr>
          <p:spPr bwMode="auto">
            <a:xfrm rot="5400000">
              <a:off x="5272088" y="3805238"/>
              <a:ext cx="95250" cy="66675"/>
            </a:xfrm>
            <a:prstGeom prst="line">
              <a:avLst/>
            </a:prstGeom>
            <a:noFill/>
            <a:ln w="9525" algn="ctr">
              <a:solidFill>
                <a:schemeClr val="tx1"/>
              </a:solidFill>
              <a:round/>
              <a:headEnd/>
              <a:tailEnd/>
            </a:ln>
          </p:spPr>
        </p:cxnSp>
        <p:cxnSp>
          <p:nvCxnSpPr>
            <p:cNvPr id="93203" name="Connecteur droit 24"/>
            <p:cNvCxnSpPr>
              <a:cxnSpLocks noChangeShapeType="1"/>
            </p:cNvCxnSpPr>
            <p:nvPr/>
          </p:nvCxnSpPr>
          <p:spPr bwMode="auto">
            <a:xfrm rot="5400000">
              <a:off x="6081713" y="3786188"/>
              <a:ext cx="95250" cy="66675"/>
            </a:xfrm>
            <a:prstGeom prst="line">
              <a:avLst/>
            </a:prstGeom>
            <a:noFill/>
            <a:ln w="9525" algn="ctr">
              <a:solidFill>
                <a:schemeClr val="tx1"/>
              </a:solidFill>
              <a:round/>
              <a:headEnd/>
              <a:tailEnd/>
            </a:ln>
          </p:spPr>
        </p:cxnSp>
        <p:cxnSp>
          <p:nvCxnSpPr>
            <p:cNvPr id="93204" name="Connecteur droit 25"/>
            <p:cNvCxnSpPr>
              <a:cxnSpLocks noChangeShapeType="1"/>
            </p:cNvCxnSpPr>
            <p:nvPr/>
          </p:nvCxnSpPr>
          <p:spPr bwMode="auto">
            <a:xfrm rot="5400000">
              <a:off x="6157913" y="3795713"/>
              <a:ext cx="95250" cy="66675"/>
            </a:xfrm>
            <a:prstGeom prst="line">
              <a:avLst/>
            </a:prstGeom>
            <a:noFill/>
            <a:ln w="9525" algn="ctr">
              <a:solidFill>
                <a:schemeClr val="tx1"/>
              </a:solidFill>
              <a:round/>
              <a:headEnd/>
              <a:tailEnd/>
            </a:ln>
          </p:spPr>
        </p:cxnSp>
        <p:cxnSp>
          <p:nvCxnSpPr>
            <p:cNvPr id="93205" name="Connecteur droit 26"/>
            <p:cNvCxnSpPr>
              <a:cxnSpLocks noChangeShapeType="1"/>
            </p:cNvCxnSpPr>
            <p:nvPr/>
          </p:nvCxnSpPr>
          <p:spPr bwMode="auto">
            <a:xfrm rot="5400000">
              <a:off x="6243638" y="3795713"/>
              <a:ext cx="95250" cy="66675"/>
            </a:xfrm>
            <a:prstGeom prst="line">
              <a:avLst/>
            </a:prstGeom>
            <a:noFill/>
            <a:ln w="9525" algn="ctr">
              <a:solidFill>
                <a:schemeClr val="tx1"/>
              </a:solidFill>
              <a:round/>
              <a:headEnd/>
              <a:tailEnd/>
            </a:ln>
          </p:spPr>
        </p:cxnSp>
        <p:cxnSp>
          <p:nvCxnSpPr>
            <p:cNvPr id="93206" name="Connecteur droit 27"/>
            <p:cNvCxnSpPr>
              <a:cxnSpLocks noChangeShapeType="1"/>
            </p:cNvCxnSpPr>
            <p:nvPr/>
          </p:nvCxnSpPr>
          <p:spPr bwMode="auto">
            <a:xfrm rot="5400000">
              <a:off x="7015163" y="3776663"/>
              <a:ext cx="95250" cy="66675"/>
            </a:xfrm>
            <a:prstGeom prst="line">
              <a:avLst/>
            </a:prstGeom>
            <a:noFill/>
            <a:ln w="9525" algn="ctr">
              <a:solidFill>
                <a:schemeClr val="tx1"/>
              </a:solidFill>
              <a:round/>
              <a:headEnd/>
              <a:tailEnd/>
            </a:ln>
          </p:spPr>
        </p:cxnSp>
        <p:cxnSp>
          <p:nvCxnSpPr>
            <p:cNvPr id="93207" name="Connecteur droit 28"/>
            <p:cNvCxnSpPr>
              <a:cxnSpLocks noChangeShapeType="1"/>
            </p:cNvCxnSpPr>
            <p:nvPr/>
          </p:nvCxnSpPr>
          <p:spPr bwMode="auto">
            <a:xfrm rot="5400000">
              <a:off x="7091363" y="3786188"/>
              <a:ext cx="95250" cy="66675"/>
            </a:xfrm>
            <a:prstGeom prst="line">
              <a:avLst/>
            </a:prstGeom>
            <a:noFill/>
            <a:ln w="9525" algn="ctr">
              <a:solidFill>
                <a:schemeClr val="tx1"/>
              </a:solidFill>
              <a:round/>
              <a:headEnd/>
              <a:tailEnd/>
            </a:ln>
          </p:spPr>
        </p:cxnSp>
        <p:cxnSp>
          <p:nvCxnSpPr>
            <p:cNvPr id="93208" name="Connecteur droit 29"/>
            <p:cNvCxnSpPr>
              <a:cxnSpLocks noChangeShapeType="1"/>
            </p:cNvCxnSpPr>
            <p:nvPr/>
          </p:nvCxnSpPr>
          <p:spPr bwMode="auto">
            <a:xfrm rot="5400000">
              <a:off x="7177088" y="3786188"/>
              <a:ext cx="95250" cy="66675"/>
            </a:xfrm>
            <a:prstGeom prst="line">
              <a:avLst/>
            </a:prstGeom>
            <a:noFill/>
            <a:ln w="9525" algn="ctr">
              <a:solidFill>
                <a:schemeClr val="tx1"/>
              </a:solidFill>
              <a:round/>
              <a:headEnd/>
              <a:tailEnd/>
            </a:ln>
          </p:spPr>
        </p:cxnSp>
        <p:cxnSp>
          <p:nvCxnSpPr>
            <p:cNvPr id="93209" name="Connecteur droit 30"/>
            <p:cNvCxnSpPr>
              <a:cxnSpLocks noChangeShapeType="1"/>
            </p:cNvCxnSpPr>
            <p:nvPr/>
          </p:nvCxnSpPr>
          <p:spPr bwMode="auto">
            <a:xfrm rot="5400000">
              <a:off x="7519988" y="4224338"/>
              <a:ext cx="95250" cy="66675"/>
            </a:xfrm>
            <a:prstGeom prst="line">
              <a:avLst/>
            </a:prstGeom>
            <a:noFill/>
            <a:ln w="9525" algn="ctr">
              <a:solidFill>
                <a:schemeClr val="tx1"/>
              </a:solidFill>
              <a:round/>
              <a:headEnd/>
              <a:tailEnd/>
            </a:ln>
          </p:spPr>
        </p:cxnSp>
        <p:cxnSp>
          <p:nvCxnSpPr>
            <p:cNvPr id="93210" name="Connecteur droit 31"/>
            <p:cNvCxnSpPr>
              <a:cxnSpLocks noChangeShapeType="1"/>
            </p:cNvCxnSpPr>
            <p:nvPr/>
          </p:nvCxnSpPr>
          <p:spPr bwMode="auto">
            <a:xfrm rot="5400000">
              <a:off x="7596188" y="4233863"/>
              <a:ext cx="95250" cy="66675"/>
            </a:xfrm>
            <a:prstGeom prst="line">
              <a:avLst/>
            </a:prstGeom>
            <a:noFill/>
            <a:ln w="9525" algn="ctr">
              <a:solidFill>
                <a:schemeClr val="tx1"/>
              </a:solidFill>
              <a:round/>
              <a:headEnd/>
              <a:tailEnd/>
            </a:ln>
          </p:spPr>
        </p:cxnSp>
        <p:cxnSp>
          <p:nvCxnSpPr>
            <p:cNvPr id="93211" name="Connecteur droit 32"/>
            <p:cNvCxnSpPr>
              <a:cxnSpLocks noChangeShapeType="1"/>
            </p:cNvCxnSpPr>
            <p:nvPr/>
          </p:nvCxnSpPr>
          <p:spPr bwMode="auto">
            <a:xfrm rot="5400000">
              <a:off x="7681913" y="4233863"/>
              <a:ext cx="95250" cy="66675"/>
            </a:xfrm>
            <a:prstGeom prst="line">
              <a:avLst/>
            </a:prstGeom>
            <a:noFill/>
            <a:ln w="9525" algn="ctr">
              <a:solidFill>
                <a:schemeClr val="tx1"/>
              </a:solidFill>
              <a:round/>
              <a:headEnd/>
              <a:tailEnd/>
            </a:ln>
          </p:spPr>
        </p:cxnSp>
      </p:grpSp>
      <p:cxnSp>
        <p:nvCxnSpPr>
          <p:cNvPr id="93188" name="Łącznik prosty ze strzałką 26"/>
          <p:cNvCxnSpPr>
            <a:cxnSpLocks noChangeShapeType="1"/>
          </p:cNvCxnSpPr>
          <p:nvPr/>
        </p:nvCxnSpPr>
        <p:spPr bwMode="auto">
          <a:xfrm rot="10800000">
            <a:off x="5219700" y="4733925"/>
            <a:ext cx="1095375" cy="952500"/>
          </a:xfrm>
          <a:prstGeom prst="straightConnector1">
            <a:avLst/>
          </a:prstGeom>
          <a:noFill/>
          <a:ln w="9525" algn="ctr">
            <a:solidFill>
              <a:schemeClr val="tx1"/>
            </a:solidFill>
            <a:round/>
            <a:headEnd/>
            <a:tailEnd type="arrow" w="med" len="med"/>
          </a:ln>
        </p:spPr>
      </p:cxnSp>
      <p:sp>
        <p:nvSpPr>
          <p:cNvPr id="93189" name="pole tekstowe 27"/>
          <p:cNvSpPr txBox="1">
            <a:spLocks noChangeArrowheads="1"/>
          </p:cNvSpPr>
          <p:nvPr/>
        </p:nvSpPr>
        <p:spPr bwMode="auto">
          <a:xfrm>
            <a:off x="6343650" y="5524500"/>
            <a:ext cx="2171700" cy="369888"/>
          </a:xfrm>
          <a:prstGeom prst="rect">
            <a:avLst/>
          </a:prstGeom>
          <a:noFill/>
          <a:ln w="9525">
            <a:noFill/>
            <a:miter lim="800000"/>
            <a:headEnd/>
            <a:tailEnd/>
          </a:ln>
        </p:spPr>
        <p:txBody>
          <a:bodyPr>
            <a:spAutoFit/>
          </a:bodyPr>
          <a:lstStyle/>
          <a:p>
            <a:r>
              <a:rPr lang="en-US"/>
              <a:t>Weak coupling</a:t>
            </a:r>
            <a:endParaRPr lang="fr-F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7" name="Picture 2" descr="U:\Commun\Users on commun\LB\circuitExample3bis.bmp"/>
          <p:cNvPicPr>
            <a:picLocks noChangeAspect="1" noChangeArrowheads="1"/>
          </p:cNvPicPr>
          <p:nvPr/>
        </p:nvPicPr>
        <p:blipFill>
          <a:blip r:embed="rId2"/>
          <a:srcRect/>
          <a:stretch>
            <a:fillRect/>
          </a:stretch>
        </p:blipFill>
        <p:spPr bwMode="auto">
          <a:xfrm>
            <a:off x="1123950" y="1924050"/>
            <a:ext cx="7924800" cy="2457450"/>
          </a:xfrm>
          <a:prstGeom prst="rect">
            <a:avLst/>
          </a:prstGeom>
          <a:noFill/>
          <a:ln w="9525">
            <a:noFill/>
            <a:miter lim="800000"/>
            <a:headEnd/>
            <a:tailEnd/>
          </a:ln>
        </p:spPr>
      </p:pic>
      <p:cxnSp>
        <p:nvCxnSpPr>
          <p:cNvPr id="88068" name="Connecteur droit avec flèche 14"/>
          <p:cNvCxnSpPr>
            <a:cxnSpLocks noChangeShapeType="1"/>
          </p:cNvCxnSpPr>
          <p:nvPr/>
        </p:nvCxnSpPr>
        <p:spPr bwMode="auto">
          <a:xfrm>
            <a:off x="4352925" y="3324225"/>
            <a:ext cx="1228725" cy="914400"/>
          </a:xfrm>
          <a:prstGeom prst="straightConnector1">
            <a:avLst/>
          </a:prstGeom>
          <a:noFill/>
          <a:ln w="28575" algn="ctr">
            <a:solidFill>
              <a:schemeClr val="tx1"/>
            </a:solidFill>
            <a:round/>
            <a:headEnd/>
            <a:tailEnd type="arrow" w="med" len="med"/>
          </a:ln>
        </p:spPr>
      </p:cxnSp>
      <p:sp>
        <p:nvSpPr>
          <p:cNvPr id="88069" name="ZoneTexte 20"/>
          <p:cNvSpPr txBox="1">
            <a:spLocks noChangeArrowheads="1"/>
          </p:cNvSpPr>
          <p:nvPr/>
        </p:nvSpPr>
        <p:spPr bwMode="auto">
          <a:xfrm>
            <a:off x="5619750" y="4114800"/>
            <a:ext cx="2619375" cy="369888"/>
          </a:xfrm>
          <a:prstGeom prst="rect">
            <a:avLst/>
          </a:prstGeom>
          <a:noFill/>
          <a:ln w="9525">
            <a:noFill/>
            <a:miter lim="800000"/>
            <a:headEnd/>
            <a:tailEnd/>
          </a:ln>
        </p:spPr>
        <p:txBody>
          <a:bodyPr>
            <a:spAutoFit/>
          </a:bodyPr>
          <a:lstStyle/>
          <a:p>
            <a:r>
              <a:rPr lang="fr-FR"/>
              <a:t>strong coupling regime</a:t>
            </a:r>
          </a:p>
        </p:txBody>
      </p:sp>
      <p:cxnSp>
        <p:nvCxnSpPr>
          <p:cNvPr id="88070" name="Connecteur droit avec flèche 27"/>
          <p:cNvCxnSpPr>
            <a:cxnSpLocks noChangeShapeType="1"/>
          </p:cNvCxnSpPr>
          <p:nvPr/>
        </p:nvCxnSpPr>
        <p:spPr bwMode="auto">
          <a:xfrm>
            <a:off x="323850" y="3276600"/>
            <a:ext cx="523875" cy="1588"/>
          </a:xfrm>
          <a:prstGeom prst="straightConnector1">
            <a:avLst/>
          </a:prstGeom>
          <a:noFill/>
          <a:ln w="9525" algn="ctr">
            <a:solidFill>
              <a:schemeClr val="tx1"/>
            </a:solidFill>
            <a:round/>
            <a:headEnd/>
            <a:tailEnd type="arrow" w="med" len="med"/>
          </a:ln>
        </p:spPr>
      </p:cxnSp>
      <p:cxnSp>
        <p:nvCxnSpPr>
          <p:cNvPr id="88071" name="Connecteur droit 30"/>
          <p:cNvCxnSpPr>
            <a:cxnSpLocks noChangeShapeType="1"/>
          </p:cNvCxnSpPr>
          <p:nvPr/>
        </p:nvCxnSpPr>
        <p:spPr bwMode="auto">
          <a:xfrm>
            <a:off x="819150" y="3276600"/>
            <a:ext cx="476250" cy="0"/>
          </a:xfrm>
          <a:prstGeom prst="line">
            <a:avLst/>
          </a:prstGeom>
          <a:noFill/>
          <a:ln w="9525" algn="ctr">
            <a:solidFill>
              <a:schemeClr val="tx1"/>
            </a:solidFill>
            <a:round/>
            <a:headEnd/>
            <a:tailEnd/>
          </a:ln>
        </p:spPr>
      </p:cxnSp>
      <p:sp>
        <p:nvSpPr>
          <p:cNvPr id="88072" name="ZoneTexte 31"/>
          <p:cNvSpPr txBox="1">
            <a:spLocks noChangeArrowheads="1"/>
          </p:cNvSpPr>
          <p:nvPr/>
        </p:nvSpPr>
        <p:spPr bwMode="auto">
          <a:xfrm>
            <a:off x="228600" y="2800350"/>
            <a:ext cx="781050" cy="369888"/>
          </a:xfrm>
          <a:prstGeom prst="rect">
            <a:avLst/>
          </a:prstGeom>
          <a:noFill/>
          <a:ln w="9525">
            <a:noFill/>
            <a:miter lim="800000"/>
            <a:headEnd/>
            <a:tailEnd/>
          </a:ln>
        </p:spPr>
        <p:txBody>
          <a:bodyPr>
            <a:spAutoFit/>
          </a:bodyPr>
          <a:lstStyle/>
          <a:p>
            <a:r>
              <a:rPr lang="fr-FR"/>
              <a:t>V</a:t>
            </a:r>
            <a:r>
              <a:rPr lang="fr-FR" baseline="-25000"/>
              <a:t>AC </a:t>
            </a:r>
            <a:r>
              <a:rPr lang="fr-FR" baseline="30000"/>
              <a:t>in</a:t>
            </a:r>
          </a:p>
        </p:txBody>
      </p:sp>
      <p:sp>
        <p:nvSpPr>
          <p:cNvPr id="88073" name="ZoneTexte 32"/>
          <p:cNvSpPr txBox="1">
            <a:spLocks noChangeArrowheads="1"/>
          </p:cNvSpPr>
          <p:nvPr/>
        </p:nvSpPr>
        <p:spPr bwMode="auto">
          <a:xfrm>
            <a:off x="285750" y="3733800"/>
            <a:ext cx="828675" cy="369888"/>
          </a:xfrm>
          <a:prstGeom prst="rect">
            <a:avLst/>
          </a:prstGeom>
          <a:noFill/>
          <a:ln w="9525">
            <a:noFill/>
            <a:miter lim="800000"/>
            <a:headEnd/>
            <a:tailEnd/>
          </a:ln>
        </p:spPr>
        <p:txBody>
          <a:bodyPr>
            <a:spAutoFit/>
          </a:bodyPr>
          <a:lstStyle/>
          <a:p>
            <a:r>
              <a:rPr lang="fr-FR"/>
              <a:t>V</a:t>
            </a:r>
            <a:r>
              <a:rPr lang="fr-FR" baseline="-25000"/>
              <a:t>AC </a:t>
            </a:r>
            <a:r>
              <a:rPr lang="fr-FR" baseline="30000"/>
              <a:t>out</a:t>
            </a:r>
          </a:p>
        </p:txBody>
      </p:sp>
      <p:cxnSp>
        <p:nvCxnSpPr>
          <p:cNvPr id="88074" name="Connecteur droit avec flèche 34"/>
          <p:cNvCxnSpPr>
            <a:cxnSpLocks noChangeShapeType="1"/>
          </p:cNvCxnSpPr>
          <p:nvPr/>
        </p:nvCxnSpPr>
        <p:spPr bwMode="auto">
          <a:xfrm rot="5400000">
            <a:off x="838994" y="3525044"/>
            <a:ext cx="495300" cy="1588"/>
          </a:xfrm>
          <a:prstGeom prst="straightConnector1">
            <a:avLst/>
          </a:prstGeom>
          <a:noFill/>
          <a:ln w="9525" algn="ctr">
            <a:solidFill>
              <a:schemeClr val="tx1"/>
            </a:solidFill>
            <a:round/>
            <a:headEnd/>
            <a:tailEnd type="arrow" w="med" len="med"/>
          </a:ln>
        </p:spPr>
      </p:cxnSp>
      <p:cxnSp>
        <p:nvCxnSpPr>
          <p:cNvPr id="88075" name="Connecteur droit 37"/>
          <p:cNvCxnSpPr>
            <a:cxnSpLocks noChangeShapeType="1"/>
          </p:cNvCxnSpPr>
          <p:nvPr/>
        </p:nvCxnSpPr>
        <p:spPr bwMode="auto">
          <a:xfrm rot="5400000">
            <a:off x="909637" y="3957638"/>
            <a:ext cx="352425" cy="0"/>
          </a:xfrm>
          <a:prstGeom prst="line">
            <a:avLst/>
          </a:prstGeom>
          <a:noFill/>
          <a:ln w="9525" algn="ctr">
            <a:solidFill>
              <a:schemeClr val="tx1"/>
            </a:solidFill>
            <a:round/>
            <a:headEnd/>
            <a:tailEnd/>
          </a:ln>
        </p:spPr>
      </p:cxnSp>
      <p:sp>
        <p:nvSpPr>
          <p:cNvPr id="21" name="Tytuł 1"/>
          <p:cNvSpPr txBox="1">
            <a:spLocks/>
          </p:cNvSpPr>
          <p:nvPr/>
        </p:nvSpPr>
        <p:spPr>
          <a:xfrm>
            <a:off x="-123825" y="352425"/>
            <a:ext cx="9144000" cy="800100"/>
          </a:xfrm>
          <a:prstGeom prst="rect">
            <a:avLst/>
          </a:prstGeom>
        </p:spPr>
        <p:txBody>
          <a:bodyPr/>
          <a:lstStyle/>
          <a:p>
            <a:pPr algn="ctr" eaLnBrk="0" hangingPunct="0">
              <a:defRPr/>
            </a:pPr>
            <a:r>
              <a:rPr lang="en-US" sz="2800" kern="0" dirty="0">
                <a:solidFill>
                  <a:schemeClr val="accent2"/>
                </a:solidFill>
                <a:latin typeface="+mj-lt"/>
                <a:ea typeface="+mj-ea"/>
                <a:cs typeface="+mj-cs"/>
              </a:rPr>
              <a:t>Cavity Quantum Electrodynamics</a:t>
            </a:r>
            <a:br>
              <a:rPr lang="en-US" sz="2800" kern="0" dirty="0">
                <a:solidFill>
                  <a:schemeClr val="accent2"/>
                </a:solidFill>
                <a:latin typeface="+mj-lt"/>
                <a:ea typeface="+mj-ea"/>
                <a:cs typeface="+mj-cs"/>
              </a:rPr>
            </a:br>
            <a:endParaRPr lang="fr-FR" sz="2800" kern="0" dirty="0">
              <a:solidFill>
                <a:schemeClr val="accent2"/>
              </a:solidFill>
              <a:latin typeface="+mj-lt"/>
              <a:ea typeface="+mj-ea"/>
              <a:cs typeface="+mj-cs"/>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Tytuł 4"/>
          <p:cNvSpPr>
            <a:spLocks noGrp="1"/>
          </p:cNvSpPr>
          <p:nvPr>
            <p:ph type="title"/>
          </p:nvPr>
        </p:nvSpPr>
        <p:spPr>
          <a:xfrm>
            <a:off x="-228600" y="238125"/>
            <a:ext cx="9144000" cy="800100"/>
          </a:xfrm>
        </p:spPr>
        <p:txBody>
          <a:bodyPr>
            <a:spAutoFit/>
          </a:bodyPr>
          <a:lstStyle/>
          <a:p>
            <a:r>
              <a:rPr lang="en-US" smtClean="0"/>
              <a:t>Let 2 level system interact with resonator</a:t>
            </a:r>
            <a:endParaRPr lang="fr-FR" smtClean="0"/>
          </a:p>
        </p:txBody>
      </p:sp>
      <p:sp>
        <p:nvSpPr>
          <p:cNvPr id="32774" name="pole tekstowe 5"/>
          <p:cNvSpPr txBox="1">
            <a:spLocks noChangeArrowheads="1"/>
          </p:cNvSpPr>
          <p:nvPr/>
        </p:nvSpPr>
        <p:spPr bwMode="auto">
          <a:xfrm>
            <a:off x="828675" y="5819775"/>
            <a:ext cx="7019925" cy="646113"/>
          </a:xfrm>
          <a:prstGeom prst="rect">
            <a:avLst/>
          </a:prstGeom>
          <a:noFill/>
          <a:ln w="9525">
            <a:noFill/>
            <a:miter lim="800000"/>
            <a:headEnd/>
            <a:tailEnd/>
          </a:ln>
        </p:spPr>
        <p:txBody>
          <a:bodyPr>
            <a:spAutoFit/>
          </a:bodyPr>
          <a:lstStyle/>
          <a:p>
            <a:pPr algn="ctr"/>
            <a:r>
              <a:rPr lang="en-US" dirty="0"/>
              <a:t>avoided </a:t>
            </a:r>
            <a:r>
              <a:rPr lang="en-US" dirty="0" smtClean="0"/>
              <a:t>level crossing</a:t>
            </a:r>
            <a:endParaRPr lang="en-US" dirty="0"/>
          </a:p>
          <a:p>
            <a:pPr algn="ctr"/>
            <a:r>
              <a:rPr lang="en-US" dirty="0"/>
              <a:t>Coherent exchange of energy between resonator and artificial atom</a:t>
            </a:r>
            <a:endParaRPr lang="fr-FR" dirty="0"/>
          </a:p>
        </p:txBody>
      </p:sp>
      <p:pic>
        <p:nvPicPr>
          <p:cNvPr id="32775" name="Picture 4"/>
          <p:cNvPicPr>
            <a:picLocks noChangeAspect="1" noChangeArrowheads="1"/>
          </p:cNvPicPr>
          <p:nvPr/>
        </p:nvPicPr>
        <p:blipFill>
          <a:blip r:embed="rId3"/>
          <a:srcRect/>
          <a:stretch>
            <a:fillRect/>
          </a:stretch>
        </p:blipFill>
        <p:spPr bwMode="auto">
          <a:xfrm>
            <a:off x="1019175" y="1500188"/>
            <a:ext cx="6705600" cy="3629025"/>
          </a:xfrm>
          <a:prstGeom prst="rect">
            <a:avLst/>
          </a:prstGeom>
          <a:noFill/>
          <a:ln w="9525">
            <a:noFill/>
            <a:miter lim="800000"/>
            <a:headEnd/>
            <a:tailEnd/>
          </a:ln>
        </p:spPr>
      </p:pic>
      <p:cxnSp>
        <p:nvCxnSpPr>
          <p:cNvPr id="32776" name="Łącznik prosty ze strzałką 5"/>
          <p:cNvCxnSpPr>
            <a:cxnSpLocks noChangeShapeType="1"/>
          </p:cNvCxnSpPr>
          <p:nvPr/>
        </p:nvCxnSpPr>
        <p:spPr bwMode="auto">
          <a:xfrm rot="10800000" flipV="1">
            <a:off x="4352925" y="2114550"/>
            <a:ext cx="647700" cy="628650"/>
          </a:xfrm>
          <a:prstGeom prst="straightConnector1">
            <a:avLst/>
          </a:prstGeom>
          <a:noFill/>
          <a:ln w="9525" algn="ctr">
            <a:solidFill>
              <a:schemeClr val="tx1"/>
            </a:solidFill>
            <a:round/>
            <a:headEnd/>
            <a:tailEnd type="arrow" w="med" len="med"/>
          </a:ln>
        </p:spPr>
      </p:cxnSp>
      <p:sp>
        <p:nvSpPr>
          <p:cNvPr id="32777" name="pole tekstowe 6"/>
          <p:cNvSpPr txBox="1">
            <a:spLocks noChangeArrowheads="1"/>
          </p:cNvSpPr>
          <p:nvPr/>
        </p:nvSpPr>
        <p:spPr bwMode="auto">
          <a:xfrm>
            <a:off x="4438650" y="1771650"/>
            <a:ext cx="2009775" cy="369888"/>
          </a:xfrm>
          <a:prstGeom prst="rect">
            <a:avLst/>
          </a:prstGeom>
          <a:noFill/>
          <a:ln w="9525">
            <a:noFill/>
            <a:miter lim="800000"/>
            <a:headEnd/>
            <a:tailEnd/>
          </a:ln>
        </p:spPr>
        <p:txBody>
          <a:bodyPr>
            <a:spAutoFit/>
          </a:bodyPr>
          <a:lstStyle/>
          <a:p>
            <a:r>
              <a:rPr lang="en-US"/>
              <a:t>Andreev Gap</a:t>
            </a:r>
            <a:endParaRPr lang="fr-FR"/>
          </a:p>
        </p:txBody>
      </p:sp>
      <p:graphicFrame>
        <p:nvGraphicFramePr>
          <p:cNvPr id="32770" name="Object 373"/>
          <p:cNvGraphicFramePr>
            <a:graphicFrameLocks noChangeAspect="1"/>
          </p:cNvGraphicFramePr>
          <p:nvPr/>
        </p:nvGraphicFramePr>
        <p:xfrm>
          <a:off x="5856288" y="822325"/>
          <a:ext cx="3287712" cy="2501900"/>
        </p:xfrm>
        <a:graphic>
          <a:graphicData uri="http://schemas.openxmlformats.org/presentationml/2006/ole">
            <p:oleObj spid="_x0000_s145410" name="Graph" r:id="rId4" imgW="3840480" imgH="2926080" progId="Origin50.Graph">
              <p:embed/>
            </p:oleObj>
          </a:graphicData>
        </a:graphic>
      </p:graphicFrame>
      <p:cxnSp>
        <p:nvCxnSpPr>
          <p:cNvPr id="32778" name="Łącznik prosty ze strzałką 9"/>
          <p:cNvCxnSpPr>
            <a:cxnSpLocks noChangeShapeType="1"/>
          </p:cNvCxnSpPr>
          <p:nvPr/>
        </p:nvCxnSpPr>
        <p:spPr bwMode="auto">
          <a:xfrm rot="16200000" flipH="1">
            <a:off x="6438900" y="2038350"/>
            <a:ext cx="1152525" cy="9525"/>
          </a:xfrm>
          <a:prstGeom prst="straightConnector1">
            <a:avLst/>
          </a:prstGeom>
          <a:noFill/>
          <a:ln w="9525" algn="ctr">
            <a:solidFill>
              <a:schemeClr val="tx1"/>
            </a:solidFill>
            <a:round/>
            <a:headEnd type="triangle" w="med" len="med"/>
            <a:tailEnd type="triangle" w="med" len="med"/>
          </a:ln>
        </p:spPr>
      </p:cxnSp>
      <p:cxnSp>
        <p:nvCxnSpPr>
          <p:cNvPr id="32779" name="Łącznik prosty ze strzałką 13"/>
          <p:cNvCxnSpPr>
            <a:cxnSpLocks noChangeShapeType="1"/>
          </p:cNvCxnSpPr>
          <p:nvPr/>
        </p:nvCxnSpPr>
        <p:spPr bwMode="auto">
          <a:xfrm flipV="1">
            <a:off x="5810250" y="1666875"/>
            <a:ext cx="1133475" cy="152400"/>
          </a:xfrm>
          <a:prstGeom prst="straightConnector1">
            <a:avLst/>
          </a:prstGeom>
          <a:noFill/>
          <a:ln w="9525" algn="ctr">
            <a:solidFill>
              <a:schemeClr val="tx1"/>
            </a:solidFill>
            <a:round/>
            <a:headEnd/>
            <a:tailEnd type="arrow" w="med" len="med"/>
          </a:ln>
        </p:spPr>
      </p:cxnSp>
      <p:cxnSp>
        <p:nvCxnSpPr>
          <p:cNvPr id="32780" name="Łącznik prosty ze strzałką 17"/>
          <p:cNvCxnSpPr>
            <a:cxnSpLocks noChangeShapeType="1"/>
          </p:cNvCxnSpPr>
          <p:nvPr/>
        </p:nvCxnSpPr>
        <p:spPr bwMode="auto">
          <a:xfrm rot="10800000">
            <a:off x="5238750" y="3543300"/>
            <a:ext cx="790575" cy="419100"/>
          </a:xfrm>
          <a:prstGeom prst="straightConnector1">
            <a:avLst/>
          </a:prstGeom>
          <a:noFill/>
          <a:ln w="9525" algn="ctr">
            <a:solidFill>
              <a:schemeClr val="tx1"/>
            </a:solidFill>
            <a:round/>
            <a:headEnd/>
            <a:tailEnd type="arrow" w="med" len="med"/>
          </a:ln>
        </p:spPr>
      </p:cxnSp>
      <p:sp>
        <p:nvSpPr>
          <p:cNvPr id="32781" name="pole tekstowe 18"/>
          <p:cNvSpPr txBox="1">
            <a:spLocks noChangeArrowheads="1"/>
          </p:cNvSpPr>
          <p:nvPr/>
        </p:nvSpPr>
        <p:spPr bwMode="auto">
          <a:xfrm>
            <a:off x="6229350" y="3343275"/>
            <a:ext cx="2705100" cy="276225"/>
          </a:xfrm>
          <a:prstGeom prst="rect">
            <a:avLst/>
          </a:prstGeom>
          <a:noFill/>
          <a:ln w="9525">
            <a:noFill/>
            <a:miter lim="800000"/>
            <a:headEnd/>
            <a:tailEnd/>
          </a:ln>
        </p:spPr>
        <p:txBody>
          <a:bodyPr>
            <a:spAutoFit/>
          </a:bodyPr>
          <a:lstStyle/>
          <a:p>
            <a:r>
              <a:rPr lang="en-US" sz="1200"/>
              <a:t>Bare Resonator eigenfrequency</a:t>
            </a:r>
            <a:endParaRPr lang="fr-FR" sz="1200"/>
          </a:p>
        </p:txBody>
      </p:sp>
      <p:cxnSp>
        <p:nvCxnSpPr>
          <p:cNvPr id="32782" name="Łącznik prosty ze strzałką 20"/>
          <p:cNvCxnSpPr>
            <a:cxnSpLocks noChangeShapeType="1"/>
          </p:cNvCxnSpPr>
          <p:nvPr/>
        </p:nvCxnSpPr>
        <p:spPr bwMode="auto">
          <a:xfrm rot="16200000" flipV="1">
            <a:off x="3924300" y="3876675"/>
            <a:ext cx="1352550" cy="857250"/>
          </a:xfrm>
          <a:prstGeom prst="straightConnector1">
            <a:avLst/>
          </a:prstGeom>
          <a:noFill/>
          <a:ln w="9525" algn="ctr">
            <a:solidFill>
              <a:schemeClr val="tx1"/>
            </a:solidFill>
            <a:round/>
            <a:headEnd/>
            <a:tailEnd type="arrow" w="med" len="med"/>
          </a:ln>
        </p:spPr>
      </p:cxnSp>
      <p:graphicFrame>
        <p:nvGraphicFramePr>
          <p:cNvPr id="32771" name="Object 7"/>
          <p:cNvGraphicFramePr>
            <a:graphicFrameLocks noChangeAspect="1"/>
          </p:cNvGraphicFramePr>
          <p:nvPr/>
        </p:nvGraphicFramePr>
        <p:xfrm>
          <a:off x="6180138" y="3794125"/>
          <a:ext cx="2135187" cy="293688"/>
        </p:xfrm>
        <a:graphic>
          <a:graphicData uri="http://schemas.openxmlformats.org/presentationml/2006/ole">
            <p:oleObj spid="_x0000_s145411" name="Równanie" r:id="rId5" imgW="1473120" imgH="203040" progId="Equation.3">
              <p:embed/>
            </p:oleObj>
          </a:graphicData>
        </a:graphic>
      </p:graphicFrame>
      <p:graphicFrame>
        <p:nvGraphicFramePr>
          <p:cNvPr id="32772" name="Object 9"/>
          <p:cNvGraphicFramePr>
            <a:graphicFrameLocks noChangeAspect="1"/>
          </p:cNvGraphicFramePr>
          <p:nvPr/>
        </p:nvGraphicFramePr>
        <p:xfrm>
          <a:off x="4540250" y="4965700"/>
          <a:ext cx="2117725" cy="368300"/>
        </p:xfrm>
        <a:graphic>
          <a:graphicData uri="http://schemas.openxmlformats.org/presentationml/2006/ole">
            <p:oleObj spid="_x0000_s145412" name="Równanie" r:id="rId6" imgW="1168200" imgH="203040" progId="Equation.3">
              <p:embed/>
            </p:oleObj>
          </a:graphicData>
        </a:graphic>
      </p:graphicFrame>
      <p:sp>
        <p:nvSpPr>
          <p:cNvPr id="32783" name="pole tekstowe 24"/>
          <p:cNvSpPr txBox="1">
            <a:spLocks noChangeArrowheads="1"/>
          </p:cNvSpPr>
          <p:nvPr/>
        </p:nvSpPr>
        <p:spPr bwMode="auto">
          <a:xfrm>
            <a:off x="3962400" y="3895725"/>
            <a:ext cx="1228725" cy="276225"/>
          </a:xfrm>
          <a:prstGeom prst="rect">
            <a:avLst/>
          </a:prstGeom>
          <a:noFill/>
          <a:ln w="9525">
            <a:noFill/>
            <a:miter lim="800000"/>
            <a:headEnd/>
            <a:tailEnd/>
          </a:ln>
        </p:spPr>
        <p:txBody>
          <a:bodyPr>
            <a:spAutoFit/>
          </a:bodyPr>
          <a:lstStyle/>
          <a:p>
            <a:r>
              <a:rPr lang="en-US" sz="1200"/>
              <a:t>Interaction “on”</a:t>
            </a:r>
            <a:endParaRPr lang="fr-FR" sz="1200"/>
          </a:p>
        </p:txBody>
      </p:sp>
      <p:sp>
        <p:nvSpPr>
          <p:cNvPr id="32784" name="pole tekstowe 25"/>
          <p:cNvSpPr txBox="1">
            <a:spLocks noChangeArrowheads="1"/>
          </p:cNvSpPr>
          <p:nvPr/>
        </p:nvSpPr>
        <p:spPr bwMode="auto">
          <a:xfrm>
            <a:off x="4943475" y="3609975"/>
            <a:ext cx="1228725" cy="276225"/>
          </a:xfrm>
          <a:prstGeom prst="rect">
            <a:avLst/>
          </a:prstGeom>
          <a:noFill/>
          <a:ln w="9525">
            <a:noFill/>
            <a:miter lim="800000"/>
            <a:headEnd/>
            <a:tailEnd/>
          </a:ln>
        </p:spPr>
        <p:txBody>
          <a:bodyPr>
            <a:spAutoFit/>
          </a:bodyPr>
          <a:lstStyle/>
          <a:p>
            <a:r>
              <a:rPr lang="en-US" sz="1200"/>
              <a:t>Interaction “off”</a:t>
            </a:r>
            <a:endParaRPr lang="fr-FR" sz="1200"/>
          </a:p>
        </p:txBody>
      </p:sp>
      <p:sp>
        <p:nvSpPr>
          <p:cNvPr id="32785" name="pole tekstowe 29"/>
          <p:cNvSpPr txBox="1">
            <a:spLocks noChangeArrowheads="1"/>
          </p:cNvSpPr>
          <p:nvPr/>
        </p:nvSpPr>
        <p:spPr bwMode="auto">
          <a:xfrm>
            <a:off x="2295525" y="3543300"/>
            <a:ext cx="1171575" cy="830263"/>
          </a:xfrm>
          <a:prstGeom prst="rect">
            <a:avLst/>
          </a:prstGeom>
          <a:noFill/>
          <a:ln w="9525">
            <a:noFill/>
            <a:miter lim="800000"/>
            <a:headEnd/>
            <a:tailEnd/>
          </a:ln>
        </p:spPr>
        <p:txBody>
          <a:bodyPr>
            <a:spAutoFit/>
          </a:bodyPr>
          <a:lstStyle/>
          <a:p>
            <a:r>
              <a:rPr lang="en-US" sz="1200"/>
              <a:t>Red – expected position of resonance  </a:t>
            </a:r>
            <a:endParaRPr lang="fr-FR" sz="120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ZoneTexte 44"/>
          <p:cNvSpPr txBox="1"/>
          <p:nvPr/>
        </p:nvSpPr>
        <p:spPr>
          <a:xfrm>
            <a:off x="179512" y="1412776"/>
            <a:ext cx="6192688" cy="369332"/>
          </a:xfrm>
          <a:prstGeom prst="rect">
            <a:avLst/>
          </a:prstGeom>
          <a:noFill/>
        </p:spPr>
        <p:txBody>
          <a:bodyPr wrap="square" rtlCol="0">
            <a:spAutoFit/>
          </a:bodyPr>
          <a:lstStyle/>
          <a:p>
            <a:r>
              <a:rPr lang="fr-FR" b="1" dirty="0" smtClean="0"/>
              <a:t> </a:t>
            </a:r>
            <a:r>
              <a:rPr lang="fr-FR" dirty="0" smtClean="0"/>
              <a:t>{0.95, 0.94, 0.60, 0.34, 0.30, 0.29, 0.27, 0.26, 0.24, 0.2}</a:t>
            </a:r>
            <a:endParaRPr lang="fr-FR" dirty="0"/>
          </a:p>
        </p:txBody>
      </p:sp>
      <p:sp>
        <p:nvSpPr>
          <p:cNvPr id="48" name="Titre 1"/>
          <p:cNvSpPr txBox="1">
            <a:spLocks/>
          </p:cNvSpPr>
          <p:nvPr/>
        </p:nvSpPr>
        <p:spPr bwMode="auto">
          <a:xfrm>
            <a:off x="123825" y="19050"/>
            <a:ext cx="9144000" cy="8001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2800" b="1" i="0" u="none" strike="noStrike" kern="0" cap="none" spc="0" normalizeH="0" baseline="0" noProof="0" dirty="0" smtClean="0">
                <a:ln>
                  <a:noFill/>
                </a:ln>
                <a:solidFill>
                  <a:srgbClr val="0000FF"/>
                </a:solidFill>
                <a:effectLst/>
                <a:uLnTx/>
                <a:uFillTx/>
                <a:latin typeface="+mn-lt"/>
                <a:ea typeface="+mj-ea"/>
                <a:cs typeface="+mj-cs"/>
              </a:rPr>
              <a:t>2 CHANNELS</a:t>
            </a:r>
            <a:r>
              <a:rPr kumimoji="0" lang="fr-FR" sz="2800" b="1" i="0" u="none" strike="noStrike" kern="0" cap="none" spc="0" normalizeH="0" noProof="0" dirty="0" smtClean="0">
                <a:ln>
                  <a:noFill/>
                </a:ln>
                <a:solidFill>
                  <a:srgbClr val="0000FF"/>
                </a:solidFill>
                <a:effectLst/>
                <a:uLnTx/>
                <a:uFillTx/>
                <a:latin typeface="+mn-lt"/>
                <a:ea typeface="+mj-ea"/>
                <a:cs typeface="+mj-cs"/>
              </a:rPr>
              <a:t> POISONING</a:t>
            </a:r>
            <a:endParaRPr kumimoji="0" lang="fr-FR" sz="2800" b="1" i="0" u="none" strike="noStrike" kern="0" cap="none" spc="0" normalizeH="0" baseline="0" noProof="0" dirty="0">
              <a:ln>
                <a:noFill/>
              </a:ln>
              <a:solidFill>
                <a:srgbClr val="0000FF"/>
              </a:solidFill>
              <a:effectLst/>
              <a:uLnTx/>
              <a:uFillTx/>
              <a:latin typeface="+mn-lt"/>
              <a:ea typeface="+mj-ea"/>
              <a:cs typeface="+mj-cs"/>
            </a:endParaRPr>
          </a:p>
        </p:txBody>
      </p:sp>
      <p:pic>
        <p:nvPicPr>
          <p:cNvPr id="21" name="Picture 7"/>
          <p:cNvPicPr>
            <a:picLocks noChangeAspect="1" noChangeArrowheads="1"/>
          </p:cNvPicPr>
          <p:nvPr/>
        </p:nvPicPr>
        <p:blipFill>
          <a:blip r:embed="rId3" cstate="print"/>
          <a:srcRect/>
          <a:stretch>
            <a:fillRect/>
          </a:stretch>
        </p:blipFill>
        <p:spPr bwMode="auto">
          <a:xfrm>
            <a:off x="675788" y="2416629"/>
            <a:ext cx="191181" cy="1389603"/>
          </a:xfrm>
          <a:prstGeom prst="rect">
            <a:avLst/>
          </a:prstGeom>
          <a:noFill/>
          <a:ln w="9525">
            <a:noFill/>
            <a:miter lim="800000"/>
            <a:headEnd/>
            <a:tailEnd/>
          </a:ln>
          <a:effectLst/>
        </p:spPr>
      </p:pic>
      <p:pic>
        <p:nvPicPr>
          <p:cNvPr id="330754" name="Picture 2"/>
          <p:cNvPicPr>
            <a:picLocks noChangeAspect="1" noChangeArrowheads="1"/>
          </p:cNvPicPr>
          <p:nvPr/>
        </p:nvPicPr>
        <p:blipFill>
          <a:blip r:embed="rId4" cstate="print"/>
          <a:srcRect/>
          <a:stretch>
            <a:fillRect/>
          </a:stretch>
        </p:blipFill>
        <p:spPr bwMode="auto">
          <a:xfrm>
            <a:off x="998984" y="1858491"/>
            <a:ext cx="3429000" cy="3514725"/>
          </a:xfrm>
          <a:prstGeom prst="rect">
            <a:avLst/>
          </a:prstGeom>
          <a:noFill/>
          <a:ln w="9525">
            <a:noFill/>
            <a:miter lim="800000"/>
            <a:headEnd/>
            <a:tailEnd/>
          </a:ln>
          <a:effectLst/>
        </p:spPr>
      </p:pic>
      <p:graphicFrame>
        <p:nvGraphicFramePr>
          <p:cNvPr id="378881" name="Object 1"/>
          <p:cNvGraphicFramePr>
            <a:graphicFrameLocks noChangeAspect="1"/>
          </p:cNvGraphicFramePr>
          <p:nvPr>
            <p:extLst>
              <p:ext uri="{D42A27DB-BD31-4B8C-83A1-F6EECF244321}">
                <p14:modId xmlns:p14="http://schemas.microsoft.com/office/powerpoint/2010/main" xmlns="" val="950641311"/>
              </p:ext>
            </p:extLst>
          </p:nvPr>
        </p:nvGraphicFramePr>
        <p:xfrm>
          <a:off x="4572000" y="2060848"/>
          <a:ext cx="4308475" cy="3049587"/>
        </p:xfrm>
        <a:graphic>
          <a:graphicData uri="http://schemas.openxmlformats.org/presentationml/2006/ole">
            <p:oleObj spid="_x0000_s146434" name="Graph" r:id="rId5" imgW="4308653" imgH="3050438" progId="Origin50.Graph">
              <p:embed/>
            </p:oleObj>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3"/>
          <p:cNvPicPr>
            <a:picLocks noChangeAspect="1" noChangeArrowheads="1"/>
          </p:cNvPicPr>
          <p:nvPr/>
        </p:nvPicPr>
        <p:blipFill>
          <a:blip r:embed="rId2"/>
          <a:srcRect/>
          <a:stretch>
            <a:fillRect/>
          </a:stretch>
        </p:blipFill>
        <p:spPr bwMode="auto">
          <a:xfrm>
            <a:off x="5029200" y="1781175"/>
            <a:ext cx="3990975" cy="2838450"/>
          </a:xfrm>
          <a:prstGeom prst="rect">
            <a:avLst/>
          </a:prstGeom>
          <a:noFill/>
          <a:ln w="9525">
            <a:noFill/>
            <a:miter lim="800000"/>
            <a:headEnd/>
            <a:tailEnd/>
          </a:ln>
        </p:spPr>
      </p:pic>
      <p:sp>
        <p:nvSpPr>
          <p:cNvPr id="105475" name="ZoneTexte 44"/>
          <p:cNvSpPr txBox="1">
            <a:spLocks noChangeArrowheads="1"/>
          </p:cNvSpPr>
          <p:nvPr/>
        </p:nvSpPr>
        <p:spPr bwMode="auto">
          <a:xfrm>
            <a:off x="695325" y="1114425"/>
            <a:ext cx="3971925" cy="646113"/>
          </a:xfrm>
          <a:prstGeom prst="rect">
            <a:avLst/>
          </a:prstGeom>
          <a:noFill/>
          <a:ln w="9525">
            <a:noFill/>
            <a:miter lim="800000"/>
            <a:headEnd/>
            <a:tailEnd/>
          </a:ln>
        </p:spPr>
        <p:txBody>
          <a:bodyPr>
            <a:spAutoFit/>
          </a:bodyPr>
          <a:lstStyle/>
          <a:p>
            <a:pPr algn="ctr"/>
            <a:r>
              <a:rPr lang="fr-FR" b="1"/>
              <a:t> </a:t>
            </a:r>
            <a:r>
              <a:rPr lang="fr-FR"/>
              <a:t>{0.957, 0.948, 0.601, 0.344, 0.295, 0.291, 0.27, 0.262, 0.242, 0.2}</a:t>
            </a:r>
          </a:p>
        </p:txBody>
      </p:sp>
      <p:sp>
        <p:nvSpPr>
          <p:cNvPr id="48" name="Titre 1"/>
          <p:cNvSpPr txBox="1">
            <a:spLocks/>
          </p:cNvSpPr>
          <p:nvPr/>
        </p:nvSpPr>
        <p:spPr bwMode="auto">
          <a:xfrm>
            <a:off x="123825" y="19050"/>
            <a:ext cx="9144000" cy="800100"/>
          </a:xfrm>
          <a:prstGeom prst="rect">
            <a:avLst/>
          </a:prstGeom>
          <a:noFill/>
          <a:ln w="9525">
            <a:noFill/>
            <a:miter lim="800000"/>
            <a:headEnd/>
            <a:tailEnd/>
          </a:ln>
        </p:spPr>
        <p:txBody>
          <a:bodyPr anchor="ctr"/>
          <a:lstStyle/>
          <a:p>
            <a:pPr algn="ctr" eaLnBrk="0" hangingPunct="0">
              <a:defRPr/>
            </a:pPr>
            <a:r>
              <a:rPr lang="fr-FR" sz="2800" kern="0" dirty="0">
                <a:solidFill>
                  <a:srgbClr val="3333CC"/>
                </a:solidFill>
                <a:latin typeface="+mj-lt"/>
                <a:ea typeface="+mj-ea"/>
                <a:cs typeface="+mj-cs"/>
              </a:rPr>
              <a:t>Pollution of 2 </a:t>
            </a:r>
            <a:r>
              <a:rPr lang="fr-FR" sz="2800" kern="0" dirty="0" err="1">
                <a:solidFill>
                  <a:srgbClr val="3333CC"/>
                </a:solidFill>
                <a:latin typeface="+mj-lt"/>
                <a:ea typeface="+mj-ea"/>
                <a:cs typeface="+mj-cs"/>
              </a:rPr>
              <a:t>channels</a:t>
            </a:r>
            <a:endParaRPr lang="fr-FR" sz="2800" kern="0" dirty="0">
              <a:solidFill>
                <a:srgbClr val="3333CC"/>
              </a:solidFill>
              <a:latin typeface="+mj-lt"/>
              <a:ea typeface="+mj-ea"/>
              <a:cs typeface="+mj-cs"/>
            </a:endParaRPr>
          </a:p>
        </p:txBody>
      </p:sp>
      <p:cxnSp>
        <p:nvCxnSpPr>
          <p:cNvPr id="105477" name="Connecteur droit avec flèche 49"/>
          <p:cNvCxnSpPr>
            <a:cxnSpLocks noChangeShapeType="1"/>
          </p:cNvCxnSpPr>
          <p:nvPr/>
        </p:nvCxnSpPr>
        <p:spPr bwMode="auto">
          <a:xfrm rot="16380000" flipV="1">
            <a:off x="7305675" y="2762250"/>
            <a:ext cx="457200" cy="19050"/>
          </a:xfrm>
          <a:prstGeom prst="straightConnector1">
            <a:avLst/>
          </a:prstGeom>
          <a:noFill/>
          <a:ln w="19050" algn="ctr">
            <a:solidFill>
              <a:srgbClr val="00FFFF"/>
            </a:solidFill>
            <a:round/>
            <a:headEnd/>
            <a:tailEnd type="arrow" w="med" len="med"/>
          </a:ln>
        </p:spPr>
      </p:cxnSp>
      <p:cxnSp>
        <p:nvCxnSpPr>
          <p:cNvPr id="105478" name="Connecteur droit avec flèche 54"/>
          <p:cNvCxnSpPr>
            <a:cxnSpLocks noChangeShapeType="1"/>
          </p:cNvCxnSpPr>
          <p:nvPr/>
        </p:nvCxnSpPr>
        <p:spPr bwMode="auto">
          <a:xfrm rot="16260000" flipH="1">
            <a:off x="8330406" y="2262982"/>
            <a:ext cx="365125" cy="4762"/>
          </a:xfrm>
          <a:prstGeom prst="straightConnector1">
            <a:avLst/>
          </a:prstGeom>
          <a:noFill/>
          <a:ln w="19050" algn="ctr">
            <a:solidFill>
              <a:srgbClr val="FFCC00"/>
            </a:solidFill>
            <a:round/>
            <a:headEnd type="arrow" w="med" len="med"/>
            <a:tailEnd/>
          </a:ln>
        </p:spPr>
      </p:cxnSp>
      <p:grpSp>
        <p:nvGrpSpPr>
          <p:cNvPr id="2" name="Groupe 67"/>
          <p:cNvGrpSpPr>
            <a:grpSpLocks/>
          </p:cNvGrpSpPr>
          <p:nvPr/>
        </p:nvGrpSpPr>
        <p:grpSpPr bwMode="auto">
          <a:xfrm>
            <a:off x="47625" y="1871663"/>
            <a:ext cx="4914900" cy="4956175"/>
            <a:chOff x="47625" y="1871980"/>
            <a:chExt cx="4914900" cy="4955858"/>
          </a:xfrm>
        </p:grpSpPr>
        <p:pic>
          <p:nvPicPr>
            <p:cNvPr id="105483" name="Picture 8"/>
            <p:cNvPicPr>
              <a:picLocks noChangeAspect="1" noChangeArrowheads="1"/>
            </p:cNvPicPr>
            <p:nvPr/>
          </p:nvPicPr>
          <p:blipFill>
            <a:blip r:embed="rId3"/>
            <a:srcRect/>
            <a:stretch>
              <a:fillRect/>
            </a:stretch>
          </p:blipFill>
          <p:spPr bwMode="auto">
            <a:xfrm>
              <a:off x="47625" y="1871980"/>
              <a:ext cx="4914900" cy="4955858"/>
            </a:xfrm>
            <a:prstGeom prst="rect">
              <a:avLst/>
            </a:prstGeom>
            <a:noFill/>
            <a:ln w="9525">
              <a:noFill/>
              <a:miter lim="800000"/>
              <a:headEnd/>
              <a:tailEnd/>
            </a:ln>
          </p:spPr>
        </p:pic>
        <p:sp>
          <p:nvSpPr>
            <p:cNvPr id="105484" name="ZoneTexte 57"/>
            <p:cNvSpPr txBox="1">
              <a:spLocks noChangeArrowheads="1"/>
            </p:cNvSpPr>
            <p:nvPr/>
          </p:nvSpPr>
          <p:spPr bwMode="auto">
            <a:xfrm>
              <a:off x="1496029" y="5521297"/>
              <a:ext cx="1127233" cy="307777"/>
            </a:xfrm>
            <a:prstGeom prst="rect">
              <a:avLst/>
            </a:prstGeom>
            <a:noFill/>
            <a:ln w="9525">
              <a:noFill/>
              <a:miter lim="800000"/>
              <a:headEnd/>
              <a:tailEnd/>
            </a:ln>
          </p:spPr>
          <p:txBody>
            <a:bodyPr wrap="none">
              <a:spAutoFit/>
            </a:bodyPr>
            <a:lstStyle/>
            <a:p>
              <a:pPr algn="ctr"/>
              <a:r>
                <a:rPr lang="fr-FR" sz="1400" b="1">
                  <a:solidFill>
                    <a:srgbClr val="00FF00"/>
                  </a:solidFill>
                  <a:latin typeface="Times New Roman" pitchFamily="18" charset="0"/>
                  <a:cs typeface="Times New Roman" pitchFamily="18" charset="0"/>
                </a:rPr>
                <a:t>All channels</a:t>
              </a:r>
            </a:p>
          </p:txBody>
        </p:sp>
        <p:sp>
          <p:nvSpPr>
            <p:cNvPr id="105485" name="ZoneTexte 58"/>
            <p:cNvSpPr txBox="1">
              <a:spLocks noChangeArrowheads="1"/>
            </p:cNvSpPr>
            <p:nvPr/>
          </p:nvSpPr>
          <p:spPr bwMode="auto">
            <a:xfrm>
              <a:off x="1009651" y="3622060"/>
              <a:ext cx="1123950" cy="523220"/>
            </a:xfrm>
            <a:prstGeom prst="rect">
              <a:avLst/>
            </a:prstGeom>
            <a:noFill/>
            <a:ln w="9525">
              <a:noFill/>
              <a:miter lim="800000"/>
              <a:headEnd/>
              <a:tailEnd/>
            </a:ln>
          </p:spPr>
          <p:txBody>
            <a:bodyPr>
              <a:spAutoFit/>
            </a:bodyPr>
            <a:lstStyle/>
            <a:p>
              <a:pPr algn="ctr"/>
              <a:r>
                <a:rPr lang="fr-FR" sz="1400" b="1">
                  <a:solidFill>
                    <a:srgbClr val="FFFF00"/>
                  </a:solidFill>
                  <a:latin typeface="Times New Roman" pitchFamily="18" charset="0"/>
                  <a:cs typeface="Times New Roman" pitchFamily="18" charset="0"/>
                </a:rPr>
                <a:t>2 channels blocked</a:t>
              </a:r>
            </a:p>
          </p:txBody>
        </p:sp>
        <p:cxnSp>
          <p:nvCxnSpPr>
            <p:cNvPr id="105486" name="Connecteur droit avec flèche 59"/>
            <p:cNvCxnSpPr>
              <a:cxnSpLocks noChangeShapeType="1"/>
            </p:cNvCxnSpPr>
            <p:nvPr/>
          </p:nvCxnSpPr>
          <p:spPr bwMode="auto">
            <a:xfrm rot="10800000" flipV="1">
              <a:off x="1938877" y="2771774"/>
              <a:ext cx="528098" cy="111245"/>
            </a:xfrm>
            <a:prstGeom prst="straightConnector1">
              <a:avLst/>
            </a:prstGeom>
            <a:noFill/>
            <a:ln w="19050" algn="ctr">
              <a:solidFill>
                <a:srgbClr val="00FFFF"/>
              </a:solidFill>
              <a:round/>
              <a:headEnd/>
              <a:tailEnd type="arrow" w="med" len="med"/>
            </a:ln>
          </p:spPr>
        </p:cxnSp>
        <p:cxnSp>
          <p:nvCxnSpPr>
            <p:cNvPr id="105487" name="Connecteur droit avec flèche 60"/>
            <p:cNvCxnSpPr>
              <a:cxnSpLocks noChangeShapeType="1"/>
            </p:cNvCxnSpPr>
            <p:nvPr/>
          </p:nvCxnSpPr>
          <p:spPr bwMode="auto">
            <a:xfrm flipV="1">
              <a:off x="2186137" y="5343525"/>
              <a:ext cx="576113" cy="200026"/>
            </a:xfrm>
            <a:prstGeom prst="straightConnector1">
              <a:avLst/>
            </a:prstGeom>
            <a:noFill/>
            <a:ln w="19050" algn="ctr">
              <a:solidFill>
                <a:srgbClr val="00FF00"/>
              </a:solidFill>
              <a:round/>
              <a:headEnd/>
              <a:tailEnd type="arrow" w="med" len="med"/>
            </a:ln>
          </p:spPr>
        </p:cxnSp>
        <p:cxnSp>
          <p:nvCxnSpPr>
            <p:cNvPr id="105488" name="Connecteur droit avec flèche 61"/>
            <p:cNvCxnSpPr>
              <a:cxnSpLocks noChangeShapeType="1"/>
            </p:cNvCxnSpPr>
            <p:nvPr/>
          </p:nvCxnSpPr>
          <p:spPr bwMode="auto">
            <a:xfrm rot="5400000">
              <a:off x="1385888" y="3426124"/>
              <a:ext cx="362310" cy="189782"/>
            </a:xfrm>
            <a:prstGeom prst="straightConnector1">
              <a:avLst/>
            </a:prstGeom>
            <a:noFill/>
            <a:ln w="19050" algn="ctr">
              <a:solidFill>
                <a:srgbClr val="FFFF00"/>
              </a:solidFill>
              <a:round/>
              <a:headEnd type="arrow" w="med" len="med"/>
              <a:tailEnd/>
            </a:ln>
          </p:spPr>
        </p:cxnSp>
        <p:sp>
          <p:nvSpPr>
            <p:cNvPr id="105489" name="ZoneTexte 62"/>
            <p:cNvSpPr txBox="1">
              <a:spLocks noChangeArrowheads="1"/>
            </p:cNvSpPr>
            <p:nvPr/>
          </p:nvSpPr>
          <p:spPr bwMode="auto">
            <a:xfrm>
              <a:off x="2355951" y="2473297"/>
              <a:ext cx="1034950" cy="523220"/>
            </a:xfrm>
            <a:prstGeom prst="rect">
              <a:avLst/>
            </a:prstGeom>
            <a:noFill/>
            <a:ln w="9525">
              <a:noFill/>
              <a:miter lim="800000"/>
              <a:headEnd/>
              <a:tailEnd/>
            </a:ln>
          </p:spPr>
          <p:txBody>
            <a:bodyPr>
              <a:spAutoFit/>
            </a:bodyPr>
            <a:lstStyle/>
            <a:p>
              <a:pPr algn="ctr"/>
              <a:r>
                <a:rPr lang="fr-FR" sz="1400" b="1">
                  <a:solidFill>
                    <a:srgbClr val="00FFFF"/>
                  </a:solidFill>
                  <a:latin typeface="Times New Roman" pitchFamily="18" charset="0"/>
                  <a:cs typeface="Times New Roman" pitchFamily="18" charset="0"/>
                </a:rPr>
                <a:t>1 channel blocked</a:t>
              </a:r>
            </a:p>
          </p:txBody>
        </p:sp>
        <p:pic>
          <p:nvPicPr>
            <p:cNvPr id="105490" name="Picture 7"/>
            <p:cNvPicPr>
              <a:picLocks noChangeAspect="1" noChangeArrowheads="1"/>
            </p:cNvPicPr>
            <p:nvPr/>
          </p:nvPicPr>
          <p:blipFill>
            <a:blip r:embed="rId4"/>
            <a:srcRect/>
            <a:stretch>
              <a:fillRect/>
            </a:stretch>
          </p:blipFill>
          <p:spPr bwMode="auto">
            <a:xfrm>
              <a:off x="3686175" y="2238374"/>
              <a:ext cx="219163" cy="1757363"/>
            </a:xfrm>
            <a:prstGeom prst="rect">
              <a:avLst/>
            </a:prstGeom>
            <a:noFill/>
            <a:ln w="9525">
              <a:noFill/>
              <a:miter lim="800000"/>
              <a:headEnd/>
              <a:tailEnd/>
            </a:ln>
          </p:spPr>
        </p:pic>
      </p:grpSp>
      <p:cxnSp>
        <p:nvCxnSpPr>
          <p:cNvPr id="105480" name="Connecteur droit avec flèche 64"/>
          <p:cNvCxnSpPr>
            <a:cxnSpLocks noChangeShapeType="1"/>
          </p:cNvCxnSpPr>
          <p:nvPr/>
        </p:nvCxnSpPr>
        <p:spPr bwMode="auto">
          <a:xfrm rot="16320000" flipV="1">
            <a:off x="6262688" y="3538537"/>
            <a:ext cx="552450" cy="9525"/>
          </a:xfrm>
          <a:prstGeom prst="straightConnector1">
            <a:avLst/>
          </a:prstGeom>
          <a:noFill/>
          <a:ln w="19050" algn="ctr">
            <a:solidFill>
              <a:srgbClr val="00FF00"/>
            </a:solidFill>
            <a:round/>
            <a:headEnd/>
            <a:tailEnd type="arrow" w="med" len="med"/>
          </a:ln>
        </p:spPr>
      </p:cxnSp>
      <p:cxnSp>
        <p:nvCxnSpPr>
          <p:cNvPr id="17" name="Connecteur droit 13"/>
          <p:cNvCxnSpPr/>
          <p:nvPr/>
        </p:nvCxnSpPr>
        <p:spPr bwMode="auto">
          <a:xfrm rot="5400000">
            <a:off x="1058862" y="4075113"/>
            <a:ext cx="39592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0666" name="Slide Number Placeholder 20"/>
          <p:cNvSpPr>
            <a:spLocks noGrp="1"/>
          </p:cNvSpPr>
          <p:nvPr>
            <p:ph type="sldNum" sz="quarter" idx="12"/>
          </p:nvPr>
        </p:nvSpPr>
        <p:spPr/>
        <p:txBody>
          <a:bodyPr/>
          <a:lstStyle/>
          <a:p>
            <a:pPr>
              <a:defRPr/>
            </a:pPr>
            <a:fld id="{9AE0B8D9-A5A4-4B98-8757-D8D78B93A87D}" type="slidenum">
              <a:rPr lang="fr-FR" smtClean="0">
                <a:latin typeface="Arial" pitchFamily="34" charset="0"/>
              </a:rPr>
              <a:pPr>
                <a:defRPr/>
              </a:pPr>
              <a:t>49</a:t>
            </a:fld>
            <a:r>
              <a:rPr lang="fr-FR" smtClean="0">
                <a:latin typeface="Arial" pitchFamily="34" charset="0"/>
              </a:rPr>
              <a:t>/19</a:t>
            </a:r>
          </a:p>
          <a:p>
            <a:pPr>
              <a:defRPr/>
            </a:pPr>
            <a:endParaRPr lang="fr-FR" smtClean="0">
              <a:latin typeface="Arial" pitchFamily="34" charset="0"/>
            </a:endParaRPr>
          </a:p>
          <a:p>
            <a:pPr>
              <a:defRPr/>
            </a:pPr>
            <a:endParaRPr lang="fr-FR" smtClean="0">
              <a:latin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2"/>
          <p:cNvSpPr>
            <a:spLocks noChangeArrowheads="1"/>
          </p:cNvSpPr>
          <p:nvPr/>
        </p:nvSpPr>
        <p:spPr bwMode="auto">
          <a:xfrm>
            <a:off x="107950" y="192088"/>
            <a:ext cx="9036050" cy="581025"/>
          </a:xfrm>
          <a:prstGeom prst="rect">
            <a:avLst/>
          </a:prstGeom>
          <a:noFill/>
          <a:ln w="9525">
            <a:noFill/>
            <a:miter lim="800000"/>
            <a:headEnd/>
            <a:tailEnd/>
          </a:ln>
        </p:spPr>
        <p:txBody>
          <a:bodyPr anchor="ctr"/>
          <a:lstStyle/>
          <a:p>
            <a:pPr algn="ctr">
              <a:defRPr/>
            </a:pPr>
            <a:r>
              <a:rPr lang="fr-FR" sz="3000" b="1" cap="all" dirty="0">
                <a:solidFill>
                  <a:srgbClr val="3333FF"/>
                </a:solidFill>
              </a:rPr>
              <a:t>PHASE-BIASED SHORT, </a:t>
            </a:r>
            <a:r>
              <a:rPr lang="fr-FR" sz="3000" b="1" cap="all" dirty="0" err="1">
                <a:solidFill>
                  <a:srgbClr val="3333FF"/>
                </a:solidFill>
              </a:rPr>
              <a:t>Ballistic</a:t>
            </a:r>
            <a:r>
              <a:rPr lang="fr-FR" sz="3000" b="1" cap="all" dirty="0">
                <a:solidFill>
                  <a:srgbClr val="3333FF"/>
                </a:solidFill>
              </a:rPr>
              <a:t> </a:t>
            </a:r>
          </a:p>
          <a:p>
            <a:pPr algn="ctr">
              <a:defRPr/>
            </a:pPr>
            <a:r>
              <a:rPr lang="fr-FR" sz="3000" b="1" cap="all" dirty="0">
                <a:solidFill>
                  <a:srgbClr val="3333FF"/>
                </a:solidFill>
              </a:rPr>
              <a:t>SINGLE CHANNEL</a:t>
            </a:r>
            <a:endParaRPr lang="fr-FR" sz="3000" b="1" cap="all" dirty="0">
              <a:solidFill>
                <a:srgbClr val="3333FF"/>
              </a:solidFill>
              <a:latin typeface="Symbol" pitchFamily="18" charset="2"/>
            </a:endParaRPr>
          </a:p>
        </p:txBody>
      </p:sp>
      <p:sp>
        <p:nvSpPr>
          <p:cNvPr id="2055" name="Rectangle 53"/>
          <p:cNvSpPr>
            <a:spLocks noChangeArrowheads="1"/>
          </p:cNvSpPr>
          <p:nvPr/>
        </p:nvSpPr>
        <p:spPr bwMode="auto">
          <a:xfrm>
            <a:off x="7143750" y="714375"/>
            <a:ext cx="993775" cy="549275"/>
          </a:xfrm>
          <a:prstGeom prst="rect">
            <a:avLst/>
          </a:prstGeom>
          <a:noFill/>
          <a:ln w="9525">
            <a:noFill/>
            <a:miter lim="800000"/>
            <a:headEnd/>
            <a:tailEnd/>
          </a:ln>
        </p:spPr>
        <p:txBody>
          <a:bodyPr wrap="none">
            <a:spAutoFit/>
          </a:bodyPr>
          <a:lstStyle/>
          <a:p>
            <a:r>
              <a:rPr lang="fr-FR" sz="3000">
                <a:solidFill>
                  <a:srgbClr val="0000FF"/>
                </a:solidFill>
              </a:rPr>
              <a:t>L </a:t>
            </a:r>
            <a:r>
              <a:rPr lang="fr-FR" sz="3000" b="1">
                <a:solidFill>
                  <a:srgbClr val="0000FF"/>
                </a:solidFill>
                <a:latin typeface="Symbol" pitchFamily="18" charset="2"/>
              </a:rPr>
              <a:t>&lt; x</a:t>
            </a:r>
          </a:p>
        </p:txBody>
      </p:sp>
      <p:graphicFrame>
        <p:nvGraphicFramePr>
          <p:cNvPr id="2050" name="Object 2"/>
          <p:cNvGraphicFramePr>
            <a:graphicFrameLocks noChangeAspect="1"/>
          </p:cNvGraphicFramePr>
          <p:nvPr/>
        </p:nvGraphicFramePr>
        <p:xfrm>
          <a:off x="1357313" y="4857750"/>
          <a:ext cx="6038850" cy="482600"/>
        </p:xfrm>
        <a:graphic>
          <a:graphicData uri="http://schemas.openxmlformats.org/presentationml/2006/ole">
            <p:oleObj spid="_x0000_s2050" name="Equation" r:id="rId4" imgW="6045200" imgH="482600" progId="">
              <p:embed/>
            </p:oleObj>
          </a:graphicData>
        </a:graphic>
      </p:graphicFrame>
      <p:sp>
        <p:nvSpPr>
          <p:cNvPr id="2056" name="Rectangle 55"/>
          <p:cNvSpPr>
            <a:spLocks noChangeArrowheads="1"/>
          </p:cNvSpPr>
          <p:nvPr/>
        </p:nvSpPr>
        <p:spPr bwMode="auto">
          <a:xfrm>
            <a:off x="2714625" y="5857875"/>
            <a:ext cx="3640138" cy="369888"/>
          </a:xfrm>
          <a:prstGeom prst="rect">
            <a:avLst/>
          </a:prstGeom>
          <a:noFill/>
          <a:ln w="9525">
            <a:noFill/>
            <a:miter lim="800000"/>
            <a:headEnd/>
            <a:tailEnd/>
          </a:ln>
        </p:spPr>
        <p:txBody>
          <a:bodyPr>
            <a:spAutoFit/>
          </a:bodyPr>
          <a:lstStyle/>
          <a:p>
            <a:pPr algn="ctr"/>
            <a:r>
              <a:rPr lang="en-US" b="1">
                <a:solidFill>
                  <a:srgbClr val="0000FF"/>
                </a:solidFill>
              </a:rPr>
              <a:t>Fabry-Perot resonator </a:t>
            </a:r>
            <a:endParaRPr lang="en-US">
              <a:solidFill>
                <a:srgbClr val="0000FF"/>
              </a:solidFill>
            </a:endParaRPr>
          </a:p>
        </p:txBody>
      </p:sp>
      <p:graphicFrame>
        <p:nvGraphicFramePr>
          <p:cNvPr id="2051" name="Object 3"/>
          <p:cNvGraphicFramePr>
            <a:graphicFrameLocks noChangeAspect="1"/>
          </p:cNvGraphicFramePr>
          <p:nvPr/>
        </p:nvGraphicFramePr>
        <p:xfrm>
          <a:off x="3708400" y="1628775"/>
          <a:ext cx="1276350" cy="381000"/>
        </p:xfrm>
        <a:graphic>
          <a:graphicData uri="http://schemas.openxmlformats.org/presentationml/2006/ole">
            <p:oleObj spid="_x0000_s2051" name="Equation" r:id="rId5" imgW="1384300" imgH="381000" progId="">
              <p:embed/>
            </p:oleObj>
          </a:graphicData>
        </a:graphic>
      </p:graphicFrame>
      <p:grpSp>
        <p:nvGrpSpPr>
          <p:cNvPr id="2057" name="Group 86"/>
          <p:cNvGrpSpPr>
            <a:grpSpLocks/>
          </p:cNvGrpSpPr>
          <p:nvPr/>
        </p:nvGrpSpPr>
        <p:grpSpPr bwMode="auto">
          <a:xfrm>
            <a:off x="1195388" y="2143125"/>
            <a:ext cx="6399212" cy="2287588"/>
            <a:chOff x="1195388" y="2143116"/>
            <a:chExt cx="6399212" cy="2287590"/>
          </a:xfrm>
        </p:grpSpPr>
        <p:sp>
          <p:nvSpPr>
            <p:cNvPr id="2059" name="Rectangle 7"/>
            <p:cNvSpPr>
              <a:spLocks noChangeArrowheads="1"/>
            </p:cNvSpPr>
            <p:nvPr/>
          </p:nvSpPr>
          <p:spPr bwMode="auto">
            <a:xfrm>
              <a:off x="2278077" y="2144691"/>
              <a:ext cx="1650981" cy="2286015"/>
            </a:xfrm>
            <a:prstGeom prst="rect">
              <a:avLst/>
            </a:prstGeom>
            <a:solidFill>
              <a:srgbClr val="33CCCC"/>
            </a:solidFill>
            <a:ln w="9525">
              <a:noFill/>
              <a:miter lim="800000"/>
              <a:headEnd/>
              <a:tailEnd/>
            </a:ln>
          </p:spPr>
          <p:txBody>
            <a:bodyPr wrap="none" anchor="ctr"/>
            <a:lstStyle/>
            <a:p>
              <a:pPr algn="ctr" eaLnBrk="0" hangingPunct="0"/>
              <a:endParaRPr lang="en-US" sz="2000" b="1" baseline="-25000">
                <a:solidFill>
                  <a:srgbClr val="FF9623"/>
                </a:solidFill>
              </a:endParaRPr>
            </a:p>
          </p:txBody>
        </p:sp>
        <p:sp>
          <p:nvSpPr>
            <p:cNvPr id="2060" name="Rectangle 6"/>
            <p:cNvSpPr>
              <a:spLocks noChangeArrowheads="1"/>
            </p:cNvSpPr>
            <p:nvPr/>
          </p:nvSpPr>
          <p:spPr bwMode="auto">
            <a:xfrm>
              <a:off x="4786314" y="2143116"/>
              <a:ext cx="1663693" cy="2286015"/>
            </a:xfrm>
            <a:prstGeom prst="rect">
              <a:avLst/>
            </a:prstGeom>
            <a:solidFill>
              <a:srgbClr val="CCFF66"/>
            </a:solidFill>
            <a:ln w="9525">
              <a:noFill/>
              <a:miter lim="800000"/>
              <a:headEnd/>
              <a:tailEnd/>
            </a:ln>
          </p:spPr>
          <p:txBody>
            <a:bodyPr wrap="none" anchor="ctr"/>
            <a:lstStyle/>
            <a:p>
              <a:pPr algn="ctr" eaLnBrk="0" hangingPunct="0"/>
              <a:endParaRPr lang="en-US" sz="3200" b="1">
                <a:solidFill>
                  <a:srgbClr val="FFFFFF"/>
                </a:solidFill>
              </a:endParaRPr>
            </a:p>
          </p:txBody>
        </p:sp>
        <p:sp>
          <p:nvSpPr>
            <p:cNvPr id="2061" name="Rectangle 8"/>
            <p:cNvSpPr>
              <a:spLocks noChangeArrowheads="1"/>
            </p:cNvSpPr>
            <p:nvPr/>
          </p:nvSpPr>
          <p:spPr bwMode="auto">
            <a:xfrm>
              <a:off x="3491880" y="2143116"/>
              <a:ext cx="466722" cy="457201"/>
            </a:xfrm>
            <a:prstGeom prst="rect">
              <a:avLst/>
            </a:prstGeom>
            <a:noFill/>
            <a:ln w="9525">
              <a:noFill/>
              <a:miter lim="800000"/>
              <a:headEnd/>
              <a:tailEnd/>
            </a:ln>
          </p:spPr>
          <p:txBody>
            <a:bodyPr wrap="none">
              <a:spAutoFit/>
            </a:bodyPr>
            <a:lstStyle/>
            <a:p>
              <a:pPr eaLnBrk="0" hangingPunct="0"/>
              <a:r>
                <a:rPr lang="en-US" sz="2400" b="1">
                  <a:solidFill>
                    <a:srgbClr val="FF00FF"/>
                  </a:solidFill>
                  <a:latin typeface="Symbol" pitchFamily="18" charset="2"/>
                </a:rPr>
                <a:t>f</a:t>
              </a:r>
              <a:r>
                <a:rPr lang="en-US" sz="2400" b="1" baseline="-25000">
                  <a:solidFill>
                    <a:srgbClr val="FF00FF"/>
                  </a:solidFill>
                </a:rPr>
                <a:t>L</a:t>
              </a:r>
            </a:p>
          </p:txBody>
        </p:sp>
        <p:sp>
          <p:nvSpPr>
            <p:cNvPr id="2062" name="Rectangle 9"/>
            <p:cNvSpPr>
              <a:spLocks noChangeArrowheads="1"/>
            </p:cNvSpPr>
            <p:nvPr/>
          </p:nvSpPr>
          <p:spPr bwMode="auto">
            <a:xfrm>
              <a:off x="4731125" y="2143116"/>
              <a:ext cx="488947" cy="457201"/>
            </a:xfrm>
            <a:prstGeom prst="rect">
              <a:avLst/>
            </a:prstGeom>
            <a:noFill/>
            <a:ln w="9525">
              <a:noFill/>
              <a:miter lim="800000"/>
              <a:headEnd/>
              <a:tailEnd/>
            </a:ln>
          </p:spPr>
          <p:txBody>
            <a:bodyPr wrap="none">
              <a:spAutoFit/>
            </a:bodyPr>
            <a:lstStyle/>
            <a:p>
              <a:pPr eaLnBrk="0" hangingPunct="0"/>
              <a:r>
                <a:rPr lang="en-US" sz="2400" b="1">
                  <a:solidFill>
                    <a:srgbClr val="FF00FF"/>
                  </a:solidFill>
                  <a:latin typeface="Symbol" pitchFamily="18" charset="2"/>
                </a:rPr>
                <a:t>f</a:t>
              </a:r>
              <a:r>
                <a:rPr lang="en-US" sz="2400" b="1" baseline="-25000">
                  <a:solidFill>
                    <a:srgbClr val="FF00FF"/>
                  </a:solidFill>
                </a:rPr>
                <a:t>R</a:t>
              </a:r>
            </a:p>
          </p:txBody>
        </p:sp>
        <p:graphicFrame>
          <p:nvGraphicFramePr>
            <p:cNvPr id="2052" name="Object 4"/>
            <p:cNvGraphicFramePr>
              <a:graphicFrameLocks noChangeAspect="1"/>
            </p:cNvGraphicFramePr>
            <p:nvPr/>
          </p:nvGraphicFramePr>
          <p:xfrm>
            <a:off x="1195388" y="3071813"/>
            <a:ext cx="1081087" cy="431800"/>
          </p:xfrm>
          <a:graphic>
            <a:graphicData uri="http://schemas.openxmlformats.org/presentationml/2006/ole">
              <p:oleObj spid="_x0000_s2052" name="Equation" r:id="rId6" imgW="1079032" imgH="431613" progId="">
                <p:embed/>
              </p:oleObj>
            </a:graphicData>
          </a:graphic>
        </p:graphicFrame>
        <p:graphicFrame>
          <p:nvGraphicFramePr>
            <p:cNvPr id="2053" name="Object 5"/>
            <p:cNvGraphicFramePr>
              <a:graphicFrameLocks noChangeAspect="1"/>
            </p:cNvGraphicFramePr>
            <p:nvPr/>
          </p:nvGraphicFramePr>
          <p:xfrm>
            <a:off x="6488113" y="3071813"/>
            <a:ext cx="1106487" cy="431800"/>
          </p:xfrm>
          <a:graphic>
            <a:graphicData uri="http://schemas.openxmlformats.org/presentationml/2006/ole">
              <p:oleObj spid="_x0000_s2053" name="Equation" r:id="rId7" imgW="1104900" imgH="431800" progId="">
                <p:embed/>
              </p:oleObj>
            </a:graphicData>
          </a:graphic>
        </p:graphicFrame>
        <p:sp>
          <p:nvSpPr>
            <p:cNvPr id="9231" name="Rectangle 7"/>
            <p:cNvSpPr>
              <a:spLocks noChangeArrowheads="1"/>
            </p:cNvSpPr>
            <p:nvPr/>
          </p:nvSpPr>
          <p:spPr bwMode="auto">
            <a:xfrm>
              <a:off x="3929063" y="2714616"/>
              <a:ext cx="857250" cy="1285876"/>
            </a:xfrm>
            <a:prstGeom prst="rect">
              <a:avLst/>
            </a:prstGeom>
            <a:solidFill>
              <a:schemeClr val="bg1">
                <a:lumMod val="85000"/>
              </a:schemeClr>
            </a:solidFill>
            <a:ln w="9525">
              <a:noFill/>
              <a:miter lim="800000"/>
              <a:headEnd/>
              <a:tailEnd/>
            </a:ln>
          </p:spPr>
          <p:txBody>
            <a:bodyPr wrap="none" anchor="ctr"/>
            <a:lstStyle/>
            <a:p>
              <a:pPr algn="ctr" eaLnBrk="0" hangingPunct="0">
                <a:defRPr/>
              </a:pPr>
              <a:endParaRPr lang="en-US" sz="2000" b="1" baseline="-25000">
                <a:solidFill>
                  <a:srgbClr val="FF9623"/>
                </a:solidFill>
              </a:endParaRPr>
            </a:p>
          </p:txBody>
        </p:sp>
        <p:grpSp>
          <p:nvGrpSpPr>
            <p:cNvPr id="2064" name="Group 64"/>
            <p:cNvGrpSpPr>
              <a:grpSpLocks/>
            </p:cNvGrpSpPr>
            <p:nvPr/>
          </p:nvGrpSpPr>
          <p:grpSpPr bwMode="auto">
            <a:xfrm>
              <a:off x="3714764" y="3194047"/>
              <a:ext cx="1366356" cy="302192"/>
              <a:chOff x="3714764" y="3194047"/>
              <a:chExt cx="1366356" cy="302192"/>
            </a:xfrm>
          </p:grpSpPr>
          <p:sp>
            <p:nvSpPr>
              <p:cNvPr id="2084" name="Line 12"/>
              <p:cNvSpPr>
                <a:spLocks noChangeShapeType="1"/>
              </p:cNvSpPr>
              <p:nvPr/>
            </p:nvSpPr>
            <p:spPr bwMode="auto">
              <a:xfrm rot="21590544" flipH="1">
                <a:off x="4260440" y="3496239"/>
                <a:ext cx="103938" cy="0"/>
              </a:xfrm>
              <a:prstGeom prst="line">
                <a:avLst/>
              </a:prstGeom>
              <a:noFill/>
              <a:ln w="9525">
                <a:solidFill>
                  <a:srgbClr val="FF0000"/>
                </a:solidFill>
                <a:round/>
                <a:headEnd/>
                <a:tailEnd type="stealth" w="lg" len="med"/>
              </a:ln>
            </p:spPr>
            <p:txBody>
              <a:bodyPr wrap="none" anchor="ctr"/>
              <a:lstStyle/>
              <a:p>
                <a:endParaRPr lang="fr-FR"/>
              </a:p>
            </p:txBody>
          </p:sp>
          <p:sp>
            <p:nvSpPr>
              <p:cNvPr id="2085" name="Line 15"/>
              <p:cNvSpPr>
                <a:spLocks noChangeShapeType="1"/>
              </p:cNvSpPr>
              <p:nvPr/>
            </p:nvSpPr>
            <p:spPr bwMode="auto">
              <a:xfrm rot="-9456">
                <a:off x="3714764" y="3202441"/>
                <a:ext cx="1351199" cy="0"/>
              </a:xfrm>
              <a:prstGeom prst="line">
                <a:avLst/>
              </a:prstGeom>
              <a:noFill/>
              <a:ln w="25400">
                <a:solidFill>
                  <a:srgbClr val="FF0000"/>
                </a:solidFill>
                <a:round/>
                <a:headEnd/>
                <a:tailEnd/>
              </a:ln>
            </p:spPr>
            <p:txBody>
              <a:bodyPr wrap="none" anchor="ctr"/>
              <a:lstStyle/>
              <a:p>
                <a:endParaRPr lang="fr-FR"/>
              </a:p>
            </p:txBody>
          </p:sp>
          <p:sp>
            <p:nvSpPr>
              <p:cNvPr id="2086" name="Line 16"/>
              <p:cNvSpPr>
                <a:spLocks noChangeShapeType="1"/>
              </p:cNvSpPr>
              <p:nvPr/>
            </p:nvSpPr>
            <p:spPr bwMode="auto">
              <a:xfrm rot="-9456">
                <a:off x="3729921" y="3496239"/>
                <a:ext cx="1351199" cy="0"/>
              </a:xfrm>
              <a:prstGeom prst="line">
                <a:avLst/>
              </a:prstGeom>
              <a:noFill/>
              <a:ln w="25400">
                <a:solidFill>
                  <a:srgbClr val="FF0000"/>
                </a:solidFill>
                <a:prstDash val="sysDot"/>
                <a:round/>
                <a:headEnd/>
                <a:tailEnd/>
              </a:ln>
            </p:spPr>
            <p:txBody>
              <a:bodyPr wrap="none" anchor="ctr"/>
              <a:lstStyle/>
              <a:p>
                <a:endParaRPr lang="fr-FR"/>
              </a:p>
            </p:txBody>
          </p:sp>
          <p:sp>
            <p:nvSpPr>
              <p:cNvPr id="2087" name="Line 17"/>
              <p:cNvSpPr>
                <a:spLocks noChangeShapeType="1"/>
              </p:cNvSpPr>
              <p:nvPr/>
            </p:nvSpPr>
            <p:spPr bwMode="auto">
              <a:xfrm rot="9456">
                <a:off x="4373040" y="3194047"/>
                <a:ext cx="103938" cy="0"/>
              </a:xfrm>
              <a:prstGeom prst="line">
                <a:avLst/>
              </a:prstGeom>
              <a:noFill/>
              <a:ln w="9525">
                <a:solidFill>
                  <a:srgbClr val="FF0000"/>
                </a:solidFill>
                <a:round/>
                <a:headEnd/>
                <a:tailEnd type="stealth" w="lg" len="med"/>
              </a:ln>
            </p:spPr>
            <p:txBody>
              <a:bodyPr wrap="none" anchor="ctr"/>
              <a:lstStyle/>
              <a:p>
                <a:endParaRPr lang="fr-FR"/>
              </a:p>
            </p:txBody>
          </p:sp>
        </p:grpSp>
        <p:sp>
          <p:nvSpPr>
            <p:cNvPr id="2065" name="Rectangle 18"/>
            <p:cNvSpPr>
              <a:spLocks noChangeArrowheads="1"/>
            </p:cNvSpPr>
            <p:nvPr/>
          </p:nvSpPr>
          <p:spPr bwMode="auto">
            <a:xfrm>
              <a:off x="4286240" y="2857496"/>
              <a:ext cx="184149" cy="369889"/>
            </a:xfrm>
            <a:prstGeom prst="rect">
              <a:avLst/>
            </a:prstGeom>
            <a:noFill/>
            <a:ln w="9525">
              <a:noFill/>
              <a:miter lim="800000"/>
              <a:headEnd/>
              <a:tailEnd/>
            </a:ln>
          </p:spPr>
          <p:txBody>
            <a:bodyPr wrap="none">
              <a:spAutoFit/>
            </a:bodyPr>
            <a:lstStyle/>
            <a:p>
              <a:pPr eaLnBrk="0" hangingPunct="0"/>
              <a:endParaRPr lang="en-US">
                <a:solidFill>
                  <a:srgbClr val="000000"/>
                </a:solidFill>
                <a:sym typeface="Math1"/>
              </a:endParaRPr>
            </a:p>
          </p:txBody>
        </p:sp>
        <p:grpSp>
          <p:nvGrpSpPr>
            <p:cNvPr id="2066" name="Group 61"/>
            <p:cNvGrpSpPr>
              <a:grpSpLocks/>
            </p:cNvGrpSpPr>
            <p:nvPr/>
          </p:nvGrpSpPr>
          <p:grpSpPr bwMode="auto">
            <a:xfrm>
              <a:off x="4397337" y="3359943"/>
              <a:ext cx="79414" cy="285752"/>
              <a:chOff x="4397337" y="3359943"/>
              <a:chExt cx="79414" cy="285752"/>
            </a:xfrm>
          </p:grpSpPr>
          <p:sp>
            <p:nvSpPr>
              <p:cNvPr id="2082" name="Oval 28"/>
              <p:cNvSpPr>
                <a:spLocks noChangeArrowheads="1"/>
              </p:cNvSpPr>
              <p:nvPr/>
            </p:nvSpPr>
            <p:spPr bwMode="auto">
              <a:xfrm>
                <a:off x="4397337" y="3447228"/>
                <a:ext cx="79414" cy="79512"/>
              </a:xfrm>
              <a:prstGeom prst="ellipse">
                <a:avLst/>
              </a:prstGeom>
              <a:solidFill>
                <a:schemeClr val="bg1"/>
              </a:solidFill>
              <a:ln w="25400">
                <a:solidFill>
                  <a:schemeClr val="bg1"/>
                </a:solidFill>
                <a:round/>
                <a:headEnd/>
                <a:tailEnd/>
              </a:ln>
            </p:spPr>
            <p:txBody>
              <a:bodyPr wrap="none" anchor="ctr"/>
              <a:lstStyle/>
              <a:p>
                <a:endParaRPr lang="en-US">
                  <a:solidFill>
                    <a:srgbClr val="000000"/>
                  </a:solidFill>
                </a:endParaRPr>
              </a:p>
            </p:txBody>
          </p:sp>
          <p:cxnSp>
            <p:nvCxnSpPr>
              <p:cNvPr id="58" name="Straight Arrow Connector 57"/>
              <p:cNvCxnSpPr/>
              <p:nvPr/>
            </p:nvCxnSpPr>
            <p:spPr>
              <a:xfrm rot="16200000" flipH="1">
                <a:off x="4294982" y="3502811"/>
                <a:ext cx="285750" cy="1587"/>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2067" name="Group 58"/>
            <p:cNvGrpSpPr>
              <a:grpSpLocks/>
            </p:cNvGrpSpPr>
            <p:nvPr/>
          </p:nvGrpSpPr>
          <p:grpSpPr bwMode="auto">
            <a:xfrm>
              <a:off x="4286248" y="3000372"/>
              <a:ext cx="79414" cy="285752"/>
              <a:chOff x="1418418" y="2428868"/>
              <a:chExt cx="79414" cy="285752"/>
            </a:xfrm>
          </p:grpSpPr>
          <p:sp>
            <p:nvSpPr>
              <p:cNvPr id="2080" name="Oval 25"/>
              <p:cNvSpPr>
                <a:spLocks noChangeArrowheads="1"/>
              </p:cNvSpPr>
              <p:nvPr/>
            </p:nvSpPr>
            <p:spPr bwMode="auto">
              <a:xfrm>
                <a:off x="1418418" y="2571017"/>
                <a:ext cx="79414" cy="79512"/>
              </a:xfrm>
              <a:prstGeom prst="ellipse">
                <a:avLst/>
              </a:prstGeom>
              <a:solidFill>
                <a:srgbClr val="FF0000"/>
              </a:solidFill>
              <a:ln w="25400">
                <a:solidFill>
                  <a:srgbClr val="FF0000"/>
                </a:solidFill>
                <a:round/>
                <a:headEnd/>
                <a:tailEnd/>
              </a:ln>
            </p:spPr>
            <p:txBody>
              <a:bodyPr wrap="none" anchor="ctr"/>
              <a:lstStyle/>
              <a:p>
                <a:endParaRPr lang="en-US">
                  <a:solidFill>
                    <a:srgbClr val="000000"/>
                  </a:solidFill>
                </a:endParaRPr>
              </a:p>
            </p:txBody>
          </p:sp>
          <p:cxnSp>
            <p:nvCxnSpPr>
              <p:cNvPr id="61" name="Straight Arrow Connector 60"/>
              <p:cNvCxnSpPr/>
              <p:nvPr/>
            </p:nvCxnSpPr>
            <p:spPr>
              <a:xfrm rot="5400000" flipH="1" flipV="1">
                <a:off x="1316027" y="2570944"/>
                <a:ext cx="285750" cy="158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63" name="Arc 62"/>
            <p:cNvSpPr/>
            <p:nvPr/>
          </p:nvSpPr>
          <p:spPr>
            <a:xfrm>
              <a:off x="4929188" y="3190867"/>
              <a:ext cx="285750" cy="311150"/>
            </a:xfrm>
            <a:prstGeom prst="arc">
              <a:avLst>
                <a:gd name="adj1" fmla="val 16200000"/>
                <a:gd name="adj2" fmla="val 5230252"/>
              </a:avLst>
            </a:prstGeom>
            <a:ln w="12700">
              <a:solidFill>
                <a:schemeClr val="tx1"/>
              </a:solidFill>
              <a:headEnd type="none" w="med" len="med"/>
              <a:tailEnd type="triangle" w="sm"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000000"/>
                </a:solidFill>
              </a:endParaRPr>
            </a:p>
          </p:txBody>
        </p:sp>
        <p:sp>
          <p:nvSpPr>
            <p:cNvPr id="64" name="Arc 63"/>
            <p:cNvSpPr/>
            <p:nvPr/>
          </p:nvSpPr>
          <p:spPr>
            <a:xfrm flipH="1" flipV="1">
              <a:off x="3571875" y="3189280"/>
              <a:ext cx="285750" cy="311150"/>
            </a:xfrm>
            <a:prstGeom prst="arc">
              <a:avLst>
                <a:gd name="adj1" fmla="val 16200000"/>
                <a:gd name="adj2" fmla="val 5230252"/>
              </a:avLst>
            </a:prstGeom>
            <a:ln w="12700">
              <a:solidFill>
                <a:schemeClr val="tx1"/>
              </a:solidFill>
              <a:headEnd type="none" w="med" len="med"/>
              <a:tailEnd type="triangle" w="sm"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000000"/>
                </a:solidFill>
              </a:endParaRPr>
            </a:p>
          </p:txBody>
        </p:sp>
        <p:grpSp>
          <p:nvGrpSpPr>
            <p:cNvPr id="2070" name="Group 43"/>
            <p:cNvGrpSpPr>
              <a:grpSpLocks noChangeAspect="1"/>
            </p:cNvGrpSpPr>
            <p:nvPr/>
          </p:nvGrpSpPr>
          <p:grpSpPr bwMode="auto">
            <a:xfrm>
              <a:off x="2714612" y="3214686"/>
              <a:ext cx="387350" cy="227013"/>
              <a:chOff x="3312" y="3408"/>
              <a:chExt cx="240" cy="144"/>
            </a:xfrm>
          </p:grpSpPr>
          <p:sp>
            <p:nvSpPr>
              <p:cNvPr id="73" name="Oval 44"/>
              <p:cNvSpPr>
                <a:spLocks noChangeAspect="1" noChangeArrowheads="1"/>
              </p:cNvSpPr>
              <p:nvPr/>
            </p:nvSpPr>
            <p:spPr bwMode="auto">
              <a:xfrm>
                <a:off x="3312" y="3408"/>
                <a:ext cx="240" cy="144"/>
              </a:xfrm>
              <a:prstGeom prst="ellipse">
                <a:avLst/>
              </a:prstGeom>
              <a:solidFill>
                <a:srgbClr val="FFFFFF"/>
              </a:solidFill>
              <a:ln w="19050">
                <a:solidFill>
                  <a:srgbClr val="FF0000"/>
                </a:solidFill>
                <a:round/>
                <a:headEnd/>
                <a:tailEnd/>
              </a:ln>
            </p:spPr>
            <p:txBody>
              <a:bodyPr wrap="none" anchor="ctr"/>
              <a:lstStyle/>
              <a:p>
                <a:pPr fontAlgn="auto">
                  <a:spcBef>
                    <a:spcPts val="0"/>
                  </a:spcBef>
                  <a:spcAft>
                    <a:spcPts val="0"/>
                  </a:spcAft>
                  <a:defRPr/>
                </a:pPr>
                <a:endParaRPr lang="en-US" kern="0">
                  <a:solidFill>
                    <a:sysClr val="windowText" lastClr="000000"/>
                  </a:solidFill>
                </a:endParaRPr>
              </a:p>
            </p:txBody>
          </p:sp>
          <p:sp>
            <p:nvSpPr>
              <p:cNvPr id="74" name="Oval 45"/>
              <p:cNvSpPr>
                <a:spLocks noChangeAspect="1" noChangeArrowheads="1"/>
              </p:cNvSpPr>
              <p:nvPr/>
            </p:nvSpPr>
            <p:spPr bwMode="auto">
              <a:xfrm>
                <a:off x="3360" y="3456"/>
                <a:ext cx="48" cy="47"/>
              </a:xfrm>
              <a:prstGeom prst="ellipse">
                <a:avLst/>
              </a:prstGeom>
              <a:solidFill>
                <a:srgbClr val="FF0000"/>
              </a:solidFill>
              <a:ln w="19050">
                <a:solidFill>
                  <a:srgbClr val="FF0000"/>
                </a:solidFill>
                <a:round/>
                <a:headEnd/>
                <a:tailEnd/>
              </a:ln>
            </p:spPr>
            <p:txBody>
              <a:bodyPr wrap="none" anchor="ctr"/>
              <a:lstStyle/>
              <a:p>
                <a:pPr fontAlgn="auto">
                  <a:spcBef>
                    <a:spcPts val="0"/>
                  </a:spcBef>
                  <a:spcAft>
                    <a:spcPts val="0"/>
                  </a:spcAft>
                  <a:defRPr/>
                </a:pPr>
                <a:endParaRPr lang="en-US" kern="0">
                  <a:solidFill>
                    <a:sysClr val="windowText" lastClr="000000"/>
                  </a:solidFill>
                </a:endParaRPr>
              </a:p>
            </p:txBody>
          </p:sp>
          <p:sp>
            <p:nvSpPr>
              <p:cNvPr id="75" name="Oval 46"/>
              <p:cNvSpPr>
                <a:spLocks noChangeAspect="1" noChangeArrowheads="1"/>
              </p:cNvSpPr>
              <p:nvPr/>
            </p:nvSpPr>
            <p:spPr bwMode="auto">
              <a:xfrm>
                <a:off x="3456" y="3456"/>
                <a:ext cx="48" cy="47"/>
              </a:xfrm>
              <a:prstGeom prst="ellipse">
                <a:avLst/>
              </a:prstGeom>
              <a:solidFill>
                <a:srgbClr val="FF0000"/>
              </a:solidFill>
              <a:ln w="19050">
                <a:solidFill>
                  <a:srgbClr val="FF0000"/>
                </a:solidFill>
                <a:round/>
                <a:headEnd/>
                <a:tailEnd/>
              </a:ln>
            </p:spPr>
            <p:txBody>
              <a:bodyPr wrap="none" anchor="ctr"/>
              <a:lstStyle/>
              <a:p>
                <a:pPr fontAlgn="auto">
                  <a:spcBef>
                    <a:spcPts val="0"/>
                  </a:spcBef>
                  <a:spcAft>
                    <a:spcPts val="0"/>
                  </a:spcAft>
                  <a:defRPr/>
                </a:pPr>
                <a:endParaRPr lang="en-US" kern="0">
                  <a:solidFill>
                    <a:sysClr val="windowText" lastClr="000000"/>
                  </a:solidFill>
                </a:endParaRPr>
              </a:p>
            </p:txBody>
          </p:sp>
        </p:grpSp>
        <p:grpSp>
          <p:nvGrpSpPr>
            <p:cNvPr id="2071" name="Group 43"/>
            <p:cNvGrpSpPr>
              <a:grpSpLocks noChangeAspect="1"/>
            </p:cNvGrpSpPr>
            <p:nvPr/>
          </p:nvGrpSpPr>
          <p:grpSpPr bwMode="auto">
            <a:xfrm>
              <a:off x="5684848" y="3273425"/>
              <a:ext cx="387350" cy="227013"/>
              <a:chOff x="3312" y="3408"/>
              <a:chExt cx="240" cy="144"/>
            </a:xfrm>
          </p:grpSpPr>
          <p:sp>
            <p:nvSpPr>
              <p:cNvPr id="81" name="Oval 44"/>
              <p:cNvSpPr>
                <a:spLocks noChangeAspect="1" noChangeArrowheads="1"/>
              </p:cNvSpPr>
              <p:nvPr/>
            </p:nvSpPr>
            <p:spPr bwMode="auto">
              <a:xfrm>
                <a:off x="3312" y="3408"/>
                <a:ext cx="240" cy="144"/>
              </a:xfrm>
              <a:prstGeom prst="ellipse">
                <a:avLst/>
              </a:prstGeom>
              <a:solidFill>
                <a:srgbClr val="FFFFFF"/>
              </a:solidFill>
              <a:ln w="19050">
                <a:solidFill>
                  <a:srgbClr val="FF0000"/>
                </a:solidFill>
                <a:round/>
                <a:headEnd/>
                <a:tailEnd/>
              </a:ln>
            </p:spPr>
            <p:txBody>
              <a:bodyPr wrap="none" anchor="ctr"/>
              <a:lstStyle/>
              <a:p>
                <a:pPr fontAlgn="auto">
                  <a:spcBef>
                    <a:spcPts val="0"/>
                  </a:spcBef>
                  <a:spcAft>
                    <a:spcPts val="0"/>
                  </a:spcAft>
                  <a:defRPr/>
                </a:pPr>
                <a:endParaRPr lang="en-US" kern="0">
                  <a:solidFill>
                    <a:sysClr val="windowText" lastClr="000000"/>
                  </a:solidFill>
                </a:endParaRPr>
              </a:p>
            </p:txBody>
          </p:sp>
          <p:sp>
            <p:nvSpPr>
              <p:cNvPr id="82" name="Oval 45"/>
              <p:cNvSpPr>
                <a:spLocks noChangeAspect="1" noChangeArrowheads="1"/>
              </p:cNvSpPr>
              <p:nvPr/>
            </p:nvSpPr>
            <p:spPr bwMode="auto">
              <a:xfrm>
                <a:off x="3360" y="3456"/>
                <a:ext cx="48" cy="47"/>
              </a:xfrm>
              <a:prstGeom prst="ellipse">
                <a:avLst/>
              </a:prstGeom>
              <a:solidFill>
                <a:srgbClr val="FF0000"/>
              </a:solidFill>
              <a:ln w="19050">
                <a:solidFill>
                  <a:srgbClr val="FF0000"/>
                </a:solidFill>
                <a:round/>
                <a:headEnd/>
                <a:tailEnd/>
              </a:ln>
            </p:spPr>
            <p:txBody>
              <a:bodyPr wrap="none" anchor="ctr"/>
              <a:lstStyle/>
              <a:p>
                <a:pPr fontAlgn="auto">
                  <a:spcBef>
                    <a:spcPts val="0"/>
                  </a:spcBef>
                  <a:spcAft>
                    <a:spcPts val="0"/>
                  </a:spcAft>
                  <a:defRPr/>
                </a:pPr>
                <a:endParaRPr lang="en-US" kern="0">
                  <a:solidFill>
                    <a:sysClr val="windowText" lastClr="000000"/>
                  </a:solidFill>
                </a:endParaRPr>
              </a:p>
            </p:txBody>
          </p:sp>
          <p:sp>
            <p:nvSpPr>
              <p:cNvPr id="83" name="Oval 46"/>
              <p:cNvSpPr>
                <a:spLocks noChangeAspect="1" noChangeArrowheads="1"/>
              </p:cNvSpPr>
              <p:nvPr/>
            </p:nvSpPr>
            <p:spPr bwMode="auto">
              <a:xfrm>
                <a:off x="3456" y="3456"/>
                <a:ext cx="48" cy="47"/>
              </a:xfrm>
              <a:prstGeom prst="ellipse">
                <a:avLst/>
              </a:prstGeom>
              <a:solidFill>
                <a:srgbClr val="FF0000"/>
              </a:solidFill>
              <a:ln w="19050">
                <a:solidFill>
                  <a:srgbClr val="FF0000"/>
                </a:solidFill>
                <a:round/>
                <a:headEnd/>
                <a:tailEnd/>
              </a:ln>
            </p:spPr>
            <p:txBody>
              <a:bodyPr wrap="none" anchor="ctr"/>
              <a:lstStyle/>
              <a:p>
                <a:pPr fontAlgn="auto">
                  <a:spcBef>
                    <a:spcPts val="0"/>
                  </a:spcBef>
                  <a:spcAft>
                    <a:spcPts val="0"/>
                  </a:spcAft>
                  <a:defRPr/>
                </a:pPr>
                <a:endParaRPr lang="en-US" kern="0">
                  <a:solidFill>
                    <a:sysClr val="windowText" lastClr="000000"/>
                  </a:solidFill>
                </a:endParaRPr>
              </a:p>
            </p:txBody>
          </p:sp>
        </p:grpSp>
        <p:cxnSp>
          <p:nvCxnSpPr>
            <p:cNvPr id="84" name="Straight Arrow Connector 83"/>
            <p:cNvCxnSpPr/>
            <p:nvPr/>
          </p:nvCxnSpPr>
          <p:spPr>
            <a:xfrm>
              <a:off x="3214688" y="3355967"/>
              <a:ext cx="214312" cy="1588"/>
            </a:xfrm>
            <a:prstGeom prst="straightConnector1">
              <a:avLst/>
            </a:prstGeom>
            <a:ln w="28575">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5357813" y="3355967"/>
              <a:ext cx="214312" cy="1588"/>
            </a:xfrm>
            <a:prstGeom prst="straightConnector1">
              <a:avLst/>
            </a:prstGeom>
            <a:ln w="28575">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grpSp>
      <p:sp>
        <p:nvSpPr>
          <p:cNvPr id="39" name="Rectangle 38"/>
          <p:cNvSpPr/>
          <p:nvPr/>
        </p:nvSpPr>
        <p:spPr>
          <a:xfrm>
            <a:off x="7245350" y="1196975"/>
            <a:ext cx="928688" cy="522288"/>
          </a:xfrm>
          <a:prstGeom prst="rect">
            <a:avLst/>
          </a:prstGeom>
        </p:spPr>
        <p:txBody>
          <a:bodyPr wrap="none">
            <a:spAutoFit/>
          </a:bodyPr>
          <a:lstStyle/>
          <a:p>
            <a:pPr algn="ctr" eaLnBrk="0" hangingPunct="0">
              <a:defRPr/>
            </a:pPr>
            <a:r>
              <a:rPr lang="en-US" sz="2800" b="1" dirty="0">
                <a:solidFill>
                  <a:srgbClr val="0000FF"/>
                </a:solidFill>
                <a:latin typeface="Symbol" pitchFamily="18" charset="2"/>
              </a:rPr>
              <a:t>t</a:t>
            </a:r>
            <a:r>
              <a:rPr lang="en-US" sz="2800" dirty="0">
                <a:solidFill>
                  <a:srgbClr val="0000FF"/>
                </a:solidFill>
                <a:latin typeface="Symbol" pitchFamily="18" charset="2"/>
              </a:rPr>
              <a:t> =</a:t>
            </a:r>
            <a:r>
              <a:rPr lang="en-US" sz="2800" dirty="0">
                <a:solidFill>
                  <a:srgbClr val="0000FF"/>
                </a:solidFill>
                <a:latin typeface="+mj-lt"/>
              </a:rPr>
              <a:t>1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ctrTitle"/>
          </p:nvPr>
        </p:nvSpPr>
        <p:spPr>
          <a:xfrm>
            <a:off x="1403350" y="-455613"/>
            <a:ext cx="6178550" cy="1531938"/>
          </a:xfrm>
        </p:spPr>
        <p:txBody>
          <a:bodyPr/>
          <a:lstStyle/>
          <a:p>
            <a:pPr eaLnBrk="1" hangingPunct="1"/>
            <a:r>
              <a:rPr lang="fr-FR" smtClean="0"/>
              <a:t>Atomic SQUID in cavity</a:t>
            </a:r>
          </a:p>
        </p:txBody>
      </p:sp>
      <p:pic>
        <p:nvPicPr>
          <p:cNvPr id="89091" name="Picture 5"/>
          <p:cNvPicPr>
            <a:picLocks noChangeAspect="1" noChangeArrowheads="1"/>
          </p:cNvPicPr>
          <p:nvPr/>
        </p:nvPicPr>
        <p:blipFill>
          <a:blip r:embed="rId2">
            <a:lum bright="78000" contrast="100000"/>
          </a:blip>
          <a:srcRect/>
          <a:stretch>
            <a:fillRect/>
          </a:stretch>
        </p:blipFill>
        <p:spPr bwMode="auto">
          <a:xfrm>
            <a:off x="5600700" y="719138"/>
            <a:ext cx="2262188" cy="1757362"/>
          </a:xfrm>
          <a:prstGeom prst="rect">
            <a:avLst/>
          </a:prstGeom>
          <a:noFill/>
          <a:ln w="9525">
            <a:noFill/>
            <a:miter lim="800000"/>
            <a:headEnd/>
            <a:tailEnd/>
          </a:ln>
        </p:spPr>
      </p:pic>
      <p:pic>
        <p:nvPicPr>
          <p:cNvPr id="89092" name="Picture 6"/>
          <p:cNvPicPr>
            <a:picLocks noChangeAspect="1" noChangeArrowheads="1"/>
          </p:cNvPicPr>
          <p:nvPr/>
        </p:nvPicPr>
        <p:blipFill>
          <a:blip r:embed="rId3">
            <a:lum bright="78000" contrast="100000"/>
          </a:blip>
          <a:srcRect/>
          <a:stretch>
            <a:fillRect/>
          </a:stretch>
        </p:blipFill>
        <p:spPr bwMode="auto">
          <a:xfrm>
            <a:off x="5600700" y="2619375"/>
            <a:ext cx="2257425" cy="1949450"/>
          </a:xfrm>
          <a:prstGeom prst="rect">
            <a:avLst/>
          </a:prstGeom>
          <a:noFill/>
          <a:ln w="9525">
            <a:noFill/>
            <a:miter lim="800000"/>
            <a:headEnd/>
            <a:tailEnd/>
          </a:ln>
        </p:spPr>
      </p:pic>
      <p:pic>
        <p:nvPicPr>
          <p:cNvPr id="89093" name="Picture 7"/>
          <p:cNvPicPr>
            <a:picLocks noChangeAspect="1" noChangeArrowheads="1"/>
          </p:cNvPicPr>
          <p:nvPr/>
        </p:nvPicPr>
        <p:blipFill>
          <a:blip r:embed="rId4">
            <a:lum bright="78000" contrast="100000"/>
          </a:blip>
          <a:srcRect/>
          <a:stretch>
            <a:fillRect/>
          </a:stretch>
        </p:blipFill>
        <p:spPr bwMode="auto">
          <a:xfrm>
            <a:off x="5392738" y="4772025"/>
            <a:ext cx="2674937" cy="2073275"/>
          </a:xfrm>
          <a:prstGeom prst="rect">
            <a:avLst/>
          </a:prstGeom>
          <a:noFill/>
          <a:ln w="9525">
            <a:noFill/>
            <a:miter lim="800000"/>
            <a:headEnd/>
            <a:tailEnd/>
          </a:ln>
        </p:spPr>
      </p:pic>
      <p:pic>
        <p:nvPicPr>
          <p:cNvPr id="89094" name="Picture 8"/>
          <p:cNvPicPr>
            <a:picLocks noChangeAspect="1" noChangeArrowheads="1"/>
          </p:cNvPicPr>
          <p:nvPr/>
        </p:nvPicPr>
        <p:blipFill>
          <a:blip r:embed="rId5">
            <a:lum bright="78000" contrast="100000"/>
          </a:blip>
          <a:srcRect/>
          <a:stretch>
            <a:fillRect/>
          </a:stretch>
        </p:blipFill>
        <p:spPr bwMode="auto">
          <a:xfrm>
            <a:off x="120650" y="828675"/>
            <a:ext cx="3965575" cy="5781675"/>
          </a:xfrm>
          <a:prstGeom prst="rect">
            <a:avLst/>
          </a:prstGeom>
          <a:noFill/>
          <a:ln w="9525">
            <a:noFill/>
            <a:miter lim="800000"/>
            <a:headEnd/>
            <a:tailEnd/>
          </a:ln>
        </p:spPr>
      </p:pic>
      <p:sp>
        <p:nvSpPr>
          <p:cNvPr id="89095" name="Rectangle 22"/>
          <p:cNvSpPr>
            <a:spLocks noChangeArrowheads="1"/>
          </p:cNvSpPr>
          <p:nvPr/>
        </p:nvSpPr>
        <p:spPr bwMode="auto">
          <a:xfrm>
            <a:off x="3590925" y="1914525"/>
            <a:ext cx="200025" cy="161925"/>
          </a:xfrm>
          <a:prstGeom prst="rect">
            <a:avLst/>
          </a:prstGeom>
          <a:noFill/>
          <a:ln w="9525" algn="ctr">
            <a:solidFill>
              <a:srgbClr val="00FF00"/>
            </a:solidFill>
            <a:prstDash val="sysDash"/>
            <a:round/>
            <a:headEnd/>
            <a:tailEnd/>
          </a:ln>
        </p:spPr>
        <p:txBody>
          <a:bodyPr/>
          <a:lstStyle/>
          <a:p>
            <a:pPr algn="ctr"/>
            <a:endParaRPr lang="fr-FR"/>
          </a:p>
        </p:txBody>
      </p:sp>
      <p:sp>
        <p:nvSpPr>
          <p:cNvPr id="89096" name="Rectangle 23"/>
          <p:cNvSpPr>
            <a:spLocks noChangeArrowheads="1"/>
          </p:cNvSpPr>
          <p:nvPr/>
        </p:nvSpPr>
        <p:spPr bwMode="auto">
          <a:xfrm>
            <a:off x="3581400" y="3638550"/>
            <a:ext cx="200025" cy="161925"/>
          </a:xfrm>
          <a:prstGeom prst="rect">
            <a:avLst/>
          </a:prstGeom>
          <a:noFill/>
          <a:ln w="9525" algn="ctr">
            <a:solidFill>
              <a:srgbClr val="00FF00"/>
            </a:solidFill>
            <a:prstDash val="sysDash"/>
            <a:round/>
            <a:headEnd/>
            <a:tailEnd/>
          </a:ln>
        </p:spPr>
        <p:txBody>
          <a:bodyPr/>
          <a:lstStyle/>
          <a:p>
            <a:pPr algn="ctr"/>
            <a:endParaRPr lang="fr-FR"/>
          </a:p>
        </p:txBody>
      </p:sp>
      <p:cxnSp>
        <p:nvCxnSpPr>
          <p:cNvPr id="89097" name="Straight Connector 16"/>
          <p:cNvCxnSpPr>
            <a:cxnSpLocks noChangeShapeType="1"/>
            <a:stCxn id="89095" idx="3"/>
          </p:cNvCxnSpPr>
          <p:nvPr/>
        </p:nvCxnSpPr>
        <p:spPr bwMode="auto">
          <a:xfrm flipV="1">
            <a:off x="3790950" y="1609725"/>
            <a:ext cx="1695450" cy="385763"/>
          </a:xfrm>
          <a:prstGeom prst="line">
            <a:avLst/>
          </a:prstGeom>
          <a:noFill/>
          <a:ln w="9525" algn="ctr">
            <a:solidFill>
              <a:srgbClr val="00FF00"/>
            </a:solidFill>
            <a:round/>
            <a:headEnd/>
            <a:tailEnd type="arrow" w="med" len="med"/>
          </a:ln>
        </p:spPr>
      </p:cxnSp>
      <p:cxnSp>
        <p:nvCxnSpPr>
          <p:cNvPr id="89098" name="Straight Connector 21"/>
          <p:cNvCxnSpPr>
            <a:cxnSpLocks noChangeShapeType="1"/>
          </p:cNvCxnSpPr>
          <p:nvPr/>
        </p:nvCxnSpPr>
        <p:spPr bwMode="auto">
          <a:xfrm flipV="1">
            <a:off x="3829050" y="3400425"/>
            <a:ext cx="1724025" cy="319088"/>
          </a:xfrm>
          <a:prstGeom prst="line">
            <a:avLst/>
          </a:prstGeom>
          <a:noFill/>
          <a:ln w="9525" algn="ctr">
            <a:solidFill>
              <a:srgbClr val="00FF00"/>
            </a:solidFill>
            <a:round/>
            <a:headEnd/>
            <a:tailEnd type="arrow" w="med" len="med"/>
          </a:ln>
        </p:spPr>
      </p:cxnSp>
      <p:sp>
        <p:nvSpPr>
          <p:cNvPr id="89099" name="Rectangle 26"/>
          <p:cNvSpPr>
            <a:spLocks noChangeArrowheads="1"/>
          </p:cNvSpPr>
          <p:nvPr/>
        </p:nvSpPr>
        <p:spPr bwMode="auto">
          <a:xfrm>
            <a:off x="7343775" y="3467100"/>
            <a:ext cx="381000" cy="285750"/>
          </a:xfrm>
          <a:prstGeom prst="rect">
            <a:avLst/>
          </a:prstGeom>
          <a:noFill/>
          <a:ln w="9525" algn="ctr">
            <a:solidFill>
              <a:srgbClr val="00FF00"/>
            </a:solidFill>
            <a:prstDash val="sysDash"/>
            <a:round/>
            <a:headEnd/>
            <a:tailEnd/>
          </a:ln>
        </p:spPr>
        <p:txBody>
          <a:bodyPr/>
          <a:lstStyle/>
          <a:p>
            <a:pPr algn="ctr"/>
            <a:endParaRPr lang="fr-FR"/>
          </a:p>
        </p:txBody>
      </p:sp>
      <p:cxnSp>
        <p:nvCxnSpPr>
          <p:cNvPr id="89100" name="Straight Connector 24"/>
          <p:cNvCxnSpPr>
            <a:cxnSpLocks noChangeShapeType="1"/>
          </p:cNvCxnSpPr>
          <p:nvPr/>
        </p:nvCxnSpPr>
        <p:spPr bwMode="auto">
          <a:xfrm rot="5400000">
            <a:off x="6636544" y="4179094"/>
            <a:ext cx="1223962" cy="457200"/>
          </a:xfrm>
          <a:prstGeom prst="line">
            <a:avLst/>
          </a:prstGeom>
          <a:noFill/>
          <a:ln w="9525" algn="ctr">
            <a:solidFill>
              <a:srgbClr val="00FF00"/>
            </a:solidFill>
            <a:round/>
            <a:headEnd/>
            <a:tailEnd type="arrow" w="med" len="med"/>
          </a:ln>
        </p:spPr>
      </p:cxn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274" name="Object 2"/>
          <p:cNvGraphicFramePr>
            <a:graphicFrameLocks noChangeAspect="1"/>
          </p:cNvGraphicFramePr>
          <p:nvPr/>
        </p:nvGraphicFramePr>
        <p:xfrm>
          <a:off x="1027113" y="2139950"/>
          <a:ext cx="6213475" cy="4864100"/>
        </p:xfrm>
        <a:graphic>
          <a:graphicData uri="http://schemas.openxmlformats.org/presentationml/2006/ole">
            <p:oleObj spid="_x0000_s54274" name="Graph" r:id="rId3" imgW="3751200" imgH="2937600" progId="Origin50.Graph">
              <p:embed/>
            </p:oleObj>
          </a:graphicData>
        </a:graphic>
      </p:graphicFrame>
      <p:sp>
        <p:nvSpPr>
          <p:cNvPr id="6" name="ZoneTexte 7"/>
          <p:cNvSpPr txBox="1"/>
          <p:nvPr/>
        </p:nvSpPr>
        <p:spPr>
          <a:xfrm>
            <a:off x="303213" y="169863"/>
            <a:ext cx="8501062" cy="477837"/>
          </a:xfrm>
          <a:prstGeom prst="rect">
            <a:avLst/>
          </a:prstGeom>
          <a:noFill/>
        </p:spPr>
        <p:txBody>
          <a:bodyPr>
            <a:spAutoFit/>
          </a:bodyPr>
          <a:lstStyle/>
          <a:p>
            <a:pPr algn="ctr">
              <a:defRPr/>
            </a:pPr>
            <a:r>
              <a:rPr lang="fr-FR" sz="2500" dirty="0">
                <a:solidFill>
                  <a:srgbClr val="3333CC"/>
                </a:solidFill>
                <a:latin typeface="+mj-lt"/>
                <a:cs typeface="+mn-cs"/>
              </a:rPr>
              <a:t>Flux pulse cleans </a:t>
            </a:r>
            <a:r>
              <a:rPr lang="fr-FR" sz="2500" dirty="0" err="1">
                <a:solidFill>
                  <a:srgbClr val="3333CC"/>
                </a:solidFill>
                <a:latin typeface="+mj-lt"/>
                <a:cs typeface="+mn-cs"/>
              </a:rPr>
              <a:t>excited</a:t>
            </a:r>
            <a:r>
              <a:rPr lang="fr-FR" sz="2500" dirty="0">
                <a:solidFill>
                  <a:srgbClr val="3333CC"/>
                </a:solidFill>
                <a:latin typeface="+mj-lt"/>
                <a:cs typeface="+mn-cs"/>
              </a:rPr>
              <a:t> </a:t>
            </a:r>
            <a:r>
              <a:rPr lang="fr-FR" sz="2500" dirty="0" err="1">
                <a:solidFill>
                  <a:srgbClr val="3333CC"/>
                </a:solidFill>
                <a:latin typeface="+mj-lt"/>
                <a:cs typeface="+mn-cs"/>
              </a:rPr>
              <a:t>Andreev</a:t>
            </a:r>
            <a:r>
              <a:rPr lang="fr-FR" sz="2500" dirty="0">
                <a:solidFill>
                  <a:srgbClr val="3333CC"/>
                </a:solidFill>
                <a:latin typeface="+mj-lt"/>
                <a:cs typeface="+mn-cs"/>
              </a:rPr>
              <a:t> state</a:t>
            </a:r>
          </a:p>
        </p:txBody>
      </p:sp>
      <p:grpSp>
        <p:nvGrpSpPr>
          <p:cNvPr id="54276" name="Group 32"/>
          <p:cNvGrpSpPr>
            <a:grpSpLocks/>
          </p:cNvGrpSpPr>
          <p:nvPr/>
        </p:nvGrpSpPr>
        <p:grpSpPr bwMode="auto">
          <a:xfrm>
            <a:off x="2484438" y="842963"/>
            <a:ext cx="3898900" cy="1784350"/>
            <a:chOff x="439054" y="3988135"/>
            <a:chExt cx="3899183" cy="1784196"/>
          </a:xfrm>
        </p:grpSpPr>
        <p:grpSp>
          <p:nvGrpSpPr>
            <p:cNvPr id="54280" name="Group 26"/>
            <p:cNvGrpSpPr>
              <a:grpSpLocks/>
            </p:cNvGrpSpPr>
            <p:nvPr/>
          </p:nvGrpSpPr>
          <p:grpSpPr bwMode="auto">
            <a:xfrm>
              <a:off x="439054" y="3988135"/>
              <a:ext cx="3899183" cy="1695450"/>
              <a:chOff x="439054" y="4552930"/>
              <a:chExt cx="3899183" cy="1695450"/>
            </a:xfrm>
          </p:grpSpPr>
          <p:pic>
            <p:nvPicPr>
              <p:cNvPr id="54284" name="Picture 2"/>
              <p:cNvPicPr>
                <a:picLocks noChangeAspect="1" noChangeArrowheads="1"/>
              </p:cNvPicPr>
              <p:nvPr/>
            </p:nvPicPr>
            <p:blipFill>
              <a:blip r:embed="rId4"/>
              <a:srcRect/>
              <a:stretch>
                <a:fillRect/>
              </a:stretch>
            </p:blipFill>
            <p:spPr bwMode="auto">
              <a:xfrm>
                <a:off x="728102" y="4552930"/>
                <a:ext cx="3133725" cy="1695450"/>
              </a:xfrm>
              <a:prstGeom prst="rect">
                <a:avLst/>
              </a:prstGeom>
              <a:noFill/>
              <a:ln w="9525" algn="ctr">
                <a:noFill/>
                <a:miter lim="800000"/>
                <a:headEnd/>
                <a:tailEnd/>
              </a:ln>
            </p:spPr>
          </p:pic>
          <p:grpSp>
            <p:nvGrpSpPr>
              <p:cNvPr id="54285" name="Group 22"/>
              <p:cNvGrpSpPr>
                <a:grpSpLocks/>
              </p:cNvGrpSpPr>
              <p:nvPr/>
            </p:nvGrpSpPr>
            <p:grpSpPr bwMode="auto">
              <a:xfrm>
                <a:off x="439054" y="4669844"/>
                <a:ext cx="3899183" cy="1459808"/>
                <a:chOff x="439054" y="4669844"/>
                <a:chExt cx="3899183" cy="1459808"/>
              </a:xfrm>
            </p:grpSpPr>
            <p:sp>
              <p:nvSpPr>
                <p:cNvPr id="15" name="TextBox 12"/>
                <p:cNvSpPr txBox="1"/>
                <p:nvPr/>
              </p:nvSpPr>
              <p:spPr>
                <a:xfrm>
                  <a:off x="439054" y="5495824"/>
                  <a:ext cx="603294" cy="584150"/>
                </a:xfrm>
                <a:prstGeom prst="rect">
                  <a:avLst/>
                </a:prstGeom>
                <a:solidFill>
                  <a:schemeClr val="bg1"/>
                </a:solidFill>
              </p:spPr>
              <p:txBody>
                <a:bodyPr>
                  <a:spAutoFit/>
                </a:bodyPr>
                <a:lstStyle/>
                <a:p>
                  <a:pPr algn="ctr">
                    <a:defRPr/>
                  </a:pPr>
                  <a:r>
                    <a:rPr lang="fr-FR" sz="1600" dirty="0">
                      <a:latin typeface="+mn-lt"/>
                      <a:cs typeface="+mn-cs"/>
                    </a:rPr>
                    <a:t>Flux line</a:t>
                  </a:r>
                </a:p>
              </p:txBody>
            </p:sp>
            <p:cxnSp>
              <p:nvCxnSpPr>
                <p:cNvPr id="54287" name="Straight Arrow Connector 15"/>
                <p:cNvCxnSpPr>
                  <a:cxnSpLocks noChangeShapeType="1"/>
                </p:cNvCxnSpPr>
                <p:nvPr/>
              </p:nvCxnSpPr>
              <p:spPr bwMode="auto">
                <a:xfrm rot="5400000">
                  <a:off x="3034553" y="5688089"/>
                  <a:ext cx="358591" cy="8960"/>
                </a:xfrm>
                <a:prstGeom prst="straightConnector1">
                  <a:avLst/>
                </a:prstGeom>
                <a:noFill/>
                <a:ln w="19050" algn="ctr">
                  <a:solidFill>
                    <a:schemeClr val="tx1"/>
                  </a:solidFill>
                  <a:round/>
                  <a:headEnd type="arrow" w="med" len="med"/>
                  <a:tailEnd type="arrow" w="med" len="med"/>
                </a:ln>
              </p:spPr>
            </p:cxnSp>
            <p:sp>
              <p:nvSpPr>
                <p:cNvPr id="54288" name="TextBox 18"/>
                <p:cNvSpPr txBox="1">
                  <a:spLocks noChangeArrowheads="1"/>
                </p:cNvSpPr>
                <p:nvPr/>
              </p:nvSpPr>
              <p:spPr bwMode="auto">
                <a:xfrm>
                  <a:off x="2816796" y="5513949"/>
                  <a:ext cx="1521441" cy="615703"/>
                </a:xfrm>
                <a:prstGeom prst="rect">
                  <a:avLst/>
                </a:prstGeom>
                <a:noFill/>
                <a:ln w="9525">
                  <a:noFill/>
                  <a:miter lim="800000"/>
                  <a:headEnd/>
                  <a:tailEnd/>
                </a:ln>
              </p:spPr>
              <p:txBody>
                <a:bodyPr>
                  <a:spAutoFit/>
                </a:bodyPr>
                <a:lstStyle/>
                <a:p>
                  <a:pPr algn="ctr"/>
                  <a:r>
                    <a:rPr lang="fr-FR" sz="2000"/>
                    <a:t>V</a:t>
                  </a:r>
                  <a:r>
                    <a:rPr lang="fr-FR" sz="2000" baseline="-25000"/>
                    <a:t>flux</a:t>
                  </a:r>
                  <a:endParaRPr lang="fr-FR" sz="2000"/>
                </a:p>
                <a:p>
                  <a:pPr algn="ctr"/>
                  <a:r>
                    <a:rPr lang="fr-FR" sz="1400"/>
                    <a:t>big enough</a:t>
                  </a:r>
                </a:p>
              </p:txBody>
            </p:sp>
            <p:sp>
              <p:nvSpPr>
                <p:cNvPr id="18" name="TextBox 21"/>
                <p:cNvSpPr txBox="1"/>
                <p:nvPr/>
              </p:nvSpPr>
              <p:spPr>
                <a:xfrm>
                  <a:off x="554949" y="4670395"/>
                  <a:ext cx="897003" cy="584150"/>
                </a:xfrm>
                <a:prstGeom prst="rect">
                  <a:avLst/>
                </a:prstGeom>
                <a:solidFill>
                  <a:schemeClr val="bg1"/>
                </a:solidFill>
              </p:spPr>
              <p:txBody>
                <a:bodyPr>
                  <a:spAutoFit/>
                </a:bodyPr>
                <a:lstStyle/>
                <a:p>
                  <a:pPr algn="ctr">
                    <a:defRPr/>
                  </a:pPr>
                  <a:r>
                    <a:rPr lang="fr-FR" sz="1600" dirty="0" err="1">
                      <a:latin typeface="+mn-lt"/>
                      <a:cs typeface="+mn-cs"/>
                    </a:rPr>
                    <a:t>Current</a:t>
                  </a:r>
                  <a:r>
                    <a:rPr lang="fr-FR" sz="1600" dirty="0">
                      <a:latin typeface="+mn-lt"/>
                      <a:cs typeface="+mn-cs"/>
                    </a:rPr>
                    <a:t> line</a:t>
                  </a:r>
                </a:p>
              </p:txBody>
            </p:sp>
          </p:grpSp>
        </p:grpSp>
        <p:sp>
          <p:nvSpPr>
            <p:cNvPr id="54281" name="TextBox 29"/>
            <p:cNvSpPr txBox="1">
              <a:spLocks noChangeArrowheads="1"/>
            </p:cNvSpPr>
            <p:nvPr/>
          </p:nvSpPr>
          <p:spPr bwMode="auto">
            <a:xfrm>
              <a:off x="1882586" y="4679576"/>
              <a:ext cx="672356" cy="276999"/>
            </a:xfrm>
            <a:prstGeom prst="rect">
              <a:avLst/>
            </a:prstGeom>
            <a:solidFill>
              <a:schemeClr val="bg1"/>
            </a:solidFill>
            <a:ln w="9525">
              <a:noFill/>
              <a:miter lim="800000"/>
              <a:headEnd/>
              <a:tailEnd/>
            </a:ln>
          </p:spPr>
          <p:txBody>
            <a:bodyPr>
              <a:spAutoFit/>
            </a:bodyPr>
            <a:lstStyle/>
            <a:p>
              <a:pPr algn="ctr"/>
              <a:r>
                <a:rPr lang="fr-FR" sz="1200"/>
                <a:t>period</a:t>
              </a:r>
            </a:p>
          </p:txBody>
        </p:sp>
        <p:sp>
          <p:nvSpPr>
            <p:cNvPr id="54282" name="TextBox 30"/>
            <p:cNvSpPr txBox="1">
              <a:spLocks noChangeArrowheads="1"/>
            </p:cNvSpPr>
            <p:nvPr/>
          </p:nvSpPr>
          <p:spPr bwMode="auto">
            <a:xfrm>
              <a:off x="1434350" y="5495332"/>
              <a:ext cx="672356" cy="276999"/>
            </a:xfrm>
            <a:prstGeom prst="rect">
              <a:avLst/>
            </a:prstGeom>
            <a:solidFill>
              <a:schemeClr val="bg1"/>
            </a:solidFill>
            <a:ln w="9525">
              <a:noFill/>
              <a:miter lim="800000"/>
              <a:headEnd/>
              <a:tailEnd/>
            </a:ln>
          </p:spPr>
          <p:txBody>
            <a:bodyPr>
              <a:spAutoFit/>
            </a:bodyPr>
            <a:lstStyle/>
            <a:p>
              <a:pPr algn="ctr"/>
              <a:r>
                <a:rPr lang="fr-FR" sz="1200"/>
                <a:t>period</a:t>
              </a:r>
            </a:p>
          </p:txBody>
        </p:sp>
        <p:sp>
          <p:nvSpPr>
            <p:cNvPr id="54283" name="TextBox 31"/>
            <p:cNvSpPr txBox="1">
              <a:spLocks noChangeArrowheads="1"/>
            </p:cNvSpPr>
            <p:nvPr/>
          </p:nvSpPr>
          <p:spPr bwMode="auto">
            <a:xfrm>
              <a:off x="1757079" y="4885732"/>
              <a:ext cx="672356" cy="276999"/>
            </a:xfrm>
            <a:prstGeom prst="rect">
              <a:avLst/>
            </a:prstGeom>
            <a:solidFill>
              <a:schemeClr val="bg1"/>
            </a:solidFill>
            <a:ln w="9525">
              <a:noFill/>
              <a:miter lim="800000"/>
              <a:headEnd/>
              <a:tailEnd/>
            </a:ln>
          </p:spPr>
          <p:txBody>
            <a:bodyPr>
              <a:spAutoFit/>
            </a:bodyPr>
            <a:lstStyle/>
            <a:p>
              <a:pPr algn="ctr"/>
              <a:r>
                <a:rPr lang="fr-FR" sz="1200"/>
                <a:t>delay</a:t>
              </a:r>
            </a:p>
          </p:txBody>
        </p:sp>
      </p:grpSp>
      <p:sp>
        <p:nvSpPr>
          <p:cNvPr id="19" name="TextBox 12"/>
          <p:cNvSpPr txBox="1"/>
          <p:nvPr/>
        </p:nvSpPr>
        <p:spPr bwMode="auto">
          <a:xfrm>
            <a:off x="1739900" y="1782763"/>
            <a:ext cx="520700" cy="460375"/>
          </a:xfrm>
          <a:prstGeom prst="rect">
            <a:avLst/>
          </a:prstGeom>
          <a:solidFill>
            <a:schemeClr val="bg1"/>
          </a:solidFill>
        </p:spPr>
        <p:txBody>
          <a:bodyPr>
            <a:spAutoFit/>
          </a:bodyPr>
          <a:lstStyle/>
          <a:p>
            <a:pPr algn="ctr">
              <a:defRPr/>
            </a:pPr>
            <a:r>
              <a:rPr lang="fr-FR" sz="1200" dirty="0">
                <a:latin typeface="+mn-lt"/>
                <a:cs typeface="+mn-cs"/>
              </a:rPr>
              <a:t>RF line</a:t>
            </a:r>
          </a:p>
        </p:txBody>
      </p:sp>
      <p:cxnSp>
        <p:nvCxnSpPr>
          <p:cNvPr id="54278" name="Connecteur droit avec flèche 24"/>
          <p:cNvCxnSpPr>
            <a:cxnSpLocks noChangeShapeType="1"/>
          </p:cNvCxnSpPr>
          <p:nvPr/>
        </p:nvCxnSpPr>
        <p:spPr bwMode="auto">
          <a:xfrm>
            <a:off x="2155825" y="2009775"/>
            <a:ext cx="354013" cy="6350"/>
          </a:xfrm>
          <a:prstGeom prst="straightConnector1">
            <a:avLst/>
          </a:prstGeom>
          <a:noFill/>
          <a:ln w="9525" algn="ctr">
            <a:solidFill>
              <a:schemeClr val="tx1"/>
            </a:solidFill>
            <a:round/>
            <a:headEnd/>
            <a:tailEnd type="arrow" w="med" len="med"/>
          </a:ln>
        </p:spPr>
      </p:cxn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8" name="Rectangle 2"/>
          <p:cNvSpPr>
            <a:spLocks noGrp="1" noChangeArrowheads="1"/>
          </p:cNvSpPr>
          <p:nvPr>
            <p:ph type="title"/>
          </p:nvPr>
        </p:nvSpPr>
        <p:spPr>
          <a:xfrm>
            <a:off x="250825" y="115888"/>
            <a:ext cx="8589963" cy="581025"/>
          </a:xfrm>
        </p:spPr>
        <p:txBody>
          <a:bodyPr/>
          <a:lstStyle/>
          <a:p>
            <a:pPr eaLnBrk="1" hangingPunct="1"/>
            <a:r>
              <a:rPr lang="fr-FR" smtClean="0"/>
              <a:t>MULTIPLE CHARGE TRANSFER PROCESSES</a:t>
            </a:r>
          </a:p>
        </p:txBody>
      </p:sp>
      <p:sp>
        <p:nvSpPr>
          <p:cNvPr id="59399" name="Rectangle 3"/>
          <p:cNvSpPr>
            <a:spLocks noChangeArrowheads="1"/>
          </p:cNvSpPr>
          <p:nvPr/>
        </p:nvSpPr>
        <p:spPr bwMode="auto">
          <a:xfrm>
            <a:off x="1031875" y="641350"/>
            <a:ext cx="7353300" cy="5978525"/>
          </a:xfrm>
          <a:prstGeom prst="rect">
            <a:avLst/>
          </a:prstGeom>
          <a:solidFill>
            <a:srgbClr val="FFFFC1"/>
          </a:solidFill>
          <a:ln w="9525">
            <a:solidFill>
              <a:schemeClr val="tx1"/>
            </a:solidFill>
            <a:miter lim="800000"/>
            <a:headEnd/>
            <a:tailEnd/>
          </a:ln>
        </p:spPr>
        <p:txBody>
          <a:bodyPr wrap="none" anchor="ctr"/>
          <a:lstStyle/>
          <a:p>
            <a:pPr algn="ctr"/>
            <a:endParaRPr lang="fr-FR"/>
          </a:p>
        </p:txBody>
      </p:sp>
      <p:graphicFrame>
        <p:nvGraphicFramePr>
          <p:cNvPr id="59394" name="Object 4"/>
          <p:cNvGraphicFramePr>
            <a:graphicFrameLocks noChangeAspect="1"/>
          </p:cNvGraphicFramePr>
          <p:nvPr/>
        </p:nvGraphicFramePr>
        <p:xfrm>
          <a:off x="469900" y="1895475"/>
          <a:ext cx="7915275" cy="5129213"/>
        </p:xfrm>
        <a:graphic>
          <a:graphicData uri="http://schemas.openxmlformats.org/presentationml/2006/ole">
            <p:oleObj spid="_x0000_s59394" name="Graph" r:id="rId3" imgW="3912480" imgH="2848320" progId="Origin50.Graph">
              <p:embed/>
            </p:oleObj>
          </a:graphicData>
        </a:graphic>
      </p:graphicFrame>
      <p:sp>
        <p:nvSpPr>
          <p:cNvPr id="59400" name="Text Box 5"/>
          <p:cNvSpPr txBox="1">
            <a:spLocks noChangeArrowheads="1"/>
          </p:cNvSpPr>
          <p:nvPr/>
        </p:nvSpPr>
        <p:spPr bwMode="auto">
          <a:xfrm>
            <a:off x="5264150" y="5572125"/>
            <a:ext cx="3562350" cy="274638"/>
          </a:xfrm>
          <a:prstGeom prst="rect">
            <a:avLst/>
          </a:prstGeom>
          <a:noFill/>
          <a:ln w="9525">
            <a:noFill/>
            <a:miter lim="800000"/>
            <a:headEnd/>
            <a:tailEnd/>
          </a:ln>
        </p:spPr>
        <p:txBody>
          <a:bodyPr>
            <a:spAutoFit/>
          </a:bodyPr>
          <a:lstStyle/>
          <a:p>
            <a:pPr algn="ctr" eaLnBrk="0" hangingPunct="0"/>
            <a:r>
              <a:rPr lang="en-US" sz="1200">
                <a:solidFill>
                  <a:schemeClr val="tx2"/>
                </a:solidFill>
              </a:rPr>
              <a:t>Blonder, Tinkham, Klapwijk (‘82)</a:t>
            </a:r>
          </a:p>
        </p:txBody>
      </p:sp>
      <p:graphicFrame>
        <p:nvGraphicFramePr>
          <p:cNvPr id="59395" name="Object 6"/>
          <p:cNvGraphicFramePr>
            <a:graphicFrameLocks noChangeAspect="1"/>
          </p:cNvGraphicFramePr>
          <p:nvPr/>
        </p:nvGraphicFramePr>
        <p:xfrm>
          <a:off x="6086475" y="819150"/>
          <a:ext cx="1757363" cy="2228850"/>
        </p:xfrm>
        <a:graphic>
          <a:graphicData uri="http://schemas.openxmlformats.org/presentationml/2006/ole">
            <p:oleObj spid="_x0000_s59395" name="Document" r:id="rId4" imgW="1905480" imgH="2228760" progId="Word.Document.8">
              <p:embed/>
            </p:oleObj>
          </a:graphicData>
        </a:graphic>
      </p:graphicFrame>
      <p:graphicFrame>
        <p:nvGraphicFramePr>
          <p:cNvPr id="59396" name="Object 7"/>
          <p:cNvGraphicFramePr>
            <a:graphicFrameLocks noChangeAspect="1"/>
          </p:cNvGraphicFramePr>
          <p:nvPr/>
        </p:nvGraphicFramePr>
        <p:xfrm>
          <a:off x="3921125" y="2024063"/>
          <a:ext cx="1746250" cy="2228850"/>
        </p:xfrm>
        <a:graphic>
          <a:graphicData uri="http://schemas.openxmlformats.org/presentationml/2006/ole">
            <p:oleObj spid="_x0000_s59396" name="Document" r:id="rId5" imgW="1892880" imgH="2228760" progId="Word.Document.8">
              <p:embed/>
            </p:oleObj>
          </a:graphicData>
        </a:graphic>
      </p:graphicFrame>
      <p:graphicFrame>
        <p:nvGraphicFramePr>
          <p:cNvPr id="59397" name="Object 8"/>
          <p:cNvGraphicFramePr>
            <a:graphicFrameLocks noChangeAspect="1"/>
          </p:cNvGraphicFramePr>
          <p:nvPr/>
        </p:nvGraphicFramePr>
        <p:xfrm>
          <a:off x="1789113" y="2693988"/>
          <a:ext cx="1770062" cy="2205037"/>
        </p:xfrm>
        <a:graphic>
          <a:graphicData uri="http://schemas.openxmlformats.org/presentationml/2006/ole">
            <p:oleObj spid="_x0000_s59397" name="Document" r:id="rId6" imgW="1917000" imgH="2204640" progId="Word.Document.8">
              <p:embed/>
            </p:oleObj>
          </a:graphicData>
        </a:graphic>
      </p:graphicFrame>
      <p:sp>
        <p:nvSpPr>
          <p:cNvPr id="59401" name="Line 9"/>
          <p:cNvSpPr>
            <a:spLocks noChangeShapeType="1"/>
          </p:cNvSpPr>
          <p:nvPr/>
        </p:nvSpPr>
        <p:spPr bwMode="auto">
          <a:xfrm flipV="1">
            <a:off x="5827713" y="2036763"/>
            <a:ext cx="0" cy="3987800"/>
          </a:xfrm>
          <a:prstGeom prst="line">
            <a:avLst/>
          </a:prstGeom>
          <a:noFill/>
          <a:ln w="12700">
            <a:solidFill>
              <a:schemeClr val="tx2"/>
            </a:solidFill>
            <a:prstDash val="dash"/>
            <a:round/>
            <a:headEnd/>
            <a:tailEnd/>
          </a:ln>
        </p:spPr>
        <p:txBody>
          <a:bodyPr wrap="none" anchor="ctr"/>
          <a:lstStyle/>
          <a:p>
            <a:endParaRPr lang="fr-FR"/>
          </a:p>
        </p:txBody>
      </p:sp>
      <p:sp>
        <p:nvSpPr>
          <p:cNvPr id="59402" name="Line 10"/>
          <p:cNvSpPr>
            <a:spLocks noChangeShapeType="1"/>
          </p:cNvSpPr>
          <p:nvPr/>
        </p:nvSpPr>
        <p:spPr bwMode="auto">
          <a:xfrm flipV="1">
            <a:off x="3692525" y="2074863"/>
            <a:ext cx="0" cy="3987800"/>
          </a:xfrm>
          <a:prstGeom prst="line">
            <a:avLst/>
          </a:prstGeom>
          <a:noFill/>
          <a:ln w="12700">
            <a:solidFill>
              <a:schemeClr val="tx2"/>
            </a:solidFill>
            <a:prstDash val="dash"/>
            <a:round/>
            <a:headEnd/>
            <a:tailEnd/>
          </a:ln>
        </p:spPr>
        <p:txBody>
          <a:bodyPr wrap="none" anchor="ctr"/>
          <a:lstStyle/>
          <a:p>
            <a:endParaRPr lang="fr-FR"/>
          </a:p>
        </p:txBody>
      </p:sp>
      <p:sp>
        <p:nvSpPr>
          <p:cNvPr id="59403" name="Freeform 11"/>
          <p:cNvSpPr>
            <a:spLocks/>
          </p:cNvSpPr>
          <p:nvPr/>
        </p:nvSpPr>
        <p:spPr bwMode="auto">
          <a:xfrm>
            <a:off x="1646238" y="2133600"/>
            <a:ext cx="1339850" cy="3902075"/>
          </a:xfrm>
          <a:custGeom>
            <a:avLst/>
            <a:gdLst>
              <a:gd name="T0" fmla="*/ 2147483647 w 532"/>
              <a:gd name="T1" fmla="*/ 2147483647 h 2458"/>
              <a:gd name="T2" fmla="*/ 2147483647 w 532"/>
              <a:gd name="T3" fmla="*/ 2147483647 h 2458"/>
              <a:gd name="T4" fmla="*/ 2147483647 w 532"/>
              <a:gd name="T5" fmla="*/ 2147483647 h 2458"/>
              <a:gd name="T6" fmla="*/ 0 w 532"/>
              <a:gd name="T7" fmla="*/ 0 h 2458"/>
              <a:gd name="T8" fmla="*/ 0 60000 65536"/>
              <a:gd name="T9" fmla="*/ 0 60000 65536"/>
              <a:gd name="T10" fmla="*/ 0 60000 65536"/>
              <a:gd name="T11" fmla="*/ 0 60000 65536"/>
              <a:gd name="T12" fmla="*/ 0 w 532"/>
              <a:gd name="T13" fmla="*/ 0 h 2458"/>
              <a:gd name="T14" fmla="*/ 532 w 532"/>
              <a:gd name="T15" fmla="*/ 2458 h 2458"/>
            </a:gdLst>
            <a:ahLst/>
            <a:cxnLst>
              <a:cxn ang="T8">
                <a:pos x="T0" y="T1"/>
              </a:cxn>
              <a:cxn ang="T9">
                <a:pos x="T2" y="T3"/>
              </a:cxn>
              <a:cxn ang="T10">
                <a:pos x="T4" y="T5"/>
              </a:cxn>
              <a:cxn ang="T11">
                <a:pos x="T6" y="T7"/>
              </a:cxn>
            </a:cxnLst>
            <a:rect l="T12" t="T13" r="T14" b="T15"/>
            <a:pathLst>
              <a:path w="532" h="2458">
                <a:moveTo>
                  <a:pt x="532" y="2458"/>
                </a:moveTo>
                <a:lnTo>
                  <a:pt x="528" y="2352"/>
                </a:lnTo>
                <a:lnTo>
                  <a:pt x="6" y="2118"/>
                </a:lnTo>
                <a:lnTo>
                  <a:pt x="0" y="0"/>
                </a:lnTo>
              </a:path>
            </a:pathLst>
          </a:custGeom>
          <a:noFill/>
          <a:ln w="12700">
            <a:solidFill>
              <a:schemeClr val="tx2"/>
            </a:solidFill>
            <a:prstDash val="dash"/>
            <a:round/>
            <a:headEnd/>
            <a:tailEnd/>
          </a:ln>
        </p:spPr>
        <p:txBody>
          <a:bodyPr wrap="none" anchor="ctr"/>
          <a:lstStyle/>
          <a:p>
            <a:endParaRPr lang="fr-FR"/>
          </a:p>
        </p:txBody>
      </p:sp>
      <p:sp>
        <p:nvSpPr>
          <p:cNvPr id="59404" name="Text Box 12"/>
          <p:cNvSpPr txBox="1">
            <a:spLocks noChangeArrowheads="1"/>
          </p:cNvSpPr>
          <p:nvPr/>
        </p:nvSpPr>
        <p:spPr bwMode="auto">
          <a:xfrm>
            <a:off x="5378450" y="6026150"/>
            <a:ext cx="811213" cy="369888"/>
          </a:xfrm>
          <a:prstGeom prst="rect">
            <a:avLst/>
          </a:prstGeom>
          <a:noFill/>
          <a:ln w="9525">
            <a:noFill/>
            <a:miter lim="800000"/>
            <a:headEnd/>
            <a:tailEnd/>
          </a:ln>
        </p:spPr>
        <p:txBody>
          <a:bodyPr wrap="none">
            <a:spAutoFit/>
          </a:bodyPr>
          <a:lstStyle/>
          <a:p>
            <a:pPr algn="ctr" eaLnBrk="0" hangingPunct="0"/>
            <a:r>
              <a:rPr lang="en-US">
                <a:solidFill>
                  <a:schemeClr val="tx2"/>
                </a:solidFill>
                <a:latin typeface="Tahoma" pitchFamily="34" charset="0"/>
              </a:rPr>
              <a:t>2</a:t>
            </a:r>
            <a:r>
              <a:rPr lang="en-US">
                <a:solidFill>
                  <a:schemeClr val="tx2"/>
                </a:solidFill>
                <a:latin typeface="Symbol" pitchFamily="18" charset="2"/>
              </a:rPr>
              <a:t>D</a:t>
            </a:r>
            <a:r>
              <a:rPr lang="en-US">
                <a:solidFill>
                  <a:schemeClr val="tx2"/>
                </a:solidFill>
                <a:latin typeface="Tahoma" pitchFamily="34" charset="0"/>
              </a:rPr>
              <a:t> / </a:t>
            </a:r>
            <a:r>
              <a:rPr lang="en-US">
                <a:solidFill>
                  <a:srgbClr val="FF3399"/>
                </a:solidFill>
                <a:latin typeface="Tahoma" pitchFamily="34" charset="0"/>
              </a:rPr>
              <a:t>1</a:t>
            </a:r>
            <a:endParaRPr lang="en-US">
              <a:solidFill>
                <a:schemeClr val="tx2"/>
              </a:solidFill>
              <a:latin typeface="Tahoma" pitchFamily="34" charset="0"/>
            </a:endParaRPr>
          </a:p>
        </p:txBody>
      </p:sp>
      <p:sp>
        <p:nvSpPr>
          <p:cNvPr id="59405" name="Text Box 13"/>
          <p:cNvSpPr txBox="1">
            <a:spLocks noChangeArrowheads="1"/>
          </p:cNvSpPr>
          <p:nvPr/>
        </p:nvSpPr>
        <p:spPr bwMode="auto">
          <a:xfrm>
            <a:off x="3267075" y="6026150"/>
            <a:ext cx="811213" cy="369888"/>
          </a:xfrm>
          <a:prstGeom prst="rect">
            <a:avLst/>
          </a:prstGeom>
          <a:noFill/>
          <a:ln w="9525">
            <a:noFill/>
            <a:miter lim="800000"/>
            <a:headEnd/>
            <a:tailEnd/>
          </a:ln>
        </p:spPr>
        <p:txBody>
          <a:bodyPr wrap="none">
            <a:spAutoFit/>
          </a:bodyPr>
          <a:lstStyle/>
          <a:p>
            <a:pPr algn="ctr" eaLnBrk="0" hangingPunct="0"/>
            <a:r>
              <a:rPr lang="en-US">
                <a:solidFill>
                  <a:schemeClr val="tx2"/>
                </a:solidFill>
                <a:latin typeface="Tahoma" pitchFamily="34" charset="0"/>
              </a:rPr>
              <a:t>2</a:t>
            </a:r>
            <a:r>
              <a:rPr lang="en-US">
                <a:solidFill>
                  <a:schemeClr val="tx2"/>
                </a:solidFill>
                <a:latin typeface="Symbol" pitchFamily="18" charset="2"/>
              </a:rPr>
              <a:t>D</a:t>
            </a:r>
            <a:r>
              <a:rPr lang="en-US">
                <a:solidFill>
                  <a:schemeClr val="tx2"/>
                </a:solidFill>
                <a:latin typeface="Tahoma" pitchFamily="34" charset="0"/>
              </a:rPr>
              <a:t> / </a:t>
            </a:r>
            <a:r>
              <a:rPr lang="en-US">
                <a:solidFill>
                  <a:srgbClr val="FF3399"/>
                </a:solidFill>
                <a:latin typeface="Tahoma" pitchFamily="34" charset="0"/>
              </a:rPr>
              <a:t>2</a:t>
            </a:r>
            <a:endParaRPr lang="en-US">
              <a:solidFill>
                <a:schemeClr val="tx2"/>
              </a:solidFill>
              <a:latin typeface="Tahoma" pitchFamily="34" charset="0"/>
            </a:endParaRPr>
          </a:p>
        </p:txBody>
      </p:sp>
      <p:sp>
        <p:nvSpPr>
          <p:cNvPr id="59406" name="Text Box 14"/>
          <p:cNvSpPr txBox="1">
            <a:spLocks noChangeArrowheads="1"/>
          </p:cNvSpPr>
          <p:nvPr/>
        </p:nvSpPr>
        <p:spPr bwMode="auto">
          <a:xfrm>
            <a:off x="2481263" y="6026150"/>
            <a:ext cx="812800" cy="369888"/>
          </a:xfrm>
          <a:prstGeom prst="rect">
            <a:avLst/>
          </a:prstGeom>
          <a:noFill/>
          <a:ln w="9525">
            <a:noFill/>
            <a:miter lim="800000"/>
            <a:headEnd/>
            <a:tailEnd/>
          </a:ln>
        </p:spPr>
        <p:txBody>
          <a:bodyPr wrap="none">
            <a:spAutoFit/>
          </a:bodyPr>
          <a:lstStyle/>
          <a:p>
            <a:pPr algn="ctr" eaLnBrk="0" hangingPunct="0"/>
            <a:r>
              <a:rPr lang="en-US">
                <a:solidFill>
                  <a:schemeClr val="tx2"/>
                </a:solidFill>
                <a:latin typeface="Tahoma" pitchFamily="34" charset="0"/>
              </a:rPr>
              <a:t>2</a:t>
            </a:r>
            <a:r>
              <a:rPr lang="en-US">
                <a:solidFill>
                  <a:schemeClr val="tx2"/>
                </a:solidFill>
                <a:latin typeface="Symbol" pitchFamily="18" charset="2"/>
              </a:rPr>
              <a:t>D</a:t>
            </a:r>
            <a:r>
              <a:rPr lang="en-US">
                <a:solidFill>
                  <a:schemeClr val="tx2"/>
                </a:solidFill>
                <a:latin typeface="Tahoma" pitchFamily="34" charset="0"/>
              </a:rPr>
              <a:t> / </a:t>
            </a:r>
            <a:r>
              <a:rPr lang="en-US">
                <a:solidFill>
                  <a:srgbClr val="FF3399"/>
                </a:solidFill>
                <a:latin typeface="Tahoma" pitchFamily="34" charset="0"/>
              </a:rPr>
              <a:t>3</a:t>
            </a:r>
            <a:endParaRPr lang="en-US">
              <a:solidFill>
                <a:schemeClr val="tx2"/>
              </a:solidFill>
              <a:latin typeface="Tahoma" pitchFamily="34" charset="0"/>
            </a:endParaRPr>
          </a:p>
        </p:txBody>
      </p:sp>
      <p:grpSp>
        <p:nvGrpSpPr>
          <p:cNvPr id="59407" name="Group 15"/>
          <p:cNvGrpSpPr>
            <a:grpSpLocks/>
          </p:cNvGrpSpPr>
          <p:nvPr/>
        </p:nvGrpSpPr>
        <p:grpSpPr bwMode="auto">
          <a:xfrm>
            <a:off x="1411288" y="920750"/>
            <a:ext cx="2667000" cy="1249363"/>
            <a:chOff x="889" y="580"/>
            <a:chExt cx="1680" cy="787"/>
          </a:xfrm>
        </p:grpSpPr>
        <p:cxnSp>
          <p:nvCxnSpPr>
            <p:cNvPr id="59409" name="AutoShape 16"/>
            <p:cNvCxnSpPr>
              <a:cxnSpLocks noChangeShapeType="1"/>
            </p:cNvCxnSpPr>
            <p:nvPr/>
          </p:nvCxnSpPr>
          <p:spPr bwMode="auto">
            <a:xfrm rot="10800000" flipV="1">
              <a:off x="974" y="836"/>
              <a:ext cx="371" cy="281"/>
            </a:xfrm>
            <a:prstGeom prst="bentConnector3">
              <a:avLst>
                <a:gd name="adj1" fmla="val 102259"/>
              </a:avLst>
            </a:prstGeom>
            <a:noFill/>
            <a:ln w="31750">
              <a:solidFill>
                <a:schemeClr val="tx2"/>
              </a:solidFill>
              <a:miter lim="800000"/>
              <a:headEnd/>
              <a:tailEnd/>
            </a:ln>
          </p:spPr>
        </p:cxnSp>
        <p:sp>
          <p:nvSpPr>
            <p:cNvPr id="59410" name="Oval 17"/>
            <p:cNvSpPr>
              <a:spLocks noChangeArrowheads="1"/>
            </p:cNvSpPr>
            <p:nvPr/>
          </p:nvSpPr>
          <p:spPr bwMode="auto">
            <a:xfrm>
              <a:off x="1037" y="732"/>
              <a:ext cx="222" cy="223"/>
            </a:xfrm>
            <a:prstGeom prst="ellipse">
              <a:avLst/>
            </a:prstGeom>
            <a:solidFill>
              <a:srgbClr val="FFFFCC"/>
            </a:solidFill>
            <a:ln w="25400">
              <a:solidFill>
                <a:schemeClr val="tx2"/>
              </a:solidFill>
              <a:round/>
              <a:headEnd/>
              <a:tailEnd/>
            </a:ln>
          </p:spPr>
          <p:txBody>
            <a:bodyPr wrap="none" anchor="ctr"/>
            <a:lstStyle/>
            <a:p>
              <a:pPr algn="ctr" eaLnBrk="0" hangingPunct="0"/>
              <a:r>
                <a:rPr lang="en-US" sz="2000">
                  <a:solidFill>
                    <a:schemeClr val="accent2"/>
                  </a:solidFill>
                  <a:latin typeface="Tahoma" pitchFamily="34" charset="0"/>
                </a:rPr>
                <a:t>V</a:t>
              </a:r>
              <a:endParaRPr lang="en-US" sz="2400">
                <a:latin typeface="Tahoma" pitchFamily="34" charset="0"/>
              </a:endParaRPr>
            </a:p>
          </p:txBody>
        </p:sp>
        <p:sp>
          <p:nvSpPr>
            <p:cNvPr id="59411" name="Line 18"/>
            <p:cNvSpPr>
              <a:spLocks noChangeShapeType="1"/>
            </p:cNvSpPr>
            <p:nvPr/>
          </p:nvSpPr>
          <p:spPr bwMode="auto">
            <a:xfrm>
              <a:off x="889" y="1137"/>
              <a:ext cx="188" cy="0"/>
            </a:xfrm>
            <a:prstGeom prst="line">
              <a:avLst/>
            </a:prstGeom>
            <a:noFill/>
            <a:ln w="31750">
              <a:solidFill>
                <a:schemeClr val="tx2"/>
              </a:solidFill>
              <a:round/>
              <a:headEnd/>
              <a:tailEnd/>
            </a:ln>
          </p:spPr>
          <p:txBody>
            <a:bodyPr wrap="none" anchor="ctr"/>
            <a:lstStyle/>
            <a:p>
              <a:endParaRPr lang="fr-FR"/>
            </a:p>
          </p:txBody>
        </p:sp>
        <p:sp>
          <p:nvSpPr>
            <p:cNvPr id="59412" name="Line 19"/>
            <p:cNvSpPr>
              <a:spLocks noChangeShapeType="1"/>
            </p:cNvSpPr>
            <p:nvPr/>
          </p:nvSpPr>
          <p:spPr bwMode="auto">
            <a:xfrm>
              <a:off x="916" y="1169"/>
              <a:ext cx="134" cy="0"/>
            </a:xfrm>
            <a:prstGeom prst="line">
              <a:avLst/>
            </a:prstGeom>
            <a:noFill/>
            <a:ln w="31750">
              <a:solidFill>
                <a:schemeClr val="tx2"/>
              </a:solidFill>
              <a:round/>
              <a:headEnd/>
              <a:tailEnd/>
            </a:ln>
          </p:spPr>
          <p:txBody>
            <a:bodyPr wrap="none" anchor="ctr"/>
            <a:lstStyle/>
            <a:p>
              <a:endParaRPr lang="fr-FR"/>
            </a:p>
          </p:txBody>
        </p:sp>
        <p:sp>
          <p:nvSpPr>
            <p:cNvPr id="59413" name="Line 20"/>
            <p:cNvSpPr>
              <a:spLocks noChangeShapeType="1"/>
            </p:cNvSpPr>
            <p:nvPr/>
          </p:nvSpPr>
          <p:spPr bwMode="auto">
            <a:xfrm>
              <a:off x="943" y="1201"/>
              <a:ext cx="80" cy="0"/>
            </a:xfrm>
            <a:prstGeom prst="line">
              <a:avLst/>
            </a:prstGeom>
            <a:noFill/>
            <a:ln w="31750">
              <a:solidFill>
                <a:schemeClr val="tx2"/>
              </a:solidFill>
              <a:round/>
              <a:headEnd/>
              <a:tailEnd/>
            </a:ln>
          </p:spPr>
          <p:txBody>
            <a:bodyPr wrap="none" anchor="ctr"/>
            <a:lstStyle/>
            <a:p>
              <a:endParaRPr lang="fr-FR"/>
            </a:p>
          </p:txBody>
        </p:sp>
        <p:sp>
          <p:nvSpPr>
            <p:cNvPr id="59414" name="Freeform 21"/>
            <p:cNvSpPr>
              <a:spLocks/>
            </p:cNvSpPr>
            <p:nvPr/>
          </p:nvSpPr>
          <p:spPr bwMode="auto">
            <a:xfrm>
              <a:off x="2283" y="732"/>
              <a:ext cx="188" cy="188"/>
            </a:xfrm>
            <a:custGeom>
              <a:avLst/>
              <a:gdLst>
                <a:gd name="T0" fmla="*/ 0 w 336"/>
                <a:gd name="T1" fmla="*/ 3 h 283"/>
                <a:gd name="T2" fmla="*/ 6 w 336"/>
                <a:gd name="T3" fmla="*/ 17 h 283"/>
                <a:gd name="T4" fmla="*/ 0 60000 65536"/>
                <a:gd name="T5" fmla="*/ 0 60000 65536"/>
                <a:gd name="T6" fmla="*/ 0 w 336"/>
                <a:gd name="T7" fmla="*/ 0 h 283"/>
                <a:gd name="T8" fmla="*/ 336 w 336"/>
                <a:gd name="T9" fmla="*/ 283 h 283"/>
              </a:gdLst>
              <a:ahLst/>
              <a:cxnLst>
                <a:cxn ang="T4">
                  <a:pos x="T0" y="T1"/>
                </a:cxn>
                <a:cxn ang="T5">
                  <a:pos x="T2" y="T3"/>
                </a:cxn>
              </a:cxnLst>
              <a:rect l="T6" t="T7" r="T8" b="T9"/>
              <a:pathLst>
                <a:path w="336" h="283">
                  <a:moveTo>
                    <a:pt x="0" y="43"/>
                  </a:moveTo>
                  <a:cubicBezTo>
                    <a:pt x="0" y="43"/>
                    <a:pt x="333" y="0"/>
                    <a:pt x="336" y="283"/>
                  </a:cubicBezTo>
                </a:path>
              </a:pathLst>
            </a:custGeom>
            <a:noFill/>
            <a:ln w="31750">
              <a:solidFill>
                <a:srgbClr val="FF0000"/>
              </a:solidFill>
              <a:round/>
              <a:headEnd/>
              <a:tailEnd type="stealth" w="med" len="med"/>
            </a:ln>
          </p:spPr>
          <p:txBody>
            <a:bodyPr wrap="none" anchor="ctr"/>
            <a:lstStyle/>
            <a:p>
              <a:endParaRPr lang="fr-FR"/>
            </a:p>
          </p:txBody>
        </p:sp>
        <p:cxnSp>
          <p:nvCxnSpPr>
            <p:cNvPr id="59415" name="AutoShape 22"/>
            <p:cNvCxnSpPr>
              <a:cxnSpLocks noChangeShapeType="1"/>
            </p:cNvCxnSpPr>
            <p:nvPr/>
          </p:nvCxnSpPr>
          <p:spPr bwMode="auto">
            <a:xfrm rot="10800000">
              <a:off x="1784" y="828"/>
              <a:ext cx="590" cy="287"/>
            </a:xfrm>
            <a:prstGeom prst="bentConnector3">
              <a:avLst>
                <a:gd name="adj1" fmla="val 0"/>
              </a:avLst>
            </a:prstGeom>
            <a:noFill/>
            <a:ln w="31750">
              <a:solidFill>
                <a:schemeClr val="tx2"/>
              </a:solidFill>
              <a:miter lim="800000"/>
              <a:headEnd/>
              <a:tailEnd/>
            </a:ln>
          </p:spPr>
        </p:cxnSp>
        <p:sp>
          <p:nvSpPr>
            <p:cNvPr id="59416" name="Text Box 23"/>
            <p:cNvSpPr txBox="1">
              <a:spLocks noChangeArrowheads="1"/>
            </p:cNvSpPr>
            <p:nvPr/>
          </p:nvSpPr>
          <p:spPr bwMode="auto">
            <a:xfrm>
              <a:off x="2392" y="580"/>
              <a:ext cx="177" cy="252"/>
            </a:xfrm>
            <a:prstGeom prst="rect">
              <a:avLst/>
            </a:prstGeom>
            <a:noFill/>
            <a:ln w="9525">
              <a:noFill/>
              <a:miter lim="800000"/>
              <a:headEnd/>
              <a:tailEnd/>
            </a:ln>
          </p:spPr>
          <p:txBody>
            <a:bodyPr wrap="none">
              <a:spAutoFit/>
            </a:bodyPr>
            <a:lstStyle/>
            <a:p>
              <a:pPr algn="ctr" eaLnBrk="0" hangingPunct="0"/>
              <a:r>
                <a:rPr lang="en-US" sz="2000">
                  <a:solidFill>
                    <a:srgbClr val="FF3300"/>
                  </a:solidFill>
                  <a:latin typeface="Tahoma" pitchFamily="34" charset="0"/>
                </a:rPr>
                <a:t>I</a:t>
              </a:r>
              <a:endParaRPr lang="en-US" sz="2400">
                <a:solidFill>
                  <a:schemeClr val="accent1"/>
                </a:solidFill>
                <a:latin typeface="Tahoma" pitchFamily="34" charset="0"/>
              </a:endParaRPr>
            </a:p>
          </p:txBody>
        </p:sp>
        <p:sp>
          <p:nvSpPr>
            <p:cNvPr id="59417" name="Line 24"/>
            <p:cNvSpPr>
              <a:spLocks noChangeShapeType="1"/>
            </p:cNvSpPr>
            <p:nvPr/>
          </p:nvSpPr>
          <p:spPr bwMode="auto">
            <a:xfrm>
              <a:off x="2294" y="1115"/>
              <a:ext cx="188" cy="0"/>
            </a:xfrm>
            <a:prstGeom prst="line">
              <a:avLst/>
            </a:prstGeom>
            <a:noFill/>
            <a:ln w="31750">
              <a:solidFill>
                <a:schemeClr val="tx2"/>
              </a:solidFill>
              <a:round/>
              <a:headEnd/>
              <a:tailEnd/>
            </a:ln>
          </p:spPr>
          <p:txBody>
            <a:bodyPr wrap="none" anchor="ctr"/>
            <a:lstStyle/>
            <a:p>
              <a:endParaRPr lang="fr-FR"/>
            </a:p>
          </p:txBody>
        </p:sp>
        <p:sp>
          <p:nvSpPr>
            <p:cNvPr id="59418" name="Line 25"/>
            <p:cNvSpPr>
              <a:spLocks noChangeShapeType="1"/>
            </p:cNvSpPr>
            <p:nvPr/>
          </p:nvSpPr>
          <p:spPr bwMode="auto">
            <a:xfrm>
              <a:off x="2321" y="1147"/>
              <a:ext cx="134" cy="0"/>
            </a:xfrm>
            <a:prstGeom prst="line">
              <a:avLst/>
            </a:prstGeom>
            <a:noFill/>
            <a:ln w="31750">
              <a:solidFill>
                <a:schemeClr val="tx2"/>
              </a:solidFill>
              <a:round/>
              <a:headEnd/>
              <a:tailEnd/>
            </a:ln>
          </p:spPr>
          <p:txBody>
            <a:bodyPr wrap="none" anchor="ctr"/>
            <a:lstStyle/>
            <a:p>
              <a:endParaRPr lang="fr-FR"/>
            </a:p>
          </p:txBody>
        </p:sp>
        <p:sp>
          <p:nvSpPr>
            <p:cNvPr id="59419" name="Line 26"/>
            <p:cNvSpPr>
              <a:spLocks noChangeShapeType="1"/>
            </p:cNvSpPr>
            <p:nvPr/>
          </p:nvSpPr>
          <p:spPr bwMode="auto">
            <a:xfrm>
              <a:off x="2348" y="1179"/>
              <a:ext cx="80" cy="0"/>
            </a:xfrm>
            <a:prstGeom prst="line">
              <a:avLst/>
            </a:prstGeom>
            <a:noFill/>
            <a:ln w="31750">
              <a:solidFill>
                <a:schemeClr val="tx2"/>
              </a:solidFill>
              <a:round/>
              <a:headEnd/>
              <a:tailEnd/>
            </a:ln>
          </p:spPr>
          <p:txBody>
            <a:bodyPr wrap="none" anchor="ctr"/>
            <a:lstStyle/>
            <a:p>
              <a:endParaRPr lang="fr-FR"/>
            </a:p>
          </p:txBody>
        </p:sp>
        <p:sp>
          <p:nvSpPr>
            <p:cNvPr id="59420" name="Freeform 27"/>
            <p:cNvSpPr>
              <a:spLocks/>
            </p:cNvSpPr>
            <p:nvPr/>
          </p:nvSpPr>
          <p:spPr bwMode="auto">
            <a:xfrm>
              <a:off x="1765" y="664"/>
              <a:ext cx="428" cy="333"/>
            </a:xfrm>
            <a:custGeom>
              <a:avLst/>
              <a:gdLst>
                <a:gd name="T0" fmla="*/ 111 w 536"/>
                <a:gd name="T1" fmla="*/ 0 h 440"/>
                <a:gd name="T2" fmla="*/ 111 w 536"/>
                <a:gd name="T3" fmla="*/ 63 h 440"/>
                <a:gd name="T4" fmla="*/ 58 w 536"/>
                <a:gd name="T5" fmla="*/ 61 h 440"/>
                <a:gd name="T6" fmla="*/ 0 w 536"/>
                <a:gd name="T7" fmla="*/ 31 h 440"/>
                <a:gd name="T8" fmla="*/ 55 w 536"/>
                <a:gd name="T9" fmla="*/ 1 h 440"/>
                <a:gd name="T10" fmla="*/ 111 w 536"/>
                <a:gd name="T11" fmla="*/ 0 h 440"/>
                <a:gd name="T12" fmla="*/ 0 60000 65536"/>
                <a:gd name="T13" fmla="*/ 0 60000 65536"/>
                <a:gd name="T14" fmla="*/ 0 60000 65536"/>
                <a:gd name="T15" fmla="*/ 0 60000 65536"/>
                <a:gd name="T16" fmla="*/ 0 60000 65536"/>
                <a:gd name="T17" fmla="*/ 0 60000 65536"/>
                <a:gd name="T18" fmla="*/ 0 w 536"/>
                <a:gd name="T19" fmla="*/ 0 h 440"/>
                <a:gd name="T20" fmla="*/ 536 w 536"/>
                <a:gd name="T21" fmla="*/ 440 h 440"/>
              </a:gdLst>
              <a:ahLst/>
              <a:cxnLst>
                <a:cxn ang="T12">
                  <a:pos x="T0" y="T1"/>
                </a:cxn>
                <a:cxn ang="T13">
                  <a:pos x="T2" y="T3"/>
                </a:cxn>
                <a:cxn ang="T14">
                  <a:pos x="T4" y="T5"/>
                </a:cxn>
                <a:cxn ang="T15">
                  <a:pos x="T6" y="T7"/>
                </a:cxn>
                <a:cxn ang="T16">
                  <a:pos x="T8" y="T9"/>
                </a:cxn>
                <a:cxn ang="T17">
                  <a:pos x="T10" y="T11"/>
                </a:cxn>
              </a:cxnLst>
              <a:rect l="T18" t="T19" r="T20" b="T21"/>
              <a:pathLst>
                <a:path w="536" h="440">
                  <a:moveTo>
                    <a:pt x="536" y="0"/>
                  </a:moveTo>
                  <a:lnTo>
                    <a:pt x="536" y="440"/>
                  </a:lnTo>
                  <a:lnTo>
                    <a:pt x="281" y="433"/>
                  </a:lnTo>
                  <a:lnTo>
                    <a:pt x="0" y="220"/>
                  </a:lnTo>
                  <a:lnTo>
                    <a:pt x="265" y="1"/>
                  </a:lnTo>
                  <a:lnTo>
                    <a:pt x="536" y="0"/>
                  </a:lnTo>
                  <a:close/>
                </a:path>
              </a:pathLst>
            </a:custGeom>
            <a:solidFill>
              <a:srgbClr val="ABACBF"/>
            </a:solidFill>
            <a:ln w="9525">
              <a:noFill/>
              <a:round/>
              <a:headEnd/>
              <a:tailEnd/>
            </a:ln>
          </p:spPr>
          <p:txBody>
            <a:bodyPr wrap="none" anchor="ctr"/>
            <a:lstStyle/>
            <a:p>
              <a:endParaRPr lang="fr-FR"/>
            </a:p>
          </p:txBody>
        </p:sp>
        <p:sp>
          <p:nvSpPr>
            <p:cNvPr id="59421" name="Freeform 28"/>
            <p:cNvSpPr>
              <a:spLocks/>
            </p:cNvSpPr>
            <p:nvPr/>
          </p:nvSpPr>
          <p:spPr bwMode="auto">
            <a:xfrm flipH="1">
              <a:off x="1331" y="664"/>
              <a:ext cx="428" cy="333"/>
            </a:xfrm>
            <a:custGeom>
              <a:avLst/>
              <a:gdLst>
                <a:gd name="T0" fmla="*/ 111 w 536"/>
                <a:gd name="T1" fmla="*/ 0 h 440"/>
                <a:gd name="T2" fmla="*/ 111 w 536"/>
                <a:gd name="T3" fmla="*/ 63 h 440"/>
                <a:gd name="T4" fmla="*/ 58 w 536"/>
                <a:gd name="T5" fmla="*/ 61 h 440"/>
                <a:gd name="T6" fmla="*/ 0 w 536"/>
                <a:gd name="T7" fmla="*/ 31 h 440"/>
                <a:gd name="T8" fmla="*/ 55 w 536"/>
                <a:gd name="T9" fmla="*/ 1 h 440"/>
                <a:gd name="T10" fmla="*/ 111 w 536"/>
                <a:gd name="T11" fmla="*/ 0 h 440"/>
                <a:gd name="T12" fmla="*/ 0 60000 65536"/>
                <a:gd name="T13" fmla="*/ 0 60000 65536"/>
                <a:gd name="T14" fmla="*/ 0 60000 65536"/>
                <a:gd name="T15" fmla="*/ 0 60000 65536"/>
                <a:gd name="T16" fmla="*/ 0 60000 65536"/>
                <a:gd name="T17" fmla="*/ 0 60000 65536"/>
                <a:gd name="T18" fmla="*/ 0 w 536"/>
                <a:gd name="T19" fmla="*/ 0 h 440"/>
                <a:gd name="T20" fmla="*/ 536 w 536"/>
                <a:gd name="T21" fmla="*/ 440 h 440"/>
              </a:gdLst>
              <a:ahLst/>
              <a:cxnLst>
                <a:cxn ang="T12">
                  <a:pos x="T0" y="T1"/>
                </a:cxn>
                <a:cxn ang="T13">
                  <a:pos x="T2" y="T3"/>
                </a:cxn>
                <a:cxn ang="T14">
                  <a:pos x="T4" y="T5"/>
                </a:cxn>
                <a:cxn ang="T15">
                  <a:pos x="T6" y="T7"/>
                </a:cxn>
                <a:cxn ang="T16">
                  <a:pos x="T8" y="T9"/>
                </a:cxn>
                <a:cxn ang="T17">
                  <a:pos x="T10" y="T11"/>
                </a:cxn>
              </a:cxnLst>
              <a:rect l="T18" t="T19" r="T20" b="T21"/>
              <a:pathLst>
                <a:path w="536" h="440">
                  <a:moveTo>
                    <a:pt x="536" y="0"/>
                  </a:moveTo>
                  <a:lnTo>
                    <a:pt x="536" y="440"/>
                  </a:lnTo>
                  <a:lnTo>
                    <a:pt x="281" y="433"/>
                  </a:lnTo>
                  <a:lnTo>
                    <a:pt x="0" y="220"/>
                  </a:lnTo>
                  <a:lnTo>
                    <a:pt x="265" y="1"/>
                  </a:lnTo>
                  <a:lnTo>
                    <a:pt x="536" y="0"/>
                  </a:lnTo>
                  <a:close/>
                </a:path>
              </a:pathLst>
            </a:custGeom>
            <a:solidFill>
              <a:srgbClr val="ABACBF"/>
            </a:solidFill>
            <a:ln w="9525">
              <a:noFill/>
              <a:round/>
              <a:headEnd/>
              <a:tailEnd/>
            </a:ln>
          </p:spPr>
          <p:txBody>
            <a:bodyPr wrap="none" anchor="ctr"/>
            <a:lstStyle/>
            <a:p>
              <a:endParaRPr lang="fr-FR"/>
            </a:p>
          </p:txBody>
        </p:sp>
        <p:sp>
          <p:nvSpPr>
            <p:cNvPr id="59422" name="Line 29"/>
            <p:cNvSpPr>
              <a:spLocks noChangeShapeType="1"/>
            </p:cNvSpPr>
            <p:nvPr/>
          </p:nvSpPr>
          <p:spPr bwMode="auto">
            <a:xfrm>
              <a:off x="1760" y="685"/>
              <a:ext cx="0" cy="340"/>
            </a:xfrm>
            <a:prstGeom prst="line">
              <a:avLst/>
            </a:prstGeom>
            <a:noFill/>
            <a:ln w="12700">
              <a:solidFill>
                <a:srgbClr val="00FF00"/>
              </a:solidFill>
              <a:round/>
              <a:headEnd/>
              <a:tailEnd/>
            </a:ln>
          </p:spPr>
          <p:txBody>
            <a:bodyPr wrap="none" anchor="ctr"/>
            <a:lstStyle/>
            <a:p>
              <a:endParaRPr lang="fr-FR"/>
            </a:p>
          </p:txBody>
        </p:sp>
        <p:sp>
          <p:nvSpPr>
            <p:cNvPr id="59423" name="Text Box 30"/>
            <p:cNvSpPr txBox="1">
              <a:spLocks noChangeArrowheads="1"/>
            </p:cNvSpPr>
            <p:nvPr/>
          </p:nvSpPr>
          <p:spPr bwMode="auto">
            <a:xfrm>
              <a:off x="1654" y="1076"/>
              <a:ext cx="201" cy="291"/>
            </a:xfrm>
            <a:prstGeom prst="rect">
              <a:avLst/>
            </a:prstGeom>
            <a:noFill/>
            <a:ln w="9525">
              <a:noFill/>
              <a:miter lim="800000"/>
              <a:headEnd/>
              <a:tailEnd/>
            </a:ln>
          </p:spPr>
          <p:txBody>
            <a:bodyPr wrap="none">
              <a:spAutoFit/>
            </a:bodyPr>
            <a:lstStyle/>
            <a:p>
              <a:pPr algn="ctr" eaLnBrk="0" hangingPunct="0"/>
              <a:r>
                <a:rPr lang="en-US" sz="2400">
                  <a:solidFill>
                    <a:srgbClr val="00FF00"/>
                  </a:solidFill>
                  <a:latin typeface="Symbol" pitchFamily="18" charset="2"/>
                </a:rPr>
                <a:t>t</a:t>
              </a:r>
            </a:p>
          </p:txBody>
        </p:sp>
        <p:sp>
          <p:nvSpPr>
            <p:cNvPr id="59424" name="Text Box 31"/>
            <p:cNvSpPr txBox="1">
              <a:spLocks noChangeArrowheads="1"/>
            </p:cNvSpPr>
            <p:nvPr/>
          </p:nvSpPr>
          <p:spPr bwMode="auto">
            <a:xfrm>
              <a:off x="1349" y="703"/>
              <a:ext cx="224" cy="252"/>
            </a:xfrm>
            <a:prstGeom prst="rect">
              <a:avLst/>
            </a:prstGeom>
            <a:noFill/>
            <a:ln w="9525">
              <a:noFill/>
              <a:miter lim="800000"/>
              <a:headEnd/>
              <a:tailEnd/>
            </a:ln>
          </p:spPr>
          <p:txBody>
            <a:bodyPr wrap="none">
              <a:spAutoFit/>
            </a:bodyPr>
            <a:lstStyle/>
            <a:p>
              <a:pPr algn="ctr" eaLnBrk="0" hangingPunct="0"/>
              <a:r>
                <a:rPr lang="en-US" sz="2000" b="1">
                  <a:solidFill>
                    <a:srgbClr val="FF9623"/>
                  </a:solidFill>
                </a:rPr>
                <a:t>S</a:t>
              </a:r>
              <a:endParaRPr lang="en-US" sz="2000" b="1"/>
            </a:p>
          </p:txBody>
        </p:sp>
        <p:sp>
          <p:nvSpPr>
            <p:cNvPr id="59425" name="Text Box 32"/>
            <p:cNvSpPr txBox="1">
              <a:spLocks noChangeArrowheads="1"/>
            </p:cNvSpPr>
            <p:nvPr/>
          </p:nvSpPr>
          <p:spPr bwMode="auto">
            <a:xfrm>
              <a:off x="1930" y="693"/>
              <a:ext cx="224" cy="252"/>
            </a:xfrm>
            <a:prstGeom prst="rect">
              <a:avLst/>
            </a:prstGeom>
            <a:noFill/>
            <a:ln w="9525">
              <a:noFill/>
              <a:miter lim="800000"/>
              <a:headEnd/>
              <a:tailEnd/>
            </a:ln>
          </p:spPr>
          <p:txBody>
            <a:bodyPr wrap="none">
              <a:spAutoFit/>
            </a:bodyPr>
            <a:lstStyle/>
            <a:p>
              <a:pPr algn="ctr" eaLnBrk="0" hangingPunct="0"/>
              <a:r>
                <a:rPr lang="en-US" sz="2000" b="1">
                  <a:solidFill>
                    <a:srgbClr val="FF9623"/>
                  </a:solidFill>
                </a:rPr>
                <a:t>S</a:t>
              </a:r>
              <a:endParaRPr lang="en-US" sz="2000" b="1"/>
            </a:p>
          </p:txBody>
        </p:sp>
      </p:grpSp>
      <p:sp>
        <p:nvSpPr>
          <p:cNvPr id="33808" name="Slide Number Placeholder 35"/>
          <p:cNvSpPr>
            <a:spLocks noGrp="1"/>
          </p:cNvSpPr>
          <p:nvPr>
            <p:ph type="sldNum" sz="quarter" idx="12"/>
          </p:nvPr>
        </p:nvSpPr>
        <p:spPr/>
        <p:txBody>
          <a:bodyPr/>
          <a:lstStyle/>
          <a:p>
            <a:pPr>
              <a:defRPr/>
            </a:pPr>
            <a:fld id="{79A851BB-EE0F-4F0D-BD03-CD6588A19509}" type="slidenum">
              <a:rPr lang="fr-FR" smtClean="0">
                <a:latin typeface="Arial" pitchFamily="34" charset="0"/>
              </a:rPr>
              <a:pPr>
                <a:defRPr/>
              </a:pPr>
              <a:t>52</a:t>
            </a:fld>
            <a:r>
              <a:rPr lang="fr-FR" smtClean="0">
                <a:latin typeface="Arial" pitchFamily="34" charset="0"/>
              </a:rPr>
              <a:t>/19</a:t>
            </a:r>
          </a:p>
          <a:p>
            <a:pPr>
              <a:defRPr/>
            </a:pPr>
            <a:endParaRPr lang="fr-FR" smtClean="0">
              <a:latin typeface="Arial" pitchFamily="34" charset="0"/>
            </a:endParaRPr>
          </a:p>
          <a:p>
            <a:pPr>
              <a:defRPr/>
            </a:pPr>
            <a:endParaRPr lang="fr-FR" smtClean="0">
              <a:latin typeface="Arial"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72"/>
          <p:cNvGrpSpPr>
            <a:grpSpLocks/>
          </p:cNvGrpSpPr>
          <p:nvPr/>
        </p:nvGrpSpPr>
        <p:grpSpPr bwMode="auto">
          <a:xfrm>
            <a:off x="422275" y="735013"/>
            <a:ext cx="3067050" cy="1241425"/>
            <a:chOff x="2861404" y="982629"/>
            <a:chExt cx="3066893" cy="1241442"/>
          </a:xfrm>
        </p:grpSpPr>
        <p:grpSp>
          <p:nvGrpSpPr>
            <p:cNvPr id="3" name="Group 44"/>
            <p:cNvGrpSpPr>
              <a:grpSpLocks/>
            </p:cNvGrpSpPr>
            <p:nvPr/>
          </p:nvGrpSpPr>
          <p:grpSpPr bwMode="auto">
            <a:xfrm rot="2294413">
              <a:off x="4482396" y="1948446"/>
              <a:ext cx="537695" cy="275625"/>
              <a:chOff x="2266" y="1482"/>
              <a:chExt cx="476" cy="244"/>
            </a:xfrm>
          </p:grpSpPr>
          <p:sp>
            <p:nvSpPr>
              <p:cNvPr id="15494" name="Freeform 45"/>
              <p:cNvSpPr>
                <a:spLocks noChangeAspect="1"/>
              </p:cNvSpPr>
              <p:nvPr/>
            </p:nvSpPr>
            <p:spPr bwMode="auto">
              <a:xfrm rot="-1969391">
                <a:off x="2266" y="1482"/>
                <a:ext cx="190" cy="190"/>
              </a:xfrm>
              <a:custGeom>
                <a:avLst/>
                <a:gdLst>
                  <a:gd name="T0" fmla="*/ 297 w 156"/>
                  <a:gd name="T1" fmla="*/ 0 h 148"/>
                  <a:gd name="T2" fmla="*/ 149 w 156"/>
                  <a:gd name="T3" fmla="*/ 187 h 148"/>
                  <a:gd name="T4" fmla="*/ 0 w 156"/>
                  <a:gd name="T5" fmla="*/ 320 h 148"/>
                  <a:gd name="T6" fmla="*/ 175 w 156"/>
                  <a:gd name="T7" fmla="*/ 408 h 148"/>
                  <a:gd name="T8" fmla="*/ 169 w 156"/>
                  <a:gd name="T9" fmla="*/ 662 h 148"/>
                  <a:gd name="T10" fmla="*/ 494 w 156"/>
                  <a:gd name="T11" fmla="*/ 320 h 148"/>
                  <a:gd name="T12" fmla="*/ 315 w 156"/>
                  <a:gd name="T13" fmla="*/ 240 h 148"/>
                  <a:gd name="T14" fmla="*/ 297 w 156"/>
                  <a:gd name="T15" fmla="*/ 0 h 148"/>
                  <a:gd name="T16" fmla="*/ 0 60000 65536"/>
                  <a:gd name="T17" fmla="*/ 0 60000 65536"/>
                  <a:gd name="T18" fmla="*/ 0 60000 65536"/>
                  <a:gd name="T19" fmla="*/ 0 60000 65536"/>
                  <a:gd name="T20" fmla="*/ 0 60000 65536"/>
                  <a:gd name="T21" fmla="*/ 0 60000 65536"/>
                  <a:gd name="T22" fmla="*/ 0 60000 65536"/>
                  <a:gd name="T23" fmla="*/ 0 60000 65536"/>
                  <a:gd name="T24" fmla="*/ 0 w 156"/>
                  <a:gd name="T25" fmla="*/ 0 h 148"/>
                  <a:gd name="T26" fmla="*/ 156 w 156"/>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6" h="148">
                    <a:moveTo>
                      <a:pt x="91" y="0"/>
                    </a:moveTo>
                    <a:cubicBezTo>
                      <a:pt x="72" y="23"/>
                      <a:pt x="61" y="30"/>
                      <a:pt x="45" y="42"/>
                    </a:cubicBezTo>
                    <a:cubicBezTo>
                      <a:pt x="29" y="54"/>
                      <a:pt x="22" y="58"/>
                      <a:pt x="0" y="72"/>
                    </a:cubicBezTo>
                    <a:cubicBezTo>
                      <a:pt x="42" y="75"/>
                      <a:pt x="41" y="73"/>
                      <a:pt x="54" y="91"/>
                    </a:cubicBezTo>
                    <a:cubicBezTo>
                      <a:pt x="67" y="109"/>
                      <a:pt x="52" y="135"/>
                      <a:pt x="52" y="148"/>
                    </a:cubicBezTo>
                    <a:cubicBezTo>
                      <a:pt x="81" y="127"/>
                      <a:pt x="121" y="96"/>
                      <a:pt x="151" y="72"/>
                    </a:cubicBezTo>
                    <a:cubicBezTo>
                      <a:pt x="156" y="68"/>
                      <a:pt x="110" y="74"/>
                      <a:pt x="97" y="54"/>
                    </a:cubicBezTo>
                    <a:cubicBezTo>
                      <a:pt x="84" y="34"/>
                      <a:pt x="91" y="30"/>
                      <a:pt x="91" y="0"/>
                    </a:cubicBezTo>
                    <a:close/>
                  </a:path>
                </a:pathLst>
              </a:custGeom>
              <a:gradFill rotWithShape="0">
                <a:gsLst>
                  <a:gs pos="0">
                    <a:srgbClr val="764510"/>
                  </a:gs>
                  <a:gs pos="100000">
                    <a:srgbClr val="FF9623"/>
                  </a:gs>
                </a:gsLst>
                <a:lin ang="5400000" scaled="1"/>
              </a:gradFill>
              <a:ln w="9525">
                <a:noFill/>
                <a:round/>
                <a:headEnd/>
                <a:tailEnd/>
              </a:ln>
            </p:spPr>
            <p:txBody>
              <a:bodyPr wrap="none" anchor="ctr"/>
              <a:lstStyle/>
              <a:p>
                <a:pPr algn="ctr"/>
                <a:endParaRPr lang="fr-FR">
                  <a:cs typeface="Arial" pitchFamily="34" charset="0"/>
                </a:endParaRPr>
              </a:p>
            </p:txBody>
          </p:sp>
          <p:sp>
            <p:nvSpPr>
              <p:cNvPr id="15495" name="Rectangle 38"/>
              <p:cNvSpPr>
                <a:spLocks noChangeAspect="1" noChangeArrowheads="1"/>
              </p:cNvSpPr>
              <p:nvPr/>
            </p:nvSpPr>
            <p:spPr bwMode="auto">
              <a:xfrm rot="1099346">
                <a:off x="2400" y="1581"/>
                <a:ext cx="342" cy="145"/>
              </a:xfrm>
              <a:prstGeom prst="rect">
                <a:avLst/>
              </a:prstGeom>
              <a:gradFill rotWithShape="0">
                <a:gsLst>
                  <a:gs pos="0">
                    <a:srgbClr val="FF9623"/>
                  </a:gs>
                  <a:gs pos="100000">
                    <a:srgbClr val="764510"/>
                  </a:gs>
                </a:gsLst>
                <a:lin ang="18900000" scaled="1"/>
              </a:gradFill>
              <a:ln w="9525">
                <a:noFill/>
                <a:miter lim="800000"/>
                <a:headEnd/>
                <a:tailEnd/>
              </a:ln>
            </p:spPr>
            <p:txBody>
              <a:bodyPr wrap="none" anchor="ctr"/>
              <a:lstStyle/>
              <a:p>
                <a:pPr algn="ctr"/>
                <a:endParaRPr lang="fr-FR">
                  <a:cs typeface="Arial" pitchFamily="34" charset="0"/>
                </a:endParaRPr>
              </a:p>
            </p:txBody>
          </p:sp>
        </p:grpSp>
        <p:sp>
          <p:nvSpPr>
            <p:cNvPr id="40" name="Freeform 2"/>
            <p:cNvSpPr>
              <a:spLocks/>
            </p:cNvSpPr>
            <p:nvPr/>
          </p:nvSpPr>
          <p:spPr bwMode="auto">
            <a:xfrm flipH="1">
              <a:off x="2861404" y="1000091"/>
              <a:ext cx="1382642" cy="1087453"/>
            </a:xfrm>
            <a:custGeom>
              <a:avLst/>
              <a:gdLst/>
              <a:ahLst/>
              <a:cxnLst>
                <a:cxn ang="0">
                  <a:pos x="312" y="963"/>
                </a:cxn>
                <a:cxn ang="0">
                  <a:pos x="1179" y="963"/>
                </a:cxn>
                <a:cxn ang="0">
                  <a:pos x="1224" y="794"/>
                </a:cxn>
                <a:cxn ang="0">
                  <a:pos x="1077" y="647"/>
                </a:cxn>
                <a:cxn ang="0">
                  <a:pos x="1200" y="524"/>
                </a:cxn>
                <a:cxn ang="0">
                  <a:pos x="1176" y="435"/>
                </a:cxn>
                <a:cxn ang="0">
                  <a:pos x="1119" y="378"/>
                </a:cxn>
                <a:cxn ang="0">
                  <a:pos x="1146" y="331"/>
                </a:cxn>
                <a:cxn ang="0">
                  <a:pos x="1176" y="220"/>
                </a:cxn>
                <a:cxn ang="0">
                  <a:pos x="1086" y="168"/>
                </a:cxn>
                <a:cxn ang="0">
                  <a:pos x="1176" y="78"/>
                </a:cxn>
                <a:cxn ang="0">
                  <a:pos x="1131" y="0"/>
                </a:cxn>
                <a:cxn ang="0">
                  <a:pos x="1077" y="6"/>
                </a:cxn>
                <a:cxn ang="0">
                  <a:pos x="315" y="6"/>
                </a:cxn>
                <a:cxn ang="0">
                  <a:pos x="0" y="321"/>
                </a:cxn>
                <a:cxn ang="0">
                  <a:pos x="0" y="636"/>
                </a:cxn>
                <a:cxn ang="0">
                  <a:pos x="312" y="963"/>
                </a:cxn>
              </a:cxnLst>
              <a:rect l="0" t="0" r="r" b="b"/>
              <a:pathLst>
                <a:path w="1224" h="963">
                  <a:moveTo>
                    <a:pt x="312" y="963"/>
                  </a:moveTo>
                  <a:lnTo>
                    <a:pt x="1179" y="963"/>
                  </a:lnTo>
                  <a:lnTo>
                    <a:pt x="1224" y="794"/>
                  </a:lnTo>
                  <a:lnTo>
                    <a:pt x="1077" y="647"/>
                  </a:lnTo>
                  <a:lnTo>
                    <a:pt x="1200" y="524"/>
                  </a:lnTo>
                  <a:lnTo>
                    <a:pt x="1176" y="435"/>
                  </a:lnTo>
                  <a:lnTo>
                    <a:pt x="1119" y="378"/>
                  </a:lnTo>
                  <a:lnTo>
                    <a:pt x="1146" y="331"/>
                  </a:lnTo>
                  <a:lnTo>
                    <a:pt x="1176" y="220"/>
                  </a:lnTo>
                  <a:lnTo>
                    <a:pt x="1086" y="168"/>
                  </a:lnTo>
                  <a:lnTo>
                    <a:pt x="1176" y="78"/>
                  </a:lnTo>
                  <a:lnTo>
                    <a:pt x="1131" y="0"/>
                  </a:lnTo>
                  <a:lnTo>
                    <a:pt x="1077" y="6"/>
                  </a:lnTo>
                  <a:lnTo>
                    <a:pt x="315" y="6"/>
                  </a:lnTo>
                  <a:lnTo>
                    <a:pt x="0" y="321"/>
                  </a:lnTo>
                  <a:lnTo>
                    <a:pt x="0" y="636"/>
                  </a:lnTo>
                  <a:lnTo>
                    <a:pt x="312" y="963"/>
                  </a:lnTo>
                  <a:close/>
                </a:path>
              </a:pathLst>
            </a:custGeom>
            <a:gradFill rotWithShape="1">
              <a:gsLst>
                <a:gs pos="0">
                  <a:schemeClr val="tx1">
                    <a:lumMod val="65000"/>
                    <a:lumOff val="35000"/>
                  </a:schemeClr>
                </a:gs>
                <a:gs pos="50000">
                  <a:schemeClr val="tx1">
                    <a:lumMod val="65000"/>
                    <a:lumOff val="35000"/>
                  </a:schemeClr>
                </a:gs>
                <a:gs pos="100000">
                  <a:schemeClr val="tx1">
                    <a:lumMod val="65000"/>
                    <a:lumOff val="35000"/>
                  </a:schemeClr>
                </a:gs>
              </a:gsLst>
              <a:lin ang="5400000" scaled="1"/>
            </a:gradFill>
            <a:ln w="9525">
              <a:noFill/>
              <a:round/>
              <a:headEnd/>
              <a:tailEnd/>
            </a:ln>
            <a:effectLst>
              <a:outerShdw dist="52363" dir="4557825" algn="ctr" rotWithShape="0">
                <a:schemeClr val="bg2">
                  <a:alpha val="50000"/>
                </a:schemeClr>
              </a:outerShdw>
            </a:effectLst>
          </p:spPr>
          <p:txBody>
            <a:bodyPr/>
            <a:lstStyle/>
            <a:p>
              <a:pPr algn="ctr">
                <a:defRPr/>
              </a:pPr>
              <a:endParaRPr lang="fr-FR">
                <a:latin typeface="Arial" charset="0"/>
              </a:endParaRPr>
            </a:p>
          </p:txBody>
        </p:sp>
        <p:sp>
          <p:nvSpPr>
            <p:cNvPr id="41" name="Freeform 3"/>
            <p:cNvSpPr>
              <a:spLocks/>
            </p:cNvSpPr>
            <p:nvPr/>
          </p:nvSpPr>
          <p:spPr bwMode="auto">
            <a:xfrm>
              <a:off x="4536131" y="982629"/>
              <a:ext cx="1392166" cy="1084277"/>
            </a:xfrm>
            <a:custGeom>
              <a:avLst/>
              <a:gdLst/>
              <a:ahLst/>
              <a:cxnLst>
                <a:cxn ang="0">
                  <a:pos x="316" y="0"/>
                </a:cxn>
                <a:cxn ang="0">
                  <a:pos x="0" y="316"/>
                </a:cxn>
                <a:cxn ang="0">
                  <a:pos x="0" y="632"/>
                </a:cxn>
                <a:cxn ang="0">
                  <a:pos x="328" y="960"/>
                </a:cxn>
                <a:cxn ang="0">
                  <a:pos x="1148" y="960"/>
                </a:cxn>
                <a:cxn ang="0">
                  <a:pos x="1092" y="863"/>
                </a:cxn>
                <a:cxn ang="0">
                  <a:pos x="1204" y="798"/>
                </a:cxn>
                <a:cxn ang="0">
                  <a:pos x="1224" y="722"/>
                </a:cxn>
                <a:cxn ang="0">
                  <a:pos x="1130" y="668"/>
                </a:cxn>
                <a:cxn ang="0">
                  <a:pos x="1130" y="552"/>
                </a:cxn>
                <a:cxn ang="0">
                  <a:pos x="1206" y="508"/>
                </a:cxn>
                <a:cxn ang="0">
                  <a:pos x="1220" y="457"/>
                </a:cxn>
                <a:cxn ang="0">
                  <a:pos x="1120" y="357"/>
                </a:cxn>
                <a:cxn ang="0">
                  <a:pos x="1233" y="244"/>
                </a:cxn>
                <a:cxn ang="0">
                  <a:pos x="1159" y="116"/>
                </a:cxn>
                <a:cxn ang="0">
                  <a:pos x="1184" y="22"/>
                </a:cxn>
                <a:cxn ang="0">
                  <a:pos x="1196" y="1"/>
                </a:cxn>
                <a:cxn ang="0">
                  <a:pos x="316" y="0"/>
                </a:cxn>
              </a:cxnLst>
              <a:rect l="0" t="0" r="r" b="b"/>
              <a:pathLst>
                <a:path w="1233" h="960">
                  <a:moveTo>
                    <a:pt x="316" y="0"/>
                  </a:moveTo>
                  <a:lnTo>
                    <a:pt x="0" y="316"/>
                  </a:lnTo>
                  <a:lnTo>
                    <a:pt x="0" y="632"/>
                  </a:lnTo>
                  <a:lnTo>
                    <a:pt x="328" y="960"/>
                  </a:lnTo>
                  <a:lnTo>
                    <a:pt x="1148" y="960"/>
                  </a:lnTo>
                  <a:lnTo>
                    <a:pt x="1092" y="863"/>
                  </a:lnTo>
                  <a:lnTo>
                    <a:pt x="1204" y="798"/>
                  </a:lnTo>
                  <a:lnTo>
                    <a:pt x="1224" y="722"/>
                  </a:lnTo>
                  <a:lnTo>
                    <a:pt x="1130" y="668"/>
                  </a:lnTo>
                  <a:lnTo>
                    <a:pt x="1130" y="552"/>
                  </a:lnTo>
                  <a:lnTo>
                    <a:pt x="1206" y="508"/>
                  </a:lnTo>
                  <a:lnTo>
                    <a:pt x="1220" y="457"/>
                  </a:lnTo>
                  <a:lnTo>
                    <a:pt x="1120" y="357"/>
                  </a:lnTo>
                  <a:lnTo>
                    <a:pt x="1233" y="244"/>
                  </a:lnTo>
                  <a:lnTo>
                    <a:pt x="1159" y="116"/>
                  </a:lnTo>
                  <a:lnTo>
                    <a:pt x="1184" y="22"/>
                  </a:lnTo>
                  <a:lnTo>
                    <a:pt x="1196" y="1"/>
                  </a:lnTo>
                  <a:lnTo>
                    <a:pt x="316" y="0"/>
                  </a:lnTo>
                  <a:close/>
                </a:path>
              </a:pathLst>
            </a:custGeom>
            <a:gradFill rotWithShape="1">
              <a:gsLst>
                <a:gs pos="0">
                  <a:schemeClr val="tx1">
                    <a:lumMod val="65000"/>
                    <a:lumOff val="35000"/>
                  </a:schemeClr>
                </a:gs>
                <a:gs pos="50000">
                  <a:schemeClr val="tx1">
                    <a:lumMod val="65000"/>
                    <a:lumOff val="35000"/>
                  </a:schemeClr>
                </a:gs>
                <a:gs pos="100000">
                  <a:schemeClr val="tx1">
                    <a:lumMod val="65000"/>
                    <a:lumOff val="35000"/>
                  </a:schemeClr>
                </a:gs>
              </a:gsLst>
              <a:lin ang="5400000" scaled="1"/>
            </a:gradFill>
            <a:ln w="9525">
              <a:noFill/>
              <a:round/>
              <a:headEnd/>
              <a:tailEnd/>
            </a:ln>
            <a:effectLst>
              <a:outerShdw dist="56796" dir="3806097" algn="ctr" rotWithShape="0">
                <a:schemeClr val="bg2">
                  <a:alpha val="50000"/>
                </a:schemeClr>
              </a:outerShdw>
            </a:effectLst>
          </p:spPr>
          <p:txBody>
            <a:bodyPr/>
            <a:lstStyle/>
            <a:p>
              <a:pPr algn="ctr">
                <a:defRPr/>
              </a:pPr>
              <a:endParaRPr lang="fr-FR">
                <a:latin typeface="Arial" charset="0"/>
              </a:endParaRPr>
            </a:p>
          </p:txBody>
        </p:sp>
        <p:sp>
          <p:nvSpPr>
            <p:cNvPr id="15407" name="Text Box 5"/>
            <p:cNvSpPr txBox="1">
              <a:spLocks noChangeArrowheads="1"/>
            </p:cNvSpPr>
            <p:nvPr/>
          </p:nvSpPr>
          <p:spPr bwMode="auto">
            <a:xfrm>
              <a:off x="3314377" y="1351773"/>
              <a:ext cx="250774" cy="325328"/>
            </a:xfrm>
            <a:prstGeom prst="rect">
              <a:avLst/>
            </a:prstGeom>
            <a:noFill/>
            <a:ln w="9525">
              <a:noFill/>
              <a:miter lim="800000"/>
              <a:headEnd/>
              <a:tailEnd/>
            </a:ln>
          </p:spPr>
          <p:txBody>
            <a:bodyPr>
              <a:spAutoFit/>
            </a:bodyPr>
            <a:lstStyle/>
            <a:p>
              <a:pPr algn="ctr">
                <a:spcBef>
                  <a:spcPct val="50000"/>
                </a:spcBef>
              </a:pPr>
              <a:r>
                <a:rPr lang="fr-FR" b="1">
                  <a:solidFill>
                    <a:schemeClr val="bg1"/>
                  </a:solidFill>
                  <a:cs typeface="Arial" pitchFamily="34" charset="0"/>
                </a:rPr>
                <a:t>S</a:t>
              </a:r>
            </a:p>
          </p:txBody>
        </p:sp>
        <p:sp>
          <p:nvSpPr>
            <p:cNvPr id="15408" name="Text Box 17"/>
            <p:cNvSpPr txBox="1">
              <a:spLocks noChangeArrowheads="1"/>
            </p:cNvSpPr>
            <p:nvPr/>
          </p:nvSpPr>
          <p:spPr bwMode="auto">
            <a:xfrm>
              <a:off x="5171457" y="1302168"/>
              <a:ext cx="250774" cy="325328"/>
            </a:xfrm>
            <a:prstGeom prst="rect">
              <a:avLst/>
            </a:prstGeom>
            <a:noFill/>
            <a:ln w="9525">
              <a:noFill/>
              <a:miter lim="800000"/>
              <a:headEnd/>
              <a:tailEnd/>
            </a:ln>
          </p:spPr>
          <p:txBody>
            <a:bodyPr>
              <a:spAutoFit/>
            </a:bodyPr>
            <a:lstStyle/>
            <a:p>
              <a:pPr algn="ctr">
                <a:spcBef>
                  <a:spcPct val="50000"/>
                </a:spcBef>
              </a:pPr>
              <a:r>
                <a:rPr lang="fr-FR" b="1">
                  <a:solidFill>
                    <a:schemeClr val="bg1"/>
                  </a:solidFill>
                  <a:cs typeface="Arial" pitchFamily="34" charset="0"/>
                </a:rPr>
                <a:t>S</a:t>
              </a:r>
            </a:p>
          </p:txBody>
        </p:sp>
        <p:sp>
          <p:nvSpPr>
            <p:cNvPr id="44" name="Oval 18"/>
            <p:cNvSpPr>
              <a:spLocks noChangeAspect="1" noChangeArrowheads="1"/>
            </p:cNvSpPr>
            <p:nvPr/>
          </p:nvSpPr>
          <p:spPr bwMode="auto">
            <a:xfrm rot="10800000">
              <a:off x="4054273" y="1711228"/>
              <a:ext cx="155886" cy="159275"/>
            </a:xfrm>
            <a:prstGeom prst="ellipse">
              <a:avLst/>
            </a:prstGeom>
            <a:solidFill>
              <a:srgbClr val="FF6600"/>
            </a:solidFill>
            <a:ln w="9525">
              <a:noFill/>
              <a:round/>
              <a:headEnd/>
              <a:tailEnd/>
            </a:ln>
            <a:effectLst>
              <a:innerShdw blurRad="63500" dist="50800" dir="10800000">
                <a:prstClr val="black">
                  <a:alpha val="50000"/>
                </a:prstClr>
              </a:innerShdw>
            </a:effectLst>
          </p:spPr>
          <p:txBody>
            <a:bodyPr wrap="none" anchor="ctr"/>
            <a:lstStyle/>
            <a:p>
              <a:pPr algn="ctr">
                <a:defRPr/>
              </a:pPr>
              <a:endParaRPr lang="fr-FR">
                <a:solidFill>
                  <a:srgbClr val="FF6600"/>
                </a:solidFill>
                <a:latin typeface="Arial" charset="0"/>
              </a:endParaRPr>
            </a:p>
          </p:txBody>
        </p:sp>
        <p:sp>
          <p:nvSpPr>
            <p:cNvPr id="45" name="Oval 19"/>
            <p:cNvSpPr>
              <a:spLocks noChangeAspect="1" noChangeArrowheads="1"/>
            </p:cNvSpPr>
            <p:nvPr/>
          </p:nvSpPr>
          <p:spPr bwMode="auto">
            <a:xfrm rot="10800000">
              <a:off x="3976330" y="1627637"/>
              <a:ext cx="155886" cy="161534"/>
            </a:xfrm>
            <a:prstGeom prst="ellipse">
              <a:avLst/>
            </a:prstGeom>
            <a:solidFill>
              <a:srgbClr val="FF6600"/>
            </a:solidFill>
            <a:ln w="9525">
              <a:noFill/>
              <a:round/>
              <a:headEnd/>
              <a:tailEnd/>
            </a:ln>
            <a:effectLst>
              <a:innerShdw blurRad="63500" dist="50800" dir="10800000">
                <a:prstClr val="black">
                  <a:alpha val="50000"/>
                </a:prstClr>
              </a:innerShdw>
            </a:effectLst>
          </p:spPr>
          <p:txBody>
            <a:bodyPr wrap="none" anchor="ctr"/>
            <a:lstStyle/>
            <a:p>
              <a:pPr algn="ctr">
                <a:defRPr/>
              </a:pPr>
              <a:endParaRPr lang="fr-FR">
                <a:solidFill>
                  <a:srgbClr val="FF6600"/>
                </a:solidFill>
                <a:latin typeface="Arial" charset="0"/>
              </a:endParaRPr>
            </a:p>
          </p:txBody>
        </p:sp>
        <p:sp>
          <p:nvSpPr>
            <p:cNvPr id="46" name="Oval 20"/>
            <p:cNvSpPr>
              <a:spLocks noChangeAspect="1" noChangeArrowheads="1"/>
            </p:cNvSpPr>
            <p:nvPr/>
          </p:nvSpPr>
          <p:spPr bwMode="auto">
            <a:xfrm rot="10800000">
              <a:off x="4135605" y="1627637"/>
              <a:ext cx="154757" cy="161534"/>
            </a:xfrm>
            <a:prstGeom prst="ellipse">
              <a:avLst/>
            </a:prstGeom>
            <a:solidFill>
              <a:srgbClr val="FF6600"/>
            </a:solidFill>
            <a:ln w="9525">
              <a:noFill/>
              <a:round/>
              <a:headEnd/>
              <a:tailEnd/>
            </a:ln>
            <a:effectLst>
              <a:innerShdw blurRad="63500" dist="50800" dir="10800000">
                <a:prstClr val="black">
                  <a:alpha val="50000"/>
                </a:prstClr>
              </a:innerShdw>
            </a:effectLst>
          </p:spPr>
          <p:txBody>
            <a:bodyPr wrap="none" anchor="ctr"/>
            <a:lstStyle/>
            <a:p>
              <a:pPr algn="ctr">
                <a:defRPr/>
              </a:pPr>
              <a:endParaRPr lang="fr-FR">
                <a:solidFill>
                  <a:srgbClr val="FF6600"/>
                </a:solidFill>
                <a:latin typeface="Arial" charset="0"/>
              </a:endParaRPr>
            </a:p>
          </p:txBody>
        </p:sp>
        <p:sp>
          <p:nvSpPr>
            <p:cNvPr id="47" name="Oval 21"/>
            <p:cNvSpPr>
              <a:spLocks noChangeAspect="1" noChangeArrowheads="1"/>
            </p:cNvSpPr>
            <p:nvPr/>
          </p:nvSpPr>
          <p:spPr bwMode="auto">
            <a:xfrm rot="10800000">
              <a:off x="4040717" y="1224366"/>
              <a:ext cx="155886" cy="161535"/>
            </a:xfrm>
            <a:prstGeom prst="ellipse">
              <a:avLst/>
            </a:prstGeom>
            <a:solidFill>
              <a:srgbClr val="FF6600"/>
            </a:solidFill>
            <a:ln w="9525">
              <a:noFill/>
              <a:round/>
              <a:headEnd/>
              <a:tailEnd/>
            </a:ln>
            <a:effectLst>
              <a:innerShdw blurRad="63500" dist="50800" dir="10800000">
                <a:prstClr val="black">
                  <a:alpha val="50000"/>
                </a:prstClr>
              </a:innerShdw>
            </a:effectLst>
          </p:spPr>
          <p:txBody>
            <a:bodyPr wrap="none" anchor="ctr"/>
            <a:lstStyle/>
            <a:p>
              <a:pPr algn="ctr">
                <a:defRPr/>
              </a:pPr>
              <a:endParaRPr lang="fr-FR">
                <a:solidFill>
                  <a:srgbClr val="FF6600"/>
                </a:solidFill>
                <a:latin typeface="Arial" charset="0"/>
              </a:endParaRPr>
            </a:p>
          </p:txBody>
        </p:sp>
        <p:sp>
          <p:nvSpPr>
            <p:cNvPr id="48" name="Oval 22"/>
            <p:cNvSpPr>
              <a:spLocks noChangeAspect="1" noChangeArrowheads="1"/>
            </p:cNvSpPr>
            <p:nvPr/>
          </p:nvSpPr>
          <p:spPr bwMode="auto">
            <a:xfrm rot="10800000">
              <a:off x="3976330" y="1305698"/>
              <a:ext cx="155886" cy="159275"/>
            </a:xfrm>
            <a:prstGeom prst="ellipse">
              <a:avLst/>
            </a:prstGeom>
            <a:solidFill>
              <a:srgbClr val="FF6600"/>
            </a:solidFill>
            <a:ln w="9525">
              <a:noFill/>
              <a:round/>
              <a:headEnd/>
              <a:tailEnd/>
            </a:ln>
            <a:effectLst>
              <a:innerShdw blurRad="63500" dist="50800" dir="10800000">
                <a:prstClr val="black">
                  <a:alpha val="50000"/>
                </a:prstClr>
              </a:innerShdw>
            </a:effectLst>
          </p:spPr>
          <p:txBody>
            <a:bodyPr wrap="none" anchor="ctr"/>
            <a:lstStyle/>
            <a:p>
              <a:pPr algn="ctr">
                <a:defRPr/>
              </a:pPr>
              <a:endParaRPr lang="fr-FR">
                <a:solidFill>
                  <a:srgbClr val="FF6600"/>
                </a:solidFill>
                <a:latin typeface="Arial" charset="0"/>
              </a:endParaRPr>
            </a:p>
          </p:txBody>
        </p:sp>
        <p:sp>
          <p:nvSpPr>
            <p:cNvPr id="49" name="Oval 23"/>
            <p:cNvSpPr>
              <a:spLocks noChangeAspect="1" noChangeArrowheads="1"/>
            </p:cNvSpPr>
            <p:nvPr/>
          </p:nvSpPr>
          <p:spPr bwMode="auto">
            <a:xfrm rot="10800000">
              <a:off x="4135605" y="1305698"/>
              <a:ext cx="154757" cy="159275"/>
            </a:xfrm>
            <a:prstGeom prst="ellipse">
              <a:avLst/>
            </a:prstGeom>
            <a:solidFill>
              <a:srgbClr val="FF6600"/>
            </a:solidFill>
            <a:ln w="9525">
              <a:noFill/>
              <a:round/>
              <a:headEnd/>
              <a:tailEnd/>
            </a:ln>
            <a:effectLst>
              <a:innerShdw blurRad="63500" dist="50800" dir="10800000">
                <a:prstClr val="black">
                  <a:alpha val="50000"/>
                </a:prstClr>
              </a:innerShdw>
            </a:effectLst>
          </p:spPr>
          <p:txBody>
            <a:bodyPr wrap="none" anchor="ctr"/>
            <a:lstStyle/>
            <a:p>
              <a:pPr algn="ctr">
                <a:defRPr/>
              </a:pPr>
              <a:endParaRPr lang="fr-FR">
                <a:solidFill>
                  <a:srgbClr val="FF6600"/>
                </a:solidFill>
                <a:latin typeface="Arial" charset="0"/>
              </a:endParaRPr>
            </a:p>
          </p:txBody>
        </p:sp>
        <p:sp>
          <p:nvSpPr>
            <p:cNvPr id="50" name="Oval 24"/>
            <p:cNvSpPr>
              <a:spLocks noChangeAspect="1" noChangeArrowheads="1"/>
            </p:cNvSpPr>
            <p:nvPr/>
          </p:nvSpPr>
          <p:spPr bwMode="auto">
            <a:xfrm rot="10800000">
              <a:off x="4054273" y="1387030"/>
              <a:ext cx="155886" cy="159275"/>
            </a:xfrm>
            <a:prstGeom prst="ellipse">
              <a:avLst/>
            </a:prstGeom>
            <a:solidFill>
              <a:srgbClr val="FF6600"/>
            </a:solidFill>
            <a:ln w="9525">
              <a:noFill/>
              <a:round/>
              <a:headEnd/>
              <a:tailEnd/>
            </a:ln>
            <a:effectLst>
              <a:innerShdw blurRad="63500" dist="50800" dir="10800000">
                <a:prstClr val="black">
                  <a:alpha val="50000"/>
                </a:prstClr>
              </a:innerShdw>
            </a:effectLst>
          </p:spPr>
          <p:txBody>
            <a:bodyPr wrap="none" anchor="ctr"/>
            <a:lstStyle/>
            <a:p>
              <a:pPr algn="ctr">
                <a:defRPr/>
              </a:pPr>
              <a:endParaRPr lang="fr-FR">
                <a:solidFill>
                  <a:srgbClr val="FF6600"/>
                </a:solidFill>
                <a:latin typeface="Arial" charset="0"/>
              </a:endParaRPr>
            </a:p>
          </p:txBody>
        </p:sp>
        <p:sp>
          <p:nvSpPr>
            <p:cNvPr id="51" name="Oval 25"/>
            <p:cNvSpPr>
              <a:spLocks noChangeAspect="1" noChangeArrowheads="1"/>
            </p:cNvSpPr>
            <p:nvPr/>
          </p:nvSpPr>
          <p:spPr bwMode="auto">
            <a:xfrm rot="10800000">
              <a:off x="4211289" y="1387030"/>
              <a:ext cx="157016" cy="159275"/>
            </a:xfrm>
            <a:prstGeom prst="ellipse">
              <a:avLst/>
            </a:prstGeom>
            <a:solidFill>
              <a:srgbClr val="FF6600"/>
            </a:solidFill>
            <a:ln w="9525">
              <a:noFill/>
              <a:round/>
              <a:headEnd/>
              <a:tailEnd/>
            </a:ln>
            <a:effectLst>
              <a:innerShdw blurRad="63500" dist="50800" dir="10800000">
                <a:prstClr val="black">
                  <a:alpha val="50000"/>
                </a:prstClr>
              </a:innerShdw>
            </a:effectLst>
          </p:spPr>
          <p:txBody>
            <a:bodyPr wrap="none" anchor="ctr"/>
            <a:lstStyle/>
            <a:p>
              <a:pPr algn="ctr">
                <a:defRPr/>
              </a:pPr>
              <a:endParaRPr lang="fr-FR">
                <a:solidFill>
                  <a:srgbClr val="FF6600"/>
                </a:solidFill>
                <a:latin typeface="Arial" charset="0"/>
              </a:endParaRPr>
            </a:p>
          </p:txBody>
        </p:sp>
        <p:sp>
          <p:nvSpPr>
            <p:cNvPr id="52" name="Oval 26"/>
            <p:cNvSpPr>
              <a:spLocks noChangeAspect="1" noChangeArrowheads="1"/>
            </p:cNvSpPr>
            <p:nvPr/>
          </p:nvSpPr>
          <p:spPr bwMode="auto">
            <a:xfrm rot="10800000">
              <a:off x="4054273" y="1548564"/>
              <a:ext cx="155886" cy="160405"/>
            </a:xfrm>
            <a:prstGeom prst="ellipse">
              <a:avLst/>
            </a:prstGeom>
            <a:solidFill>
              <a:srgbClr val="FF6600"/>
            </a:solidFill>
            <a:ln w="9525">
              <a:noFill/>
              <a:round/>
              <a:headEnd/>
              <a:tailEnd/>
            </a:ln>
            <a:effectLst>
              <a:innerShdw blurRad="63500" dist="50800" dir="10800000">
                <a:prstClr val="black">
                  <a:alpha val="50000"/>
                </a:prstClr>
              </a:innerShdw>
            </a:effectLst>
          </p:spPr>
          <p:txBody>
            <a:bodyPr wrap="none" anchor="ctr"/>
            <a:lstStyle/>
            <a:p>
              <a:pPr algn="ctr">
                <a:defRPr/>
              </a:pPr>
              <a:endParaRPr lang="fr-FR">
                <a:solidFill>
                  <a:srgbClr val="FF6600"/>
                </a:solidFill>
                <a:latin typeface="Arial" charset="0"/>
              </a:endParaRPr>
            </a:p>
          </p:txBody>
        </p:sp>
        <p:sp>
          <p:nvSpPr>
            <p:cNvPr id="53" name="Oval 27"/>
            <p:cNvSpPr>
              <a:spLocks noChangeAspect="1" noChangeArrowheads="1"/>
            </p:cNvSpPr>
            <p:nvPr/>
          </p:nvSpPr>
          <p:spPr bwMode="auto">
            <a:xfrm rot="10800000">
              <a:off x="4211289" y="1548564"/>
              <a:ext cx="157016" cy="160405"/>
            </a:xfrm>
            <a:prstGeom prst="ellipse">
              <a:avLst/>
            </a:prstGeom>
            <a:solidFill>
              <a:srgbClr val="FF6600"/>
            </a:solidFill>
            <a:ln w="9525">
              <a:noFill/>
              <a:round/>
              <a:headEnd/>
              <a:tailEnd/>
            </a:ln>
            <a:effectLst>
              <a:innerShdw blurRad="63500" dist="50800" dir="10800000">
                <a:prstClr val="black">
                  <a:alpha val="50000"/>
                </a:prstClr>
              </a:innerShdw>
            </a:effectLst>
          </p:spPr>
          <p:txBody>
            <a:bodyPr wrap="none" anchor="ctr"/>
            <a:lstStyle/>
            <a:p>
              <a:pPr algn="ctr">
                <a:defRPr/>
              </a:pPr>
              <a:endParaRPr lang="fr-FR">
                <a:solidFill>
                  <a:srgbClr val="FF6600"/>
                </a:solidFill>
                <a:latin typeface="Arial" charset="0"/>
              </a:endParaRPr>
            </a:p>
          </p:txBody>
        </p:sp>
        <p:sp>
          <p:nvSpPr>
            <p:cNvPr id="54" name="Oval 28"/>
            <p:cNvSpPr>
              <a:spLocks noChangeAspect="1" noChangeArrowheads="1"/>
            </p:cNvSpPr>
            <p:nvPr/>
          </p:nvSpPr>
          <p:spPr bwMode="auto">
            <a:xfrm rot="10800000">
              <a:off x="4178522" y="1468361"/>
              <a:ext cx="154756" cy="161535"/>
            </a:xfrm>
            <a:prstGeom prst="ellipse">
              <a:avLst/>
            </a:prstGeom>
            <a:solidFill>
              <a:srgbClr val="FF6600"/>
            </a:solidFill>
            <a:ln w="9525">
              <a:noFill/>
              <a:round/>
              <a:headEnd/>
              <a:tailEnd/>
            </a:ln>
            <a:effectLst>
              <a:innerShdw blurRad="63500" dist="50800" dir="10800000">
                <a:prstClr val="black">
                  <a:alpha val="50000"/>
                </a:prstClr>
              </a:innerShdw>
            </a:effectLst>
          </p:spPr>
          <p:txBody>
            <a:bodyPr wrap="none" anchor="ctr"/>
            <a:lstStyle/>
            <a:p>
              <a:pPr algn="ctr">
                <a:defRPr/>
              </a:pPr>
              <a:endParaRPr lang="fr-FR">
                <a:solidFill>
                  <a:srgbClr val="FF6600"/>
                </a:solidFill>
                <a:latin typeface="Arial" charset="0"/>
              </a:endParaRPr>
            </a:p>
          </p:txBody>
        </p:sp>
        <p:sp>
          <p:nvSpPr>
            <p:cNvPr id="55" name="Oval 29"/>
            <p:cNvSpPr>
              <a:spLocks noChangeAspect="1" noChangeArrowheads="1"/>
            </p:cNvSpPr>
            <p:nvPr/>
          </p:nvSpPr>
          <p:spPr bwMode="auto">
            <a:xfrm rot="10800000">
              <a:off x="4075726" y="1467232"/>
              <a:ext cx="155886" cy="159275"/>
            </a:xfrm>
            <a:prstGeom prst="ellipse">
              <a:avLst/>
            </a:prstGeom>
            <a:solidFill>
              <a:srgbClr val="FF6600"/>
            </a:solidFill>
            <a:ln w="9525">
              <a:noFill/>
              <a:round/>
              <a:headEnd/>
              <a:tailEnd/>
            </a:ln>
            <a:effectLst>
              <a:innerShdw blurRad="63500" dist="50800" dir="10800000">
                <a:prstClr val="black">
                  <a:alpha val="50000"/>
                </a:prstClr>
              </a:innerShdw>
            </a:effectLst>
          </p:spPr>
          <p:txBody>
            <a:bodyPr wrap="none" anchor="ctr"/>
            <a:lstStyle/>
            <a:p>
              <a:pPr algn="ctr">
                <a:defRPr/>
              </a:pPr>
              <a:endParaRPr lang="fr-FR">
                <a:solidFill>
                  <a:srgbClr val="FF6600"/>
                </a:solidFill>
                <a:latin typeface="Arial" charset="0"/>
              </a:endParaRPr>
            </a:p>
          </p:txBody>
        </p:sp>
        <p:sp>
          <p:nvSpPr>
            <p:cNvPr id="56" name="Oval 30"/>
            <p:cNvSpPr>
              <a:spLocks noChangeAspect="1" noChangeArrowheads="1"/>
            </p:cNvSpPr>
            <p:nvPr/>
          </p:nvSpPr>
          <p:spPr bwMode="auto">
            <a:xfrm>
              <a:off x="4545654" y="1202903"/>
              <a:ext cx="155886" cy="159275"/>
            </a:xfrm>
            <a:prstGeom prst="ellipse">
              <a:avLst/>
            </a:prstGeom>
            <a:solidFill>
              <a:srgbClr val="FF6600"/>
            </a:solidFill>
            <a:ln w="9525">
              <a:noFill/>
              <a:round/>
              <a:headEnd/>
              <a:tailEnd/>
            </a:ln>
            <a:effectLst>
              <a:innerShdw blurRad="63500" dist="50800" dir="10800000">
                <a:prstClr val="black">
                  <a:alpha val="50000"/>
                </a:prstClr>
              </a:innerShdw>
            </a:effectLst>
          </p:spPr>
          <p:txBody>
            <a:bodyPr wrap="none" anchor="ctr"/>
            <a:lstStyle/>
            <a:p>
              <a:pPr algn="ctr">
                <a:defRPr/>
              </a:pPr>
              <a:endParaRPr lang="fr-FR">
                <a:solidFill>
                  <a:srgbClr val="FF6600"/>
                </a:solidFill>
                <a:latin typeface="Arial" charset="0"/>
              </a:endParaRPr>
            </a:p>
          </p:txBody>
        </p:sp>
        <p:sp>
          <p:nvSpPr>
            <p:cNvPr id="57" name="Oval 31"/>
            <p:cNvSpPr>
              <a:spLocks noChangeAspect="1" noChangeArrowheads="1"/>
            </p:cNvSpPr>
            <p:nvPr/>
          </p:nvSpPr>
          <p:spPr bwMode="auto">
            <a:xfrm>
              <a:off x="4622467" y="1284235"/>
              <a:ext cx="155886" cy="161534"/>
            </a:xfrm>
            <a:prstGeom prst="ellipse">
              <a:avLst/>
            </a:prstGeom>
            <a:solidFill>
              <a:srgbClr val="FF6600"/>
            </a:solidFill>
            <a:ln w="9525">
              <a:noFill/>
              <a:round/>
              <a:headEnd/>
              <a:tailEnd/>
            </a:ln>
            <a:effectLst>
              <a:innerShdw blurRad="63500" dist="50800" dir="10800000">
                <a:prstClr val="black">
                  <a:alpha val="50000"/>
                </a:prstClr>
              </a:innerShdw>
            </a:effectLst>
          </p:spPr>
          <p:txBody>
            <a:bodyPr wrap="none" anchor="ctr"/>
            <a:lstStyle/>
            <a:p>
              <a:pPr algn="ctr">
                <a:defRPr/>
              </a:pPr>
              <a:endParaRPr lang="fr-FR">
                <a:solidFill>
                  <a:srgbClr val="FF6600"/>
                </a:solidFill>
                <a:latin typeface="Arial" charset="0"/>
              </a:endParaRPr>
            </a:p>
          </p:txBody>
        </p:sp>
        <p:sp>
          <p:nvSpPr>
            <p:cNvPr id="58" name="Oval 32"/>
            <p:cNvSpPr>
              <a:spLocks noChangeAspect="1" noChangeArrowheads="1"/>
            </p:cNvSpPr>
            <p:nvPr/>
          </p:nvSpPr>
          <p:spPr bwMode="auto">
            <a:xfrm>
              <a:off x="4467710" y="1284235"/>
              <a:ext cx="152498" cy="161534"/>
            </a:xfrm>
            <a:prstGeom prst="ellipse">
              <a:avLst/>
            </a:prstGeom>
            <a:solidFill>
              <a:srgbClr val="FF6600"/>
            </a:solidFill>
            <a:ln w="9525">
              <a:noFill/>
              <a:round/>
              <a:headEnd/>
              <a:tailEnd/>
            </a:ln>
            <a:effectLst>
              <a:innerShdw blurRad="63500" dist="50800" dir="10800000">
                <a:prstClr val="black">
                  <a:alpha val="50000"/>
                </a:prstClr>
              </a:innerShdw>
            </a:effectLst>
          </p:spPr>
          <p:txBody>
            <a:bodyPr wrap="none" anchor="ctr"/>
            <a:lstStyle/>
            <a:p>
              <a:pPr algn="ctr">
                <a:defRPr/>
              </a:pPr>
              <a:endParaRPr lang="fr-FR">
                <a:solidFill>
                  <a:srgbClr val="FF6600"/>
                </a:solidFill>
                <a:latin typeface="Arial" charset="0"/>
              </a:endParaRPr>
            </a:p>
          </p:txBody>
        </p:sp>
        <p:sp>
          <p:nvSpPr>
            <p:cNvPr id="59" name="Oval 33"/>
            <p:cNvSpPr>
              <a:spLocks noChangeAspect="1" noChangeArrowheads="1"/>
            </p:cNvSpPr>
            <p:nvPr/>
          </p:nvSpPr>
          <p:spPr bwMode="auto">
            <a:xfrm>
              <a:off x="4545654" y="1687506"/>
              <a:ext cx="155886" cy="160405"/>
            </a:xfrm>
            <a:prstGeom prst="ellipse">
              <a:avLst/>
            </a:prstGeom>
            <a:solidFill>
              <a:srgbClr val="FF6600"/>
            </a:solidFill>
            <a:ln w="9525">
              <a:noFill/>
              <a:round/>
              <a:headEnd/>
              <a:tailEnd/>
            </a:ln>
            <a:effectLst>
              <a:innerShdw blurRad="63500" dist="50800" dir="10800000">
                <a:prstClr val="black">
                  <a:alpha val="50000"/>
                </a:prstClr>
              </a:innerShdw>
            </a:effectLst>
          </p:spPr>
          <p:txBody>
            <a:bodyPr wrap="none" anchor="ctr"/>
            <a:lstStyle/>
            <a:p>
              <a:pPr algn="ctr">
                <a:defRPr/>
              </a:pPr>
              <a:endParaRPr lang="fr-FR">
                <a:solidFill>
                  <a:srgbClr val="FF6600"/>
                </a:solidFill>
                <a:latin typeface="Arial" charset="0"/>
              </a:endParaRPr>
            </a:p>
          </p:txBody>
        </p:sp>
        <p:sp>
          <p:nvSpPr>
            <p:cNvPr id="60" name="Oval 34"/>
            <p:cNvSpPr>
              <a:spLocks noChangeAspect="1" noChangeArrowheads="1"/>
            </p:cNvSpPr>
            <p:nvPr/>
          </p:nvSpPr>
          <p:spPr bwMode="auto">
            <a:xfrm>
              <a:off x="4622467" y="1608433"/>
              <a:ext cx="155886" cy="160405"/>
            </a:xfrm>
            <a:prstGeom prst="ellipse">
              <a:avLst/>
            </a:prstGeom>
            <a:solidFill>
              <a:srgbClr val="FF6600"/>
            </a:solidFill>
            <a:ln w="9525">
              <a:noFill/>
              <a:round/>
              <a:headEnd/>
              <a:tailEnd/>
            </a:ln>
            <a:effectLst>
              <a:innerShdw blurRad="63500" dist="50800" dir="10800000">
                <a:prstClr val="black">
                  <a:alpha val="50000"/>
                </a:prstClr>
              </a:innerShdw>
            </a:effectLst>
          </p:spPr>
          <p:txBody>
            <a:bodyPr wrap="none" anchor="ctr"/>
            <a:lstStyle/>
            <a:p>
              <a:pPr algn="ctr">
                <a:defRPr/>
              </a:pPr>
              <a:endParaRPr lang="fr-FR">
                <a:solidFill>
                  <a:srgbClr val="FF6600"/>
                </a:solidFill>
                <a:latin typeface="Arial" charset="0"/>
              </a:endParaRPr>
            </a:p>
          </p:txBody>
        </p:sp>
        <p:sp>
          <p:nvSpPr>
            <p:cNvPr id="61" name="Oval 35"/>
            <p:cNvSpPr>
              <a:spLocks noChangeAspect="1" noChangeArrowheads="1"/>
            </p:cNvSpPr>
            <p:nvPr/>
          </p:nvSpPr>
          <p:spPr bwMode="auto">
            <a:xfrm>
              <a:off x="4467710" y="1608433"/>
              <a:ext cx="152498" cy="160405"/>
            </a:xfrm>
            <a:prstGeom prst="ellipse">
              <a:avLst/>
            </a:prstGeom>
            <a:solidFill>
              <a:srgbClr val="FF6600"/>
            </a:solidFill>
            <a:ln w="9525">
              <a:noFill/>
              <a:round/>
              <a:headEnd/>
              <a:tailEnd/>
            </a:ln>
            <a:effectLst>
              <a:innerShdw blurRad="63500" dist="50800" dir="10800000">
                <a:prstClr val="black">
                  <a:alpha val="50000"/>
                </a:prstClr>
              </a:innerShdw>
            </a:effectLst>
          </p:spPr>
          <p:txBody>
            <a:bodyPr wrap="none" anchor="ctr"/>
            <a:lstStyle/>
            <a:p>
              <a:pPr algn="ctr">
                <a:defRPr/>
              </a:pPr>
              <a:endParaRPr lang="fr-FR">
                <a:solidFill>
                  <a:srgbClr val="FF6600"/>
                </a:solidFill>
                <a:latin typeface="Arial" charset="0"/>
              </a:endParaRPr>
            </a:p>
          </p:txBody>
        </p:sp>
        <p:sp>
          <p:nvSpPr>
            <p:cNvPr id="62" name="Oval 36"/>
            <p:cNvSpPr>
              <a:spLocks noChangeAspect="1" noChangeArrowheads="1"/>
            </p:cNvSpPr>
            <p:nvPr/>
          </p:nvSpPr>
          <p:spPr bwMode="auto">
            <a:xfrm>
              <a:off x="4545654" y="1527101"/>
              <a:ext cx="155886" cy="159275"/>
            </a:xfrm>
            <a:prstGeom prst="ellipse">
              <a:avLst/>
            </a:prstGeom>
            <a:solidFill>
              <a:srgbClr val="FF6600"/>
            </a:solidFill>
            <a:ln w="9525">
              <a:noFill/>
              <a:round/>
              <a:headEnd/>
              <a:tailEnd/>
            </a:ln>
            <a:effectLst>
              <a:innerShdw blurRad="63500" dist="50800" dir="10800000">
                <a:prstClr val="black">
                  <a:alpha val="50000"/>
                </a:prstClr>
              </a:innerShdw>
            </a:effectLst>
          </p:spPr>
          <p:txBody>
            <a:bodyPr wrap="none" anchor="ctr"/>
            <a:lstStyle/>
            <a:p>
              <a:pPr algn="ctr">
                <a:defRPr/>
              </a:pPr>
              <a:endParaRPr lang="fr-FR">
                <a:solidFill>
                  <a:srgbClr val="FF6600"/>
                </a:solidFill>
                <a:latin typeface="Arial" charset="0"/>
              </a:endParaRPr>
            </a:p>
          </p:txBody>
        </p:sp>
        <p:sp>
          <p:nvSpPr>
            <p:cNvPr id="63" name="Oval 37"/>
            <p:cNvSpPr>
              <a:spLocks noChangeAspect="1" noChangeArrowheads="1"/>
            </p:cNvSpPr>
            <p:nvPr/>
          </p:nvSpPr>
          <p:spPr bwMode="auto">
            <a:xfrm>
              <a:off x="4389767" y="1527101"/>
              <a:ext cx="154756" cy="159275"/>
            </a:xfrm>
            <a:prstGeom prst="ellipse">
              <a:avLst/>
            </a:prstGeom>
            <a:solidFill>
              <a:srgbClr val="FF6600"/>
            </a:solidFill>
            <a:ln w="9525">
              <a:noFill/>
              <a:round/>
              <a:headEnd/>
              <a:tailEnd/>
            </a:ln>
            <a:effectLst>
              <a:innerShdw blurRad="63500" dist="50800" dir="10800000">
                <a:prstClr val="black">
                  <a:alpha val="50000"/>
                </a:prstClr>
              </a:innerShdw>
            </a:effectLst>
          </p:spPr>
          <p:txBody>
            <a:bodyPr wrap="none" anchor="ctr"/>
            <a:lstStyle/>
            <a:p>
              <a:pPr algn="ctr">
                <a:defRPr/>
              </a:pPr>
              <a:endParaRPr lang="fr-FR">
                <a:solidFill>
                  <a:srgbClr val="FF6600"/>
                </a:solidFill>
                <a:latin typeface="Arial" charset="0"/>
              </a:endParaRPr>
            </a:p>
          </p:txBody>
        </p:sp>
        <p:sp>
          <p:nvSpPr>
            <p:cNvPr id="64" name="Oval 38"/>
            <p:cNvSpPr>
              <a:spLocks noChangeAspect="1" noChangeArrowheads="1"/>
            </p:cNvSpPr>
            <p:nvPr/>
          </p:nvSpPr>
          <p:spPr bwMode="auto">
            <a:xfrm>
              <a:off x="4545654" y="1364437"/>
              <a:ext cx="155886" cy="160405"/>
            </a:xfrm>
            <a:prstGeom prst="ellipse">
              <a:avLst/>
            </a:prstGeom>
            <a:solidFill>
              <a:srgbClr val="FF6600"/>
            </a:solidFill>
            <a:ln w="9525">
              <a:noFill/>
              <a:round/>
              <a:headEnd/>
              <a:tailEnd/>
            </a:ln>
            <a:effectLst>
              <a:innerShdw blurRad="63500" dist="50800" dir="10800000">
                <a:prstClr val="black">
                  <a:alpha val="50000"/>
                </a:prstClr>
              </a:innerShdw>
            </a:effectLst>
          </p:spPr>
          <p:txBody>
            <a:bodyPr wrap="none" anchor="ctr"/>
            <a:lstStyle/>
            <a:p>
              <a:pPr algn="ctr">
                <a:defRPr/>
              </a:pPr>
              <a:endParaRPr lang="fr-FR">
                <a:solidFill>
                  <a:srgbClr val="FF6600"/>
                </a:solidFill>
                <a:latin typeface="Arial" charset="0"/>
              </a:endParaRPr>
            </a:p>
          </p:txBody>
        </p:sp>
        <p:sp>
          <p:nvSpPr>
            <p:cNvPr id="65" name="Oval 39"/>
            <p:cNvSpPr>
              <a:spLocks noChangeAspect="1" noChangeArrowheads="1"/>
            </p:cNvSpPr>
            <p:nvPr/>
          </p:nvSpPr>
          <p:spPr bwMode="auto">
            <a:xfrm>
              <a:off x="4389767" y="1364437"/>
              <a:ext cx="154756" cy="160405"/>
            </a:xfrm>
            <a:prstGeom prst="ellipse">
              <a:avLst/>
            </a:prstGeom>
            <a:solidFill>
              <a:srgbClr val="FF6600"/>
            </a:solidFill>
            <a:ln w="9525">
              <a:noFill/>
              <a:round/>
              <a:headEnd/>
              <a:tailEnd/>
            </a:ln>
            <a:effectLst>
              <a:innerShdw blurRad="63500" dist="50800" dir="10800000">
                <a:prstClr val="black">
                  <a:alpha val="50000"/>
                </a:prstClr>
              </a:innerShdw>
            </a:effectLst>
          </p:spPr>
          <p:txBody>
            <a:bodyPr wrap="none" anchor="ctr"/>
            <a:lstStyle/>
            <a:p>
              <a:pPr algn="ctr">
                <a:defRPr/>
              </a:pPr>
              <a:endParaRPr lang="fr-FR">
                <a:solidFill>
                  <a:srgbClr val="FF6600"/>
                </a:solidFill>
                <a:latin typeface="Arial" charset="0"/>
              </a:endParaRPr>
            </a:p>
          </p:txBody>
        </p:sp>
        <p:sp>
          <p:nvSpPr>
            <p:cNvPr id="66" name="Oval 40"/>
            <p:cNvSpPr>
              <a:spLocks noChangeAspect="1" noChangeArrowheads="1"/>
            </p:cNvSpPr>
            <p:nvPr/>
          </p:nvSpPr>
          <p:spPr bwMode="auto">
            <a:xfrm>
              <a:off x="4467710" y="1446899"/>
              <a:ext cx="152498" cy="159275"/>
            </a:xfrm>
            <a:prstGeom prst="ellipse">
              <a:avLst/>
            </a:prstGeom>
            <a:solidFill>
              <a:srgbClr val="FF6600"/>
            </a:solidFill>
            <a:ln w="9525">
              <a:noFill/>
              <a:round/>
              <a:headEnd/>
              <a:tailEnd/>
            </a:ln>
            <a:effectLst>
              <a:innerShdw blurRad="63500" dist="50800" dir="10800000">
                <a:prstClr val="black">
                  <a:alpha val="50000"/>
                </a:prstClr>
              </a:innerShdw>
            </a:effectLst>
          </p:spPr>
          <p:txBody>
            <a:bodyPr wrap="none" anchor="ctr"/>
            <a:lstStyle/>
            <a:p>
              <a:pPr algn="ctr">
                <a:defRPr/>
              </a:pPr>
              <a:endParaRPr lang="fr-FR">
                <a:solidFill>
                  <a:srgbClr val="FF6600"/>
                </a:solidFill>
                <a:latin typeface="Arial" charset="0"/>
              </a:endParaRPr>
            </a:p>
          </p:txBody>
        </p:sp>
        <p:sp>
          <p:nvSpPr>
            <p:cNvPr id="67" name="Oval 41"/>
            <p:cNvSpPr>
              <a:spLocks noChangeAspect="1" noChangeArrowheads="1"/>
            </p:cNvSpPr>
            <p:nvPr/>
          </p:nvSpPr>
          <p:spPr bwMode="auto">
            <a:xfrm>
              <a:off x="4645059" y="1370086"/>
              <a:ext cx="155886" cy="159275"/>
            </a:xfrm>
            <a:prstGeom prst="ellipse">
              <a:avLst/>
            </a:prstGeom>
            <a:solidFill>
              <a:srgbClr val="FF6600"/>
            </a:solidFill>
            <a:ln w="9525">
              <a:noFill/>
              <a:round/>
              <a:headEnd/>
              <a:tailEnd/>
            </a:ln>
            <a:effectLst>
              <a:innerShdw blurRad="63500" dist="50800" dir="10800000">
                <a:prstClr val="black">
                  <a:alpha val="50000"/>
                </a:prstClr>
              </a:innerShdw>
            </a:effectLst>
          </p:spPr>
          <p:txBody>
            <a:bodyPr wrap="none" anchor="ctr"/>
            <a:lstStyle/>
            <a:p>
              <a:pPr algn="ctr">
                <a:defRPr/>
              </a:pPr>
              <a:endParaRPr lang="fr-FR">
                <a:solidFill>
                  <a:srgbClr val="FF6600"/>
                </a:solidFill>
                <a:latin typeface="Arial" charset="0"/>
              </a:endParaRPr>
            </a:p>
          </p:txBody>
        </p:sp>
        <p:sp>
          <p:nvSpPr>
            <p:cNvPr id="68" name="Oval 42"/>
            <p:cNvSpPr>
              <a:spLocks noChangeAspect="1" noChangeArrowheads="1"/>
            </p:cNvSpPr>
            <p:nvPr/>
          </p:nvSpPr>
          <p:spPr bwMode="auto">
            <a:xfrm>
              <a:off x="4639411" y="1480788"/>
              <a:ext cx="154757" cy="159275"/>
            </a:xfrm>
            <a:prstGeom prst="ellipse">
              <a:avLst/>
            </a:prstGeom>
            <a:solidFill>
              <a:srgbClr val="FF6600"/>
            </a:solidFill>
            <a:ln w="9525">
              <a:noFill/>
              <a:round/>
              <a:headEnd/>
              <a:tailEnd/>
            </a:ln>
            <a:effectLst>
              <a:innerShdw blurRad="63500" dist="50800" dir="10800000">
                <a:prstClr val="black">
                  <a:alpha val="50000"/>
                </a:prstClr>
              </a:innerShdw>
            </a:effectLst>
          </p:spPr>
          <p:txBody>
            <a:bodyPr wrap="none" anchor="ctr"/>
            <a:lstStyle/>
            <a:p>
              <a:pPr algn="ctr">
                <a:defRPr/>
              </a:pPr>
              <a:endParaRPr lang="fr-FR">
                <a:solidFill>
                  <a:srgbClr val="FF6600"/>
                </a:solidFill>
                <a:latin typeface="Arial" charset="0"/>
              </a:endParaRPr>
            </a:p>
          </p:txBody>
        </p:sp>
        <p:sp>
          <p:nvSpPr>
            <p:cNvPr id="15484" name="Oval 43"/>
            <p:cNvSpPr>
              <a:spLocks noChangeAspect="1" noChangeArrowheads="1"/>
            </p:cNvSpPr>
            <p:nvPr/>
          </p:nvSpPr>
          <p:spPr bwMode="auto">
            <a:xfrm rot="394549">
              <a:off x="3928886" y="1098979"/>
              <a:ext cx="874319" cy="869800"/>
            </a:xfrm>
            <a:prstGeom prst="ellipse">
              <a:avLst/>
            </a:prstGeom>
            <a:noFill/>
            <a:ln w="38100">
              <a:solidFill>
                <a:srgbClr val="C47E00"/>
              </a:solidFill>
              <a:round/>
              <a:headEnd/>
              <a:tailEnd/>
            </a:ln>
          </p:spPr>
          <p:txBody>
            <a:bodyPr wrap="none" anchor="ctr"/>
            <a:lstStyle/>
            <a:p>
              <a:pPr algn="ctr"/>
              <a:endParaRPr lang="fr-FR">
                <a:cs typeface="Arial" pitchFamily="34" charset="0"/>
              </a:endParaRPr>
            </a:p>
          </p:txBody>
        </p:sp>
        <p:sp>
          <p:nvSpPr>
            <p:cNvPr id="70" name="Oval 47"/>
            <p:cNvSpPr>
              <a:spLocks noChangeAspect="1" noChangeArrowheads="1"/>
            </p:cNvSpPr>
            <p:nvPr/>
          </p:nvSpPr>
          <p:spPr bwMode="auto">
            <a:xfrm>
              <a:off x="3928886" y="1515805"/>
              <a:ext cx="155886" cy="160405"/>
            </a:xfrm>
            <a:prstGeom prst="ellipse">
              <a:avLst/>
            </a:prstGeom>
            <a:solidFill>
              <a:srgbClr val="FF6600"/>
            </a:solidFill>
            <a:ln w="9525">
              <a:noFill/>
              <a:round/>
              <a:headEnd/>
              <a:tailEnd/>
            </a:ln>
            <a:effectLst>
              <a:innerShdw blurRad="63500" dist="50800" dir="10800000">
                <a:prstClr val="black">
                  <a:alpha val="50000"/>
                </a:prstClr>
              </a:innerShdw>
            </a:effectLst>
          </p:spPr>
          <p:txBody>
            <a:bodyPr wrap="none" anchor="ctr"/>
            <a:lstStyle/>
            <a:p>
              <a:pPr algn="ctr">
                <a:defRPr/>
              </a:pPr>
              <a:endParaRPr lang="fr-FR">
                <a:solidFill>
                  <a:srgbClr val="FF6600"/>
                </a:solidFill>
                <a:latin typeface="Arial" charset="0"/>
              </a:endParaRPr>
            </a:p>
          </p:txBody>
        </p:sp>
        <p:sp>
          <p:nvSpPr>
            <p:cNvPr id="71" name="Oval 48"/>
            <p:cNvSpPr>
              <a:spLocks noChangeAspect="1" noChangeArrowheads="1"/>
            </p:cNvSpPr>
            <p:nvPr/>
          </p:nvSpPr>
          <p:spPr bwMode="auto">
            <a:xfrm>
              <a:off x="3940182" y="1387030"/>
              <a:ext cx="157016" cy="159275"/>
            </a:xfrm>
            <a:prstGeom prst="ellipse">
              <a:avLst/>
            </a:prstGeom>
            <a:solidFill>
              <a:srgbClr val="FF6600"/>
            </a:solidFill>
            <a:ln w="9525">
              <a:noFill/>
              <a:round/>
              <a:headEnd/>
              <a:tailEnd/>
            </a:ln>
            <a:effectLst>
              <a:innerShdw blurRad="63500" dist="50800" dir="10800000">
                <a:prstClr val="black">
                  <a:alpha val="50000"/>
                </a:prstClr>
              </a:innerShdw>
            </a:effectLst>
          </p:spPr>
          <p:txBody>
            <a:bodyPr wrap="none" anchor="ctr"/>
            <a:lstStyle/>
            <a:p>
              <a:pPr algn="ctr">
                <a:defRPr/>
              </a:pPr>
              <a:endParaRPr lang="fr-FR">
                <a:solidFill>
                  <a:srgbClr val="FF6600"/>
                </a:solidFill>
                <a:latin typeface="Arial" charset="0"/>
              </a:endParaRPr>
            </a:p>
          </p:txBody>
        </p:sp>
        <p:sp>
          <p:nvSpPr>
            <p:cNvPr id="72" name="Oval 49"/>
            <p:cNvSpPr>
              <a:spLocks noChangeAspect="1" noChangeArrowheads="1"/>
            </p:cNvSpPr>
            <p:nvPr/>
          </p:nvSpPr>
          <p:spPr bwMode="auto">
            <a:xfrm>
              <a:off x="4309565" y="1453677"/>
              <a:ext cx="153627" cy="160405"/>
            </a:xfrm>
            <a:prstGeom prst="ellipse">
              <a:avLst/>
            </a:prstGeom>
            <a:solidFill>
              <a:srgbClr val="FF6600"/>
            </a:solidFill>
            <a:ln w="9525">
              <a:noFill/>
              <a:round/>
              <a:headEnd/>
              <a:tailEnd/>
            </a:ln>
            <a:effectLst>
              <a:innerShdw blurRad="63500" dist="50800" dir="10800000">
                <a:prstClr val="black">
                  <a:alpha val="50000"/>
                </a:prstClr>
              </a:innerShdw>
            </a:effectLst>
          </p:spPr>
          <p:txBody>
            <a:bodyPr wrap="none" anchor="ctr"/>
            <a:lstStyle/>
            <a:p>
              <a:pPr algn="ctr">
                <a:defRPr/>
              </a:pPr>
              <a:endParaRPr lang="fr-FR">
                <a:solidFill>
                  <a:srgbClr val="FF6600"/>
                </a:solidFill>
                <a:latin typeface="Arial" charset="0"/>
              </a:endParaRPr>
            </a:p>
          </p:txBody>
        </p:sp>
      </p:grpSp>
      <p:sp>
        <p:nvSpPr>
          <p:cNvPr id="74" name="Rectangle 66"/>
          <p:cNvSpPr>
            <a:spLocks noChangeArrowheads="1"/>
          </p:cNvSpPr>
          <p:nvPr/>
        </p:nvSpPr>
        <p:spPr bwMode="auto">
          <a:xfrm>
            <a:off x="3109913" y="0"/>
            <a:ext cx="2771775" cy="508000"/>
          </a:xfrm>
          <a:prstGeom prst="rect">
            <a:avLst/>
          </a:prstGeom>
          <a:noFill/>
          <a:ln w="9525">
            <a:noFill/>
            <a:miter lim="800000"/>
            <a:headEnd/>
            <a:tailEnd/>
          </a:ln>
        </p:spPr>
        <p:txBody>
          <a:bodyPr wrap="none">
            <a:spAutoFit/>
          </a:bodyPr>
          <a:lstStyle/>
          <a:p>
            <a:pPr algn="ctr">
              <a:defRPr/>
            </a:pPr>
            <a:r>
              <a:rPr lang="en-US" sz="2700" dirty="0">
                <a:solidFill>
                  <a:srgbClr val="3333CC"/>
                </a:solidFill>
                <a:latin typeface="+mj-lt"/>
              </a:rPr>
              <a:t>Atomic contact</a:t>
            </a:r>
            <a:endParaRPr lang="fr-FR" sz="2700" dirty="0">
              <a:solidFill>
                <a:srgbClr val="3333CC"/>
              </a:solidFill>
              <a:latin typeface="+mj-lt"/>
            </a:endParaRPr>
          </a:p>
        </p:txBody>
      </p:sp>
      <p:sp>
        <p:nvSpPr>
          <p:cNvPr id="15367" name="ZoneTexte 74"/>
          <p:cNvSpPr txBox="1">
            <a:spLocks noChangeArrowheads="1"/>
          </p:cNvSpPr>
          <p:nvPr/>
        </p:nvSpPr>
        <p:spPr bwMode="auto">
          <a:xfrm>
            <a:off x="5221288" y="3368675"/>
            <a:ext cx="2798762" cy="369888"/>
          </a:xfrm>
          <a:prstGeom prst="rect">
            <a:avLst/>
          </a:prstGeom>
          <a:noFill/>
          <a:ln w="9525">
            <a:noFill/>
            <a:miter lim="800000"/>
            <a:headEnd/>
            <a:tailEnd/>
          </a:ln>
        </p:spPr>
        <p:txBody>
          <a:bodyPr>
            <a:spAutoFit/>
          </a:bodyPr>
          <a:lstStyle/>
          <a:p>
            <a:pPr algn="ctr"/>
            <a:r>
              <a:rPr lang="fr-FR">
                <a:cs typeface="Arial" pitchFamily="34" charset="0"/>
              </a:rPr>
              <a:t>few channels, </a:t>
            </a:r>
            <a:r>
              <a:rPr lang="fr-FR">
                <a:solidFill>
                  <a:srgbClr val="6600FF"/>
                </a:solidFill>
                <a:cs typeface="Arial" pitchFamily="34" charset="0"/>
              </a:rPr>
              <a:t>{</a:t>
            </a:r>
            <a:r>
              <a:rPr lang="fr-FR">
                <a:solidFill>
                  <a:srgbClr val="6600FF"/>
                </a:solidFill>
                <a:latin typeface="Symbol" pitchFamily="18" charset="2"/>
                <a:cs typeface="Arial" pitchFamily="34" charset="0"/>
              </a:rPr>
              <a:t>t</a:t>
            </a:r>
            <a:r>
              <a:rPr lang="fr-FR" baseline="-25000">
                <a:solidFill>
                  <a:srgbClr val="6600FF"/>
                </a:solidFill>
                <a:cs typeface="Arial" pitchFamily="34" charset="0"/>
              </a:rPr>
              <a:t>i</a:t>
            </a:r>
            <a:r>
              <a:rPr lang="fr-FR">
                <a:solidFill>
                  <a:srgbClr val="6600FF"/>
                </a:solidFill>
                <a:cs typeface="Arial" pitchFamily="34" charset="0"/>
              </a:rPr>
              <a:t>} </a:t>
            </a:r>
            <a:r>
              <a:rPr lang="fr-FR">
                <a:cs typeface="Arial" pitchFamily="34" charset="0"/>
              </a:rPr>
              <a:t>tunable</a:t>
            </a:r>
            <a:endParaRPr lang="en-US">
              <a:cs typeface="Arial" pitchFamily="34" charset="0"/>
            </a:endParaRPr>
          </a:p>
        </p:txBody>
      </p:sp>
      <p:grpSp>
        <p:nvGrpSpPr>
          <p:cNvPr id="4" name="Groupe 76"/>
          <p:cNvGrpSpPr>
            <a:grpSpLocks/>
          </p:cNvGrpSpPr>
          <p:nvPr/>
        </p:nvGrpSpPr>
        <p:grpSpPr bwMode="auto">
          <a:xfrm>
            <a:off x="228600" y="2420938"/>
            <a:ext cx="4395788" cy="3906837"/>
            <a:chOff x="30122" y="2735253"/>
            <a:chExt cx="4395826" cy="3906891"/>
          </a:xfrm>
        </p:grpSpPr>
        <p:sp>
          <p:nvSpPr>
            <p:cNvPr id="78" name="Text Box 77"/>
            <p:cNvSpPr txBox="1">
              <a:spLocks noChangeArrowheads="1"/>
            </p:cNvSpPr>
            <p:nvPr/>
          </p:nvSpPr>
          <p:spPr bwMode="auto">
            <a:xfrm>
              <a:off x="30122" y="4048133"/>
              <a:ext cx="1150948" cy="366718"/>
            </a:xfrm>
            <a:prstGeom prst="rect">
              <a:avLst/>
            </a:prstGeom>
            <a:noFill/>
            <a:ln w="9525">
              <a:noFill/>
              <a:miter lim="800000"/>
              <a:headEnd/>
              <a:tailEnd/>
            </a:ln>
            <a:effectLst/>
          </p:spPr>
          <p:txBody>
            <a:bodyPr>
              <a:spAutoFit/>
            </a:bodyPr>
            <a:lstStyle/>
            <a:p>
              <a:pPr algn="ctr">
                <a:spcBef>
                  <a:spcPct val="50000"/>
                </a:spcBef>
                <a:defRPr/>
              </a:pPr>
              <a:r>
                <a:rPr lang="en-US" b="1" dirty="0">
                  <a:solidFill>
                    <a:schemeClr val="bg1">
                      <a:lumMod val="50000"/>
                    </a:schemeClr>
                  </a:solidFill>
                  <a:latin typeface="Arial" charset="0"/>
                </a:rPr>
                <a:t>Al film</a:t>
              </a:r>
            </a:p>
          </p:txBody>
        </p:sp>
        <p:grpSp>
          <p:nvGrpSpPr>
            <p:cNvPr id="5" name="Groupe 77"/>
            <p:cNvGrpSpPr>
              <a:grpSpLocks/>
            </p:cNvGrpSpPr>
            <p:nvPr/>
          </p:nvGrpSpPr>
          <p:grpSpPr bwMode="auto">
            <a:xfrm>
              <a:off x="642105" y="2735253"/>
              <a:ext cx="3783843" cy="3906891"/>
              <a:chOff x="642105" y="2735253"/>
              <a:chExt cx="3783843" cy="3906891"/>
            </a:xfrm>
          </p:grpSpPr>
          <p:graphicFrame>
            <p:nvGraphicFramePr>
              <p:cNvPr id="15364" name="Object 2"/>
              <p:cNvGraphicFramePr>
                <a:graphicFrameLocks noChangeAspect="1"/>
              </p:cNvGraphicFramePr>
              <p:nvPr/>
            </p:nvGraphicFramePr>
            <p:xfrm>
              <a:off x="1136471" y="2735253"/>
              <a:ext cx="2289360" cy="1716111"/>
            </p:xfrm>
            <a:graphic>
              <a:graphicData uri="http://schemas.openxmlformats.org/presentationml/2006/ole">
                <p:oleObj spid="_x0000_s242692" r:id="rId3" imgW="8673120" imgH="6454440" progId="">
                  <p:embed/>
                </p:oleObj>
              </a:graphicData>
            </a:graphic>
          </p:graphicFrame>
          <p:sp>
            <p:nvSpPr>
              <p:cNvPr id="15379" name="Freeform 27"/>
              <p:cNvSpPr>
                <a:spLocks noChangeAspect="1"/>
              </p:cNvSpPr>
              <p:nvPr/>
            </p:nvSpPr>
            <p:spPr bwMode="auto">
              <a:xfrm>
                <a:off x="2317762" y="5618179"/>
                <a:ext cx="1057275" cy="87313"/>
              </a:xfrm>
              <a:custGeom>
                <a:avLst/>
                <a:gdLst>
                  <a:gd name="T0" fmla="*/ 0 w 874"/>
                  <a:gd name="T1" fmla="*/ 0 h 84"/>
                  <a:gd name="T2" fmla="*/ 2147483647 w 874"/>
                  <a:gd name="T3" fmla="*/ 2147483647 h 84"/>
                  <a:gd name="T4" fmla="*/ 2147483647 w 874"/>
                  <a:gd name="T5" fmla="*/ 2147483647 h 84"/>
                  <a:gd name="T6" fmla="*/ 2147483647 w 874"/>
                  <a:gd name="T7" fmla="*/ 2147483647 h 84"/>
                  <a:gd name="T8" fmla="*/ 2147483647 w 874"/>
                  <a:gd name="T9" fmla="*/ 2147483647 h 84"/>
                  <a:gd name="T10" fmla="*/ 0 w 874"/>
                  <a:gd name="T11" fmla="*/ 0 h 84"/>
                  <a:gd name="T12" fmla="*/ 0 60000 65536"/>
                  <a:gd name="T13" fmla="*/ 0 60000 65536"/>
                  <a:gd name="T14" fmla="*/ 0 60000 65536"/>
                  <a:gd name="T15" fmla="*/ 0 60000 65536"/>
                  <a:gd name="T16" fmla="*/ 0 60000 65536"/>
                  <a:gd name="T17" fmla="*/ 0 60000 65536"/>
                  <a:gd name="T18" fmla="*/ 0 w 874"/>
                  <a:gd name="T19" fmla="*/ 0 h 84"/>
                  <a:gd name="T20" fmla="*/ 874 w 874"/>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874" h="84">
                    <a:moveTo>
                      <a:pt x="0" y="0"/>
                    </a:moveTo>
                    <a:lnTo>
                      <a:pt x="227" y="8"/>
                    </a:lnTo>
                    <a:lnTo>
                      <a:pt x="449" y="25"/>
                    </a:lnTo>
                    <a:lnTo>
                      <a:pt x="668" y="50"/>
                    </a:lnTo>
                    <a:lnTo>
                      <a:pt x="874" y="84"/>
                    </a:lnTo>
                    <a:lnTo>
                      <a:pt x="0" y="0"/>
                    </a:lnTo>
                    <a:close/>
                  </a:path>
                </a:pathLst>
              </a:custGeom>
              <a:solidFill>
                <a:srgbClr val="9100FB"/>
              </a:solidFill>
              <a:ln w="9525">
                <a:noFill/>
                <a:round/>
                <a:headEnd/>
                <a:tailEnd/>
              </a:ln>
            </p:spPr>
            <p:txBody>
              <a:bodyPr/>
              <a:lstStyle/>
              <a:p>
                <a:pPr algn="ctr"/>
                <a:endParaRPr lang="fr-FR">
                  <a:cs typeface="Arial" pitchFamily="34" charset="0"/>
                </a:endParaRPr>
              </a:p>
            </p:txBody>
          </p:sp>
          <p:sp>
            <p:nvSpPr>
              <p:cNvPr id="15380" name="Oval 28"/>
              <p:cNvSpPr>
                <a:spLocks noChangeAspect="1" noChangeArrowheads="1"/>
              </p:cNvSpPr>
              <p:nvPr/>
            </p:nvSpPr>
            <p:spPr bwMode="auto">
              <a:xfrm>
                <a:off x="909650" y="5356242"/>
                <a:ext cx="179387" cy="160337"/>
              </a:xfrm>
              <a:prstGeom prst="ellipse">
                <a:avLst/>
              </a:prstGeom>
              <a:solidFill>
                <a:srgbClr val="855705"/>
              </a:solidFill>
              <a:ln w="9525">
                <a:noFill/>
                <a:round/>
                <a:headEnd/>
                <a:tailEnd/>
              </a:ln>
            </p:spPr>
            <p:txBody>
              <a:bodyPr wrap="none" anchor="ctr"/>
              <a:lstStyle/>
              <a:p>
                <a:pPr algn="ctr"/>
                <a:endParaRPr lang="fr-FR">
                  <a:cs typeface="Arial" pitchFamily="34" charset="0"/>
                </a:endParaRPr>
              </a:p>
            </p:txBody>
          </p:sp>
          <p:sp>
            <p:nvSpPr>
              <p:cNvPr id="15381" name="Oval 29"/>
              <p:cNvSpPr>
                <a:spLocks noChangeAspect="1" noChangeArrowheads="1"/>
              </p:cNvSpPr>
              <p:nvPr/>
            </p:nvSpPr>
            <p:spPr bwMode="auto">
              <a:xfrm>
                <a:off x="3394087" y="5349892"/>
                <a:ext cx="179388" cy="160337"/>
              </a:xfrm>
              <a:prstGeom prst="ellipse">
                <a:avLst/>
              </a:prstGeom>
              <a:solidFill>
                <a:srgbClr val="855705"/>
              </a:solidFill>
              <a:ln w="9525">
                <a:noFill/>
                <a:round/>
                <a:headEnd/>
                <a:tailEnd/>
              </a:ln>
            </p:spPr>
            <p:txBody>
              <a:bodyPr wrap="none" anchor="ctr"/>
              <a:lstStyle/>
              <a:p>
                <a:pPr algn="ctr"/>
                <a:endParaRPr lang="fr-FR">
                  <a:cs typeface="Arial" pitchFamily="34" charset="0"/>
                </a:endParaRPr>
              </a:p>
            </p:txBody>
          </p:sp>
          <p:sp>
            <p:nvSpPr>
              <p:cNvPr id="15382" name="Freeform 30"/>
              <p:cNvSpPr>
                <a:spLocks noChangeAspect="1"/>
              </p:cNvSpPr>
              <p:nvPr/>
            </p:nvSpPr>
            <p:spPr bwMode="auto">
              <a:xfrm>
                <a:off x="841387" y="5546754"/>
                <a:ext cx="2830513" cy="466725"/>
              </a:xfrm>
              <a:custGeom>
                <a:avLst/>
                <a:gdLst>
                  <a:gd name="T0" fmla="*/ 2147483647 w 2339"/>
                  <a:gd name="T1" fmla="*/ 2147483647 h 260"/>
                  <a:gd name="T2" fmla="*/ 2147483647 w 2339"/>
                  <a:gd name="T3" fmla="*/ 2147483647 h 260"/>
                  <a:gd name="T4" fmla="*/ 2147483647 w 2339"/>
                  <a:gd name="T5" fmla="*/ 2147483647 h 260"/>
                  <a:gd name="T6" fmla="*/ 2147483647 w 2339"/>
                  <a:gd name="T7" fmla="*/ 2147483647 h 260"/>
                  <a:gd name="T8" fmla="*/ 2147483647 w 2339"/>
                  <a:gd name="T9" fmla="*/ 2147483647 h 260"/>
                  <a:gd name="T10" fmla="*/ 2147483647 w 2339"/>
                  <a:gd name="T11" fmla="*/ 2147483647 h 260"/>
                  <a:gd name="T12" fmla="*/ 2147483647 w 2339"/>
                  <a:gd name="T13" fmla="*/ 0 h 260"/>
                  <a:gd name="T14" fmla="*/ 2147483647 w 2339"/>
                  <a:gd name="T15" fmla="*/ 2147483647 h 260"/>
                  <a:gd name="T16" fmla="*/ 2147483647 w 2339"/>
                  <a:gd name="T17" fmla="*/ 2147483647 h 260"/>
                  <a:gd name="T18" fmla="*/ 2147483647 w 2339"/>
                  <a:gd name="T19" fmla="*/ 2147483647 h 260"/>
                  <a:gd name="T20" fmla="*/ 2147483647 w 2339"/>
                  <a:gd name="T21" fmla="*/ 2147483647 h 260"/>
                  <a:gd name="T22" fmla="*/ 2147483647 w 2339"/>
                  <a:gd name="T23" fmla="*/ 2147483647 h 260"/>
                  <a:gd name="T24" fmla="*/ 0 w 2339"/>
                  <a:gd name="T25" fmla="*/ 2147483647 h 260"/>
                  <a:gd name="T26" fmla="*/ 0 w 2339"/>
                  <a:gd name="T27" fmla="*/ 2147483647 h 260"/>
                  <a:gd name="T28" fmla="*/ 0 w 2339"/>
                  <a:gd name="T29" fmla="*/ 2147483647 h 260"/>
                  <a:gd name="T30" fmla="*/ 0 w 2339"/>
                  <a:gd name="T31" fmla="*/ 2147483647 h 260"/>
                  <a:gd name="T32" fmla="*/ 2147483647 w 2339"/>
                  <a:gd name="T33" fmla="*/ 2147483647 h 260"/>
                  <a:gd name="T34" fmla="*/ 2147483647 w 2339"/>
                  <a:gd name="T35" fmla="*/ 2147483647 h 260"/>
                  <a:gd name="T36" fmla="*/ 2147483647 w 2339"/>
                  <a:gd name="T37" fmla="*/ 2147483647 h 260"/>
                  <a:gd name="T38" fmla="*/ 2147483647 w 2339"/>
                  <a:gd name="T39" fmla="*/ 2147483647 h 260"/>
                  <a:gd name="T40" fmla="*/ 2147483647 w 2339"/>
                  <a:gd name="T41" fmla="*/ 2147483647 h 260"/>
                  <a:gd name="T42" fmla="*/ 2147483647 w 2339"/>
                  <a:gd name="T43" fmla="*/ 2147483647 h 260"/>
                  <a:gd name="T44" fmla="*/ 2147483647 w 2339"/>
                  <a:gd name="T45" fmla="*/ 2147483647 h 260"/>
                  <a:gd name="T46" fmla="*/ 2147483647 w 2339"/>
                  <a:gd name="T47" fmla="*/ 2147483647 h 260"/>
                  <a:gd name="T48" fmla="*/ 2147483647 w 2339"/>
                  <a:gd name="T49" fmla="*/ 2147483647 h 260"/>
                  <a:gd name="T50" fmla="*/ 2147483647 w 2339"/>
                  <a:gd name="T51" fmla="*/ 2147483647 h 260"/>
                  <a:gd name="T52" fmla="*/ 2147483647 w 2339"/>
                  <a:gd name="T53" fmla="*/ 2147483647 h 260"/>
                  <a:gd name="T54" fmla="*/ 2147483647 w 2339"/>
                  <a:gd name="T55" fmla="*/ 2147483647 h 260"/>
                  <a:gd name="T56" fmla="*/ 2147483647 w 2339"/>
                  <a:gd name="T57" fmla="*/ 2147483647 h 260"/>
                  <a:gd name="T58" fmla="*/ 2147483647 w 2339"/>
                  <a:gd name="T59" fmla="*/ 2147483647 h 26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39"/>
                  <a:gd name="T91" fmla="*/ 0 h 260"/>
                  <a:gd name="T92" fmla="*/ 2339 w 2339"/>
                  <a:gd name="T93" fmla="*/ 260 h 26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39" h="260">
                    <a:moveTo>
                      <a:pt x="2339" y="134"/>
                    </a:moveTo>
                    <a:lnTo>
                      <a:pt x="2213" y="101"/>
                    </a:lnTo>
                    <a:lnTo>
                      <a:pt x="2079" y="76"/>
                    </a:lnTo>
                    <a:lnTo>
                      <a:pt x="1940" y="50"/>
                    </a:lnTo>
                    <a:lnTo>
                      <a:pt x="1793" y="34"/>
                    </a:lnTo>
                    <a:lnTo>
                      <a:pt x="1487" y="8"/>
                    </a:lnTo>
                    <a:lnTo>
                      <a:pt x="1168" y="0"/>
                    </a:lnTo>
                    <a:lnTo>
                      <a:pt x="857" y="7"/>
                    </a:lnTo>
                    <a:lnTo>
                      <a:pt x="546" y="34"/>
                    </a:lnTo>
                    <a:lnTo>
                      <a:pt x="399" y="50"/>
                    </a:lnTo>
                    <a:lnTo>
                      <a:pt x="260" y="76"/>
                    </a:lnTo>
                    <a:lnTo>
                      <a:pt x="126" y="101"/>
                    </a:lnTo>
                    <a:lnTo>
                      <a:pt x="0" y="134"/>
                    </a:lnTo>
                    <a:lnTo>
                      <a:pt x="0" y="260"/>
                    </a:lnTo>
                    <a:lnTo>
                      <a:pt x="126" y="231"/>
                    </a:lnTo>
                    <a:lnTo>
                      <a:pt x="260" y="202"/>
                    </a:lnTo>
                    <a:lnTo>
                      <a:pt x="399" y="176"/>
                    </a:lnTo>
                    <a:lnTo>
                      <a:pt x="546" y="160"/>
                    </a:lnTo>
                    <a:lnTo>
                      <a:pt x="853" y="134"/>
                    </a:lnTo>
                    <a:lnTo>
                      <a:pt x="1168" y="126"/>
                    </a:lnTo>
                    <a:lnTo>
                      <a:pt x="1487" y="134"/>
                    </a:lnTo>
                    <a:lnTo>
                      <a:pt x="1793" y="160"/>
                    </a:lnTo>
                    <a:lnTo>
                      <a:pt x="1940" y="176"/>
                    </a:lnTo>
                    <a:lnTo>
                      <a:pt x="2079" y="202"/>
                    </a:lnTo>
                    <a:lnTo>
                      <a:pt x="2213" y="231"/>
                    </a:lnTo>
                    <a:lnTo>
                      <a:pt x="2339" y="260"/>
                    </a:lnTo>
                    <a:lnTo>
                      <a:pt x="2339" y="134"/>
                    </a:lnTo>
                    <a:close/>
                  </a:path>
                </a:pathLst>
              </a:custGeom>
              <a:solidFill>
                <a:srgbClr val="FFCC00"/>
              </a:solidFill>
              <a:ln w="31750">
                <a:noFill/>
                <a:round/>
                <a:headEnd/>
                <a:tailEnd/>
              </a:ln>
            </p:spPr>
            <p:txBody>
              <a:bodyPr/>
              <a:lstStyle/>
              <a:p>
                <a:pPr algn="ctr"/>
                <a:endParaRPr lang="fr-FR">
                  <a:cs typeface="Arial" pitchFamily="34" charset="0"/>
                </a:endParaRPr>
              </a:p>
            </p:txBody>
          </p:sp>
          <p:sp>
            <p:nvSpPr>
              <p:cNvPr id="15383" name="Freeform 31"/>
              <p:cNvSpPr>
                <a:spLocks noChangeAspect="1"/>
              </p:cNvSpPr>
              <p:nvPr/>
            </p:nvSpPr>
            <p:spPr bwMode="auto">
              <a:xfrm>
                <a:off x="842975" y="5341954"/>
                <a:ext cx="2830512" cy="473075"/>
              </a:xfrm>
              <a:custGeom>
                <a:avLst/>
                <a:gdLst>
                  <a:gd name="T0" fmla="*/ 2147483647 w 2339"/>
                  <a:gd name="T1" fmla="*/ 2147483647 h 264"/>
                  <a:gd name="T2" fmla="*/ 2147483647 w 2339"/>
                  <a:gd name="T3" fmla="*/ 2147483647 h 264"/>
                  <a:gd name="T4" fmla="*/ 2147483647 w 2339"/>
                  <a:gd name="T5" fmla="*/ 2147483647 h 264"/>
                  <a:gd name="T6" fmla="*/ 2147483647 w 2339"/>
                  <a:gd name="T7" fmla="*/ 2147483647 h 264"/>
                  <a:gd name="T8" fmla="*/ 2147483647 w 2339"/>
                  <a:gd name="T9" fmla="*/ 2147483647 h 264"/>
                  <a:gd name="T10" fmla="*/ 2147483647 w 2339"/>
                  <a:gd name="T11" fmla="*/ 2147483647 h 264"/>
                  <a:gd name="T12" fmla="*/ 2147483647 w 2339"/>
                  <a:gd name="T13" fmla="*/ 0 h 264"/>
                  <a:gd name="T14" fmla="*/ 2147483647 w 2339"/>
                  <a:gd name="T15" fmla="*/ 2147483647 h 264"/>
                  <a:gd name="T16" fmla="*/ 2147483647 w 2339"/>
                  <a:gd name="T17" fmla="*/ 2147483647 h 264"/>
                  <a:gd name="T18" fmla="*/ 2147483647 w 2339"/>
                  <a:gd name="T19" fmla="*/ 2147483647 h 264"/>
                  <a:gd name="T20" fmla="*/ 2147483647 w 2339"/>
                  <a:gd name="T21" fmla="*/ 2147483647 h 264"/>
                  <a:gd name="T22" fmla="*/ 2147483647 w 2339"/>
                  <a:gd name="T23" fmla="*/ 2147483647 h 264"/>
                  <a:gd name="T24" fmla="*/ 0 w 2339"/>
                  <a:gd name="T25" fmla="*/ 2147483647 h 264"/>
                  <a:gd name="T26" fmla="*/ 0 w 2339"/>
                  <a:gd name="T27" fmla="*/ 2147483647 h 264"/>
                  <a:gd name="T28" fmla="*/ 0 w 2339"/>
                  <a:gd name="T29" fmla="*/ 2147483647 h 264"/>
                  <a:gd name="T30" fmla="*/ 0 w 2339"/>
                  <a:gd name="T31" fmla="*/ 2147483647 h 264"/>
                  <a:gd name="T32" fmla="*/ 2147483647 w 2339"/>
                  <a:gd name="T33" fmla="*/ 2147483647 h 264"/>
                  <a:gd name="T34" fmla="*/ 2147483647 w 2339"/>
                  <a:gd name="T35" fmla="*/ 2147483647 h 264"/>
                  <a:gd name="T36" fmla="*/ 2147483647 w 2339"/>
                  <a:gd name="T37" fmla="*/ 2147483647 h 264"/>
                  <a:gd name="T38" fmla="*/ 2147483647 w 2339"/>
                  <a:gd name="T39" fmla="*/ 2147483647 h 264"/>
                  <a:gd name="T40" fmla="*/ 2147483647 w 2339"/>
                  <a:gd name="T41" fmla="*/ 2147483647 h 264"/>
                  <a:gd name="T42" fmla="*/ 2147483647 w 2339"/>
                  <a:gd name="T43" fmla="*/ 2147483647 h 264"/>
                  <a:gd name="T44" fmla="*/ 2147483647 w 2339"/>
                  <a:gd name="T45" fmla="*/ 2147483647 h 264"/>
                  <a:gd name="T46" fmla="*/ 2147483647 w 2339"/>
                  <a:gd name="T47" fmla="*/ 2147483647 h 264"/>
                  <a:gd name="T48" fmla="*/ 2147483647 w 2339"/>
                  <a:gd name="T49" fmla="*/ 2147483647 h 264"/>
                  <a:gd name="T50" fmla="*/ 2147483647 w 2339"/>
                  <a:gd name="T51" fmla="*/ 2147483647 h 264"/>
                  <a:gd name="T52" fmla="*/ 2147483647 w 2339"/>
                  <a:gd name="T53" fmla="*/ 2147483647 h 264"/>
                  <a:gd name="T54" fmla="*/ 2147483647 w 2339"/>
                  <a:gd name="T55" fmla="*/ 2147483647 h 264"/>
                  <a:gd name="T56" fmla="*/ 2147483647 w 2339"/>
                  <a:gd name="T57" fmla="*/ 2147483647 h 264"/>
                  <a:gd name="T58" fmla="*/ 2147483647 w 2339"/>
                  <a:gd name="T59" fmla="*/ 2147483647 h 2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39"/>
                  <a:gd name="T91" fmla="*/ 0 h 264"/>
                  <a:gd name="T92" fmla="*/ 2339 w 2339"/>
                  <a:gd name="T93" fmla="*/ 264 h 2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39" h="264">
                    <a:moveTo>
                      <a:pt x="2339" y="134"/>
                    </a:moveTo>
                    <a:lnTo>
                      <a:pt x="2213" y="105"/>
                    </a:lnTo>
                    <a:lnTo>
                      <a:pt x="2079" y="75"/>
                    </a:lnTo>
                    <a:lnTo>
                      <a:pt x="1940" y="54"/>
                    </a:lnTo>
                    <a:lnTo>
                      <a:pt x="1793" y="33"/>
                    </a:lnTo>
                    <a:lnTo>
                      <a:pt x="1487" y="8"/>
                    </a:lnTo>
                    <a:lnTo>
                      <a:pt x="1168" y="0"/>
                    </a:lnTo>
                    <a:lnTo>
                      <a:pt x="853" y="8"/>
                    </a:lnTo>
                    <a:lnTo>
                      <a:pt x="546" y="33"/>
                    </a:lnTo>
                    <a:lnTo>
                      <a:pt x="399" y="54"/>
                    </a:lnTo>
                    <a:lnTo>
                      <a:pt x="260" y="75"/>
                    </a:lnTo>
                    <a:lnTo>
                      <a:pt x="126" y="105"/>
                    </a:lnTo>
                    <a:lnTo>
                      <a:pt x="0" y="134"/>
                    </a:lnTo>
                    <a:lnTo>
                      <a:pt x="0" y="264"/>
                    </a:lnTo>
                    <a:lnTo>
                      <a:pt x="126" y="231"/>
                    </a:lnTo>
                    <a:lnTo>
                      <a:pt x="260" y="205"/>
                    </a:lnTo>
                    <a:lnTo>
                      <a:pt x="399" y="180"/>
                    </a:lnTo>
                    <a:lnTo>
                      <a:pt x="546" y="163"/>
                    </a:lnTo>
                    <a:lnTo>
                      <a:pt x="853" y="138"/>
                    </a:lnTo>
                    <a:lnTo>
                      <a:pt x="1168" y="130"/>
                    </a:lnTo>
                    <a:lnTo>
                      <a:pt x="1487" y="138"/>
                    </a:lnTo>
                    <a:lnTo>
                      <a:pt x="1793" y="163"/>
                    </a:lnTo>
                    <a:lnTo>
                      <a:pt x="1940" y="180"/>
                    </a:lnTo>
                    <a:lnTo>
                      <a:pt x="2079" y="205"/>
                    </a:lnTo>
                    <a:lnTo>
                      <a:pt x="2213" y="231"/>
                    </a:lnTo>
                    <a:lnTo>
                      <a:pt x="2339" y="264"/>
                    </a:lnTo>
                    <a:lnTo>
                      <a:pt x="2339" y="134"/>
                    </a:lnTo>
                    <a:close/>
                  </a:path>
                </a:pathLst>
              </a:custGeom>
              <a:solidFill>
                <a:srgbClr val="70BC1F"/>
              </a:solidFill>
              <a:ln w="9525">
                <a:noFill/>
                <a:round/>
                <a:headEnd/>
                <a:tailEnd/>
              </a:ln>
            </p:spPr>
            <p:txBody>
              <a:bodyPr/>
              <a:lstStyle/>
              <a:p>
                <a:pPr algn="ctr"/>
                <a:endParaRPr lang="fr-FR">
                  <a:cs typeface="Arial" pitchFamily="34" charset="0"/>
                </a:endParaRPr>
              </a:p>
            </p:txBody>
          </p:sp>
          <p:sp>
            <p:nvSpPr>
              <p:cNvPr id="15384" name="Freeform 32"/>
              <p:cNvSpPr>
                <a:spLocks noChangeAspect="1"/>
              </p:cNvSpPr>
              <p:nvPr/>
            </p:nvSpPr>
            <p:spPr bwMode="auto">
              <a:xfrm>
                <a:off x="1973275" y="5343542"/>
                <a:ext cx="595312" cy="158750"/>
              </a:xfrm>
              <a:custGeom>
                <a:avLst/>
                <a:gdLst>
                  <a:gd name="T0" fmla="*/ 2147483647 w 139"/>
                  <a:gd name="T1" fmla="*/ 0 h 76"/>
                  <a:gd name="T2" fmla="*/ 2147483647 w 139"/>
                  <a:gd name="T3" fmla="*/ 2147483647 h 76"/>
                  <a:gd name="T4" fmla="*/ 2147483647 w 139"/>
                  <a:gd name="T5" fmla="*/ 2147483647 h 76"/>
                  <a:gd name="T6" fmla="*/ 2147483647 w 139"/>
                  <a:gd name="T7" fmla="*/ 2147483647 h 76"/>
                  <a:gd name="T8" fmla="*/ 2147483647 w 139"/>
                  <a:gd name="T9" fmla="*/ 2147483647 h 76"/>
                  <a:gd name="T10" fmla="*/ 2147483647 w 139"/>
                  <a:gd name="T11" fmla="*/ 2147483647 h 76"/>
                  <a:gd name="T12" fmla="*/ 2147483647 w 139"/>
                  <a:gd name="T13" fmla="*/ 2147483647 h 76"/>
                  <a:gd name="T14" fmla="*/ 2147483647 w 139"/>
                  <a:gd name="T15" fmla="*/ 2147483647 h 76"/>
                  <a:gd name="T16" fmla="*/ 2147483647 w 139"/>
                  <a:gd name="T17" fmla="*/ 2147483647 h 76"/>
                  <a:gd name="T18" fmla="*/ 0 w 139"/>
                  <a:gd name="T19" fmla="*/ 0 h 76"/>
                  <a:gd name="T20" fmla="*/ 0 w 139"/>
                  <a:gd name="T21" fmla="*/ 0 h 76"/>
                  <a:gd name="T22" fmla="*/ 2147483647 w 139"/>
                  <a:gd name="T23" fmla="*/ 0 h 76"/>
                  <a:gd name="T24" fmla="*/ 2147483647 w 139"/>
                  <a:gd name="T25" fmla="*/ 0 h 76"/>
                  <a:gd name="T26" fmla="*/ 2147483647 w 139"/>
                  <a:gd name="T27" fmla="*/ 0 h 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9"/>
                  <a:gd name="T43" fmla="*/ 0 h 76"/>
                  <a:gd name="T44" fmla="*/ 139 w 139"/>
                  <a:gd name="T45" fmla="*/ 76 h 7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9" h="76">
                    <a:moveTo>
                      <a:pt x="139" y="0"/>
                    </a:moveTo>
                    <a:lnTo>
                      <a:pt x="135" y="30"/>
                    </a:lnTo>
                    <a:lnTo>
                      <a:pt x="118" y="55"/>
                    </a:lnTo>
                    <a:lnTo>
                      <a:pt x="97" y="72"/>
                    </a:lnTo>
                    <a:lnTo>
                      <a:pt x="67" y="76"/>
                    </a:lnTo>
                    <a:lnTo>
                      <a:pt x="42" y="72"/>
                    </a:lnTo>
                    <a:lnTo>
                      <a:pt x="21" y="55"/>
                    </a:lnTo>
                    <a:lnTo>
                      <a:pt x="4" y="30"/>
                    </a:lnTo>
                    <a:lnTo>
                      <a:pt x="0" y="0"/>
                    </a:lnTo>
                    <a:lnTo>
                      <a:pt x="67" y="0"/>
                    </a:lnTo>
                    <a:lnTo>
                      <a:pt x="139" y="0"/>
                    </a:lnTo>
                    <a:close/>
                  </a:path>
                </a:pathLst>
              </a:custGeom>
              <a:solidFill>
                <a:schemeClr val="bg1"/>
              </a:solidFill>
              <a:ln w="9525">
                <a:noFill/>
                <a:round/>
                <a:headEnd/>
                <a:tailEnd/>
              </a:ln>
            </p:spPr>
            <p:txBody>
              <a:bodyPr/>
              <a:lstStyle/>
              <a:p>
                <a:pPr algn="ctr"/>
                <a:endParaRPr lang="fr-FR">
                  <a:cs typeface="Arial" pitchFamily="34" charset="0"/>
                </a:endParaRPr>
              </a:p>
            </p:txBody>
          </p:sp>
          <p:sp>
            <p:nvSpPr>
              <p:cNvPr id="15385" name="Freeform 33"/>
              <p:cNvSpPr>
                <a:spLocks noChangeAspect="1"/>
              </p:cNvSpPr>
              <p:nvPr/>
            </p:nvSpPr>
            <p:spPr bwMode="auto">
              <a:xfrm>
                <a:off x="1247787" y="5254642"/>
                <a:ext cx="2030413" cy="182562"/>
              </a:xfrm>
              <a:custGeom>
                <a:avLst/>
                <a:gdLst>
                  <a:gd name="T0" fmla="*/ 0 w 1354"/>
                  <a:gd name="T1" fmla="*/ 2147483647 h 130"/>
                  <a:gd name="T2" fmla="*/ 2147483647 w 1354"/>
                  <a:gd name="T3" fmla="*/ 2147483647 h 130"/>
                  <a:gd name="T4" fmla="*/ 0 60000 65536"/>
                  <a:gd name="T5" fmla="*/ 0 60000 65536"/>
                  <a:gd name="T6" fmla="*/ 0 w 1354"/>
                  <a:gd name="T7" fmla="*/ 0 h 130"/>
                  <a:gd name="T8" fmla="*/ 1354 w 1354"/>
                  <a:gd name="T9" fmla="*/ 130 h 130"/>
                </a:gdLst>
                <a:ahLst/>
                <a:cxnLst>
                  <a:cxn ang="T4">
                    <a:pos x="T0" y="T1"/>
                  </a:cxn>
                  <a:cxn ang="T5">
                    <a:pos x="T2" y="T3"/>
                  </a:cxn>
                </a:cxnLst>
                <a:rect l="T6" t="T7" r="T8" b="T9"/>
                <a:pathLst>
                  <a:path w="1354" h="130">
                    <a:moveTo>
                      <a:pt x="0" y="130"/>
                    </a:moveTo>
                    <a:cubicBezTo>
                      <a:pt x="591" y="0"/>
                      <a:pt x="812" y="24"/>
                      <a:pt x="1354" y="120"/>
                    </a:cubicBezTo>
                  </a:path>
                </a:pathLst>
              </a:custGeom>
              <a:noFill/>
              <a:ln w="76200">
                <a:solidFill>
                  <a:srgbClr val="A9B7AF"/>
                </a:solidFill>
                <a:round/>
                <a:headEnd/>
                <a:tailEnd/>
              </a:ln>
            </p:spPr>
            <p:txBody>
              <a:bodyPr wrap="none" anchor="ctr"/>
              <a:lstStyle/>
              <a:p>
                <a:pPr algn="ctr"/>
                <a:endParaRPr lang="fr-FR">
                  <a:cs typeface="Arial" pitchFamily="34" charset="0"/>
                </a:endParaRPr>
              </a:p>
            </p:txBody>
          </p:sp>
          <p:sp>
            <p:nvSpPr>
              <p:cNvPr id="15386" name="Rectangle 34"/>
              <p:cNvSpPr>
                <a:spLocks noChangeArrowheads="1"/>
              </p:cNvSpPr>
              <p:nvPr/>
            </p:nvSpPr>
            <p:spPr bwMode="auto">
              <a:xfrm>
                <a:off x="2182825" y="5181617"/>
                <a:ext cx="158750" cy="228600"/>
              </a:xfrm>
              <a:prstGeom prst="rect">
                <a:avLst/>
              </a:prstGeom>
              <a:solidFill>
                <a:schemeClr val="bg1"/>
              </a:solidFill>
              <a:ln w="9525">
                <a:solidFill>
                  <a:schemeClr val="bg1"/>
                </a:solidFill>
                <a:miter lim="800000"/>
                <a:headEnd/>
                <a:tailEnd/>
              </a:ln>
            </p:spPr>
            <p:txBody>
              <a:bodyPr wrap="none" anchor="ctr"/>
              <a:lstStyle/>
              <a:p>
                <a:pPr algn="ctr"/>
                <a:endParaRPr lang="fr-FR">
                  <a:cs typeface="Arial" pitchFamily="34" charset="0"/>
                </a:endParaRPr>
              </a:p>
            </p:txBody>
          </p:sp>
          <p:sp>
            <p:nvSpPr>
              <p:cNvPr id="15387" name="Line 36"/>
              <p:cNvSpPr>
                <a:spLocks noChangeAspect="1" noChangeShapeType="1"/>
              </p:cNvSpPr>
              <p:nvPr/>
            </p:nvSpPr>
            <p:spPr bwMode="auto">
              <a:xfrm>
                <a:off x="2114562" y="5157804"/>
                <a:ext cx="271463" cy="0"/>
              </a:xfrm>
              <a:prstGeom prst="line">
                <a:avLst/>
              </a:prstGeom>
              <a:noFill/>
              <a:ln w="38100">
                <a:solidFill>
                  <a:srgbClr val="666699"/>
                </a:solidFill>
                <a:round/>
                <a:headEnd type="triangle" w="med" len="med"/>
                <a:tailEnd type="triangle" w="med" len="med"/>
              </a:ln>
            </p:spPr>
            <p:txBody>
              <a:bodyPr wrap="none" anchor="ctr"/>
              <a:lstStyle/>
              <a:p>
                <a:endParaRPr lang="fr-FR"/>
              </a:p>
            </p:txBody>
          </p:sp>
          <p:sp>
            <p:nvSpPr>
              <p:cNvPr id="15388" name="Text Box 37"/>
              <p:cNvSpPr txBox="1">
                <a:spLocks noChangeAspect="1" noChangeArrowheads="1"/>
              </p:cNvSpPr>
              <p:nvPr/>
            </p:nvSpPr>
            <p:spPr bwMode="auto">
              <a:xfrm>
                <a:off x="2028837" y="4678379"/>
                <a:ext cx="468313" cy="396875"/>
              </a:xfrm>
              <a:prstGeom prst="rect">
                <a:avLst/>
              </a:prstGeom>
              <a:noFill/>
              <a:ln w="9525">
                <a:noFill/>
                <a:miter lim="800000"/>
                <a:headEnd/>
                <a:tailEnd/>
              </a:ln>
            </p:spPr>
            <p:txBody>
              <a:bodyPr wrap="none">
                <a:spAutoFit/>
              </a:bodyPr>
              <a:lstStyle/>
              <a:p>
                <a:pPr algn="ctr" eaLnBrk="0" hangingPunct="0"/>
                <a:r>
                  <a:rPr lang="en-GB" sz="2000">
                    <a:solidFill>
                      <a:srgbClr val="666699"/>
                    </a:solidFill>
                    <a:cs typeface="Tahoma" pitchFamily="34" charset="0"/>
                  </a:rPr>
                  <a:t>Δ</a:t>
                </a:r>
                <a:r>
                  <a:rPr lang="en-GB" sz="2000">
                    <a:solidFill>
                      <a:srgbClr val="666699"/>
                    </a:solidFill>
                    <a:cs typeface="Arial" pitchFamily="34" charset="0"/>
                  </a:rPr>
                  <a:t>x</a:t>
                </a:r>
              </a:p>
            </p:txBody>
          </p:sp>
          <p:grpSp>
            <p:nvGrpSpPr>
              <p:cNvPr id="6" name="Group 54"/>
              <p:cNvGrpSpPr>
                <a:grpSpLocks noChangeAspect="1"/>
              </p:cNvGrpSpPr>
              <p:nvPr/>
            </p:nvGrpSpPr>
            <p:grpSpPr bwMode="auto">
              <a:xfrm>
                <a:off x="2111363" y="5765844"/>
                <a:ext cx="325437" cy="292101"/>
                <a:chOff x="1779" y="3604"/>
                <a:chExt cx="217" cy="298"/>
              </a:xfrm>
            </p:grpSpPr>
            <p:sp>
              <p:nvSpPr>
                <p:cNvPr id="15402" name="Freeform 55"/>
                <p:cNvSpPr>
                  <a:spLocks noChangeAspect="1"/>
                </p:cNvSpPr>
                <p:nvPr/>
              </p:nvSpPr>
              <p:spPr bwMode="auto">
                <a:xfrm>
                  <a:off x="1779" y="3604"/>
                  <a:ext cx="217" cy="117"/>
                </a:xfrm>
                <a:custGeom>
                  <a:avLst/>
                  <a:gdLst>
                    <a:gd name="T0" fmla="*/ 0 w 353"/>
                    <a:gd name="T1" fmla="*/ 613 h 84"/>
                    <a:gd name="T2" fmla="*/ 1 w 353"/>
                    <a:gd name="T3" fmla="*/ 489 h 84"/>
                    <a:gd name="T4" fmla="*/ 1 w 353"/>
                    <a:gd name="T5" fmla="*/ 372 h 84"/>
                    <a:gd name="T6" fmla="*/ 1 w 353"/>
                    <a:gd name="T7" fmla="*/ 277 h 84"/>
                    <a:gd name="T8" fmla="*/ 2 w 353"/>
                    <a:gd name="T9" fmla="*/ 184 h 84"/>
                    <a:gd name="T10" fmla="*/ 6 w 353"/>
                    <a:gd name="T11" fmla="*/ 29 h 84"/>
                    <a:gd name="T12" fmla="*/ 9 w 353"/>
                    <a:gd name="T13" fmla="*/ 0 h 84"/>
                    <a:gd name="T14" fmla="*/ 9 w 353"/>
                    <a:gd name="T15" fmla="*/ 0 h 84"/>
                    <a:gd name="T16" fmla="*/ 14 w 353"/>
                    <a:gd name="T17" fmla="*/ 29 h 84"/>
                    <a:gd name="T18" fmla="*/ 16 w 353"/>
                    <a:gd name="T19" fmla="*/ 184 h 84"/>
                    <a:gd name="T20" fmla="*/ 17 w 353"/>
                    <a:gd name="T21" fmla="*/ 277 h 84"/>
                    <a:gd name="T22" fmla="*/ 18 w 353"/>
                    <a:gd name="T23" fmla="*/ 372 h 84"/>
                    <a:gd name="T24" fmla="*/ 19 w 353"/>
                    <a:gd name="T25" fmla="*/ 489 h 84"/>
                    <a:gd name="T26" fmla="*/ 19 w 353"/>
                    <a:gd name="T27" fmla="*/ 613 h 84"/>
                    <a:gd name="T28" fmla="*/ 19 w 353"/>
                    <a:gd name="T29" fmla="*/ 613 h 84"/>
                    <a:gd name="T30" fmla="*/ 9 w 353"/>
                    <a:gd name="T31" fmla="*/ 613 h 84"/>
                    <a:gd name="T32" fmla="*/ 9 w 353"/>
                    <a:gd name="T33" fmla="*/ 613 h 84"/>
                    <a:gd name="T34" fmla="*/ 0 w 353"/>
                    <a:gd name="T35" fmla="*/ 613 h 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3"/>
                    <a:gd name="T55" fmla="*/ 0 h 84"/>
                    <a:gd name="T56" fmla="*/ 353 w 353"/>
                    <a:gd name="T57" fmla="*/ 84 h 8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3" h="84">
                      <a:moveTo>
                        <a:pt x="0" y="84"/>
                      </a:moveTo>
                      <a:lnTo>
                        <a:pt x="4" y="67"/>
                      </a:lnTo>
                      <a:lnTo>
                        <a:pt x="13" y="51"/>
                      </a:lnTo>
                      <a:lnTo>
                        <a:pt x="29" y="38"/>
                      </a:lnTo>
                      <a:lnTo>
                        <a:pt x="50" y="25"/>
                      </a:lnTo>
                      <a:lnTo>
                        <a:pt x="105" y="4"/>
                      </a:lnTo>
                      <a:lnTo>
                        <a:pt x="176" y="0"/>
                      </a:lnTo>
                      <a:lnTo>
                        <a:pt x="244" y="4"/>
                      </a:lnTo>
                      <a:lnTo>
                        <a:pt x="298" y="25"/>
                      </a:lnTo>
                      <a:lnTo>
                        <a:pt x="319" y="38"/>
                      </a:lnTo>
                      <a:lnTo>
                        <a:pt x="336" y="51"/>
                      </a:lnTo>
                      <a:lnTo>
                        <a:pt x="349" y="67"/>
                      </a:lnTo>
                      <a:lnTo>
                        <a:pt x="353" y="84"/>
                      </a:lnTo>
                      <a:lnTo>
                        <a:pt x="176" y="84"/>
                      </a:lnTo>
                      <a:lnTo>
                        <a:pt x="0" y="84"/>
                      </a:lnTo>
                      <a:close/>
                    </a:path>
                  </a:pathLst>
                </a:custGeom>
                <a:solidFill>
                  <a:srgbClr val="855705"/>
                </a:solidFill>
                <a:ln w="9525">
                  <a:noFill/>
                  <a:round/>
                  <a:headEnd/>
                  <a:tailEnd/>
                </a:ln>
              </p:spPr>
              <p:txBody>
                <a:bodyPr/>
                <a:lstStyle/>
                <a:p>
                  <a:pPr algn="ctr"/>
                  <a:endParaRPr lang="fr-FR">
                    <a:cs typeface="Arial" pitchFamily="34" charset="0"/>
                  </a:endParaRPr>
                </a:p>
              </p:txBody>
            </p:sp>
            <p:sp>
              <p:nvSpPr>
                <p:cNvPr id="15403" name="Rectangle 56"/>
                <p:cNvSpPr>
                  <a:spLocks noChangeAspect="1" noChangeArrowheads="1"/>
                </p:cNvSpPr>
                <p:nvPr/>
              </p:nvSpPr>
              <p:spPr bwMode="auto">
                <a:xfrm>
                  <a:off x="1851" y="3665"/>
                  <a:ext cx="72" cy="237"/>
                </a:xfrm>
                <a:prstGeom prst="rect">
                  <a:avLst/>
                </a:prstGeom>
                <a:solidFill>
                  <a:srgbClr val="855705"/>
                </a:solidFill>
                <a:ln w="9525">
                  <a:noFill/>
                  <a:miter lim="800000"/>
                  <a:headEnd/>
                  <a:tailEnd/>
                </a:ln>
              </p:spPr>
              <p:txBody>
                <a:bodyPr/>
                <a:lstStyle/>
                <a:p>
                  <a:pPr algn="ctr"/>
                  <a:endParaRPr lang="fr-FR">
                    <a:cs typeface="Arial" pitchFamily="34" charset="0"/>
                  </a:endParaRPr>
                </a:p>
              </p:txBody>
            </p:sp>
          </p:grpSp>
          <p:sp>
            <p:nvSpPr>
              <p:cNvPr id="92" name="Rectangle 91"/>
              <p:cNvSpPr/>
              <p:nvPr/>
            </p:nvSpPr>
            <p:spPr>
              <a:xfrm>
                <a:off x="1855763" y="5072085"/>
                <a:ext cx="839795" cy="511182"/>
              </a:xfrm>
              <a:prstGeom prst="rect">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cxnSp>
            <p:nvCxnSpPr>
              <p:cNvPr id="93" name="Connecteur droit 92"/>
              <p:cNvCxnSpPr/>
              <p:nvPr/>
            </p:nvCxnSpPr>
            <p:spPr>
              <a:xfrm rot="10800000">
                <a:off x="1125506" y="4451364"/>
                <a:ext cx="730256" cy="620722"/>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4" name="Connecteur droit 93"/>
              <p:cNvCxnSpPr/>
              <p:nvPr/>
            </p:nvCxnSpPr>
            <p:spPr>
              <a:xfrm flipV="1">
                <a:off x="2695558" y="4451364"/>
                <a:ext cx="730256" cy="620722"/>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393" name="Text Box 20"/>
              <p:cNvSpPr txBox="1">
                <a:spLocks noChangeArrowheads="1"/>
              </p:cNvSpPr>
              <p:nvPr/>
            </p:nvSpPr>
            <p:spPr bwMode="auto">
              <a:xfrm>
                <a:off x="993726" y="5875371"/>
                <a:ext cx="876312" cy="523220"/>
              </a:xfrm>
              <a:prstGeom prst="rect">
                <a:avLst/>
              </a:prstGeom>
              <a:noFill/>
              <a:ln w="9525">
                <a:noFill/>
                <a:miter lim="800000"/>
                <a:headEnd/>
                <a:tailEnd/>
              </a:ln>
            </p:spPr>
            <p:txBody>
              <a:bodyPr>
                <a:spAutoFit/>
              </a:bodyPr>
              <a:lstStyle/>
              <a:p>
                <a:pPr algn="r"/>
                <a:r>
                  <a:rPr lang="en-US" sz="1400" b="1">
                    <a:solidFill>
                      <a:srgbClr val="996600"/>
                    </a:solidFill>
                    <a:cs typeface="Arial" pitchFamily="34" charset="0"/>
                  </a:rPr>
                  <a:t>pushing rod</a:t>
                </a:r>
                <a:endParaRPr lang="fr-FR" b="1">
                  <a:solidFill>
                    <a:srgbClr val="996600"/>
                  </a:solidFill>
                  <a:cs typeface="Arial" pitchFamily="34" charset="0"/>
                </a:endParaRPr>
              </a:p>
            </p:txBody>
          </p:sp>
          <p:sp>
            <p:nvSpPr>
              <p:cNvPr id="15394" name="Text Box 20"/>
              <p:cNvSpPr txBox="1">
                <a:spLocks noChangeArrowheads="1"/>
              </p:cNvSpPr>
              <p:nvPr/>
            </p:nvSpPr>
            <p:spPr bwMode="auto">
              <a:xfrm>
                <a:off x="3024188" y="4804456"/>
                <a:ext cx="949338" cy="523220"/>
              </a:xfrm>
              <a:prstGeom prst="rect">
                <a:avLst/>
              </a:prstGeom>
              <a:noFill/>
              <a:ln w="9525">
                <a:noFill/>
                <a:miter lim="800000"/>
                <a:headEnd/>
                <a:tailEnd/>
              </a:ln>
            </p:spPr>
            <p:txBody>
              <a:bodyPr>
                <a:spAutoFit/>
              </a:bodyPr>
              <a:lstStyle/>
              <a:p>
                <a:pPr algn="ctr"/>
                <a:r>
                  <a:rPr lang="en-US" sz="1400" b="1">
                    <a:solidFill>
                      <a:srgbClr val="996600"/>
                    </a:solidFill>
                    <a:cs typeface="Arial" pitchFamily="34" charset="0"/>
                  </a:rPr>
                  <a:t>counter-support</a:t>
                </a:r>
                <a:endParaRPr lang="fr-FR" b="1">
                  <a:solidFill>
                    <a:srgbClr val="996600"/>
                  </a:solidFill>
                  <a:cs typeface="Arial" pitchFamily="34" charset="0"/>
                </a:endParaRPr>
              </a:p>
            </p:txBody>
          </p:sp>
          <p:sp>
            <p:nvSpPr>
              <p:cNvPr id="15395" name="Text Box 82"/>
              <p:cNvSpPr txBox="1">
                <a:spLocks noChangeArrowheads="1"/>
              </p:cNvSpPr>
              <p:nvPr/>
            </p:nvSpPr>
            <p:spPr bwMode="auto">
              <a:xfrm>
                <a:off x="2805110" y="6130962"/>
                <a:ext cx="1620838" cy="307777"/>
              </a:xfrm>
              <a:prstGeom prst="rect">
                <a:avLst/>
              </a:prstGeom>
              <a:noFill/>
              <a:ln w="9525">
                <a:noFill/>
                <a:miter lim="800000"/>
                <a:headEnd/>
                <a:tailEnd/>
              </a:ln>
            </p:spPr>
            <p:txBody>
              <a:bodyPr>
                <a:spAutoFit/>
              </a:bodyPr>
              <a:lstStyle/>
              <a:p>
                <a:pPr algn="ctr">
                  <a:spcBef>
                    <a:spcPct val="50000"/>
                  </a:spcBef>
                </a:pPr>
                <a:r>
                  <a:rPr lang="en-US" sz="1400" b="1">
                    <a:cs typeface="Arial" pitchFamily="34" charset="0"/>
                  </a:rPr>
                  <a:t>Elastic substrate</a:t>
                </a:r>
              </a:p>
            </p:txBody>
          </p:sp>
          <p:cxnSp>
            <p:nvCxnSpPr>
              <p:cNvPr id="98" name="Connecteur droit avec flèche 97"/>
              <p:cNvCxnSpPr/>
              <p:nvPr/>
            </p:nvCxnSpPr>
            <p:spPr>
              <a:xfrm rot="16200000" flipV="1">
                <a:off x="3170223" y="5984911"/>
                <a:ext cx="219078" cy="14605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9" name="Line 81"/>
              <p:cNvSpPr>
                <a:spLocks noChangeShapeType="1"/>
              </p:cNvSpPr>
              <p:nvPr/>
            </p:nvSpPr>
            <p:spPr bwMode="auto">
              <a:xfrm>
                <a:off x="650840" y="4378338"/>
                <a:ext cx="839794" cy="985852"/>
              </a:xfrm>
              <a:prstGeom prst="line">
                <a:avLst/>
              </a:prstGeom>
              <a:noFill/>
              <a:ln w="28575">
                <a:solidFill>
                  <a:schemeClr val="bg1">
                    <a:lumMod val="50000"/>
                  </a:schemeClr>
                </a:solidFill>
                <a:round/>
                <a:headEnd/>
                <a:tailEnd type="triangle" w="med" len="med"/>
              </a:ln>
              <a:effectLst/>
            </p:spPr>
            <p:txBody>
              <a:bodyPr/>
              <a:lstStyle/>
              <a:p>
                <a:pPr algn="ctr">
                  <a:defRPr/>
                </a:pPr>
                <a:endParaRPr lang="fr-FR">
                  <a:solidFill>
                    <a:schemeClr val="tx1">
                      <a:lumMod val="65000"/>
                      <a:lumOff val="35000"/>
                    </a:schemeClr>
                  </a:solidFill>
                  <a:latin typeface="Arial" charset="0"/>
                </a:endParaRPr>
              </a:p>
            </p:txBody>
          </p:sp>
          <p:cxnSp>
            <p:nvCxnSpPr>
              <p:cNvPr id="100" name="Connecteur droit avec flèche 99"/>
              <p:cNvCxnSpPr/>
              <p:nvPr/>
            </p:nvCxnSpPr>
            <p:spPr>
              <a:xfrm rot="5400000" flipH="1" flipV="1">
                <a:off x="592101" y="3551239"/>
                <a:ext cx="546108" cy="447679"/>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399" name="Text Box 37"/>
              <p:cNvSpPr txBox="1">
                <a:spLocks noChangeAspect="1" noChangeArrowheads="1"/>
              </p:cNvSpPr>
              <p:nvPr/>
            </p:nvSpPr>
            <p:spPr bwMode="auto">
              <a:xfrm>
                <a:off x="2125629" y="6240501"/>
                <a:ext cx="429926" cy="400110"/>
              </a:xfrm>
              <a:prstGeom prst="rect">
                <a:avLst/>
              </a:prstGeom>
              <a:noFill/>
              <a:ln w="9525">
                <a:noFill/>
                <a:miter lim="800000"/>
                <a:headEnd/>
                <a:tailEnd/>
              </a:ln>
            </p:spPr>
            <p:txBody>
              <a:bodyPr wrap="none">
                <a:spAutoFit/>
              </a:bodyPr>
              <a:lstStyle/>
              <a:p>
                <a:pPr algn="ctr" eaLnBrk="0" hangingPunct="0"/>
                <a:r>
                  <a:rPr lang="en-GB" sz="2000">
                    <a:solidFill>
                      <a:srgbClr val="666699"/>
                    </a:solidFill>
                    <a:cs typeface="Tahoma" pitchFamily="34" charset="0"/>
                  </a:rPr>
                  <a:t>Δ</a:t>
                </a:r>
                <a:r>
                  <a:rPr lang="en-GB" sz="2000">
                    <a:solidFill>
                      <a:srgbClr val="666699"/>
                    </a:solidFill>
                    <a:cs typeface="Arial" pitchFamily="34" charset="0"/>
                  </a:rPr>
                  <a:t>z</a:t>
                </a:r>
              </a:p>
            </p:txBody>
          </p:sp>
          <p:sp>
            <p:nvSpPr>
              <p:cNvPr id="102" name="Rectangle 101"/>
              <p:cNvSpPr/>
              <p:nvPr/>
            </p:nvSpPr>
            <p:spPr>
              <a:xfrm>
                <a:off x="2111353" y="5875371"/>
                <a:ext cx="328615" cy="328617"/>
              </a:xfrm>
              <a:prstGeom prst="rect">
                <a:avLst/>
              </a:prstGeom>
              <a:solidFill>
                <a:schemeClr val="accent6">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401" name="Line 70"/>
              <p:cNvSpPr>
                <a:spLocks noChangeAspect="1" noChangeShapeType="1"/>
              </p:cNvSpPr>
              <p:nvPr/>
            </p:nvSpPr>
            <p:spPr bwMode="auto">
              <a:xfrm flipV="1">
                <a:off x="2016090" y="5802345"/>
                <a:ext cx="0" cy="839799"/>
              </a:xfrm>
              <a:prstGeom prst="line">
                <a:avLst/>
              </a:prstGeom>
              <a:noFill/>
              <a:ln w="38100">
                <a:solidFill>
                  <a:srgbClr val="666699"/>
                </a:solidFill>
                <a:round/>
                <a:headEnd type="triangle" w="lg" len="lg"/>
                <a:tailEnd type="triangle" w="lg" len="lg"/>
              </a:ln>
            </p:spPr>
            <p:txBody>
              <a:bodyPr wrap="none" anchor="ctr"/>
              <a:lstStyle/>
              <a:p>
                <a:endParaRPr lang="fr-FR"/>
              </a:p>
            </p:txBody>
          </p:sp>
        </p:grpSp>
      </p:grpSp>
      <p:pic>
        <p:nvPicPr>
          <p:cNvPr id="15369" name="Picture 5" descr="U:\Commun\PROJET Atomic Contacts\Setup\MecaniqueFin2008\Real Sample\First sample\Photo 029.jpg"/>
          <p:cNvPicPr>
            <a:picLocks noChangeAspect="1" noChangeArrowheads="1"/>
          </p:cNvPicPr>
          <p:nvPr/>
        </p:nvPicPr>
        <p:blipFill>
          <a:blip r:embed="rId4"/>
          <a:srcRect/>
          <a:stretch>
            <a:fillRect/>
          </a:stretch>
        </p:blipFill>
        <p:spPr bwMode="auto">
          <a:xfrm>
            <a:off x="5407025" y="623888"/>
            <a:ext cx="3295650" cy="2471737"/>
          </a:xfrm>
          <a:prstGeom prst="rect">
            <a:avLst/>
          </a:prstGeom>
          <a:noFill/>
          <a:ln w="9525">
            <a:noFill/>
            <a:miter lim="800000"/>
            <a:headEnd/>
            <a:tailEnd/>
          </a:ln>
        </p:spPr>
      </p:pic>
      <p:grpSp>
        <p:nvGrpSpPr>
          <p:cNvPr id="7" name="Group 155"/>
          <p:cNvGrpSpPr>
            <a:grpSpLocks/>
          </p:cNvGrpSpPr>
          <p:nvPr/>
        </p:nvGrpSpPr>
        <p:grpSpPr bwMode="auto">
          <a:xfrm>
            <a:off x="5140325" y="3841750"/>
            <a:ext cx="3143250" cy="571500"/>
            <a:chOff x="3882" y="14183"/>
            <a:chExt cx="3448" cy="769"/>
          </a:xfrm>
        </p:grpSpPr>
        <p:graphicFrame>
          <p:nvGraphicFramePr>
            <p:cNvPr id="15363" name="Object 156"/>
            <p:cNvGraphicFramePr>
              <a:graphicFrameLocks noChangeAspect="1"/>
            </p:cNvGraphicFramePr>
            <p:nvPr/>
          </p:nvGraphicFramePr>
          <p:xfrm>
            <a:off x="3882" y="14183"/>
            <a:ext cx="3448" cy="769"/>
          </p:xfrm>
          <a:graphic>
            <a:graphicData uri="http://schemas.openxmlformats.org/presentationml/2006/ole">
              <p:oleObj spid="_x0000_s242691" name="Equation" r:id="rId5" imgW="2958840" imgH="609480" progId="">
                <p:embed/>
              </p:oleObj>
            </a:graphicData>
          </a:graphic>
        </p:graphicFrame>
        <p:grpSp>
          <p:nvGrpSpPr>
            <p:cNvPr id="8" name="Group 157"/>
            <p:cNvGrpSpPr>
              <a:grpSpLocks noChangeAspect="1"/>
            </p:cNvGrpSpPr>
            <p:nvPr/>
          </p:nvGrpSpPr>
          <p:grpSpPr bwMode="auto">
            <a:xfrm rot="5400000">
              <a:off x="4043" y="14518"/>
              <a:ext cx="163" cy="286"/>
              <a:chOff x="1871" y="1253"/>
              <a:chExt cx="215" cy="379"/>
            </a:xfrm>
          </p:grpSpPr>
          <p:sp>
            <p:nvSpPr>
              <p:cNvPr id="15374" name="AutoShape 158"/>
              <p:cNvSpPr>
                <a:spLocks noChangeAspect="1" noChangeArrowheads="1"/>
              </p:cNvSpPr>
              <p:nvPr/>
            </p:nvSpPr>
            <p:spPr bwMode="auto">
              <a:xfrm>
                <a:off x="1871" y="1444"/>
                <a:ext cx="215" cy="188"/>
              </a:xfrm>
              <a:prstGeom prst="triangle">
                <a:avLst>
                  <a:gd name="adj" fmla="val 50000"/>
                </a:avLst>
              </a:prstGeom>
              <a:solidFill>
                <a:schemeClr val="bg1"/>
              </a:solidFill>
              <a:ln w="38100">
                <a:solidFill>
                  <a:srgbClr val="FF3399"/>
                </a:solidFill>
                <a:miter lim="800000"/>
                <a:headEnd/>
                <a:tailEnd/>
              </a:ln>
            </p:spPr>
            <p:txBody>
              <a:bodyPr wrap="none" anchor="ctr"/>
              <a:lstStyle/>
              <a:p>
                <a:pPr algn="ctr"/>
                <a:endParaRPr lang="fr-FR">
                  <a:cs typeface="Arial" pitchFamily="34" charset="0"/>
                </a:endParaRPr>
              </a:p>
            </p:txBody>
          </p:sp>
          <p:sp>
            <p:nvSpPr>
              <p:cNvPr id="15375" name="AutoShape 159"/>
              <p:cNvSpPr>
                <a:spLocks noChangeAspect="1" noChangeArrowheads="1"/>
              </p:cNvSpPr>
              <p:nvPr/>
            </p:nvSpPr>
            <p:spPr bwMode="auto">
              <a:xfrm rot="10800000">
                <a:off x="1871" y="1253"/>
                <a:ext cx="215" cy="188"/>
              </a:xfrm>
              <a:prstGeom prst="triangle">
                <a:avLst>
                  <a:gd name="adj" fmla="val 50000"/>
                </a:avLst>
              </a:prstGeom>
              <a:solidFill>
                <a:schemeClr val="bg1"/>
              </a:solidFill>
              <a:ln w="38100">
                <a:solidFill>
                  <a:srgbClr val="FF3399"/>
                </a:solidFill>
                <a:miter lim="800000"/>
                <a:headEnd/>
                <a:tailEnd/>
              </a:ln>
            </p:spPr>
            <p:txBody>
              <a:bodyPr wrap="none" anchor="ctr"/>
              <a:lstStyle/>
              <a:p>
                <a:pPr algn="ctr"/>
                <a:endParaRPr lang="fr-FR">
                  <a:cs typeface="Arial" pitchFamily="34" charset="0"/>
                </a:endParaRPr>
              </a:p>
            </p:txBody>
          </p:sp>
          <p:sp>
            <p:nvSpPr>
              <p:cNvPr id="15376" name="Oval 160"/>
              <p:cNvSpPr>
                <a:spLocks noChangeAspect="1" noChangeArrowheads="1"/>
              </p:cNvSpPr>
              <p:nvPr/>
            </p:nvSpPr>
            <p:spPr bwMode="auto">
              <a:xfrm>
                <a:off x="1953" y="1416"/>
                <a:ext cx="47" cy="47"/>
              </a:xfrm>
              <a:prstGeom prst="ellipse">
                <a:avLst/>
              </a:prstGeom>
              <a:solidFill>
                <a:schemeClr val="bg1"/>
              </a:solidFill>
              <a:ln w="38100">
                <a:solidFill>
                  <a:srgbClr val="FF3399"/>
                </a:solidFill>
                <a:round/>
                <a:headEnd/>
                <a:tailEnd/>
              </a:ln>
            </p:spPr>
            <p:txBody>
              <a:bodyPr wrap="none" anchor="ctr"/>
              <a:lstStyle/>
              <a:p>
                <a:pPr algn="ctr"/>
                <a:endParaRPr lang="fr-FR">
                  <a:cs typeface="Arial" pitchFamily="34" charset="0"/>
                </a:endParaRPr>
              </a:p>
            </p:txBody>
          </p:sp>
        </p:grpSp>
      </p:grpSp>
      <p:sp>
        <p:nvSpPr>
          <p:cNvPr id="119" name="ZoneTexte 118"/>
          <p:cNvSpPr txBox="1"/>
          <p:nvPr/>
        </p:nvSpPr>
        <p:spPr>
          <a:xfrm>
            <a:off x="5864225" y="4473575"/>
            <a:ext cx="1752600" cy="369888"/>
          </a:xfrm>
          <a:prstGeom prst="rect">
            <a:avLst/>
          </a:prstGeom>
          <a:noFill/>
        </p:spPr>
        <p:txBody>
          <a:bodyPr>
            <a:spAutoFit/>
          </a:bodyPr>
          <a:lstStyle/>
          <a:p>
            <a:pPr algn="ctr">
              <a:defRPr/>
            </a:pPr>
            <a:r>
              <a:rPr lang="fr-FR" dirty="0">
                <a:solidFill>
                  <a:schemeClr val="tx1">
                    <a:lumMod val="65000"/>
                    <a:lumOff val="35000"/>
                  </a:schemeClr>
                </a:solidFill>
                <a:latin typeface="Arial" charset="0"/>
              </a:rPr>
              <a:t>{</a:t>
            </a:r>
            <a:r>
              <a:rPr lang="fr-FR" dirty="0">
                <a:solidFill>
                  <a:schemeClr val="tx1">
                    <a:lumMod val="65000"/>
                    <a:lumOff val="35000"/>
                  </a:schemeClr>
                </a:solidFill>
                <a:latin typeface="Symbol" pitchFamily="18" charset="2"/>
              </a:rPr>
              <a:t>t</a:t>
            </a:r>
            <a:r>
              <a:rPr lang="fr-FR" baseline="-25000" dirty="0">
                <a:solidFill>
                  <a:schemeClr val="tx1">
                    <a:lumMod val="65000"/>
                    <a:lumOff val="35000"/>
                  </a:schemeClr>
                </a:solidFill>
                <a:latin typeface="Arial" charset="0"/>
              </a:rPr>
              <a:t>i</a:t>
            </a:r>
            <a:r>
              <a:rPr lang="fr-FR" dirty="0">
                <a:solidFill>
                  <a:schemeClr val="tx1">
                    <a:lumMod val="65000"/>
                    <a:lumOff val="35000"/>
                  </a:schemeClr>
                </a:solidFill>
                <a:latin typeface="Arial" charset="0"/>
              </a:rPr>
              <a:t>}</a:t>
            </a:r>
            <a:r>
              <a:rPr lang="fr-FR" dirty="0">
                <a:solidFill>
                  <a:schemeClr val="tx1">
                    <a:lumMod val="65000"/>
                    <a:lumOff val="35000"/>
                  </a:schemeClr>
                </a:solidFill>
                <a:latin typeface="Arial" charset="0"/>
                <a:cs typeface="Arial" charset="0"/>
              </a:rPr>
              <a:t> </a:t>
            </a:r>
            <a:r>
              <a:rPr lang="fr-FR" u="sng" dirty="0" err="1">
                <a:solidFill>
                  <a:srgbClr val="C00000"/>
                </a:solidFill>
                <a:latin typeface="Arial" charset="0"/>
                <a:cs typeface="Arial" charset="0"/>
              </a:rPr>
              <a:t>measurable</a:t>
            </a:r>
            <a:endParaRPr lang="en-US" dirty="0">
              <a:solidFill>
                <a:srgbClr val="C00000"/>
              </a:solidFill>
              <a:latin typeface="Arial" charset="0"/>
            </a:endParaRPr>
          </a:p>
        </p:txBody>
      </p:sp>
      <p:graphicFrame>
        <p:nvGraphicFramePr>
          <p:cNvPr id="15362" name="Object 4"/>
          <p:cNvGraphicFramePr>
            <a:graphicFrameLocks noChangeAspect="1"/>
          </p:cNvGraphicFramePr>
          <p:nvPr/>
        </p:nvGraphicFramePr>
        <p:xfrm>
          <a:off x="4941888" y="3843338"/>
          <a:ext cx="4202112" cy="3014662"/>
        </p:xfrm>
        <a:graphic>
          <a:graphicData uri="http://schemas.openxmlformats.org/presentationml/2006/ole">
            <p:oleObj spid="_x0000_s242690" name="Acrobat Document" r:id="rId6" imgW="7354800" imgH="4907160" progId="AcroExch.Document">
              <p:embed/>
            </p:oleObj>
          </a:graphicData>
        </a:graphic>
      </p:graphicFrame>
      <p:sp>
        <p:nvSpPr>
          <p:cNvPr id="15372" name="Slide Number Placeholder 106"/>
          <p:cNvSpPr txBox="1">
            <a:spLocks noGrp="1"/>
          </p:cNvSpPr>
          <p:nvPr/>
        </p:nvSpPr>
        <p:spPr bwMode="auto">
          <a:xfrm>
            <a:off x="8318500" y="161925"/>
            <a:ext cx="825500" cy="450850"/>
          </a:xfrm>
          <a:prstGeom prst="rect">
            <a:avLst/>
          </a:prstGeom>
          <a:noFill/>
          <a:ln w="9525">
            <a:noFill/>
            <a:miter lim="800000"/>
            <a:headEnd/>
            <a:tailEnd/>
          </a:ln>
        </p:spPr>
        <p:txBody>
          <a:bodyPr/>
          <a:lstStyle/>
          <a:p>
            <a:pPr algn="r"/>
            <a:fld id="{C9DC6C03-BB5B-4EA1-AA7C-29DAAC2F3E58}" type="slidenum">
              <a:rPr lang="fr-FR" sz="1000"/>
              <a:pPr algn="r"/>
              <a:t>53</a:t>
            </a:fld>
            <a:r>
              <a:rPr lang="fr-FR" sz="1000"/>
              <a:t>/19</a:t>
            </a:r>
          </a:p>
          <a:p>
            <a:pPr algn="r"/>
            <a:endParaRPr lang="fr-FR" sz="1000"/>
          </a:p>
          <a:p>
            <a:pPr algn="r"/>
            <a:endParaRPr lang="fr-FR" sz="100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19"/>
          <p:cNvSpPr>
            <a:spLocks noChangeArrowheads="1"/>
          </p:cNvSpPr>
          <p:nvPr/>
        </p:nvSpPr>
        <p:spPr bwMode="auto">
          <a:xfrm>
            <a:off x="0" y="258763"/>
            <a:ext cx="9144000" cy="577850"/>
          </a:xfrm>
          <a:prstGeom prst="rect">
            <a:avLst/>
          </a:prstGeom>
          <a:noFill/>
          <a:ln w="9525">
            <a:noFill/>
            <a:miter lim="800000"/>
            <a:headEnd/>
            <a:tailEnd/>
          </a:ln>
        </p:spPr>
        <p:txBody>
          <a:bodyPr anchor="ctr"/>
          <a:lstStyle/>
          <a:p>
            <a:pPr algn="ctr"/>
            <a:r>
              <a:rPr lang="en-US" sz="3000" b="1">
                <a:solidFill>
                  <a:srgbClr val="0000FF"/>
                </a:solidFill>
              </a:rPr>
              <a:t>QUASIPARTICLES IN A BULK SUPERCONDUCTOR</a:t>
            </a:r>
          </a:p>
        </p:txBody>
      </p:sp>
      <p:grpSp>
        <p:nvGrpSpPr>
          <p:cNvPr id="2" name="Groupe 341"/>
          <p:cNvGrpSpPr>
            <a:grpSpLocks/>
          </p:cNvGrpSpPr>
          <p:nvPr/>
        </p:nvGrpSpPr>
        <p:grpSpPr bwMode="auto">
          <a:xfrm>
            <a:off x="395288" y="981075"/>
            <a:ext cx="1655762" cy="2509838"/>
            <a:chOff x="395536" y="1734935"/>
            <a:chExt cx="1656184" cy="2510943"/>
          </a:xfrm>
        </p:grpSpPr>
        <p:grpSp>
          <p:nvGrpSpPr>
            <p:cNvPr id="3" name="Groupe 68"/>
            <p:cNvGrpSpPr>
              <a:grpSpLocks/>
            </p:cNvGrpSpPr>
            <p:nvPr/>
          </p:nvGrpSpPr>
          <p:grpSpPr bwMode="auto">
            <a:xfrm>
              <a:off x="1021726" y="3773672"/>
              <a:ext cx="1029994" cy="454242"/>
              <a:chOff x="1309758" y="3811073"/>
              <a:chExt cx="1029994" cy="454242"/>
            </a:xfrm>
          </p:grpSpPr>
          <p:cxnSp>
            <p:nvCxnSpPr>
              <p:cNvPr id="20591" name="Connecteur droit 54"/>
              <p:cNvCxnSpPr>
                <a:cxnSpLocks noChangeShapeType="1"/>
              </p:cNvCxnSpPr>
              <p:nvPr/>
            </p:nvCxnSpPr>
            <p:spPr bwMode="auto">
              <a:xfrm flipV="1">
                <a:off x="1309758" y="3811073"/>
                <a:ext cx="1029994" cy="0"/>
              </a:xfrm>
              <a:prstGeom prst="line">
                <a:avLst/>
              </a:prstGeom>
              <a:noFill/>
              <a:ln w="9525" algn="ctr">
                <a:solidFill>
                  <a:schemeClr val="tx1"/>
                </a:solidFill>
                <a:round/>
                <a:headEnd/>
                <a:tailEnd/>
              </a:ln>
            </p:spPr>
          </p:cxnSp>
          <p:cxnSp>
            <p:nvCxnSpPr>
              <p:cNvPr id="20592" name="Connecteur droit 55"/>
              <p:cNvCxnSpPr>
                <a:cxnSpLocks noChangeShapeType="1"/>
              </p:cNvCxnSpPr>
              <p:nvPr/>
            </p:nvCxnSpPr>
            <p:spPr bwMode="auto">
              <a:xfrm flipV="1">
                <a:off x="1309758" y="3887908"/>
                <a:ext cx="1029994" cy="0"/>
              </a:xfrm>
              <a:prstGeom prst="line">
                <a:avLst/>
              </a:prstGeom>
              <a:noFill/>
              <a:ln w="9525" algn="ctr">
                <a:solidFill>
                  <a:schemeClr val="tx1"/>
                </a:solidFill>
                <a:round/>
                <a:headEnd/>
                <a:tailEnd/>
              </a:ln>
            </p:spPr>
          </p:cxnSp>
          <p:cxnSp>
            <p:nvCxnSpPr>
              <p:cNvPr id="20593" name="Connecteur droit 56"/>
              <p:cNvCxnSpPr>
                <a:cxnSpLocks noChangeShapeType="1"/>
              </p:cNvCxnSpPr>
              <p:nvPr/>
            </p:nvCxnSpPr>
            <p:spPr bwMode="auto">
              <a:xfrm flipV="1">
                <a:off x="1309758" y="3976518"/>
                <a:ext cx="1029994" cy="0"/>
              </a:xfrm>
              <a:prstGeom prst="line">
                <a:avLst/>
              </a:prstGeom>
              <a:noFill/>
              <a:ln w="9525" algn="ctr">
                <a:solidFill>
                  <a:schemeClr val="tx1"/>
                </a:solidFill>
                <a:round/>
                <a:headEnd/>
                <a:tailEnd/>
              </a:ln>
            </p:spPr>
          </p:cxnSp>
          <p:cxnSp>
            <p:nvCxnSpPr>
              <p:cNvPr id="20594" name="Connecteur droit 57"/>
              <p:cNvCxnSpPr>
                <a:cxnSpLocks noChangeShapeType="1"/>
              </p:cNvCxnSpPr>
              <p:nvPr/>
            </p:nvCxnSpPr>
            <p:spPr bwMode="auto">
              <a:xfrm flipV="1">
                <a:off x="1309758" y="4120917"/>
                <a:ext cx="1029994" cy="0"/>
              </a:xfrm>
              <a:prstGeom prst="line">
                <a:avLst/>
              </a:prstGeom>
              <a:noFill/>
              <a:ln w="9525" algn="ctr">
                <a:solidFill>
                  <a:schemeClr val="tx1"/>
                </a:solidFill>
                <a:round/>
                <a:headEnd/>
                <a:tailEnd/>
              </a:ln>
            </p:spPr>
          </p:cxnSp>
          <p:cxnSp>
            <p:nvCxnSpPr>
              <p:cNvPr id="20595" name="Connecteur droit 58"/>
              <p:cNvCxnSpPr>
                <a:cxnSpLocks noChangeShapeType="1"/>
              </p:cNvCxnSpPr>
              <p:nvPr/>
            </p:nvCxnSpPr>
            <p:spPr bwMode="auto">
              <a:xfrm flipV="1">
                <a:off x="1309758" y="4024651"/>
                <a:ext cx="1029994" cy="0"/>
              </a:xfrm>
              <a:prstGeom prst="line">
                <a:avLst/>
              </a:prstGeom>
              <a:noFill/>
              <a:ln w="9525" algn="ctr">
                <a:solidFill>
                  <a:schemeClr val="tx1"/>
                </a:solidFill>
                <a:round/>
                <a:headEnd/>
                <a:tailEnd/>
              </a:ln>
            </p:spPr>
          </p:cxnSp>
          <p:cxnSp>
            <p:nvCxnSpPr>
              <p:cNvPr id="20596" name="Connecteur droit 59"/>
              <p:cNvCxnSpPr>
                <a:cxnSpLocks noChangeShapeType="1"/>
              </p:cNvCxnSpPr>
              <p:nvPr/>
            </p:nvCxnSpPr>
            <p:spPr bwMode="auto">
              <a:xfrm flipV="1">
                <a:off x="1309758" y="3842156"/>
                <a:ext cx="1029994" cy="0"/>
              </a:xfrm>
              <a:prstGeom prst="line">
                <a:avLst/>
              </a:prstGeom>
              <a:noFill/>
              <a:ln w="9525" algn="ctr">
                <a:solidFill>
                  <a:schemeClr val="tx1"/>
                </a:solidFill>
                <a:round/>
                <a:headEnd/>
                <a:tailEnd/>
              </a:ln>
            </p:spPr>
          </p:cxnSp>
          <p:cxnSp>
            <p:nvCxnSpPr>
              <p:cNvPr id="20597" name="Connecteur droit 60"/>
              <p:cNvCxnSpPr>
                <a:cxnSpLocks noChangeShapeType="1"/>
              </p:cNvCxnSpPr>
              <p:nvPr/>
            </p:nvCxnSpPr>
            <p:spPr bwMode="auto">
              <a:xfrm flipV="1">
                <a:off x="1309758" y="4169050"/>
                <a:ext cx="1029994" cy="0"/>
              </a:xfrm>
              <a:prstGeom prst="line">
                <a:avLst/>
              </a:prstGeom>
              <a:noFill/>
              <a:ln w="9525" algn="ctr">
                <a:solidFill>
                  <a:schemeClr val="tx1"/>
                </a:solidFill>
                <a:round/>
                <a:headEnd/>
                <a:tailEnd/>
              </a:ln>
            </p:spPr>
          </p:cxnSp>
          <p:cxnSp>
            <p:nvCxnSpPr>
              <p:cNvPr id="20598" name="Connecteur droit 61"/>
              <p:cNvCxnSpPr>
                <a:cxnSpLocks noChangeShapeType="1"/>
              </p:cNvCxnSpPr>
              <p:nvPr/>
            </p:nvCxnSpPr>
            <p:spPr bwMode="auto">
              <a:xfrm flipV="1">
                <a:off x="1309758" y="4072784"/>
                <a:ext cx="1029994" cy="0"/>
              </a:xfrm>
              <a:prstGeom prst="line">
                <a:avLst/>
              </a:prstGeom>
              <a:noFill/>
              <a:ln w="9525" algn="ctr">
                <a:solidFill>
                  <a:schemeClr val="tx1"/>
                </a:solidFill>
                <a:round/>
                <a:headEnd/>
                <a:tailEnd/>
              </a:ln>
            </p:spPr>
          </p:cxnSp>
          <p:cxnSp>
            <p:nvCxnSpPr>
              <p:cNvPr id="20599" name="Connecteur droit 62"/>
              <p:cNvCxnSpPr>
                <a:cxnSpLocks noChangeShapeType="1"/>
              </p:cNvCxnSpPr>
              <p:nvPr/>
            </p:nvCxnSpPr>
            <p:spPr bwMode="auto">
              <a:xfrm flipV="1">
                <a:off x="1309758" y="4217183"/>
                <a:ext cx="1029994" cy="0"/>
              </a:xfrm>
              <a:prstGeom prst="line">
                <a:avLst/>
              </a:prstGeom>
              <a:noFill/>
              <a:ln w="9525" algn="ctr">
                <a:solidFill>
                  <a:schemeClr val="tx1"/>
                </a:solidFill>
                <a:round/>
                <a:headEnd/>
                <a:tailEnd/>
              </a:ln>
            </p:spPr>
          </p:cxnSp>
          <p:cxnSp>
            <p:nvCxnSpPr>
              <p:cNvPr id="20600" name="Connecteur droit 63"/>
              <p:cNvCxnSpPr>
                <a:cxnSpLocks noChangeShapeType="1"/>
              </p:cNvCxnSpPr>
              <p:nvPr/>
            </p:nvCxnSpPr>
            <p:spPr bwMode="auto">
              <a:xfrm flipV="1">
                <a:off x="1309758" y="4265315"/>
                <a:ext cx="1029994" cy="0"/>
              </a:xfrm>
              <a:prstGeom prst="line">
                <a:avLst/>
              </a:prstGeom>
              <a:noFill/>
              <a:ln w="9525" algn="ctr">
                <a:solidFill>
                  <a:schemeClr val="tx1"/>
                </a:solidFill>
                <a:round/>
                <a:headEnd/>
                <a:tailEnd/>
              </a:ln>
            </p:spPr>
          </p:cxnSp>
          <p:cxnSp>
            <p:nvCxnSpPr>
              <p:cNvPr id="20601" name="Connecteur droit 65"/>
              <p:cNvCxnSpPr>
                <a:cxnSpLocks noChangeShapeType="1"/>
              </p:cNvCxnSpPr>
              <p:nvPr/>
            </p:nvCxnSpPr>
            <p:spPr bwMode="auto">
              <a:xfrm flipV="1">
                <a:off x="1309758" y="3933056"/>
                <a:ext cx="1029994" cy="0"/>
              </a:xfrm>
              <a:prstGeom prst="line">
                <a:avLst/>
              </a:prstGeom>
              <a:noFill/>
              <a:ln w="9525" algn="ctr">
                <a:solidFill>
                  <a:schemeClr val="tx1"/>
                </a:solidFill>
                <a:round/>
                <a:headEnd/>
                <a:tailEnd/>
              </a:ln>
            </p:spPr>
          </p:cxnSp>
        </p:grpSp>
        <p:sp>
          <p:nvSpPr>
            <p:cNvPr id="20573" name="Line 6"/>
            <p:cNvSpPr>
              <a:spLocks noChangeShapeType="1"/>
            </p:cNvSpPr>
            <p:nvPr/>
          </p:nvSpPr>
          <p:spPr bwMode="auto">
            <a:xfrm flipH="1" flipV="1">
              <a:off x="1016249" y="1956861"/>
              <a:ext cx="5477" cy="2282671"/>
            </a:xfrm>
            <a:prstGeom prst="line">
              <a:avLst/>
            </a:prstGeom>
            <a:noFill/>
            <a:ln w="25400">
              <a:solidFill>
                <a:schemeClr val="tx1"/>
              </a:solidFill>
              <a:round/>
              <a:headEnd/>
              <a:tailEnd type="triangle" w="med" len="med"/>
            </a:ln>
          </p:spPr>
          <p:txBody>
            <a:bodyPr wrap="none" anchor="ctr"/>
            <a:lstStyle/>
            <a:p>
              <a:endParaRPr lang="fr-FR"/>
            </a:p>
          </p:txBody>
        </p:sp>
        <p:sp>
          <p:nvSpPr>
            <p:cNvPr id="20574" name="Rectangle 7"/>
            <p:cNvSpPr>
              <a:spLocks noChangeArrowheads="1"/>
            </p:cNvSpPr>
            <p:nvPr/>
          </p:nvSpPr>
          <p:spPr bwMode="auto">
            <a:xfrm>
              <a:off x="395536" y="1734935"/>
              <a:ext cx="337741" cy="369877"/>
            </a:xfrm>
            <a:prstGeom prst="rect">
              <a:avLst/>
            </a:prstGeom>
            <a:noFill/>
            <a:ln w="9525">
              <a:noFill/>
              <a:miter lim="800000"/>
              <a:headEnd/>
              <a:tailEnd/>
            </a:ln>
          </p:spPr>
          <p:txBody>
            <a:bodyPr wrap="none">
              <a:spAutoFit/>
            </a:bodyPr>
            <a:lstStyle/>
            <a:p>
              <a:pPr eaLnBrk="0" hangingPunct="0"/>
              <a:r>
                <a:rPr lang="en-US">
                  <a:solidFill>
                    <a:srgbClr val="000000"/>
                  </a:solidFill>
                  <a:sym typeface="Math1"/>
                </a:rPr>
                <a:t>E</a:t>
              </a:r>
            </a:p>
          </p:txBody>
        </p:sp>
        <p:sp>
          <p:nvSpPr>
            <p:cNvPr id="20575" name="Rectangle 14"/>
            <p:cNvSpPr>
              <a:spLocks noChangeArrowheads="1"/>
            </p:cNvSpPr>
            <p:nvPr/>
          </p:nvSpPr>
          <p:spPr bwMode="auto">
            <a:xfrm>
              <a:off x="573862" y="2249744"/>
              <a:ext cx="325730" cy="369332"/>
            </a:xfrm>
            <a:prstGeom prst="rect">
              <a:avLst/>
            </a:prstGeom>
            <a:noFill/>
            <a:ln w="9525">
              <a:noFill/>
              <a:miter lim="800000"/>
              <a:headEnd/>
              <a:tailEnd/>
            </a:ln>
          </p:spPr>
          <p:txBody>
            <a:bodyPr wrap="none">
              <a:spAutoFit/>
            </a:bodyPr>
            <a:lstStyle/>
            <a:p>
              <a:pPr eaLnBrk="0" hangingPunct="0"/>
              <a:r>
                <a:rPr lang="en-US">
                  <a:solidFill>
                    <a:srgbClr val="000000"/>
                  </a:solidFill>
                  <a:latin typeface="Symbol" pitchFamily="18" charset="2"/>
                  <a:sym typeface="Math1"/>
                </a:rPr>
                <a:t>D</a:t>
              </a:r>
            </a:p>
          </p:txBody>
        </p:sp>
        <p:sp>
          <p:nvSpPr>
            <p:cNvPr id="20576" name="Rectangle 15"/>
            <p:cNvSpPr>
              <a:spLocks noChangeArrowheads="1"/>
            </p:cNvSpPr>
            <p:nvPr/>
          </p:nvSpPr>
          <p:spPr bwMode="auto">
            <a:xfrm>
              <a:off x="541586" y="3546578"/>
              <a:ext cx="460058" cy="348741"/>
            </a:xfrm>
            <a:prstGeom prst="rect">
              <a:avLst/>
            </a:prstGeom>
            <a:noFill/>
            <a:ln w="9525">
              <a:noFill/>
              <a:miter lim="800000"/>
              <a:headEnd/>
              <a:tailEnd/>
            </a:ln>
          </p:spPr>
          <p:txBody>
            <a:bodyPr wrap="none">
              <a:spAutoFit/>
            </a:bodyPr>
            <a:lstStyle/>
            <a:p>
              <a:pPr eaLnBrk="0" hangingPunct="0"/>
              <a:r>
                <a:rPr lang="en-US">
                  <a:solidFill>
                    <a:srgbClr val="000000"/>
                  </a:solidFill>
                  <a:sym typeface="Math1"/>
                </a:rPr>
                <a:t>-</a:t>
              </a:r>
              <a:r>
                <a:rPr lang="en-US">
                  <a:solidFill>
                    <a:srgbClr val="000000"/>
                  </a:solidFill>
                  <a:latin typeface="Symbol" pitchFamily="18" charset="2"/>
                  <a:sym typeface="Math1"/>
                </a:rPr>
                <a:t>D</a:t>
              </a:r>
            </a:p>
          </p:txBody>
        </p:sp>
        <p:sp>
          <p:nvSpPr>
            <p:cNvPr id="20577" name="Rectangle 16"/>
            <p:cNvSpPr>
              <a:spLocks noChangeArrowheads="1"/>
            </p:cNvSpPr>
            <p:nvPr/>
          </p:nvSpPr>
          <p:spPr bwMode="auto">
            <a:xfrm>
              <a:off x="651124" y="2920052"/>
              <a:ext cx="357823" cy="348741"/>
            </a:xfrm>
            <a:prstGeom prst="rect">
              <a:avLst/>
            </a:prstGeom>
            <a:noFill/>
            <a:ln w="9525">
              <a:noFill/>
              <a:miter lim="800000"/>
              <a:headEnd/>
              <a:tailEnd/>
            </a:ln>
          </p:spPr>
          <p:txBody>
            <a:bodyPr wrap="none">
              <a:spAutoFit/>
            </a:bodyPr>
            <a:lstStyle/>
            <a:p>
              <a:pPr eaLnBrk="0" hangingPunct="0"/>
              <a:r>
                <a:rPr lang="en-US">
                  <a:solidFill>
                    <a:srgbClr val="000000"/>
                  </a:solidFill>
                  <a:sym typeface="Math1"/>
                </a:rPr>
                <a:t>0</a:t>
              </a:r>
            </a:p>
          </p:txBody>
        </p:sp>
        <p:grpSp>
          <p:nvGrpSpPr>
            <p:cNvPr id="4" name="Groupe 69"/>
            <p:cNvGrpSpPr>
              <a:grpSpLocks/>
            </p:cNvGrpSpPr>
            <p:nvPr/>
          </p:nvGrpSpPr>
          <p:grpSpPr bwMode="auto">
            <a:xfrm rot="10800000">
              <a:off x="1021726" y="2004942"/>
              <a:ext cx="1029994" cy="454242"/>
              <a:chOff x="1309758" y="3811073"/>
              <a:chExt cx="1029994" cy="454242"/>
            </a:xfrm>
          </p:grpSpPr>
          <p:cxnSp>
            <p:nvCxnSpPr>
              <p:cNvPr id="20580" name="Connecteur droit 70"/>
              <p:cNvCxnSpPr>
                <a:cxnSpLocks noChangeShapeType="1"/>
              </p:cNvCxnSpPr>
              <p:nvPr/>
            </p:nvCxnSpPr>
            <p:spPr bwMode="auto">
              <a:xfrm flipV="1">
                <a:off x="1309758" y="3811073"/>
                <a:ext cx="1029994" cy="0"/>
              </a:xfrm>
              <a:prstGeom prst="line">
                <a:avLst/>
              </a:prstGeom>
              <a:noFill/>
              <a:ln w="9525" algn="ctr">
                <a:solidFill>
                  <a:schemeClr val="tx1"/>
                </a:solidFill>
                <a:round/>
                <a:headEnd/>
                <a:tailEnd/>
              </a:ln>
            </p:spPr>
          </p:cxnSp>
          <p:cxnSp>
            <p:nvCxnSpPr>
              <p:cNvPr id="20581" name="Connecteur droit 71"/>
              <p:cNvCxnSpPr>
                <a:cxnSpLocks noChangeShapeType="1"/>
              </p:cNvCxnSpPr>
              <p:nvPr/>
            </p:nvCxnSpPr>
            <p:spPr bwMode="auto">
              <a:xfrm flipV="1">
                <a:off x="1309758" y="3887908"/>
                <a:ext cx="1029994" cy="0"/>
              </a:xfrm>
              <a:prstGeom prst="line">
                <a:avLst/>
              </a:prstGeom>
              <a:noFill/>
              <a:ln w="9525" algn="ctr">
                <a:solidFill>
                  <a:schemeClr val="tx1"/>
                </a:solidFill>
                <a:round/>
                <a:headEnd/>
                <a:tailEnd/>
              </a:ln>
            </p:spPr>
          </p:cxnSp>
          <p:cxnSp>
            <p:nvCxnSpPr>
              <p:cNvPr id="20582" name="Connecteur droit 72"/>
              <p:cNvCxnSpPr>
                <a:cxnSpLocks noChangeShapeType="1"/>
              </p:cNvCxnSpPr>
              <p:nvPr/>
            </p:nvCxnSpPr>
            <p:spPr bwMode="auto">
              <a:xfrm flipV="1">
                <a:off x="1309758" y="3976518"/>
                <a:ext cx="1029994" cy="0"/>
              </a:xfrm>
              <a:prstGeom prst="line">
                <a:avLst/>
              </a:prstGeom>
              <a:noFill/>
              <a:ln w="9525" algn="ctr">
                <a:solidFill>
                  <a:schemeClr val="tx1"/>
                </a:solidFill>
                <a:round/>
                <a:headEnd/>
                <a:tailEnd/>
              </a:ln>
            </p:spPr>
          </p:cxnSp>
          <p:cxnSp>
            <p:nvCxnSpPr>
              <p:cNvPr id="20583" name="Connecteur droit 73"/>
              <p:cNvCxnSpPr>
                <a:cxnSpLocks noChangeShapeType="1"/>
              </p:cNvCxnSpPr>
              <p:nvPr/>
            </p:nvCxnSpPr>
            <p:spPr bwMode="auto">
              <a:xfrm flipV="1">
                <a:off x="1309758" y="4120917"/>
                <a:ext cx="1029994" cy="0"/>
              </a:xfrm>
              <a:prstGeom prst="line">
                <a:avLst/>
              </a:prstGeom>
              <a:noFill/>
              <a:ln w="9525" algn="ctr">
                <a:solidFill>
                  <a:schemeClr val="tx1"/>
                </a:solidFill>
                <a:round/>
                <a:headEnd/>
                <a:tailEnd/>
              </a:ln>
            </p:spPr>
          </p:cxnSp>
          <p:cxnSp>
            <p:nvCxnSpPr>
              <p:cNvPr id="20584" name="Connecteur droit 74"/>
              <p:cNvCxnSpPr>
                <a:cxnSpLocks noChangeShapeType="1"/>
              </p:cNvCxnSpPr>
              <p:nvPr/>
            </p:nvCxnSpPr>
            <p:spPr bwMode="auto">
              <a:xfrm flipV="1">
                <a:off x="1309758" y="4024651"/>
                <a:ext cx="1029994" cy="0"/>
              </a:xfrm>
              <a:prstGeom prst="line">
                <a:avLst/>
              </a:prstGeom>
              <a:noFill/>
              <a:ln w="9525" algn="ctr">
                <a:solidFill>
                  <a:schemeClr val="tx1"/>
                </a:solidFill>
                <a:round/>
                <a:headEnd/>
                <a:tailEnd/>
              </a:ln>
            </p:spPr>
          </p:cxnSp>
          <p:cxnSp>
            <p:nvCxnSpPr>
              <p:cNvPr id="20585" name="Connecteur droit 75"/>
              <p:cNvCxnSpPr>
                <a:cxnSpLocks noChangeShapeType="1"/>
              </p:cNvCxnSpPr>
              <p:nvPr/>
            </p:nvCxnSpPr>
            <p:spPr bwMode="auto">
              <a:xfrm flipV="1">
                <a:off x="1309758" y="3842156"/>
                <a:ext cx="1029994" cy="0"/>
              </a:xfrm>
              <a:prstGeom prst="line">
                <a:avLst/>
              </a:prstGeom>
              <a:noFill/>
              <a:ln w="9525" algn="ctr">
                <a:solidFill>
                  <a:schemeClr val="tx1"/>
                </a:solidFill>
                <a:round/>
                <a:headEnd/>
                <a:tailEnd/>
              </a:ln>
            </p:spPr>
          </p:cxnSp>
          <p:cxnSp>
            <p:nvCxnSpPr>
              <p:cNvPr id="20586" name="Connecteur droit 76"/>
              <p:cNvCxnSpPr>
                <a:cxnSpLocks noChangeShapeType="1"/>
              </p:cNvCxnSpPr>
              <p:nvPr/>
            </p:nvCxnSpPr>
            <p:spPr bwMode="auto">
              <a:xfrm flipV="1">
                <a:off x="1309758" y="4169050"/>
                <a:ext cx="1029994" cy="0"/>
              </a:xfrm>
              <a:prstGeom prst="line">
                <a:avLst/>
              </a:prstGeom>
              <a:noFill/>
              <a:ln w="9525" algn="ctr">
                <a:solidFill>
                  <a:schemeClr val="tx1"/>
                </a:solidFill>
                <a:round/>
                <a:headEnd/>
                <a:tailEnd/>
              </a:ln>
            </p:spPr>
          </p:cxnSp>
          <p:cxnSp>
            <p:nvCxnSpPr>
              <p:cNvPr id="20587" name="Connecteur droit 77"/>
              <p:cNvCxnSpPr>
                <a:cxnSpLocks noChangeShapeType="1"/>
              </p:cNvCxnSpPr>
              <p:nvPr/>
            </p:nvCxnSpPr>
            <p:spPr bwMode="auto">
              <a:xfrm flipV="1">
                <a:off x="1309758" y="4072784"/>
                <a:ext cx="1029994" cy="0"/>
              </a:xfrm>
              <a:prstGeom prst="line">
                <a:avLst/>
              </a:prstGeom>
              <a:noFill/>
              <a:ln w="9525" algn="ctr">
                <a:solidFill>
                  <a:schemeClr val="tx1"/>
                </a:solidFill>
                <a:round/>
                <a:headEnd/>
                <a:tailEnd/>
              </a:ln>
            </p:spPr>
          </p:cxnSp>
          <p:cxnSp>
            <p:nvCxnSpPr>
              <p:cNvPr id="20588" name="Connecteur droit 78"/>
              <p:cNvCxnSpPr>
                <a:cxnSpLocks noChangeShapeType="1"/>
              </p:cNvCxnSpPr>
              <p:nvPr/>
            </p:nvCxnSpPr>
            <p:spPr bwMode="auto">
              <a:xfrm flipV="1">
                <a:off x="1309758" y="4217183"/>
                <a:ext cx="1029994" cy="0"/>
              </a:xfrm>
              <a:prstGeom prst="line">
                <a:avLst/>
              </a:prstGeom>
              <a:noFill/>
              <a:ln w="9525" algn="ctr">
                <a:solidFill>
                  <a:schemeClr val="tx1"/>
                </a:solidFill>
                <a:round/>
                <a:headEnd/>
                <a:tailEnd/>
              </a:ln>
            </p:spPr>
          </p:cxnSp>
          <p:cxnSp>
            <p:nvCxnSpPr>
              <p:cNvPr id="20589" name="Connecteur droit 79"/>
              <p:cNvCxnSpPr>
                <a:cxnSpLocks noChangeShapeType="1"/>
              </p:cNvCxnSpPr>
              <p:nvPr/>
            </p:nvCxnSpPr>
            <p:spPr bwMode="auto">
              <a:xfrm flipV="1">
                <a:off x="1309758" y="4265315"/>
                <a:ext cx="1029994" cy="0"/>
              </a:xfrm>
              <a:prstGeom prst="line">
                <a:avLst/>
              </a:prstGeom>
              <a:noFill/>
              <a:ln w="9525" algn="ctr">
                <a:solidFill>
                  <a:schemeClr val="tx1"/>
                </a:solidFill>
                <a:round/>
                <a:headEnd/>
                <a:tailEnd/>
              </a:ln>
            </p:spPr>
          </p:cxnSp>
          <p:cxnSp>
            <p:nvCxnSpPr>
              <p:cNvPr id="20590" name="Connecteur droit 81"/>
              <p:cNvCxnSpPr>
                <a:cxnSpLocks noChangeShapeType="1"/>
              </p:cNvCxnSpPr>
              <p:nvPr/>
            </p:nvCxnSpPr>
            <p:spPr bwMode="auto">
              <a:xfrm flipV="1">
                <a:off x="1309758" y="3936104"/>
                <a:ext cx="1029994" cy="0"/>
              </a:xfrm>
              <a:prstGeom prst="line">
                <a:avLst/>
              </a:prstGeom>
              <a:noFill/>
              <a:ln w="9525" algn="ctr">
                <a:solidFill>
                  <a:schemeClr val="tx1"/>
                </a:solidFill>
                <a:round/>
                <a:headEnd/>
                <a:tailEnd/>
              </a:ln>
            </p:spPr>
          </p:cxnSp>
        </p:grpSp>
        <p:grpSp>
          <p:nvGrpSpPr>
            <p:cNvPr id="5" name="Groupe 93"/>
            <p:cNvGrpSpPr/>
            <p:nvPr/>
          </p:nvGrpSpPr>
          <p:grpSpPr>
            <a:xfrm>
              <a:off x="1518721" y="3754020"/>
              <a:ext cx="36004" cy="491858"/>
              <a:chOff x="1794641" y="3791421"/>
              <a:chExt cx="36004" cy="491858"/>
            </a:xfrm>
            <a:solidFill>
              <a:schemeClr val="tx1"/>
            </a:solidFill>
          </p:grpSpPr>
          <p:sp>
            <p:nvSpPr>
              <p:cNvPr id="52" name="Ellipse 51"/>
              <p:cNvSpPr>
                <a:spLocks noChangeAspect="1"/>
              </p:cNvSpPr>
              <p:nvPr/>
            </p:nvSpPr>
            <p:spPr bwMode="auto">
              <a:xfrm>
                <a:off x="1794641" y="3791421"/>
                <a:ext cx="36004" cy="36000"/>
              </a:xfrm>
              <a:prstGeom prst="ellipse">
                <a:avLst/>
              </a:prstGeom>
              <a:grpFill/>
              <a:ln w="9525" cap="flat" cmpd="sng" algn="ctr">
                <a:solidFill>
                  <a:schemeClr val="tx1"/>
                </a:solidFill>
                <a:prstDash val="solid"/>
                <a:round/>
                <a:headEnd type="none" w="med" len="med"/>
                <a:tailEnd type="none" w="med" len="med"/>
              </a:ln>
              <a:effectLst/>
            </p:spPr>
            <p:txBody>
              <a:bodyPr/>
              <a:lstStyle/>
              <a:p>
                <a:pPr algn="ctr">
                  <a:defRPr/>
                </a:pPr>
                <a:endParaRPr lang="fr-FR">
                  <a:latin typeface="Arial" charset="0"/>
                </a:endParaRPr>
              </a:p>
            </p:txBody>
          </p:sp>
          <p:sp>
            <p:nvSpPr>
              <p:cNvPr id="84" name="Ellipse 83"/>
              <p:cNvSpPr>
                <a:spLocks noChangeAspect="1"/>
              </p:cNvSpPr>
              <p:nvPr/>
            </p:nvSpPr>
            <p:spPr bwMode="auto">
              <a:xfrm>
                <a:off x="1794641" y="3827136"/>
                <a:ext cx="36004" cy="36000"/>
              </a:xfrm>
              <a:prstGeom prst="ellipse">
                <a:avLst/>
              </a:prstGeom>
              <a:grpFill/>
              <a:ln w="9525" cap="flat" cmpd="sng" algn="ctr">
                <a:solidFill>
                  <a:schemeClr val="tx1"/>
                </a:solidFill>
                <a:prstDash val="solid"/>
                <a:round/>
                <a:headEnd type="none" w="med" len="med"/>
                <a:tailEnd type="none" w="med" len="med"/>
              </a:ln>
              <a:effectLst/>
            </p:spPr>
            <p:txBody>
              <a:bodyPr/>
              <a:lstStyle/>
              <a:p>
                <a:pPr algn="ctr">
                  <a:defRPr/>
                </a:pPr>
                <a:endParaRPr lang="fr-FR">
                  <a:latin typeface="Arial" charset="0"/>
                </a:endParaRPr>
              </a:p>
            </p:txBody>
          </p:sp>
          <p:sp>
            <p:nvSpPr>
              <p:cNvPr id="85" name="Ellipse 84"/>
              <p:cNvSpPr>
                <a:spLocks noChangeAspect="1"/>
              </p:cNvSpPr>
              <p:nvPr/>
            </p:nvSpPr>
            <p:spPr bwMode="auto">
              <a:xfrm>
                <a:off x="1794641" y="3868191"/>
                <a:ext cx="36004" cy="36000"/>
              </a:xfrm>
              <a:prstGeom prst="ellipse">
                <a:avLst/>
              </a:prstGeom>
              <a:grpFill/>
              <a:ln w="9525" cap="flat" cmpd="sng" algn="ctr">
                <a:solidFill>
                  <a:schemeClr val="tx1"/>
                </a:solidFill>
                <a:prstDash val="solid"/>
                <a:round/>
                <a:headEnd type="none" w="med" len="med"/>
                <a:tailEnd type="none" w="med" len="med"/>
              </a:ln>
              <a:effectLst/>
            </p:spPr>
            <p:txBody>
              <a:bodyPr/>
              <a:lstStyle/>
              <a:p>
                <a:pPr algn="ctr">
                  <a:defRPr/>
                </a:pPr>
                <a:endParaRPr lang="fr-FR">
                  <a:latin typeface="Arial" charset="0"/>
                </a:endParaRPr>
              </a:p>
            </p:txBody>
          </p:sp>
          <p:sp>
            <p:nvSpPr>
              <p:cNvPr id="86" name="Ellipse 85"/>
              <p:cNvSpPr>
                <a:spLocks noChangeAspect="1"/>
              </p:cNvSpPr>
              <p:nvPr/>
            </p:nvSpPr>
            <p:spPr bwMode="auto">
              <a:xfrm>
                <a:off x="1794641" y="4005064"/>
                <a:ext cx="36004" cy="36000"/>
              </a:xfrm>
              <a:prstGeom prst="ellipse">
                <a:avLst/>
              </a:prstGeom>
              <a:grpFill/>
              <a:ln w="9525" cap="flat" cmpd="sng" algn="ctr">
                <a:solidFill>
                  <a:schemeClr val="tx1"/>
                </a:solidFill>
                <a:prstDash val="solid"/>
                <a:round/>
                <a:headEnd type="none" w="med" len="med"/>
                <a:tailEnd type="none" w="med" len="med"/>
              </a:ln>
              <a:effectLst/>
            </p:spPr>
            <p:txBody>
              <a:bodyPr/>
              <a:lstStyle/>
              <a:p>
                <a:pPr algn="ctr">
                  <a:defRPr/>
                </a:pPr>
                <a:endParaRPr lang="fr-FR">
                  <a:latin typeface="Arial" charset="0"/>
                </a:endParaRPr>
              </a:p>
            </p:txBody>
          </p:sp>
          <p:sp>
            <p:nvSpPr>
              <p:cNvPr id="87" name="Ellipse 86"/>
              <p:cNvSpPr>
                <a:spLocks noChangeAspect="1"/>
              </p:cNvSpPr>
              <p:nvPr/>
            </p:nvSpPr>
            <p:spPr bwMode="auto">
              <a:xfrm>
                <a:off x="1794641" y="3957159"/>
                <a:ext cx="36004" cy="36000"/>
              </a:xfrm>
              <a:prstGeom prst="ellipse">
                <a:avLst/>
              </a:prstGeom>
              <a:grpFill/>
              <a:ln w="9525" cap="flat" cmpd="sng" algn="ctr">
                <a:solidFill>
                  <a:schemeClr val="tx1"/>
                </a:solidFill>
                <a:prstDash val="solid"/>
                <a:round/>
                <a:headEnd type="none" w="med" len="med"/>
                <a:tailEnd type="none" w="med" len="med"/>
              </a:ln>
              <a:effectLst/>
            </p:spPr>
            <p:txBody>
              <a:bodyPr/>
              <a:lstStyle/>
              <a:p>
                <a:pPr algn="ctr">
                  <a:defRPr/>
                </a:pPr>
                <a:endParaRPr lang="fr-FR">
                  <a:latin typeface="Arial" charset="0"/>
                </a:endParaRPr>
              </a:p>
            </p:txBody>
          </p:sp>
          <p:sp>
            <p:nvSpPr>
              <p:cNvPr id="88" name="Ellipse 87"/>
              <p:cNvSpPr>
                <a:spLocks noChangeAspect="1"/>
              </p:cNvSpPr>
              <p:nvPr/>
            </p:nvSpPr>
            <p:spPr bwMode="auto">
              <a:xfrm>
                <a:off x="1794641" y="3911342"/>
                <a:ext cx="36004" cy="36000"/>
              </a:xfrm>
              <a:prstGeom prst="ellipse">
                <a:avLst/>
              </a:prstGeom>
              <a:grpFill/>
              <a:ln w="9525" cap="flat" cmpd="sng" algn="ctr">
                <a:solidFill>
                  <a:schemeClr val="tx1"/>
                </a:solidFill>
                <a:prstDash val="solid"/>
                <a:round/>
                <a:headEnd type="none" w="med" len="med"/>
                <a:tailEnd type="none" w="med" len="med"/>
              </a:ln>
              <a:effectLst/>
            </p:spPr>
            <p:txBody>
              <a:bodyPr/>
              <a:lstStyle/>
              <a:p>
                <a:pPr algn="ctr">
                  <a:defRPr/>
                </a:pPr>
                <a:endParaRPr lang="fr-FR">
                  <a:latin typeface="Arial" charset="0"/>
                </a:endParaRPr>
              </a:p>
            </p:txBody>
          </p:sp>
          <p:sp>
            <p:nvSpPr>
              <p:cNvPr id="89" name="Ellipse 88"/>
              <p:cNvSpPr>
                <a:spLocks noChangeAspect="1"/>
              </p:cNvSpPr>
              <p:nvPr/>
            </p:nvSpPr>
            <p:spPr bwMode="auto">
              <a:xfrm>
                <a:off x="1794641" y="4053925"/>
                <a:ext cx="36004" cy="36000"/>
              </a:xfrm>
              <a:prstGeom prst="ellipse">
                <a:avLst/>
              </a:prstGeom>
              <a:grpFill/>
              <a:ln w="9525" cap="flat" cmpd="sng" algn="ctr">
                <a:solidFill>
                  <a:schemeClr val="tx1"/>
                </a:solidFill>
                <a:prstDash val="solid"/>
                <a:round/>
                <a:headEnd type="none" w="med" len="med"/>
                <a:tailEnd type="none" w="med" len="med"/>
              </a:ln>
              <a:effectLst/>
            </p:spPr>
            <p:txBody>
              <a:bodyPr/>
              <a:lstStyle/>
              <a:p>
                <a:pPr algn="ctr">
                  <a:defRPr/>
                </a:pPr>
                <a:endParaRPr lang="fr-FR">
                  <a:latin typeface="Arial" charset="0"/>
                </a:endParaRPr>
              </a:p>
            </p:txBody>
          </p:sp>
          <p:sp>
            <p:nvSpPr>
              <p:cNvPr id="90" name="Ellipse 89"/>
              <p:cNvSpPr>
                <a:spLocks noChangeAspect="1"/>
              </p:cNvSpPr>
              <p:nvPr/>
            </p:nvSpPr>
            <p:spPr bwMode="auto">
              <a:xfrm>
                <a:off x="1794641" y="4101545"/>
                <a:ext cx="36004" cy="36000"/>
              </a:xfrm>
              <a:prstGeom prst="ellipse">
                <a:avLst/>
              </a:prstGeom>
              <a:grpFill/>
              <a:ln w="9525" cap="flat" cmpd="sng" algn="ctr">
                <a:solidFill>
                  <a:schemeClr val="tx1"/>
                </a:solidFill>
                <a:prstDash val="solid"/>
                <a:round/>
                <a:headEnd type="none" w="med" len="med"/>
                <a:tailEnd type="none" w="med" len="med"/>
              </a:ln>
              <a:effectLst/>
            </p:spPr>
            <p:txBody>
              <a:bodyPr/>
              <a:lstStyle/>
              <a:p>
                <a:pPr algn="ctr">
                  <a:defRPr/>
                </a:pPr>
                <a:endParaRPr lang="fr-FR">
                  <a:latin typeface="Arial" charset="0"/>
                </a:endParaRPr>
              </a:p>
            </p:txBody>
          </p:sp>
          <p:sp>
            <p:nvSpPr>
              <p:cNvPr id="91" name="Ellipse 90"/>
              <p:cNvSpPr>
                <a:spLocks noChangeAspect="1"/>
              </p:cNvSpPr>
              <p:nvPr/>
            </p:nvSpPr>
            <p:spPr bwMode="auto">
              <a:xfrm>
                <a:off x="1794641" y="4149373"/>
                <a:ext cx="36004" cy="36000"/>
              </a:xfrm>
              <a:prstGeom prst="ellipse">
                <a:avLst/>
              </a:prstGeom>
              <a:grpFill/>
              <a:ln w="9525" cap="flat" cmpd="sng" algn="ctr">
                <a:solidFill>
                  <a:schemeClr val="tx1"/>
                </a:solidFill>
                <a:prstDash val="solid"/>
                <a:round/>
                <a:headEnd type="none" w="med" len="med"/>
                <a:tailEnd type="none" w="med" len="med"/>
              </a:ln>
              <a:effectLst/>
            </p:spPr>
            <p:txBody>
              <a:bodyPr/>
              <a:lstStyle/>
              <a:p>
                <a:pPr algn="ctr">
                  <a:defRPr/>
                </a:pPr>
                <a:endParaRPr lang="fr-FR">
                  <a:latin typeface="Arial" charset="0"/>
                </a:endParaRPr>
              </a:p>
            </p:txBody>
          </p:sp>
          <p:sp>
            <p:nvSpPr>
              <p:cNvPr id="92" name="Ellipse 91"/>
              <p:cNvSpPr>
                <a:spLocks noChangeAspect="1"/>
              </p:cNvSpPr>
              <p:nvPr/>
            </p:nvSpPr>
            <p:spPr bwMode="auto">
              <a:xfrm>
                <a:off x="1794641" y="4199659"/>
                <a:ext cx="36004" cy="36000"/>
              </a:xfrm>
              <a:prstGeom prst="ellipse">
                <a:avLst/>
              </a:prstGeom>
              <a:grpFill/>
              <a:ln w="9525" cap="flat" cmpd="sng" algn="ctr">
                <a:solidFill>
                  <a:schemeClr val="tx1"/>
                </a:solidFill>
                <a:prstDash val="solid"/>
                <a:round/>
                <a:headEnd type="none" w="med" len="med"/>
                <a:tailEnd type="none" w="med" len="med"/>
              </a:ln>
              <a:effectLst/>
            </p:spPr>
            <p:txBody>
              <a:bodyPr/>
              <a:lstStyle/>
              <a:p>
                <a:pPr algn="ctr">
                  <a:defRPr/>
                </a:pPr>
                <a:endParaRPr lang="fr-FR">
                  <a:latin typeface="Arial" charset="0"/>
                </a:endParaRPr>
              </a:p>
            </p:txBody>
          </p:sp>
          <p:sp>
            <p:nvSpPr>
              <p:cNvPr id="93" name="Ellipse 92"/>
              <p:cNvSpPr>
                <a:spLocks noChangeAspect="1"/>
              </p:cNvSpPr>
              <p:nvPr/>
            </p:nvSpPr>
            <p:spPr bwMode="auto">
              <a:xfrm>
                <a:off x="1794641" y="4247279"/>
                <a:ext cx="36004" cy="36000"/>
              </a:xfrm>
              <a:prstGeom prst="ellipse">
                <a:avLst/>
              </a:prstGeom>
              <a:grpFill/>
              <a:ln w="9525" cap="flat" cmpd="sng" algn="ctr">
                <a:solidFill>
                  <a:schemeClr val="tx1"/>
                </a:solidFill>
                <a:prstDash val="solid"/>
                <a:round/>
                <a:headEnd type="none" w="med" len="med"/>
                <a:tailEnd type="none" w="med" len="med"/>
              </a:ln>
              <a:effectLst/>
            </p:spPr>
            <p:txBody>
              <a:bodyPr/>
              <a:lstStyle/>
              <a:p>
                <a:pPr algn="ctr">
                  <a:defRPr/>
                </a:pPr>
                <a:endParaRPr lang="fr-FR">
                  <a:latin typeface="Arial" charset="0"/>
                </a:endParaRPr>
              </a:p>
            </p:txBody>
          </p:sp>
        </p:grpSp>
      </p:grpSp>
      <p:grpSp>
        <p:nvGrpSpPr>
          <p:cNvPr id="6" name="Groupe 299"/>
          <p:cNvGrpSpPr>
            <a:grpSpLocks/>
          </p:cNvGrpSpPr>
          <p:nvPr/>
        </p:nvGrpSpPr>
        <p:grpSpPr bwMode="auto">
          <a:xfrm>
            <a:off x="5935663" y="3019425"/>
            <a:ext cx="1030287" cy="454025"/>
            <a:chOff x="1309758" y="3811073"/>
            <a:chExt cx="1029994" cy="454242"/>
          </a:xfrm>
        </p:grpSpPr>
        <p:cxnSp>
          <p:nvCxnSpPr>
            <p:cNvPr id="20561" name="Connecteur droit 329"/>
            <p:cNvCxnSpPr>
              <a:cxnSpLocks noChangeShapeType="1"/>
            </p:cNvCxnSpPr>
            <p:nvPr/>
          </p:nvCxnSpPr>
          <p:spPr bwMode="auto">
            <a:xfrm flipV="1">
              <a:off x="1309758" y="3811073"/>
              <a:ext cx="1029994" cy="0"/>
            </a:xfrm>
            <a:prstGeom prst="line">
              <a:avLst/>
            </a:prstGeom>
            <a:noFill/>
            <a:ln w="9525" algn="ctr">
              <a:solidFill>
                <a:schemeClr val="tx1"/>
              </a:solidFill>
              <a:round/>
              <a:headEnd/>
              <a:tailEnd/>
            </a:ln>
          </p:spPr>
        </p:cxnSp>
        <p:cxnSp>
          <p:nvCxnSpPr>
            <p:cNvPr id="20562" name="Connecteur droit 330"/>
            <p:cNvCxnSpPr>
              <a:cxnSpLocks noChangeShapeType="1"/>
            </p:cNvCxnSpPr>
            <p:nvPr/>
          </p:nvCxnSpPr>
          <p:spPr bwMode="auto">
            <a:xfrm flipV="1">
              <a:off x="1309758" y="3887908"/>
              <a:ext cx="1029994" cy="0"/>
            </a:xfrm>
            <a:prstGeom prst="line">
              <a:avLst/>
            </a:prstGeom>
            <a:noFill/>
            <a:ln w="9525" algn="ctr">
              <a:solidFill>
                <a:schemeClr val="tx1"/>
              </a:solidFill>
              <a:round/>
              <a:headEnd/>
              <a:tailEnd/>
            </a:ln>
          </p:spPr>
        </p:cxnSp>
        <p:cxnSp>
          <p:nvCxnSpPr>
            <p:cNvPr id="20563" name="Connecteur droit 331"/>
            <p:cNvCxnSpPr>
              <a:cxnSpLocks noChangeShapeType="1"/>
            </p:cNvCxnSpPr>
            <p:nvPr/>
          </p:nvCxnSpPr>
          <p:spPr bwMode="auto">
            <a:xfrm flipV="1">
              <a:off x="1309758" y="3976518"/>
              <a:ext cx="1029994" cy="0"/>
            </a:xfrm>
            <a:prstGeom prst="line">
              <a:avLst/>
            </a:prstGeom>
            <a:noFill/>
            <a:ln w="9525" algn="ctr">
              <a:solidFill>
                <a:schemeClr val="tx1"/>
              </a:solidFill>
              <a:round/>
              <a:headEnd/>
              <a:tailEnd/>
            </a:ln>
          </p:spPr>
        </p:cxnSp>
        <p:cxnSp>
          <p:nvCxnSpPr>
            <p:cNvPr id="20564" name="Connecteur droit 332"/>
            <p:cNvCxnSpPr>
              <a:cxnSpLocks noChangeShapeType="1"/>
            </p:cNvCxnSpPr>
            <p:nvPr/>
          </p:nvCxnSpPr>
          <p:spPr bwMode="auto">
            <a:xfrm flipV="1">
              <a:off x="1309758" y="4120917"/>
              <a:ext cx="1029994" cy="0"/>
            </a:xfrm>
            <a:prstGeom prst="line">
              <a:avLst/>
            </a:prstGeom>
            <a:noFill/>
            <a:ln w="9525" algn="ctr">
              <a:solidFill>
                <a:schemeClr val="tx1"/>
              </a:solidFill>
              <a:round/>
              <a:headEnd/>
              <a:tailEnd/>
            </a:ln>
          </p:spPr>
        </p:cxnSp>
        <p:cxnSp>
          <p:nvCxnSpPr>
            <p:cNvPr id="20565" name="Connecteur droit 333"/>
            <p:cNvCxnSpPr>
              <a:cxnSpLocks noChangeShapeType="1"/>
            </p:cNvCxnSpPr>
            <p:nvPr/>
          </p:nvCxnSpPr>
          <p:spPr bwMode="auto">
            <a:xfrm flipV="1">
              <a:off x="1309758" y="4024651"/>
              <a:ext cx="1029994" cy="0"/>
            </a:xfrm>
            <a:prstGeom prst="line">
              <a:avLst/>
            </a:prstGeom>
            <a:noFill/>
            <a:ln w="9525" algn="ctr">
              <a:solidFill>
                <a:schemeClr val="tx1"/>
              </a:solidFill>
              <a:round/>
              <a:headEnd/>
              <a:tailEnd/>
            </a:ln>
          </p:spPr>
        </p:cxnSp>
        <p:cxnSp>
          <p:nvCxnSpPr>
            <p:cNvPr id="20566" name="Connecteur droit 334"/>
            <p:cNvCxnSpPr>
              <a:cxnSpLocks noChangeShapeType="1"/>
            </p:cNvCxnSpPr>
            <p:nvPr/>
          </p:nvCxnSpPr>
          <p:spPr bwMode="auto">
            <a:xfrm flipV="1">
              <a:off x="1309758" y="3842156"/>
              <a:ext cx="1029994" cy="0"/>
            </a:xfrm>
            <a:prstGeom prst="line">
              <a:avLst/>
            </a:prstGeom>
            <a:noFill/>
            <a:ln w="9525" algn="ctr">
              <a:solidFill>
                <a:schemeClr val="tx1"/>
              </a:solidFill>
              <a:round/>
              <a:headEnd/>
              <a:tailEnd/>
            </a:ln>
          </p:spPr>
        </p:cxnSp>
        <p:cxnSp>
          <p:nvCxnSpPr>
            <p:cNvPr id="20567" name="Connecteur droit 335"/>
            <p:cNvCxnSpPr>
              <a:cxnSpLocks noChangeShapeType="1"/>
            </p:cNvCxnSpPr>
            <p:nvPr/>
          </p:nvCxnSpPr>
          <p:spPr bwMode="auto">
            <a:xfrm flipV="1">
              <a:off x="1309758" y="4169050"/>
              <a:ext cx="1029994" cy="0"/>
            </a:xfrm>
            <a:prstGeom prst="line">
              <a:avLst/>
            </a:prstGeom>
            <a:noFill/>
            <a:ln w="9525" algn="ctr">
              <a:solidFill>
                <a:schemeClr val="tx1"/>
              </a:solidFill>
              <a:round/>
              <a:headEnd/>
              <a:tailEnd/>
            </a:ln>
          </p:spPr>
        </p:cxnSp>
        <p:cxnSp>
          <p:nvCxnSpPr>
            <p:cNvPr id="20568" name="Connecteur droit 336"/>
            <p:cNvCxnSpPr>
              <a:cxnSpLocks noChangeShapeType="1"/>
            </p:cNvCxnSpPr>
            <p:nvPr/>
          </p:nvCxnSpPr>
          <p:spPr bwMode="auto">
            <a:xfrm flipV="1">
              <a:off x="1309758" y="4072784"/>
              <a:ext cx="1029994" cy="0"/>
            </a:xfrm>
            <a:prstGeom prst="line">
              <a:avLst/>
            </a:prstGeom>
            <a:noFill/>
            <a:ln w="9525" algn="ctr">
              <a:solidFill>
                <a:schemeClr val="tx1"/>
              </a:solidFill>
              <a:round/>
              <a:headEnd/>
              <a:tailEnd/>
            </a:ln>
          </p:spPr>
        </p:cxnSp>
        <p:cxnSp>
          <p:nvCxnSpPr>
            <p:cNvPr id="20569" name="Connecteur droit 337"/>
            <p:cNvCxnSpPr>
              <a:cxnSpLocks noChangeShapeType="1"/>
            </p:cNvCxnSpPr>
            <p:nvPr/>
          </p:nvCxnSpPr>
          <p:spPr bwMode="auto">
            <a:xfrm flipV="1">
              <a:off x="1309758" y="4217183"/>
              <a:ext cx="1029994" cy="0"/>
            </a:xfrm>
            <a:prstGeom prst="line">
              <a:avLst/>
            </a:prstGeom>
            <a:noFill/>
            <a:ln w="9525" algn="ctr">
              <a:solidFill>
                <a:schemeClr val="tx1"/>
              </a:solidFill>
              <a:round/>
              <a:headEnd/>
              <a:tailEnd/>
            </a:ln>
          </p:spPr>
        </p:cxnSp>
        <p:cxnSp>
          <p:nvCxnSpPr>
            <p:cNvPr id="20570" name="Connecteur droit 338"/>
            <p:cNvCxnSpPr>
              <a:cxnSpLocks noChangeShapeType="1"/>
            </p:cNvCxnSpPr>
            <p:nvPr/>
          </p:nvCxnSpPr>
          <p:spPr bwMode="auto">
            <a:xfrm flipV="1">
              <a:off x="1309758" y="4265315"/>
              <a:ext cx="1029994" cy="0"/>
            </a:xfrm>
            <a:prstGeom prst="line">
              <a:avLst/>
            </a:prstGeom>
            <a:noFill/>
            <a:ln w="9525" algn="ctr">
              <a:solidFill>
                <a:schemeClr val="tx1"/>
              </a:solidFill>
              <a:round/>
              <a:headEnd/>
              <a:tailEnd/>
            </a:ln>
          </p:spPr>
        </p:cxnSp>
        <p:cxnSp>
          <p:nvCxnSpPr>
            <p:cNvPr id="20571" name="Connecteur droit 339"/>
            <p:cNvCxnSpPr>
              <a:cxnSpLocks noChangeShapeType="1"/>
            </p:cNvCxnSpPr>
            <p:nvPr/>
          </p:nvCxnSpPr>
          <p:spPr bwMode="auto">
            <a:xfrm flipV="1">
              <a:off x="1309758" y="3933056"/>
              <a:ext cx="1029994" cy="0"/>
            </a:xfrm>
            <a:prstGeom prst="line">
              <a:avLst/>
            </a:prstGeom>
            <a:noFill/>
            <a:ln w="9525" algn="ctr">
              <a:solidFill>
                <a:schemeClr val="tx1"/>
              </a:solidFill>
              <a:round/>
              <a:headEnd/>
              <a:tailEnd/>
            </a:ln>
          </p:spPr>
        </p:cxnSp>
      </p:grpSp>
      <p:sp>
        <p:nvSpPr>
          <p:cNvPr id="20488" name="Line 6"/>
          <p:cNvSpPr>
            <a:spLocks noChangeShapeType="1"/>
          </p:cNvSpPr>
          <p:nvPr/>
        </p:nvSpPr>
        <p:spPr bwMode="auto">
          <a:xfrm flipH="1" flipV="1">
            <a:off x="5930900" y="1203325"/>
            <a:ext cx="4763" cy="2281238"/>
          </a:xfrm>
          <a:prstGeom prst="line">
            <a:avLst/>
          </a:prstGeom>
          <a:noFill/>
          <a:ln w="25400">
            <a:solidFill>
              <a:schemeClr val="tx1"/>
            </a:solidFill>
            <a:round/>
            <a:headEnd/>
            <a:tailEnd type="triangle" w="med" len="med"/>
          </a:ln>
        </p:spPr>
        <p:txBody>
          <a:bodyPr wrap="none" anchor="ctr"/>
          <a:lstStyle/>
          <a:p>
            <a:endParaRPr lang="fr-FR"/>
          </a:p>
        </p:txBody>
      </p:sp>
      <p:grpSp>
        <p:nvGrpSpPr>
          <p:cNvPr id="7" name="Groupe 305"/>
          <p:cNvGrpSpPr>
            <a:grpSpLocks/>
          </p:cNvGrpSpPr>
          <p:nvPr/>
        </p:nvGrpSpPr>
        <p:grpSpPr bwMode="auto">
          <a:xfrm rot="10800000">
            <a:off x="5935663" y="1250950"/>
            <a:ext cx="1030287" cy="454025"/>
            <a:chOff x="1309758" y="3811073"/>
            <a:chExt cx="1029994" cy="454242"/>
          </a:xfrm>
        </p:grpSpPr>
        <p:cxnSp>
          <p:nvCxnSpPr>
            <p:cNvPr id="20550" name="Connecteur droit 318"/>
            <p:cNvCxnSpPr>
              <a:cxnSpLocks noChangeShapeType="1"/>
            </p:cNvCxnSpPr>
            <p:nvPr/>
          </p:nvCxnSpPr>
          <p:spPr bwMode="auto">
            <a:xfrm flipV="1">
              <a:off x="1309758" y="3811073"/>
              <a:ext cx="1029994" cy="0"/>
            </a:xfrm>
            <a:prstGeom prst="line">
              <a:avLst/>
            </a:prstGeom>
            <a:noFill/>
            <a:ln w="9525" algn="ctr">
              <a:solidFill>
                <a:schemeClr val="tx1"/>
              </a:solidFill>
              <a:round/>
              <a:headEnd/>
              <a:tailEnd/>
            </a:ln>
          </p:spPr>
        </p:cxnSp>
        <p:cxnSp>
          <p:nvCxnSpPr>
            <p:cNvPr id="20551" name="Connecteur droit 319"/>
            <p:cNvCxnSpPr>
              <a:cxnSpLocks noChangeShapeType="1"/>
            </p:cNvCxnSpPr>
            <p:nvPr/>
          </p:nvCxnSpPr>
          <p:spPr bwMode="auto">
            <a:xfrm flipV="1">
              <a:off x="1309758" y="3887908"/>
              <a:ext cx="1029994" cy="0"/>
            </a:xfrm>
            <a:prstGeom prst="line">
              <a:avLst/>
            </a:prstGeom>
            <a:noFill/>
            <a:ln w="9525" algn="ctr">
              <a:solidFill>
                <a:schemeClr val="tx1"/>
              </a:solidFill>
              <a:round/>
              <a:headEnd/>
              <a:tailEnd/>
            </a:ln>
          </p:spPr>
        </p:cxnSp>
        <p:cxnSp>
          <p:nvCxnSpPr>
            <p:cNvPr id="20552" name="Connecteur droit 320"/>
            <p:cNvCxnSpPr>
              <a:cxnSpLocks noChangeShapeType="1"/>
            </p:cNvCxnSpPr>
            <p:nvPr/>
          </p:nvCxnSpPr>
          <p:spPr bwMode="auto">
            <a:xfrm flipV="1">
              <a:off x="1309758" y="3976518"/>
              <a:ext cx="1029994" cy="0"/>
            </a:xfrm>
            <a:prstGeom prst="line">
              <a:avLst/>
            </a:prstGeom>
            <a:noFill/>
            <a:ln w="9525" algn="ctr">
              <a:solidFill>
                <a:schemeClr val="tx1"/>
              </a:solidFill>
              <a:round/>
              <a:headEnd/>
              <a:tailEnd/>
            </a:ln>
          </p:spPr>
        </p:cxnSp>
        <p:cxnSp>
          <p:nvCxnSpPr>
            <p:cNvPr id="20553" name="Connecteur droit 321"/>
            <p:cNvCxnSpPr>
              <a:cxnSpLocks noChangeShapeType="1"/>
            </p:cNvCxnSpPr>
            <p:nvPr/>
          </p:nvCxnSpPr>
          <p:spPr bwMode="auto">
            <a:xfrm flipV="1">
              <a:off x="1309758" y="4120917"/>
              <a:ext cx="1029994" cy="0"/>
            </a:xfrm>
            <a:prstGeom prst="line">
              <a:avLst/>
            </a:prstGeom>
            <a:noFill/>
            <a:ln w="9525" algn="ctr">
              <a:solidFill>
                <a:schemeClr val="tx1"/>
              </a:solidFill>
              <a:round/>
              <a:headEnd/>
              <a:tailEnd/>
            </a:ln>
          </p:spPr>
        </p:cxnSp>
        <p:cxnSp>
          <p:nvCxnSpPr>
            <p:cNvPr id="20554" name="Connecteur droit 322"/>
            <p:cNvCxnSpPr>
              <a:cxnSpLocks noChangeShapeType="1"/>
            </p:cNvCxnSpPr>
            <p:nvPr/>
          </p:nvCxnSpPr>
          <p:spPr bwMode="auto">
            <a:xfrm flipV="1">
              <a:off x="1309758" y="4024651"/>
              <a:ext cx="1029994" cy="0"/>
            </a:xfrm>
            <a:prstGeom prst="line">
              <a:avLst/>
            </a:prstGeom>
            <a:noFill/>
            <a:ln w="9525" algn="ctr">
              <a:solidFill>
                <a:schemeClr val="tx1"/>
              </a:solidFill>
              <a:round/>
              <a:headEnd/>
              <a:tailEnd/>
            </a:ln>
          </p:spPr>
        </p:cxnSp>
        <p:cxnSp>
          <p:nvCxnSpPr>
            <p:cNvPr id="20555" name="Connecteur droit 323"/>
            <p:cNvCxnSpPr>
              <a:cxnSpLocks noChangeShapeType="1"/>
            </p:cNvCxnSpPr>
            <p:nvPr/>
          </p:nvCxnSpPr>
          <p:spPr bwMode="auto">
            <a:xfrm flipV="1">
              <a:off x="1309758" y="3842156"/>
              <a:ext cx="1029994" cy="0"/>
            </a:xfrm>
            <a:prstGeom prst="line">
              <a:avLst/>
            </a:prstGeom>
            <a:noFill/>
            <a:ln w="9525" algn="ctr">
              <a:solidFill>
                <a:schemeClr val="tx1"/>
              </a:solidFill>
              <a:round/>
              <a:headEnd/>
              <a:tailEnd/>
            </a:ln>
          </p:spPr>
        </p:cxnSp>
        <p:cxnSp>
          <p:nvCxnSpPr>
            <p:cNvPr id="20556" name="Connecteur droit 324"/>
            <p:cNvCxnSpPr>
              <a:cxnSpLocks noChangeShapeType="1"/>
            </p:cNvCxnSpPr>
            <p:nvPr/>
          </p:nvCxnSpPr>
          <p:spPr bwMode="auto">
            <a:xfrm flipV="1">
              <a:off x="1309758" y="4169050"/>
              <a:ext cx="1029994" cy="0"/>
            </a:xfrm>
            <a:prstGeom prst="line">
              <a:avLst/>
            </a:prstGeom>
            <a:noFill/>
            <a:ln w="9525" algn="ctr">
              <a:solidFill>
                <a:schemeClr val="tx1"/>
              </a:solidFill>
              <a:round/>
              <a:headEnd/>
              <a:tailEnd/>
            </a:ln>
          </p:spPr>
        </p:cxnSp>
        <p:cxnSp>
          <p:nvCxnSpPr>
            <p:cNvPr id="20557" name="Connecteur droit 325"/>
            <p:cNvCxnSpPr>
              <a:cxnSpLocks noChangeShapeType="1"/>
            </p:cNvCxnSpPr>
            <p:nvPr/>
          </p:nvCxnSpPr>
          <p:spPr bwMode="auto">
            <a:xfrm flipV="1">
              <a:off x="1309758" y="4072784"/>
              <a:ext cx="1029994" cy="0"/>
            </a:xfrm>
            <a:prstGeom prst="line">
              <a:avLst/>
            </a:prstGeom>
            <a:noFill/>
            <a:ln w="9525" algn="ctr">
              <a:solidFill>
                <a:schemeClr val="tx1"/>
              </a:solidFill>
              <a:round/>
              <a:headEnd/>
              <a:tailEnd/>
            </a:ln>
          </p:spPr>
        </p:cxnSp>
        <p:cxnSp>
          <p:nvCxnSpPr>
            <p:cNvPr id="20558" name="Connecteur droit 326"/>
            <p:cNvCxnSpPr>
              <a:cxnSpLocks noChangeShapeType="1"/>
            </p:cNvCxnSpPr>
            <p:nvPr/>
          </p:nvCxnSpPr>
          <p:spPr bwMode="auto">
            <a:xfrm flipV="1">
              <a:off x="1309758" y="4217183"/>
              <a:ext cx="1029994" cy="0"/>
            </a:xfrm>
            <a:prstGeom prst="line">
              <a:avLst/>
            </a:prstGeom>
            <a:noFill/>
            <a:ln w="9525" algn="ctr">
              <a:solidFill>
                <a:schemeClr val="tx1"/>
              </a:solidFill>
              <a:round/>
              <a:headEnd/>
              <a:tailEnd/>
            </a:ln>
          </p:spPr>
        </p:cxnSp>
        <p:cxnSp>
          <p:nvCxnSpPr>
            <p:cNvPr id="20559" name="Connecteur droit 327"/>
            <p:cNvCxnSpPr>
              <a:cxnSpLocks noChangeShapeType="1"/>
            </p:cNvCxnSpPr>
            <p:nvPr/>
          </p:nvCxnSpPr>
          <p:spPr bwMode="auto">
            <a:xfrm flipV="1">
              <a:off x="1309758" y="4265315"/>
              <a:ext cx="1029994" cy="0"/>
            </a:xfrm>
            <a:prstGeom prst="line">
              <a:avLst/>
            </a:prstGeom>
            <a:noFill/>
            <a:ln w="9525" algn="ctr">
              <a:solidFill>
                <a:schemeClr val="tx1"/>
              </a:solidFill>
              <a:round/>
              <a:headEnd/>
              <a:tailEnd/>
            </a:ln>
          </p:spPr>
        </p:cxnSp>
        <p:cxnSp>
          <p:nvCxnSpPr>
            <p:cNvPr id="20560" name="Connecteur droit 328"/>
            <p:cNvCxnSpPr>
              <a:cxnSpLocks noChangeShapeType="1"/>
            </p:cNvCxnSpPr>
            <p:nvPr/>
          </p:nvCxnSpPr>
          <p:spPr bwMode="auto">
            <a:xfrm flipV="1">
              <a:off x="1309758" y="3936104"/>
              <a:ext cx="1029994" cy="0"/>
            </a:xfrm>
            <a:prstGeom prst="line">
              <a:avLst/>
            </a:prstGeom>
            <a:noFill/>
            <a:ln w="9525" algn="ctr">
              <a:solidFill>
                <a:schemeClr val="tx1"/>
              </a:solidFill>
              <a:round/>
              <a:headEnd/>
              <a:tailEnd/>
            </a:ln>
          </p:spPr>
        </p:cxnSp>
      </p:grpSp>
      <p:grpSp>
        <p:nvGrpSpPr>
          <p:cNvPr id="8" name="Groupe 306"/>
          <p:cNvGrpSpPr/>
          <p:nvPr/>
        </p:nvGrpSpPr>
        <p:grpSpPr>
          <a:xfrm>
            <a:off x="6433267" y="1685729"/>
            <a:ext cx="36004" cy="1805942"/>
            <a:chOff x="1794641" y="2477337"/>
            <a:chExt cx="36004" cy="1805942"/>
          </a:xfrm>
          <a:solidFill>
            <a:schemeClr val="tx1"/>
          </a:solidFill>
        </p:grpSpPr>
        <p:sp>
          <p:nvSpPr>
            <p:cNvPr id="308" name="Ellipse 307"/>
            <p:cNvSpPr>
              <a:spLocks noChangeAspect="1"/>
            </p:cNvSpPr>
            <p:nvPr/>
          </p:nvSpPr>
          <p:spPr bwMode="auto">
            <a:xfrm>
              <a:off x="1794641" y="4198572"/>
              <a:ext cx="36004" cy="36000"/>
            </a:xfrm>
            <a:prstGeom prst="ellipse">
              <a:avLst/>
            </a:prstGeom>
            <a:grpFill/>
            <a:ln w="9525" cap="flat" cmpd="sng" algn="ctr">
              <a:solidFill>
                <a:schemeClr val="tx1"/>
              </a:solidFill>
              <a:prstDash val="solid"/>
              <a:round/>
              <a:headEnd type="none" w="med" len="med"/>
              <a:tailEnd type="none" w="med" len="med"/>
            </a:ln>
            <a:effectLst/>
          </p:spPr>
          <p:txBody>
            <a:bodyPr/>
            <a:lstStyle/>
            <a:p>
              <a:pPr algn="ctr">
                <a:defRPr/>
              </a:pPr>
              <a:endParaRPr lang="fr-FR">
                <a:latin typeface="Arial" charset="0"/>
              </a:endParaRPr>
            </a:p>
          </p:txBody>
        </p:sp>
        <p:sp>
          <p:nvSpPr>
            <p:cNvPr id="309" name="Ellipse 308"/>
            <p:cNvSpPr>
              <a:spLocks noChangeAspect="1"/>
            </p:cNvSpPr>
            <p:nvPr/>
          </p:nvSpPr>
          <p:spPr bwMode="auto">
            <a:xfrm>
              <a:off x="1794641" y="4005711"/>
              <a:ext cx="36004" cy="36000"/>
            </a:xfrm>
            <a:prstGeom prst="ellipse">
              <a:avLst/>
            </a:prstGeom>
            <a:grpFill/>
            <a:ln w="9525" cap="flat" cmpd="sng" algn="ctr">
              <a:solidFill>
                <a:schemeClr val="tx1"/>
              </a:solidFill>
              <a:prstDash val="solid"/>
              <a:round/>
              <a:headEnd type="none" w="med" len="med"/>
              <a:tailEnd type="none" w="med" len="med"/>
            </a:ln>
            <a:effectLst/>
          </p:spPr>
          <p:txBody>
            <a:bodyPr/>
            <a:lstStyle/>
            <a:p>
              <a:pPr algn="ctr">
                <a:defRPr/>
              </a:pPr>
              <a:endParaRPr lang="fr-FR">
                <a:latin typeface="Arial" charset="0"/>
              </a:endParaRPr>
            </a:p>
          </p:txBody>
        </p:sp>
        <p:sp>
          <p:nvSpPr>
            <p:cNvPr id="310" name="Ellipse 309"/>
            <p:cNvSpPr>
              <a:spLocks noChangeAspect="1"/>
            </p:cNvSpPr>
            <p:nvPr/>
          </p:nvSpPr>
          <p:spPr bwMode="auto">
            <a:xfrm>
              <a:off x="1794641" y="3827714"/>
              <a:ext cx="36004" cy="36000"/>
            </a:xfrm>
            <a:prstGeom prst="ellipse">
              <a:avLst/>
            </a:prstGeom>
            <a:grpFill/>
            <a:ln w="9525" cap="flat" cmpd="sng" algn="ctr">
              <a:solidFill>
                <a:schemeClr val="tx1"/>
              </a:solidFill>
              <a:prstDash val="solid"/>
              <a:round/>
              <a:headEnd type="none" w="med" len="med"/>
              <a:tailEnd type="none" w="med" len="med"/>
            </a:ln>
            <a:effectLst/>
          </p:spPr>
          <p:txBody>
            <a:bodyPr/>
            <a:lstStyle/>
            <a:p>
              <a:pPr algn="ctr">
                <a:defRPr/>
              </a:pPr>
              <a:endParaRPr lang="fr-FR">
                <a:latin typeface="Arial" charset="0"/>
              </a:endParaRPr>
            </a:p>
          </p:txBody>
        </p:sp>
        <p:sp>
          <p:nvSpPr>
            <p:cNvPr id="312" name="Ellipse 311"/>
            <p:cNvSpPr>
              <a:spLocks noChangeAspect="1"/>
            </p:cNvSpPr>
            <p:nvPr/>
          </p:nvSpPr>
          <p:spPr bwMode="auto">
            <a:xfrm>
              <a:off x="1794641" y="3957159"/>
              <a:ext cx="36004" cy="36000"/>
            </a:xfrm>
            <a:prstGeom prst="ellipse">
              <a:avLst/>
            </a:prstGeom>
            <a:grpFill/>
            <a:ln w="9525" cap="flat" cmpd="sng" algn="ctr">
              <a:solidFill>
                <a:schemeClr val="tx1"/>
              </a:solidFill>
              <a:prstDash val="solid"/>
              <a:round/>
              <a:headEnd type="none" w="med" len="med"/>
              <a:tailEnd type="none" w="med" len="med"/>
            </a:ln>
            <a:effectLst/>
          </p:spPr>
          <p:txBody>
            <a:bodyPr/>
            <a:lstStyle/>
            <a:p>
              <a:pPr algn="ctr">
                <a:defRPr/>
              </a:pPr>
              <a:endParaRPr lang="fr-FR">
                <a:latin typeface="Arial" charset="0"/>
              </a:endParaRPr>
            </a:p>
          </p:txBody>
        </p:sp>
        <p:sp>
          <p:nvSpPr>
            <p:cNvPr id="313" name="Ellipse 312"/>
            <p:cNvSpPr>
              <a:spLocks noChangeAspect="1"/>
            </p:cNvSpPr>
            <p:nvPr/>
          </p:nvSpPr>
          <p:spPr bwMode="auto">
            <a:xfrm>
              <a:off x="1794641" y="3911342"/>
              <a:ext cx="36004" cy="36000"/>
            </a:xfrm>
            <a:prstGeom prst="ellipse">
              <a:avLst/>
            </a:prstGeom>
            <a:grpFill/>
            <a:ln w="9525" cap="flat" cmpd="sng" algn="ctr">
              <a:solidFill>
                <a:schemeClr val="tx1"/>
              </a:solidFill>
              <a:prstDash val="solid"/>
              <a:round/>
              <a:headEnd type="none" w="med" len="med"/>
              <a:tailEnd type="none" w="med" len="med"/>
            </a:ln>
            <a:effectLst/>
          </p:spPr>
          <p:txBody>
            <a:bodyPr/>
            <a:lstStyle/>
            <a:p>
              <a:pPr algn="ctr">
                <a:defRPr/>
              </a:pPr>
              <a:endParaRPr lang="fr-FR">
                <a:latin typeface="Arial" charset="0"/>
              </a:endParaRPr>
            </a:p>
          </p:txBody>
        </p:sp>
        <p:sp>
          <p:nvSpPr>
            <p:cNvPr id="314" name="Ellipse 313"/>
            <p:cNvSpPr>
              <a:spLocks noChangeAspect="1"/>
            </p:cNvSpPr>
            <p:nvPr/>
          </p:nvSpPr>
          <p:spPr bwMode="auto">
            <a:xfrm>
              <a:off x="1794641" y="4053925"/>
              <a:ext cx="36004" cy="36000"/>
            </a:xfrm>
            <a:prstGeom prst="ellipse">
              <a:avLst/>
            </a:prstGeom>
            <a:grpFill/>
            <a:ln w="9525" cap="flat" cmpd="sng" algn="ctr">
              <a:solidFill>
                <a:schemeClr val="tx1"/>
              </a:solidFill>
              <a:prstDash val="solid"/>
              <a:round/>
              <a:headEnd type="none" w="med" len="med"/>
              <a:tailEnd type="none" w="med" len="med"/>
            </a:ln>
            <a:effectLst/>
          </p:spPr>
          <p:txBody>
            <a:bodyPr/>
            <a:lstStyle/>
            <a:p>
              <a:pPr algn="ctr">
                <a:defRPr/>
              </a:pPr>
              <a:endParaRPr lang="fr-FR">
                <a:latin typeface="Arial" charset="0"/>
              </a:endParaRPr>
            </a:p>
          </p:txBody>
        </p:sp>
        <p:sp>
          <p:nvSpPr>
            <p:cNvPr id="315" name="Ellipse 314"/>
            <p:cNvSpPr>
              <a:spLocks noChangeAspect="1"/>
            </p:cNvSpPr>
            <p:nvPr/>
          </p:nvSpPr>
          <p:spPr bwMode="auto">
            <a:xfrm>
              <a:off x="1794641" y="4101545"/>
              <a:ext cx="36004" cy="36000"/>
            </a:xfrm>
            <a:prstGeom prst="ellipse">
              <a:avLst/>
            </a:prstGeom>
            <a:grpFill/>
            <a:ln w="9525" cap="flat" cmpd="sng" algn="ctr">
              <a:solidFill>
                <a:schemeClr val="tx1"/>
              </a:solidFill>
              <a:prstDash val="solid"/>
              <a:round/>
              <a:headEnd type="none" w="med" len="med"/>
              <a:tailEnd type="none" w="med" len="med"/>
            </a:ln>
            <a:effectLst/>
          </p:spPr>
          <p:txBody>
            <a:bodyPr/>
            <a:lstStyle/>
            <a:p>
              <a:pPr algn="ctr">
                <a:defRPr/>
              </a:pPr>
              <a:endParaRPr lang="fr-FR">
                <a:latin typeface="Arial" charset="0"/>
              </a:endParaRPr>
            </a:p>
          </p:txBody>
        </p:sp>
        <p:sp>
          <p:nvSpPr>
            <p:cNvPr id="316" name="Ellipse 315"/>
            <p:cNvSpPr>
              <a:spLocks noChangeAspect="1"/>
            </p:cNvSpPr>
            <p:nvPr/>
          </p:nvSpPr>
          <p:spPr bwMode="auto">
            <a:xfrm>
              <a:off x="1794641" y="4149373"/>
              <a:ext cx="36004" cy="36000"/>
            </a:xfrm>
            <a:prstGeom prst="ellipse">
              <a:avLst/>
            </a:prstGeom>
            <a:grpFill/>
            <a:ln w="9525" cap="flat" cmpd="sng" algn="ctr">
              <a:solidFill>
                <a:schemeClr val="tx1"/>
              </a:solidFill>
              <a:prstDash val="solid"/>
              <a:round/>
              <a:headEnd type="none" w="med" len="med"/>
              <a:tailEnd type="none" w="med" len="med"/>
            </a:ln>
            <a:effectLst/>
          </p:spPr>
          <p:txBody>
            <a:bodyPr/>
            <a:lstStyle/>
            <a:p>
              <a:pPr algn="ctr">
                <a:defRPr/>
              </a:pPr>
              <a:endParaRPr lang="fr-FR">
                <a:latin typeface="Arial" charset="0"/>
              </a:endParaRPr>
            </a:p>
          </p:txBody>
        </p:sp>
        <p:sp>
          <p:nvSpPr>
            <p:cNvPr id="317" name="Ellipse 316"/>
            <p:cNvSpPr>
              <a:spLocks noChangeAspect="1"/>
            </p:cNvSpPr>
            <p:nvPr/>
          </p:nvSpPr>
          <p:spPr bwMode="auto">
            <a:xfrm>
              <a:off x="1794641" y="2477337"/>
              <a:ext cx="36004" cy="36000"/>
            </a:xfrm>
            <a:prstGeom prst="ellipse">
              <a:avLst/>
            </a:prstGeom>
            <a:grpFill/>
            <a:ln w="9525" cap="flat" cmpd="sng" algn="ctr">
              <a:solidFill>
                <a:schemeClr val="tx1"/>
              </a:solidFill>
              <a:prstDash val="solid"/>
              <a:round/>
              <a:headEnd type="none" w="med" len="med"/>
              <a:tailEnd type="none" w="med" len="med"/>
            </a:ln>
            <a:effectLst/>
          </p:spPr>
          <p:txBody>
            <a:bodyPr/>
            <a:lstStyle/>
            <a:p>
              <a:pPr algn="ctr">
                <a:defRPr/>
              </a:pPr>
              <a:endParaRPr lang="fr-FR">
                <a:latin typeface="Arial" charset="0"/>
              </a:endParaRPr>
            </a:p>
          </p:txBody>
        </p:sp>
        <p:sp>
          <p:nvSpPr>
            <p:cNvPr id="318" name="Ellipse 317"/>
            <p:cNvSpPr>
              <a:spLocks noChangeAspect="1"/>
            </p:cNvSpPr>
            <p:nvPr/>
          </p:nvSpPr>
          <p:spPr bwMode="auto">
            <a:xfrm>
              <a:off x="1794641" y="4247279"/>
              <a:ext cx="36004" cy="36000"/>
            </a:xfrm>
            <a:prstGeom prst="ellipse">
              <a:avLst/>
            </a:prstGeom>
            <a:grpFill/>
            <a:ln w="9525" cap="flat" cmpd="sng" algn="ctr">
              <a:solidFill>
                <a:schemeClr val="tx1"/>
              </a:solidFill>
              <a:prstDash val="solid"/>
              <a:round/>
              <a:headEnd type="none" w="med" len="med"/>
              <a:tailEnd type="none" w="med" len="med"/>
            </a:ln>
            <a:effectLst/>
          </p:spPr>
          <p:txBody>
            <a:bodyPr/>
            <a:lstStyle/>
            <a:p>
              <a:pPr algn="ctr">
                <a:defRPr/>
              </a:pPr>
              <a:endParaRPr lang="fr-FR">
                <a:latin typeface="Arial" charset="0"/>
              </a:endParaRPr>
            </a:p>
          </p:txBody>
        </p:sp>
      </p:grpSp>
      <p:grpSp>
        <p:nvGrpSpPr>
          <p:cNvPr id="9" name="Groupe 257"/>
          <p:cNvGrpSpPr>
            <a:grpSpLocks/>
          </p:cNvGrpSpPr>
          <p:nvPr/>
        </p:nvGrpSpPr>
        <p:grpSpPr bwMode="auto">
          <a:xfrm>
            <a:off x="4297363" y="3019425"/>
            <a:ext cx="1030287" cy="454025"/>
            <a:chOff x="1309758" y="3811073"/>
            <a:chExt cx="1029994" cy="454242"/>
          </a:xfrm>
        </p:grpSpPr>
        <p:cxnSp>
          <p:nvCxnSpPr>
            <p:cNvPr id="20539" name="Connecteur droit 287"/>
            <p:cNvCxnSpPr>
              <a:cxnSpLocks noChangeShapeType="1"/>
            </p:cNvCxnSpPr>
            <p:nvPr/>
          </p:nvCxnSpPr>
          <p:spPr bwMode="auto">
            <a:xfrm flipV="1">
              <a:off x="1309758" y="3811073"/>
              <a:ext cx="1029994" cy="0"/>
            </a:xfrm>
            <a:prstGeom prst="line">
              <a:avLst/>
            </a:prstGeom>
            <a:noFill/>
            <a:ln w="9525" algn="ctr">
              <a:solidFill>
                <a:schemeClr val="tx1"/>
              </a:solidFill>
              <a:round/>
              <a:headEnd/>
              <a:tailEnd/>
            </a:ln>
          </p:spPr>
        </p:cxnSp>
        <p:cxnSp>
          <p:nvCxnSpPr>
            <p:cNvPr id="20540" name="Connecteur droit 288"/>
            <p:cNvCxnSpPr>
              <a:cxnSpLocks noChangeShapeType="1"/>
            </p:cNvCxnSpPr>
            <p:nvPr/>
          </p:nvCxnSpPr>
          <p:spPr bwMode="auto">
            <a:xfrm flipV="1">
              <a:off x="1309758" y="3887908"/>
              <a:ext cx="1029994" cy="0"/>
            </a:xfrm>
            <a:prstGeom prst="line">
              <a:avLst/>
            </a:prstGeom>
            <a:noFill/>
            <a:ln w="9525" algn="ctr">
              <a:solidFill>
                <a:schemeClr val="tx1"/>
              </a:solidFill>
              <a:round/>
              <a:headEnd/>
              <a:tailEnd/>
            </a:ln>
          </p:spPr>
        </p:cxnSp>
        <p:cxnSp>
          <p:nvCxnSpPr>
            <p:cNvPr id="20541" name="Connecteur droit 289"/>
            <p:cNvCxnSpPr>
              <a:cxnSpLocks noChangeShapeType="1"/>
            </p:cNvCxnSpPr>
            <p:nvPr/>
          </p:nvCxnSpPr>
          <p:spPr bwMode="auto">
            <a:xfrm flipV="1">
              <a:off x="1309758" y="3976518"/>
              <a:ext cx="1029994" cy="0"/>
            </a:xfrm>
            <a:prstGeom prst="line">
              <a:avLst/>
            </a:prstGeom>
            <a:noFill/>
            <a:ln w="9525" algn="ctr">
              <a:solidFill>
                <a:schemeClr val="tx1"/>
              </a:solidFill>
              <a:round/>
              <a:headEnd/>
              <a:tailEnd/>
            </a:ln>
          </p:spPr>
        </p:cxnSp>
        <p:cxnSp>
          <p:nvCxnSpPr>
            <p:cNvPr id="20542" name="Connecteur droit 290"/>
            <p:cNvCxnSpPr>
              <a:cxnSpLocks noChangeShapeType="1"/>
            </p:cNvCxnSpPr>
            <p:nvPr/>
          </p:nvCxnSpPr>
          <p:spPr bwMode="auto">
            <a:xfrm flipV="1">
              <a:off x="1309758" y="4120917"/>
              <a:ext cx="1029994" cy="0"/>
            </a:xfrm>
            <a:prstGeom prst="line">
              <a:avLst/>
            </a:prstGeom>
            <a:noFill/>
            <a:ln w="9525" algn="ctr">
              <a:solidFill>
                <a:schemeClr val="tx1"/>
              </a:solidFill>
              <a:round/>
              <a:headEnd/>
              <a:tailEnd/>
            </a:ln>
          </p:spPr>
        </p:cxnSp>
        <p:cxnSp>
          <p:nvCxnSpPr>
            <p:cNvPr id="20543" name="Connecteur droit 291"/>
            <p:cNvCxnSpPr>
              <a:cxnSpLocks noChangeShapeType="1"/>
            </p:cNvCxnSpPr>
            <p:nvPr/>
          </p:nvCxnSpPr>
          <p:spPr bwMode="auto">
            <a:xfrm flipV="1">
              <a:off x="1309758" y="4024651"/>
              <a:ext cx="1029994" cy="0"/>
            </a:xfrm>
            <a:prstGeom prst="line">
              <a:avLst/>
            </a:prstGeom>
            <a:noFill/>
            <a:ln w="9525" algn="ctr">
              <a:solidFill>
                <a:schemeClr val="tx1"/>
              </a:solidFill>
              <a:round/>
              <a:headEnd/>
              <a:tailEnd/>
            </a:ln>
          </p:spPr>
        </p:cxnSp>
        <p:cxnSp>
          <p:nvCxnSpPr>
            <p:cNvPr id="20544" name="Connecteur droit 292"/>
            <p:cNvCxnSpPr>
              <a:cxnSpLocks noChangeShapeType="1"/>
            </p:cNvCxnSpPr>
            <p:nvPr/>
          </p:nvCxnSpPr>
          <p:spPr bwMode="auto">
            <a:xfrm flipV="1">
              <a:off x="1309758" y="3842156"/>
              <a:ext cx="1029994" cy="0"/>
            </a:xfrm>
            <a:prstGeom prst="line">
              <a:avLst/>
            </a:prstGeom>
            <a:noFill/>
            <a:ln w="9525" algn="ctr">
              <a:solidFill>
                <a:schemeClr val="tx1"/>
              </a:solidFill>
              <a:round/>
              <a:headEnd/>
              <a:tailEnd/>
            </a:ln>
          </p:spPr>
        </p:cxnSp>
        <p:cxnSp>
          <p:nvCxnSpPr>
            <p:cNvPr id="20545" name="Connecteur droit 293"/>
            <p:cNvCxnSpPr>
              <a:cxnSpLocks noChangeShapeType="1"/>
            </p:cNvCxnSpPr>
            <p:nvPr/>
          </p:nvCxnSpPr>
          <p:spPr bwMode="auto">
            <a:xfrm flipV="1">
              <a:off x="1309758" y="4169050"/>
              <a:ext cx="1029994" cy="0"/>
            </a:xfrm>
            <a:prstGeom prst="line">
              <a:avLst/>
            </a:prstGeom>
            <a:noFill/>
            <a:ln w="9525" algn="ctr">
              <a:solidFill>
                <a:schemeClr val="tx1"/>
              </a:solidFill>
              <a:round/>
              <a:headEnd/>
              <a:tailEnd/>
            </a:ln>
          </p:spPr>
        </p:cxnSp>
        <p:cxnSp>
          <p:nvCxnSpPr>
            <p:cNvPr id="20546" name="Connecteur droit 294"/>
            <p:cNvCxnSpPr>
              <a:cxnSpLocks noChangeShapeType="1"/>
            </p:cNvCxnSpPr>
            <p:nvPr/>
          </p:nvCxnSpPr>
          <p:spPr bwMode="auto">
            <a:xfrm flipV="1">
              <a:off x="1309758" y="4072784"/>
              <a:ext cx="1029994" cy="0"/>
            </a:xfrm>
            <a:prstGeom prst="line">
              <a:avLst/>
            </a:prstGeom>
            <a:noFill/>
            <a:ln w="9525" algn="ctr">
              <a:solidFill>
                <a:schemeClr val="tx1"/>
              </a:solidFill>
              <a:round/>
              <a:headEnd/>
              <a:tailEnd/>
            </a:ln>
          </p:spPr>
        </p:cxnSp>
        <p:cxnSp>
          <p:nvCxnSpPr>
            <p:cNvPr id="20547" name="Connecteur droit 295"/>
            <p:cNvCxnSpPr>
              <a:cxnSpLocks noChangeShapeType="1"/>
            </p:cNvCxnSpPr>
            <p:nvPr/>
          </p:nvCxnSpPr>
          <p:spPr bwMode="auto">
            <a:xfrm flipV="1">
              <a:off x="1309758" y="4217183"/>
              <a:ext cx="1029994" cy="0"/>
            </a:xfrm>
            <a:prstGeom prst="line">
              <a:avLst/>
            </a:prstGeom>
            <a:noFill/>
            <a:ln w="9525" algn="ctr">
              <a:solidFill>
                <a:schemeClr val="tx1"/>
              </a:solidFill>
              <a:round/>
              <a:headEnd/>
              <a:tailEnd/>
            </a:ln>
          </p:spPr>
        </p:cxnSp>
        <p:cxnSp>
          <p:nvCxnSpPr>
            <p:cNvPr id="20548" name="Connecteur droit 296"/>
            <p:cNvCxnSpPr>
              <a:cxnSpLocks noChangeShapeType="1"/>
            </p:cNvCxnSpPr>
            <p:nvPr/>
          </p:nvCxnSpPr>
          <p:spPr bwMode="auto">
            <a:xfrm flipV="1">
              <a:off x="1309758" y="4265315"/>
              <a:ext cx="1029994" cy="0"/>
            </a:xfrm>
            <a:prstGeom prst="line">
              <a:avLst/>
            </a:prstGeom>
            <a:noFill/>
            <a:ln w="9525" algn="ctr">
              <a:solidFill>
                <a:schemeClr val="tx1"/>
              </a:solidFill>
              <a:round/>
              <a:headEnd/>
              <a:tailEnd/>
            </a:ln>
          </p:spPr>
        </p:cxnSp>
        <p:cxnSp>
          <p:nvCxnSpPr>
            <p:cNvPr id="20549" name="Connecteur droit 297"/>
            <p:cNvCxnSpPr>
              <a:cxnSpLocks noChangeShapeType="1"/>
            </p:cNvCxnSpPr>
            <p:nvPr/>
          </p:nvCxnSpPr>
          <p:spPr bwMode="auto">
            <a:xfrm flipV="1">
              <a:off x="1309758" y="3933056"/>
              <a:ext cx="1029994" cy="0"/>
            </a:xfrm>
            <a:prstGeom prst="line">
              <a:avLst/>
            </a:prstGeom>
            <a:noFill/>
            <a:ln w="9525" algn="ctr">
              <a:solidFill>
                <a:schemeClr val="tx1"/>
              </a:solidFill>
              <a:round/>
              <a:headEnd/>
              <a:tailEnd/>
            </a:ln>
          </p:spPr>
        </p:cxnSp>
      </p:grpSp>
      <p:sp>
        <p:nvSpPr>
          <p:cNvPr id="20492" name="Line 6"/>
          <p:cNvSpPr>
            <a:spLocks noChangeShapeType="1"/>
          </p:cNvSpPr>
          <p:nvPr/>
        </p:nvSpPr>
        <p:spPr bwMode="auto">
          <a:xfrm flipH="1" flipV="1">
            <a:off x="4292600" y="1203325"/>
            <a:ext cx="4763" cy="2281238"/>
          </a:xfrm>
          <a:prstGeom prst="line">
            <a:avLst/>
          </a:prstGeom>
          <a:noFill/>
          <a:ln w="25400">
            <a:solidFill>
              <a:schemeClr val="tx1"/>
            </a:solidFill>
            <a:round/>
            <a:headEnd/>
            <a:tailEnd type="triangle" w="med" len="med"/>
          </a:ln>
        </p:spPr>
        <p:txBody>
          <a:bodyPr wrap="none" anchor="ctr"/>
          <a:lstStyle/>
          <a:p>
            <a:endParaRPr lang="fr-FR"/>
          </a:p>
        </p:txBody>
      </p:sp>
      <p:grpSp>
        <p:nvGrpSpPr>
          <p:cNvPr id="10" name="Groupe 263"/>
          <p:cNvGrpSpPr>
            <a:grpSpLocks/>
          </p:cNvGrpSpPr>
          <p:nvPr/>
        </p:nvGrpSpPr>
        <p:grpSpPr bwMode="auto">
          <a:xfrm rot="10800000">
            <a:off x="4297363" y="1250950"/>
            <a:ext cx="1030287" cy="454025"/>
            <a:chOff x="1309758" y="3811073"/>
            <a:chExt cx="1029994" cy="454242"/>
          </a:xfrm>
        </p:grpSpPr>
        <p:cxnSp>
          <p:nvCxnSpPr>
            <p:cNvPr id="20528" name="Connecteur droit 276"/>
            <p:cNvCxnSpPr>
              <a:cxnSpLocks noChangeShapeType="1"/>
            </p:cNvCxnSpPr>
            <p:nvPr/>
          </p:nvCxnSpPr>
          <p:spPr bwMode="auto">
            <a:xfrm flipV="1">
              <a:off x="1309758" y="3811073"/>
              <a:ext cx="1029994" cy="0"/>
            </a:xfrm>
            <a:prstGeom prst="line">
              <a:avLst/>
            </a:prstGeom>
            <a:noFill/>
            <a:ln w="9525" algn="ctr">
              <a:solidFill>
                <a:schemeClr val="tx1"/>
              </a:solidFill>
              <a:round/>
              <a:headEnd/>
              <a:tailEnd/>
            </a:ln>
          </p:spPr>
        </p:cxnSp>
        <p:cxnSp>
          <p:nvCxnSpPr>
            <p:cNvPr id="20529" name="Connecteur droit 277"/>
            <p:cNvCxnSpPr>
              <a:cxnSpLocks noChangeShapeType="1"/>
            </p:cNvCxnSpPr>
            <p:nvPr/>
          </p:nvCxnSpPr>
          <p:spPr bwMode="auto">
            <a:xfrm flipV="1">
              <a:off x="1309758" y="3887908"/>
              <a:ext cx="1029994" cy="0"/>
            </a:xfrm>
            <a:prstGeom prst="line">
              <a:avLst/>
            </a:prstGeom>
            <a:noFill/>
            <a:ln w="9525" algn="ctr">
              <a:solidFill>
                <a:schemeClr val="tx1"/>
              </a:solidFill>
              <a:round/>
              <a:headEnd/>
              <a:tailEnd/>
            </a:ln>
          </p:spPr>
        </p:cxnSp>
        <p:cxnSp>
          <p:nvCxnSpPr>
            <p:cNvPr id="20530" name="Connecteur droit 278"/>
            <p:cNvCxnSpPr>
              <a:cxnSpLocks noChangeShapeType="1"/>
            </p:cNvCxnSpPr>
            <p:nvPr/>
          </p:nvCxnSpPr>
          <p:spPr bwMode="auto">
            <a:xfrm flipV="1">
              <a:off x="1309758" y="3976518"/>
              <a:ext cx="1029994" cy="0"/>
            </a:xfrm>
            <a:prstGeom prst="line">
              <a:avLst/>
            </a:prstGeom>
            <a:noFill/>
            <a:ln w="9525" algn="ctr">
              <a:solidFill>
                <a:schemeClr val="tx1"/>
              </a:solidFill>
              <a:round/>
              <a:headEnd/>
              <a:tailEnd/>
            </a:ln>
          </p:spPr>
        </p:cxnSp>
        <p:cxnSp>
          <p:nvCxnSpPr>
            <p:cNvPr id="20531" name="Connecteur droit 279"/>
            <p:cNvCxnSpPr>
              <a:cxnSpLocks noChangeShapeType="1"/>
            </p:cNvCxnSpPr>
            <p:nvPr/>
          </p:nvCxnSpPr>
          <p:spPr bwMode="auto">
            <a:xfrm flipV="1">
              <a:off x="1309758" y="4120917"/>
              <a:ext cx="1029994" cy="0"/>
            </a:xfrm>
            <a:prstGeom prst="line">
              <a:avLst/>
            </a:prstGeom>
            <a:noFill/>
            <a:ln w="9525" algn="ctr">
              <a:solidFill>
                <a:schemeClr val="tx1"/>
              </a:solidFill>
              <a:round/>
              <a:headEnd/>
              <a:tailEnd/>
            </a:ln>
          </p:spPr>
        </p:cxnSp>
        <p:cxnSp>
          <p:nvCxnSpPr>
            <p:cNvPr id="20532" name="Connecteur droit 280"/>
            <p:cNvCxnSpPr>
              <a:cxnSpLocks noChangeShapeType="1"/>
            </p:cNvCxnSpPr>
            <p:nvPr/>
          </p:nvCxnSpPr>
          <p:spPr bwMode="auto">
            <a:xfrm flipV="1">
              <a:off x="1309758" y="4024651"/>
              <a:ext cx="1029994" cy="0"/>
            </a:xfrm>
            <a:prstGeom prst="line">
              <a:avLst/>
            </a:prstGeom>
            <a:noFill/>
            <a:ln w="9525" algn="ctr">
              <a:solidFill>
                <a:schemeClr val="tx1"/>
              </a:solidFill>
              <a:round/>
              <a:headEnd/>
              <a:tailEnd/>
            </a:ln>
          </p:spPr>
        </p:cxnSp>
        <p:cxnSp>
          <p:nvCxnSpPr>
            <p:cNvPr id="20533" name="Connecteur droit 281"/>
            <p:cNvCxnSpPr>
              <a:cxnSpLocks noChangeShapeType="1"/>
            </p:cNvCxnSpPr>
            <p:nvPr/>
          </p:nvCxnSpPr>
          <p:spPr bwMode="auto">
            <a:xfrm flipV="1">
              <a:off x="1309758" y="3842156"/>
              <a:ext cx="1029994" cy="0"/>
            </a:xfrm>
            <a:prstGeom prst="line">
              <a:avLst/>
            </a:prstGeom>
            <a:noFill/>
            <a:ln w="9525" algn="ctr">
              <a:solidFill>
                <a:schemeClr val="tx1"/>
              </a:solidFill>
              <a:round/>
              <a:headEnd/>
              <a:tailEnd/>
            </a:ln>
          </p:spPr>
        </p:cxnSp>
        <p:cxnSp>
          <p:nvCxnSpPr>
            <p:cNvPr id="20534" name="Connecteur droit 282"/>
            <p:cNvCxnSpPr>
              <a:cxnSpLocks noChangeShapeType="1"/>
            </p:cNvCxnSpPr>
            <p:nvPr/>
          </p:nvCxnSpPr>
          <p:spPr bwMode="auto">
            <a:xfrm flipV="1">
              <a:off x="1309758" y="4169050"/>
              <a:ext cx="1029994" cy="0"/>
            </a:xfrm>
            <a:prstGeom prst="line">
              <a:avLst/>
            </a:prstGeom>
            <a:noFill/>
            <a:ln w="9525" algn="ctr">
              <a:solidFill>
                <a:schemeClr val="tx1"/>
              </a:solidFill>
              <a:round/>
              <a:headEnd/>
              <a:tailEnd/>
            </a:ln>
          </p:spPr>
        </p:cxnSp>
        <p:cxnSp>
          <p:nvCxnSpPr>
            <p:cNvPr id="20535" name="Connecteur droit 283"/>
            <p:cNvCxnSpPr>
              <a:cxnSpLocks noChangeShapeType="1"/>
            </p:cNvCxnSpPr>
            <p:nvPr/>
          </p:nvCxnSpPr>
          <p:spPr bwMode="auto">
            <a:xfrm flipV="1">
              <a:off x="1309758" y="4072784"/>
              <a:ext cx="1029994" cy="0"/>
            </a:xfrm>
            <a:prstGeom prst="line">
              <a:avLst/>
            </a:prstGeom>
            <a:noFill/>
            <a:ln w="9525" algn="ctr">
              <a:solidFill>
                <a:schemeClr val="tx1"/>
              </a:solidFill>
              <a:round/>
              <a:headEnd/>
              <a:tailEnd/>
            </a:ln>
          </p:spPr>
        </p:cxnSp>
        <p:cxnSp>
          <p:nvCxnSpPr>
            <p:cNvPr id="20536" name="Connecteur droit 284"/>
            <p:cNvCxnSpPr>
              <a:cxnSpLocks noChangeShapeType="1"/>
            </p:cNvCxnSpPr>
            <p:nvPr/>
          </p:nvCxnSpPr>
          <p:spPr bwMode="auto">
            <a:xfrm flipV="1">
              <a:off x="1309758" y="4217183"/>
              <a:ext cx="1029994" cy="0"/>
            </a:xfrm>
            <a:prstGeom prst="line">
              <a:avLst/>
            </a:prstGeom>
            <a:noFill/>
            <a:ln w="9525" algn="ctr">
              <a:solidFill>
                <a:schemeClr val="tx1"/>
              </a:solidFill>
              <a:round/>
              <a:headEnd/>
              <a:tailEnd/>
            </a:ln>
          </p:spPr>
        </p:cxnSp>
        <p:cxnSp>
          <p:nvCxnSpPr>
            <p:cNvPr id="20537" name="Connecteur droit 285"/>
            <p:cNvCxnSpPr>
              <a:cxnSpLocks noChangeShapeType="1"/>
            </p:cNvCxnSpPr>
            <p:nvPr/>
          </p:nvCxnSpPr>
          <p:spPr bwMode="auto">
            <a:xfrm flipV="1">
              <a:off x="1309758" y="4265315"/>
              <a:ext cx="1029994" cy="0"/>
            </a:xfrm>
            <a:prstGeom prst="line">
              <a:avLst/>
            </a:prstGeom>
            <a:noFill/>
            <a:ln w="9525" algn="ctr">
              <a:solidFill>
                <a:schemeClr val="tx1"/>
              </a:solidFill>
              <a:round/>
              <a:headEnd/>
              <a:tailEnd/>
            </a:ln>
          </p:spPr>
        </p:cxnSp>
        <p:cxnSp>
          <p:nvCxnSpPr>
            <p:cNvPr id="20538" name="Connecteur droit 286"/>
            <p:cNvCxnSpPr>
              <a:cxnSpLocks noChangeShapeType="1"/>
            </p:cNvCxnSpPr>
            <p:nvPr/>
          </p:nvCxnSpPr>
          <p:spPr bwMode="auto">
            <a:xfrm flipV="1">
              <a:off x="1309758" y="3936104"/>
              <a:ext cx="1029994" cy="0"/>
            </a:xfrm>
            <a:prstGeom prst="line">
              <a:avLst/>
            </a:prstGeom>
            <a:noFill/>
            <a:ln w="9525" algn="ctr">
              <a:solidFill>
                <a:schemeClr val="tx1"/>
              </a:solidFill>
              <a:round/>
              <a:headEnd/>
              <a:tailEnd/>
            </a:ln>
          </p:spPr>
        </p:cxnSp>
      </p:grpSp>
      <p:grpSp>
        <p:nvGrpSpPr>
          <p:cNvPr id="11" name="Groupe 264"/>
          <p:cNvGrpSpPr/>
          <p:nvPr/>
        </p:nvGrpSpPr>
        <p:grpSpPr>
          <a:xfrm>
            <a:off x="4795085" y="2999813"/>
            <a:ext cx="36004" cy="491858"/>
            <a:chOff x="1794641" y="3791421"/>
            <a:chExt cx="36004" cy="491858"/>
          </a:xfrm>
          <a:solidFill>
            <a:schemeClr val="tx1"/>
          </a:solidFill>
        </p:grpSpPr>
        <p:sp>
          <p:nvSpPr>
            <p:cNvPr id="266" name="Ellipse 265"/>
            <p:cNvSpPr>
              <a:spLocks noChangeAspect="1"/>
            </p:cNvSpPr>
            <p:nvPr/>
          </p:nvSpPr>
          <p:spPr bwMode="auto">
            <a:xfrm>
              <a:off x="1794641" y="3791421"/>
              <a:ext cx="36004" cy="36000"/>
            </a:xfrm>
            <a:prstGeom prst="ellipse">
              <a:avLst/>
            </a:prstGeom>
            <a:grpFill/>
            <a:ln w="9525" cap="flat" cmpd="sng" algn="ctr">
              <a:solidFill>
                <a:schemeClr val="tx1"/>
              </a:solidFill>
              <a:prstDash val="solid"/>
              <a:round/>
              <a:headEnd type="none" w="med" len="med"/>
              <a:tailEnd type="none" w="med" len="med"/>
            </a:ln>
            <a:effectLst/>
          </p:spPr>
          <p:txBody>
            <a:bodyPr/>
            <a:lstStyle/>
            <a:p>
              <a:pPr algn="ctr">
                <a:defRPr/>
              </a:pPr>
              <a:endParaRPr lang="fr-FR">
                <a:latin typeface="Arial" charset="0"/>
              </a:endParaRPr>
            </a:p>
          </p:txBody>
        </p:sp>
        <p:sp>
          <p:nvSpPr>
            <p:cNvPr id="267" name="Ellipse 266"/>
            <p:cNvSpPr>
              <a:spLocks noChangeAspect="1"/>
            </p:cNvSpPr>
            <p:nvPr/>
          </p:nvSpPr>
          <p:spPr bwMode="auto">
            <a:xfrm>
              <a:off x="1794641" y="3827136"/>
              <a:ext cx="36004" cy="36000"/>
            </a:xfrm>
            <a:prstGeom prst="ellipse">
              <a:avLst/>
            </a:prstGeom>
            <a:grpFill/>
            <a:ln w="9525" cap="flat" cmpd="sng" algn="ctr">
              <a:solidFill>
                <a:schemeClr val="tx1"/>
              </a:solidFill>
              <a:prstDash val="solid"/>
              <a:round/>
              <a:headEnd type="none" w="med" len="med"/>
              <a:tailEnd type="none" w="med" len="med"/>
            </a:ln>
            <a:effectLst/>
          </p:spPr>
          <p:txBody>
            <a:bodyPr/>
            <a:lstStyle/>
            <a:p>
              <a:pPr algn="ctr">
                <a:defRPr/>
              </a:pPr>
              <a:endParaRPr lang="fr-FR">
                <a:latin typeface="Arial" charset="0"/>
              </a:endParaRPr>
            </a:p>
          </p:txBody>
        </p:sp>
        <p:sp>
          <p:nvSpPr>
            <p:cNvPr id="268" name="Ellipse 267"/>
            <p:cNvSpPr>
              <a:spLocks noChangeAspect="1"/>
            </p:cNvSpPr>
            <p:nvPr/>
          </p:nvSpPr>
          <p:spPr bwMode="auto">
            <a:xfrm>
              <a:off x="1794641" y="3868191"/>
              <a:ext cx="36004" cy="36000"/>
            </a:xfrm>
            <a:prstGeom prst="ellipse">
              <a:avLst/>
            </a:prstGeom>
            <a:grpFill/>
            <a:ln w="9525" cap="flat" cmpd="sng" algn="ctr">
              <a:solidFill>
                <a:schemeClr val="tx1"/>
              </a:solidFill>
              <a:prstDash val="solid"/>
              <a:round/>
              <a:headEnd type="none" w="med" len="med"/>
              <a:tailEnd type="none" w="med" len="med"/>
            </a:ln>
            <a:effectLst/>
          </p:spPr>
          <p:txBody>
            <a:bodyPr/>
            <a:lstStyle/>
            <a:p>
              <a:pPr algn="ctr">
                <a:defRPr/>
              </a:pPr>
              <a:endParaRPr lang="fr-FR">
                <a:latin typeface="Arial" charset="0"/>
              </a:endParaRPr>
            </a:p>
          </p:txBody>
        </p:sp>
        <p:sp>
          <p:nvSpPr>
            <p:cNvPr id="269" name="Ellipse 268"/>
            <p:cNvSpPr>
              <a:spLocks noChangeAspect="1"/>
            </p:cNvSpPr>
            <p:nvPr/>
          </p:nvSpPr>
          <p:spPr bwMode="auto">
            <a:xfrm>
              <a:off x="1794641" y="4005064"/>
              <a:ext cx="36004" cy="36000"/>
            </a:xfrm>
            <a:prstGeom prst="ellipse">
              <a:avLst/>
            </a:prstGeom>
            <a:grpFill/>
            <a:ln w="9525" cap="flat" cmpd="sng" algn="ctr">
              <a:solidFill>
                <a:schemeClr val="tx1"/>
              </a:solidFill>
              <a:prstDash val="solid"/>
              <a:round/>
              <a:headEnd type="none" w="med" len="med"/>
              <a:tailEnd type="none" w="med" len="med"/>
            </a:ln>
            <a:effectLst/>
          </p:spPr>
          <p:txBody>
            <a:bodyPr/>
            <a:lstStyle/>
            <a:p>
              <a:pPr algn="ctr">
                <a:defRPr/>
              </a:pPr>
              <a:endParaRPr lang="fr-FR">
                <a:latin typeface="Arial" charset="0"/>
              </a:endParaRPr>
            </a:p>
          </p:txBody>
        </p:sp>
        <p:sp>
          <p:nvSpPr>
            <p:cNvPr id="270" name="Ellipse 269"/>
            <p:cNvSpPr>
              <a:spLocks noChangeAspect="1"/>
            </p:cNvSpPr>
            <p:nvPr/>
          </p:nvSpPr>
          <p:spPr bwMode="auto">
            <a:xfrm>
              <a:off x="1794641" y="3957159"/>
              <a:ext cx="36004" cy="36000"/>
            </a:xfrm>
            <a:prstGeom prst="ellipse">
              <a:avLst/>
            </a:prstGeom>
            <a:grpFill/>
            <a:ln w="9525" cap="flat" cmpd="sng" algn="ctr">
              <a:solidFill>
                <a:schemeClr val="tx1"/>
              </a:solidFill>
              <a:prstDash val="solid"/>
              <a:round/>
              <a:headEnd type="none" w="med" len="med"/>
              <a:tailEnd type="none" w="med" len="med"/>
            </a:ln>
            <a:effectLst/>
          </p:spPr>
          <p:txBody>
            <a:bodyPr/>
            <a:lstStyle/>
            <a:p>
              <a:pPr algn="ctr">
                <a:defRPr/>
              </a:pPr>
              <a:endParaRPr lang="fr-FR">
                <a:latin typeface="Arial" charset="0"/>
              </a:endParaRPr>
            </a:p>
          </p:txBody>
        </p:sp>
        <p:sp>
          <p:nvSpPr>
            <p:cNvPr id="271" name="Ellipse 270"/>
            <p:cNvSpPr>
              <a:spLocks noChangeAspect="1"/>
            </p:cNvSpPr>
            <p:nvPr/>
          </p:nvSpPr>
          <p:spPr bwMode="auto">
            <a:xfrm>
              <a:off x="1794641" y="3911342"/>
              <a:ext cx="36004" cy="36000"/>
            </a:xfrm>
            <a:prstGeom prst="ellipse">
              <a:avLst/>
            </a:prstGeom>
            <a:grpFill/>
            <a:ln w="9525" cap="flat" cmpd="sng" algn="ctr">
              <a:solidFill>
                <a:schemeClr val="tx1"/>
              </a:solidFill>
              <a:prstDash val="solid"/>
              <a:round/>
              <a:headEnd type="none" w="med" len="med"/>
              <a:tailEnd type="none" w="med" len="med"/>
            </a:ln>
            <a:effectLst/>
          </p:spPr>
          <p:txBody>
            <a:bodyPr/>
            <a:lstStyle/>
            <a:p>
              <a:pPr algn="ctr">
                <a:defRPr/>
              </a:pPr>
              <a:endParaRPr lang="fr-FR">
                <a:latin typeface="Arial" charset="0"/>
              </a:endParaRPr>
            </a:p>
          </p:txBody>
        </p:sp>
        <p:sp>
          <p:nvSpPr>
            <p:cNvPr id="272" name="Ellipse 271"/>
            <p:cNvSpPr>
              <a:spLocks noChangeAspect="1"/>
            </p:cNvSpPr>
            <p:nvPr/>
          </p:nvSpPr>
          <p:spPr bwMode="auto">
            <a:xfrm>
              <a:off x="1794641" y="4053925"/>
              <a:ext cx="36004" cy="36000"/>
            </a:xfrm>
            <a:prstGeom prst="ellipse">
              <a:avLst/>
            </a:prstGeom>
            <a:grpFill/>
            <a:ln w="9525" cap="flat" cmpd="sng" algn="ctr">
              <a:solidFill>
                <a:schemeClr val="tx1"/>
              </a:solidFill>
              <a:prstDash val="solid"/>
              <a:round/>
              <a:headEnd type="none" w="med" len="med"/>
              <a:tailEnd type="none" w="med" len="med"/>
            </a:ln>
            <a:effectLst/>
          </p:spPr>
          <p:txBody>
            <a:bodyPr/>
            <a:lstStyle/>
            <a:p>
              <a:pPr algn="ctr">
                <a:defRPr/>
              </a:pPr>
              <a:endParaRPr lang="fr-FR">
                <a:latin typeface="Arial" charset="0"/>
              </a:endParaRPr>
            </a:p>
          </p:txBody>
        </p:sp>
        <p:sp>
          <p:nvSpPr>
            <p:cNvPr id="273" name="Ellipse 272"/>
            <p:cNvSpPr>
              <a:spLocks noChangeAspect="1"/>
            </p:cNvSpPr>
            <p:nvPr/>
          </p:nvSpPr>
          <p:spPr bwMode="auto">
            <a:xfrm>
              <a:off x="1794641" y="4101545"/>
              <a:ext cx="36004" cy="36000"/>
            </a:xfrm>
            <a:prstGeom prst="ellipse">
              <a:avLst/>
            </a:prstGeom>
            <a:grpFill/>
            <a:ln w="9525" cap="flat" cmpd="sng" algn="ctr">
              <a:solidFill>
                <a:schemeClr val="tx1"/>
              </a:solidFill>
              <a:prstDash val="solid"/>
              <a:round/>
              <a:headEnd type="none" w="med" len="med"/>
              <a:tailEnd type="none" w="med" len="med"/>
            </a:ln>
            <a:effectLst/>
          </p:spPr>
          <p:txBody>
            <a:bodyPr/>
            <a:lstStyle/>
            <a:p>
              <a:pPr algn="ctr">
                <a:defRPr/>
              </a:pPr>
              <a:endParaRPr lang="fr-FR">
                <a:latin typeface="Arial" charset="0"/>
              </a:endParaRPr>
            </a:p>
          </p:txBody>
        </p:sp>
        <p:sp>
          <p:nvSpPr>
            <p:cNvPr id="274" name="Ellipse 273"/>
            <p:cNvSpPr>
              <a:spLocks noChangeAspect="1"/>
            </p:cNvSpPr>
            <p:nvPr/>
          </p:nvSpPr>
          <p:spPr bwMode="auto">
            <a:xfrm>
              <a:off x="1794641" y="4149373"/>
              <a:ext cx="36004" cy="36000"/>
            </a:xfrm>
            <a:prstGeom prst="ellipse">
              <a:avLst/>
            </a:prstGeom>
            <a:grpFill/>
            <a:ln w="9525" cap="flat" cmpd="sng" algn="ctr">
              <a:solidFill>
                <a:schemeClr val="tx1"/>
              </a:solidFill>
              <a:prstDash val="solid"/>
              <a:round/>
              <a:headEnd type="none" w="med" len="med"/>
              <a:tailEnd type="none" w="med" len="med"/>
            </a:ln>
            <a:effectLst/>
          </p:spPr>
          <p:txBody>
            <a:bodyPr/>
            <a:lstStyle/>
            <a:p>
              <a:pPr algn="ctr">
                <a:defRPr/>
              </a:pPr>
              <a:endParaRPr lang="fr-FR">
                <a:latin typeface="Arial" charset="0"/>
              </a:endParaRPr>
            </a:p>
          </p:txBody>
        </p:sp>
        <p:sp>
          <p:nvSpPr>
            <p:cNvPr id="275" name="Ellipse 274"/>
            <p:cNvSpPr>
              <a:spLocks noChangeAspect="1"/>
            </p:cNvSpPr>
            <p:nvPr/>
          </p:nvSpPr>
          <p:spPr bwMode="auto">
            <a:xfrm>
              <a:off x="1794641" y="4199659"/>
              <a:ext cx="36004" cy="36000"/>
            </a:xfrm>
            <a:prstGeom prst="ellipse">
              <a:avLst/>
            </a:prstGeom>
            <a:grpFill/>
            <a:ln w="9525" cap="flat" cmpd="sng" algn="ctr">
              <a:solidFill>
                <a:schemeClr val="tx1"/>
              </a:solidFill>
              <a:prstDash val="solid"/>
              <a:round/>
              <a:headEnd type="none" w="med" len="med"/>
              <a:tailEnd type="none" w="med" len="med"/>
            </a:ln>
            <a:effectLst/>
          </p:spPr>
          <p:txBody>
            <a:bodyPr/>
            <a:lstStyle/>
            <a:p>
              <a:pPr algn="ctr">
                <a:defRPr/>
              </a:pPr>
              <a:endParaRPr lang="fr-FR">
                <a:latin typeface="Arial" charset="0"/>
              </a:endParaRPr>
            </a:p>
          </p:txBody>
        </p:sp>
        <p:sp>
          <p:nvSpPr>
            <p:cNvPr id="276" name="Ellipse 275"/>
            <p:cNvSpPr>
              <a:spLocks noChangeAspect="1"/>
            </p:cNvSpPr>
            <p:nvPr/>
          </p:nvSpPr>
          <p:spPr bwMode="auto">
            <a:xfrm>
              <a:off x="1794641" y="4247279"/>
              <a:ext cx="36004" cy="36000"/>
            </a:xfrm>
            <a:prstGeom prst="ellipse">
              <a:avLst/>
            </a:prstGeom>
            <a:grpFill/>
            <a:ln w="9525" cap="flat" cmpd="sng" algn="ctr">
              <a:solidFill>
                <a:schemeClr val="tx1"/>
              </a:solidFill>
              <a:prstDash val="solid"/>
              <a:round/>
              <a:headEnd type="none" w="med" len="med"/>
              <a:tailEnd type="none" w="med" len="med"/>
            </a:ln>
            <a:effectLst/>
          </p:spPr>
          <p:txBody>
            <a:bodyPr/>
            <a:lstStyle/>
            <a:p>
              <a:pPr algn="ctr">
                <a:defRPr/>
              </a:pPr>
              <a:endParaRPr lang="fr-FR">
                <a:latin typeface="Arial" charset="0"/>
              </a:endParaRPr>
            </a:p>
          </p:txBody>
        </p:sp>
      </p:grpSp>
      <p:sp>
        <p:nvSpPr>
          <p:cNvPr id="20495" name="Ellipse 340"/>
          <p:cNvSpPr>
            <a:spLocks noChangeAspect="1"/>
          </p:cNvSpPr>
          <p:nvPr/>
        </p:nvSpPr>
        <p:spPr bwMode="auto">
          <a:xfrm>
            <a:off x="4787900" y="1558925"/>
            <a:ext cx="36513" cy="36513"/>
          </a:xfrm>
          <a:prstGeom prst="ellipse">
            <a:avLst/>
          </a:prstGeom>
          <a:solidFill>
            <a:schemeClr val="tx1"/>
          </a:solidFill>
          <a:ln w="9525" algn="ctr">
            <a:solidFill>
              <a:schemeClr val="tx1"/>
            </a:solidFill>
            <a:round/>
            <a:headEnd/>
            <a:tailEnd/>
          </a:ln>
        </p:spPr>
        <p:txBody>
          <a:bodyPr/>
          <a:lstStyle/>
          <a:p>
            <a:pPr algn="ctr"/>
            <a:endParaRPr lang="fr-FR"/>
          </a:p>
        </p:txBody>
      </p:sp>
      <p:grpSp>
        <p:nvGrpSpPr>
          <p:cNvPr id="12" name="Groupe 342"/>
          <p:cNvGrpSpPr>
            <a:grpSpLocks/>
          </p:cNvGrpSpPr>
          <p:nvPr/>
        </p:nvGrpSpPr>
        <p:grpSpPr bwMode="auto">
          <a:xfrm>
            <a:off x="2654300" y="1203325"/>
            <a:ext cx="1035050" cy="2287588"/>
            <a:chOff x="2654431" y="1956861"/>
            <a:chExt cx="1035471" cy="2289017"/>
          </a:xfrm>
        </p:grpSpPr>
        <p:grpSp>
          <p:nvGrpSpPr>
            <p:cNvPr id="13" name="Groupe 173"/>
            <p:cNvGrpSpPr>
              <a:grpSpLocks/>
            </p:cNvGrpSpPr>
            <p:nvPr/>
          </p:nvGrpSpPr>
          <p:grpSpPr bwMode="auto">
            <a:xfrm>
              <a:off x="2659908" y="3773672"/>
              <a:ext cx="1029994" cy="454242"/>
              <a:chOff x="1309758" y="3811073"/>
              <a:chExt cx="1029994" cy="454242"/>
            </a:xfrm>
          </p:grpSpPr>
          <p:cxnSp>
            <p:nvCxnSpPr>
              <p:cNvPr id="20517" name="Connecteur droit 203"/>
              <p:cNvCxnSpPr>
                <a:cxnSpLocks noChangeShapeType="1"/>
              </p:cNvCxnSpPr>
              <p:nvPr/>
            </p:nvCxnSpPr>
            <p:spPr bwMode="auto">
              <a:xfrm flipV="1">
                <a:off x="1309758" y="3811073"/>
                <a:ext cx="1029994" cy="0"/>
              </a:xfrm>
              <a:prstGeom prst="line">
                <a:avLst/>
              </a:prstGeom>
              <a:noFill/>
              <a:ln w="9525" algn="ctr">
                <a:solidFill>
                  <a:schemeClr val="tx1"/>
                </a:solidFill>
                <a:round/>
                <a:headEnd/>
                <a:tailEnd/>
              </a:ln>
            </p:spPr>
          </p:cxnSp>
          <p:cxnSp>
            <p:nvCxnSpPr>
              <p:cNvPr id="20518" name="Connecteur droit 204"/>
              <p:cNvCxnSpPr>
                <a:cxnSpLocks noChangeShapeType="1"/>
              </p:cNvCxnSpPr>
              <p:nvPr/>
            </p:nvCxnSpPr>
            <p:spPr bwMode="auto">
              <a:xfrm flipV="1">
                <a:off x="1309758" y="3887908"/>
                <a:ext cx="1029994" cy="0"/>
              </a:xfrm>
              <a:prstGeom prst="line">
                <a:avLst/>
              </a:prstGeom>
              <a:noFill/>
              <a:ln w="9525" algn="ctr">
                <a:solidFill>
                  <a:schemeClr val="tx1"/>
                </a:solidFill>
                <a:round/>
                <a:headEnd/>
                <a:tailEnd/>
              </a:ln>
            </p:spPr>
          </p:cxnSp>
          <p:cxnSp>
            <p:nvCxnSpPr>
              <p:cNvPr id="20519" name="Connecteur droit 205"/>
              <p:cNvCxnSpPr>
                <a:cxnSpLocks noChangeShapeType="1"/>
              </p:cNvCxnSpPr>
              <p:nvPr/>
            </p:nvCxnSpPr>
            <p:spPr bwMode="auto">
              <a:xfrm flipV="1">
                <a:off x="1309758" y="3976518"/>
                <a:ext cx="1029994" cy="0"/>
              </a:xfrm>
              <a:prstGeom prst="line">
                <a:avLst/>
              </a:prstGeom>
              <a:noFill/>
              <a:ln w="9525" algn="ctr">
                <a:solidFill>
                  <a:schemeClr val="tx1"/>
                </a:solidFill>
                <a:round/>
                <a:headEnd/>
                <a:tailEnd/>
              </a:ln>
            </p:spPr>
          </p:cxnSp>
          <p:cxnSp>
            <p:nvCxnSpPr>
              <p:cNvPr id="20520" name="Connecteur droit 206"/>
              <p:cNvCxnSpPr>
                <a:cxnSpLocks noChangeShapeType="1"/>
              </p:cNvCxnSpPr>
              <p:nvPr/>
            </p:nvCxnSpPr>
            <p:spPr bwMode="auto">
              <a:xfrm flipV="1">
                <a:off x="1309758" y="4120917"/>
                <a:ext cx="1029994" cy="0"/>
              </a:xfrm>
              <a:prstGeom prst="line">
                <a:avLst/>
              </a:prstGeom>
              <a:noFill/>
              <a:ln w="9525" algn="ctr">
                <a:solidFill>
                  <a:schemeClr val="tx1"/>
                </a:solidFill>
                <a:round/>
                <a:headEnd/>
                <a:tailEnd/>
              </a:ln>
            </p:spPr>
          </p:cxnSp>
          <p:cxnSp>
            <p:nvCxnSpPr>
              <p:cNvPr id="20521" name="Connecteur droit 207"/>
              <p:cNvCxnSpPr>
                <a:cxnSpLocks noChangeShapeType="1"/>
              </p:cNvCxnSpPr>
              <p:nvPr/>
            </p:nvCxnSpPr>
            <p:spPr bwMode="auto">
              <a:xfrm flipV="1">
                <a:off x="1309758" y="4024651"/>
                <a:ext cx="1029994" cy="0"/>
              </a:xfrm>
              <a:prstGeom prst="line">
                <a:avLst/>
              </a:prstGeom>
              <a:noFill/>
              <a:ln w="9525" algn="ctr">
                <a:solidFill>
                  <a:schemeClr val="tx1"/>
                </a:solidFill>
                <a:round/>
                <a:headEnd/>
                <a:tailEnd/>
              </a:ln>
            </p:spPr>
          </p:cxnSp>
          <p:cxnSp>
            <p:nvCxnSpPr>
              <p:cNvPr id="20522" name="Connecteur droit 208"/>
              <p:cNvCxnSpPr>
                <a:cxnSpLocks noChangeShapeType="1"/>
              </p:cNvCxnSpPr>
              <p:nvPr/>
            </p:nvCxnSpPr>
            <p:spPr bwMode="auto">
              <a:xfrm flipV="1">
                <a:off x="1309758" y="3842156"/>
                <a:ext cx="1029994" cy="0"/>
              </a:xfrm>
              <a:prstGeom prst="line">
                <a:avLst/>
              </a:prstGeom>
              <a:noFill/>
              <a:ln w="9525" algn="ctr">
                <a:solidFill>
                  <a:schemeClr val="tx1"/>
                </a:solidFill>
                <a:round/>
                <a:headEnd/>
                <a:tailEnd/>
              </a:ln>
            </p:spPr>
          </p:cxnSp>
          <p:cxnSp>
            <p:nvCxnSpPr>
              <p:cNvPr id="20523" name="Connecteur droit 209"/>
              <p:cNvCxnSpPr>
                <a:cxnSpLocks noChangeShapeType="1"/>
              </p:cNvCxnSpPr>
              <p:nvPr/>
            </p:nvCxnSpPr>
            <p:spPr bwMode="auto">
              <a:xfrm flipV="1">
                <a:off x="1309758" y="4169050"/>
                <a:ext cx="1029994" cy="0"/>
              </a:xfrm>
              <a:prstGeom prst="line">
                <a:avLst/>
              </a:prstGeom>
              <a:noFill/>
              <a:ln w="9525" algn="ctr">
                <a:solidFill>
                  <a:schemeClr val="tx1"/>
                </a:solidFill>
                <a:round/>
                <a:headEnd/>
                <a:tailEnd/>
              </a:ln>
            </p:spPr>
          </p:cxnSp>
          <p:cxnSp>
            <p:nvCxnSpPr>
              <p:cNvPr id="20524" name="Connecteur droit 210"/>
              <p:cNvCxnSpPr>
                <a:cxnSpLocks noChangeShapeType="1"/>
              </p:cNvCxnSpPr>
              <p:nvPr/>
            </p:nvCxnSpPr>
            <p:spPr bwMode="auto">
              <a:xfrm flipV="1">
                <a:off x="1309758" y="4072784"/>
                <a:ext cx="1029994" cy="0"/>
              </a:xfrm>
              <a:prstGeom prst="line">
                <a:avLst/>
              </a:prstGeom>
              <a:noFill/>
              <a:ln w="9525" algn="ctr">
                <a:solidFill>
                  <a:schemeClr val="tx1"/>
                </a:solidFill>
                <a:round/>
                <a:headEnd/>
                <a:tailEnd/>
              </a:ln>
            </p:spPr>
          </p:cxnSp>
          <p:cxnSp>
            <p:nvCxnSpPr>
              <p:cNvPr id="20525" name="Connecteur droit 211"/>
              <p:cNvCxnSpPr>
                <a:cxnSpLocks noChangeShapeType="1"/>
              </p:cNvCxnSpPr>
              <p:nvPr/>
            </p:nvCxnSpPr>
            <p:spPr bwMode="auto">
              <a:xfrm flipV="1">
                <a:off x="1309758" y="4217183"/>
                <a:ext cx="1029994" cy="0"/>
              </a:xfrm>
              <a:prstGeom prst="line">
                <a:avLst/>
              </a:prstGeom>
              <a:noFill/>
              <a:ln w="9525" algn="ctr">
                <a:solidFill>
                  <a:schemeClr val="tx1"/>
                </a:solidFill>
                <a:round/>
                <a:headEnd/>
                <a:tailEnd/>
              </a:ln>
            </p:spPr>
          </p:cxnSp>
          <p:cxnSp>
            <p:nvCxnSpPr>
              <p:cNvPr id="20526" name="Connecteur droit 212"/>
              <p:cNvCxnSpPr>
                <a:cxnSpLocks noChangeShapeType="1"/>
              </p:cNvCxnSpPr>
              <p:nvPr/>
            </p:nvCxnSpPr>
            <p:spPr bwMode="auto">
              <a:xfrm flipV="1">
                <a:off x="1309758" y="4265315"/>
                <a:ext cx="1029994" cy="0"/>
              </a:xfrm>
              <a:prstGeom prst="line">
                <a:avLst/>
              </a:prstGeom>
              <a:noFill/>
              <a:ln w="9525" algn="ctr">
                <a:solidFill>
                  <a:schemeClr val="tx1"/>
                </a:solidFill>
                <a:round/>
                <a:headEnd/>
                <a:tailEnd/>
              </a:ln>
            </p:spPr>
          </p:cxnSp>
          <p:cxnSp>
            <p:nvCxnSpPr>
              <p:cNvPr id="20527" name="Connecteur droit 213"/>
              <p:cNvCxnSpPr>
                <a:cxnSpLocks noChangeShapeType="1"/>
              </p:cNvCxnSpPr>
              <p:nvPr/>
            </p:nvCxnSpPr>
            <p:spPr bwMode="auto">
              <a:xfrm flipV="1">
                <a:off x="1309758" y="3933056"/>
                <a:ext cx="1029994" cy="0"/>
              </a:xfrm>
              <a:prstGeom prst="line">
                <a:avLst/>
              </a:prstGeom>
              <a:noFill/>
              <a:ln w="9525" algn="ctr">
                <a:solidFill>
                  <a:schemeClr val="tx1"/>
                </a:solidFill>
                <a:round/>
                <a:headEnd/>
                <a:tailEnd/>
              </a:ln>
            </p:spPr>
          </p:cxnSp>
        </p:grpSp>
        <p:sp>
          <p:nvSpPr>
            <p:cNvPr id="20503" name="Line 6"/>
            <p:cNvSpPr>
              <a:spLocks noChangeShapeType="1"/>
            </p:cNvSpPr>
            <p:nvPr/>
          </p:nvSpPr>
          <p:spPr bwMode="auto">
            <a:xfrm flipH="1" flipV="1">
              <a:off x="2654431" y="1956861"/>
              <a:ext cx="5477" cy="2282671"/>
            </a:xfrm>
            <a:prstGeom prst="line">
              <a:avLst/>
            </a:prstGeom>
            <a:noFill/>
            <a:ln w="25400">
              <a:solidFill>
                <a:schemeClr val="tx1"/>
              </a:solidFill>
              <a:round/>
              <a:headEnd/>
              <a:tailEnd type="triangle" w="med" len="med"/>
            </a:ln>
          </p:spPr>
          <p:txBody>
            <a:bodyPr wrap="none" anchor="ctr"/>
            <a:lstStyle/>
            <a:p>
              <a:endParaRPr lang="fr-FR"/>
            </a:p>
          </p:txBody>
        </p:sp>
        <p:grpSp>
          <p:nvGrpSpPr>
            <p:cNvPr id="14" name="Groupe 179"/>
            <p:cNvGrpSpPr>
              <a:grpSpLocks/>
            </p:cNvGrpSpPr>
            <p:nvPr/>
          </p:nvGrpSpPr>
          <p:grpSpPr bwMode="auto">
            <a:xfrm rot="10800000">
              <a:off x="2659908" y="2004942"/>
              <a:ext cx="1029994" cy="454242"/>
              <a:chOff x="1309758" y="3811073"/>
              <a:chExt cx="1029994" cy="454242"/>
            </a:xfrm>
          </p:grpSpPr>
          <p:cxnSp>
            <p:nvCxnSpPr>
              <p:cNvPr id="20506" name="Connecteur droit 192"/>
              <p:cNvCxnSpPr>
                <a:cxnSpLocks noChangeShapeType="1"/>
              </p:cNvCxnSpPr>
              <p:nvPr/>
            </p:nvCxnSpPr>
            <p:spPr bwMode="auto">
              <a:xfrm flipV="1">
                <a:off x="1309758" y="3811073"/>
                <a:ext cx="1029994" cy="0"/>
              </a:xfrm>
              <a:prstGeom prst="line">
                <a:avLst/>
              </a:prstGeom>
              <a:noFill/>
              <a:ln w="9525" algn="ctr">
                <a:solidFill>
                  <a:schemeClr val="tx1"/>
                </a:solidFill>
                <a:round/>
                <a:headEnd/>
                <a:tailEnd/>
              </a:ln>
            </p:spPr>
          </p:cxnSp>
          <p:cxnSp>
            <p:nvCxnSpPr>
              <p:cNvPr id="20507" name="Connecteur droit 193"/>
              <p:cNvCxnSpPr>
                <a:cxnSpLocks noChangeShapeType="1"/>
              </p:cNvCxnSpPr>
              <p:nvPr/>
            </p:nvCxnSpPr>
            <p:spPr bwMode="auto">
              <a:xfrm flipV="1">
                <a:off x="1309758" y="3887908"/>
                <a:ext cx="1029994" cy="0"/>
              </a:xfrm>
              <a:prstGeom prst="line">
                <a:avLst/>
              </a:prstGeom>
              <a:noFill/>
              <a:ln w="9525" algn="ctr">
                <a:solidFill>
                  <a:schemeClr val="tx1"/>
                </a:solidFill>
                <a:round/>
                <a:headEnd/>
                <a:tailEnd/>
              </a:ln>
            </p:spPr>
          </p:cxnSp>
          <p:cxnSp>
            <p:nvCxnSpPr>
              <p:cNvPr id="20508" name="Connecteur droit 194"/>
              <p:cNvCxnSpPr>
                <a:cxnSpLocks noChangeShapeType="1"/>
              </p:cNvCxnSpPr>
              <p:nvPr/>
            </p:nvCxnSpPr>
            <p:spPr bwMode="auto">
              <a:xfrm flipV="1">
                <a:off x="1309758" y="3976518"/>
                <a:ext cx="1029994" cy="0"/>
              </a:xfrm>
              <a:prstGeom prst="line">
                <a:avLst/>
              </a:prstGeom>
              <a:noFill/>
              <a:ln w="9525" algn="ctr">
                <a:solidFill>
                  <a:schemeClr val="tx1"/>
                </a:solidFill>
                <a:round/>
                <a:headEnd/>
                <a:tailEnd/>
              </a:ln>
            </p:spPr>
          </p:cxnSp>
          <p:cxnSp>
            <p:nvCxnSpPr>
              <p:cNvPr id="20509" name="Connecteur droit 195"/>
              <p:cNvCxnSpPr>
                <a:cxnSpLocks noChangeShapeType="1"/>
              </p:cNvCxnSpPr>
              <p:nvPr/>
            </p:nvCxnSpPr>
            <p:spPr bwMode="auto">
              <a:xfrm flipV="1">
                <a:off x="1309758" y="4120917"/>
                <a:ext cx="1029994" cy="0"/>
              </a:xfrm>
              <a:prstGeom prst="line">
                <a:avLst/>
              </a:prstGeom>
              <a:noFill/>
              <a:ln w="9525" algn="ctr">
                <a:solidFill>
                  <a:schemeClr val="tx1"/>
                </a:solidFill>
                <a:round/>
                <a:headEnd/>
                <a:tailEnd/>
              </a:ln>
            </p:spPr>
          </p:cxnSp>
          <p:cxnSp>
            <p:nvCxnSpPr>
              <p:cNvPr id="20510" name="Connecteur droit 196"/>
              <p:cNvCxnSpPr>
                <a:cxnSpLocks noChangeShapeType="1"/>
              </p:cNvCxnSpPr>
              <p:nvPr/>
            </p:nvCxnSpPr>
            <p:spPr bwMode="auto">
              <a:xfrm flipV="1">
                <a:off x="1309758" y="4024651"/>
                <a:ext cx="1029994" cy="0"/>
              </a:xfrm>
              <a:prstGeom prst="line">
                <a:avLst/>
              </a:prstGeom>
              <a:noFill/>
              <a:ln w="9525" algn="ctr">
                <a:solidFill>
                  <a:schemeClr val="tx1"/>
                </a:solidFill>
                <a:round/>
                <a:headEnd/>
                <a:tailEnd/>
              </a:ln>
            </p:spPr>
          </p:cxnSp>
          <p:cxnSp>
            <p:nvCxnSpPr>
              <p:cNvPr id="20511" name="Connecteur droit 197"/>
              <p:cNvCxnSpPr>
                <a:cxnSpLocks noChangeShapeType="1"/>
              </p:cNvCxnSpPr>
              <p:nvPr/>
            </p:nvCxnSpPr>
            <p:spPr bwMode="auto">
              <a:xfrm flipV="1">
                <a:off x="1309758" y="3842156"/>
                <a:ext cx="1029994" cy="0"/>
              </a:xfrm>
              <a:prstGeom prst="line">
                <a:avLst/>
              </a:prstGeom>
              <a:noFill/>
              <a:ln w="9525" algn="ctr">
                <a:solidFill>
                  <a:schemeClr val="tx1"/>
                </a:solidFill>
                <a:round/>
                <a:headEnd/>
                <a:tailEnd/>
              </a:ln>
            </p:spPr>
          </p:cxnSp>
          <p:cxnSp>
            <p:nvCxnSpPr>
              <p:cNvPr id="20512" name="Connecteur droit 198"/>
              <p:cNvCxnSpPr>
                <a:cxnSpLocks noChangeShapeType="1"/>
              </p:cNvCxnSpPr>
              <p:nvPr/>
            </p:nvCxnSpPr>
            <p:spPr bwMode="auto">
              <a:xfrm flipV="1">
                <a:off x="1309758" y="4169050"/>
                <a:ext cx="1029994" cy="0"/>
              </a:xfrm>
              <a:prstGeom prst="line">
                <a:avLst/>
              </a:prstGeom>
              <a:noFill/>
              <a:ln w="9525" algn="ctr">
                <a:solidFill>
                  <a:schemeClr val="tx1"/>
                </a:solidFill>
                <a:round/>
                <a:headEnd/>
                <a:tailEnd/>
              </a:ln>
            </p:spPr>
          </p:cxnSp>
          <p:cxnSp>
            <p:nvCxnSpPr>
              <p:cNvPr id="20513" name="Connecteur droit 199"/>
              <p:cNvCxnSpPr>
                <a:cxnSpLocks noChangeShapeType="1"/>
              </p:cNvCxnSpPr>
              <p:nvPr/>
            </p:nvCxnSpPr>
            <p:spPr bwMode="auto">
              <a:xfrm flipV="1">
                <a:off x="1309758" y="4072784"/>
                <a:ext cx="1029994" cy="0"/>
              </a:xfrm>
              <a:prstGeom prst="line">
                <a:avLst/>
              </a:prstGeom>
              <a:noFill/>
              <a:ln w="9525" algn="ctr">
                <a:solidFill>
                  <a:schemeClr val="tx1"/>
                </a:solidFill>
                <a:round/>
                <a:headEnd/>
                <a:tailEnd/>
              </a:ln>
            </p:spPr>
          </p:cxnSp>
          <p:cxnSp>
            <p:nvCxnSpPr>
              <p:cNvPr id="20514" name="Connecteur droit 200"/>
              <p:cNvCxnSpPr>
                <a:cxnSpLocks noChangeShapeType="1"/>
              </p:cNvCxnSpPr>
              <p:nvPr/>
            </p:nvCxnSpPr>
            <p:spPr bwMode="auto">
              <a:xfrm flipV="1">
                <a:off x="1309758" y="4217183"/>
                <a:ext cx="1029994" cy="0"/>
              </a:xfrm>
              <a:prstGeom prst="line">
                <a:avLst/>
              </a:prstGeom>
              <a:noFill/>
              <a:ln w="9525" algn="ctr">
                <a:solidFill>
                  <a:schemeClr val="tx1"/>
                </a:solidFill>
                <a:round/>
                <a:headEnd/>
                <a:tailEnd/>
              </a:ln>
            </p:spPr>
          </p:cxnSp>
          <p:cxnSp>
            <p:nvCxnSpPr>
              <p:cNvPr id="20515" name="Connecteur droit 201"/>
              <p:cNvCxnSpPr>
                <a:cxnSpLocks noChangeShapeType="1"/>
              </p:cNvCxnSpPr>
              <p:nvPr/>
            </p:nvCxnSpPr>
            <p:spPr bwMode="auto">
              <a:xfrm flipV="1">
                <a:off x="1309758" y="4265315"/>
                <a:ext cx="1029994" cy="0"/>
              </a:xfrm>
              <a:prstGeom prst="line">
                <a:avLst/>
              </a:prstGeom>
              <a:noFill/>
              <a:ln w="9525" algn="ctr">
                <a:solidFill>
                  <a:schemeClr val="tx1"/>
                </a:solidFill>
                <a:round/>
                <a:headEnd/>
                <a:tailEnd/>
              </a:ln>
            </p:spPr>
          </p:cxnSp>
          <p:cxnSp>
            <p:nvCxnSpPr>
              <p:cNvPr id="20516" name="Connecteur droit 202"/>
              <p:cNvCxnSpPr>
                <a:cxnSpLocks noChangeShapeType="1"/>
              </p:cNvCxnSpPr>
              <p:nvPr/>
            </p:nvCxnSpPr>
            <p:spPr bwMode="auto">
              <a:xfrm flipV="1">
                <a:off x="1309758" y="3936104"/>
                <a:ext cx="1029994" cy="0"/>
              </a:xfrm>
              <a:prstGeom prst="line">
                <a:avLst/>
              </a:prstGeom>
              <a:noFill/>
              <a:ln w="9525" algn="ctr">
                <a:solidFill>
                  <a:schemeClr val="tx1"/>
                </a:solidFill>
                <a:round/>
                <a:headEnd/>
                <a:tailEnd/>
              </a:ln>
            </p:spPr>
          </p:cxnSp>
        </p:grpSp>
        <p:grpSp>
          <p:nvGrpSpPr>
            <p:cNvPr id="15" name="Groupe 180"/>
            <p:cNvGrpSpPr/>
            <p:nvPr/>
          </p:nvGrpSpPr>
          <p:grpSpPr>
            <a:xfrm>
              <a:off x="3156903" y="3754020"/>
              <a:ext cx="36004" cy="491858"/>
              <a:chOff x="1794641" y="3791421"/>
              <a:chExt cx="36004" cy="491858"/>
            </a:xfrm>
            <a:solidFill>
              <a:schemeClr val="tx1"/>
            </a:solidFill>
          </p:grpSpPr>
          <p:sp>
            <p:nvSpPr>
              <p:cNvPr id="182" name="Ellipse 181"/>
              <p:cNvSpPr>
                <a:spLocks noChangeAspect="1"/>
              </p:cNvSpPr>
              <p:nvPr/>
            </p:nvSpPr>
            <p:spPr bwMode="auto">
              <a:xfrm>
                <a:off x="1794641" y="3791421"/>
                <a:ext cx="36004" cy="36000"/>
              </a:xfrm>
              <a:prstGeom prst="ellipse">
                <a:avLst/>
              </a:prstGeom>
              <a:grpFill/>
              <a:ln w="9525" cap="flat" cmpd="sng" algn="ctr">
                <a:solidFill>
                  <a:schemeClr val="tx1"/>
                </a:solidFill>
                <a:prstDash val="solid"/>
                <a:round/>
                <a:headEnd type="none" w="med" len="med"/>
                <a:tailEnd type="none" w="med" len="med"/>
              </a:ln>
              <a:effectLst/>
            </p:spPr>
            <p:txBody>
              <a:bodyPr/>
              <a:lstStyle/>
              <a:p>
                <a:pPr algn="ctr">
                  <a:defRPr/>
                </a:pPr>
                <a:endParaRPr lang="fr-FR">
                  <a:latin typeface="Arial" charset="0"/>
                </a:endParaRPr>
              </a:p>
            </p:txBody>
          </p:sp>
          <p:sp>
            <p:nvSpPr>
              <p:cNvPr id="183" name="Ellipse 182"/>
              <p:cNvSpPr>
                <a:spLocks noChangeAspect="1"/>
              </p:cNvSpPr>
              <p:nvPr/>
            </p:nvSpPr>
            <p:spPr bwMode="auto">
              <a:xfrm>
                <a:off x="1794641" y="3827136"/>
                <a:ext cx="36004" cy="36000"/>
              </a:xfrm>
              <a:prstGeom prst="ellipse">
                <a:avLst/>
              </a:prstGeom>
              <a:grpFill/>
              <a:ln w="9525" cap="flat" cmpd="sng" algn="ctr">
                <a:solidFill>
                  <a:schemeClr val="tx1"/>
                </a:solidFill>
                <a:prstDash val="solid"/>
                <a:round/>
                <a:headEnd type="none" w="med" len="med"/>
                <a:tailEnd type="none" w="med" len="med"/>
              </a:ln>
              <a:effectLst/>
            </p:spPr>
            <p:txBody>
              <a:bodyPr/>
              <a:lstStyle/>
              <a:p>
                <a:pPr algn="ctr">
                  <a:defRPr/>
                </a:pPr>
                <a:endParaRPr lang="fr-FR">
                  <a:latin typeface="Arial" charset="0"/>
                </a:endParaRPr>
              </a:p>
            </p:txBody>
          </p:sp>
          <p:sp>
            <p:nvSpPr>
              <p:cNvPr id="184" name="Ellipse 183"/>
              <p:cNvSpPr>
                <a:spLocks noChangeAspect="1"/>
              </p:cNvSpPr>
              <p:nvPr/>
            </p:nvSpPr>
            <p:spPr bwMode="auto">
              <a:xfrm>
                <a:off x="1794641" y="3868191"/>
                <a:ext cx="36004" cy="36000"/>
              </a:xfrm>
              <a:prstGeom prst="ellipse">
                <a:avLst/>
              </a:prstGeom>
              <a:grpFill/>
              <a:ln w="9525" cap="flat" cmpd="sng" algn="ctr">
                <a:solidFill>
                  <a:schemeClr val="tx1"/>
                </a:solidFill>
                <a:prstDash val="solid"/>
                <a:round/>
                <a:headEnd type="none" w="med" len="med"/>
                <a:tailEnd type="none" w="med" len="med"/>
              </a:ln>
              <a:effectLst/>
            </p:spPr>
            <p:txBody>
              <a:bodyPr/>
              <a:lstStyle/>
              <a:p>
                <a:pPr algn="ctr">
                  <a:defRPr/>
                </a:pPr>
                <a:endParaRPr lang="fr-FR">
                  <a:latin typeface="Arial" charset="0"/>
                </a:endParaRPr>
              </a:p>
            </p:txBody>
          </p:sp>
          <p:sp>
            <p:nvSpPr>
              <p:cNvPr id="185" name="Ellipse 184"/>
              <p:cNvSpPr>
                <a:spLocks noChangeAspect="1"/>
              </p:cNvSpPr>
              <p:nvPr/>
            </p:nvSpPr>
            <p:spPr bwMode="auto">
              <a:xfrm>
                <a:off x="1794641" y="4005064"/>
                <a:ext cx="36004" cy="36000"/>
              </a:xfrm>
              <a:prstGeom prst="ellipse">
                <a:avLst/>
              </a:prstGeom>
              <a:grpFill/>
              <a:ln w="9525" cap="flat" cmpd="sng" algn="ctr">
                <a:solidFill>
                  <a:schemeClr val="tx1"/>
                </a:solidFill>
                <a:prstDash val="solid"/>
                <a:round/>
                <a:headEnd type="none" w="med" len="med"/>
                <a:tailEnd type="none" w="med" len="med"/>
              </a:ln>
              <a:effectLst/>
            </p:spPr>
            <p:txBody>
              <a:bodyPr/>
              <a:lstStyle/>
              <a:p>
                <a:pPr algn="ctr">
                  <a:defRPr/>
                </a:pPr>
                <a:endParaRPr lang="fr-FR">
                  <a:latin typeface="Arial" charset="0"/>
                </a:endParaRPr>
              </a:p>
            </p:txBody>
          </p:sp>
          <p:sp>
            <p:nvSpPr>
              <p:cNvPr id="186" name="Ellipse 185"/>
              <p:cNvSpPr>
                <a:spLocks noChangeAspect="1"/>
              </p:cNvSpPr>
              <p:nvPr/>
            </p:nvSpPr>
            <p:spPr bwMode="auto">
              <a:xfrm>
                <a:off x="1794641" y="3957159"/>
                <a:ext cx="36004" cy="36000"/>
              </a:xfrm>
              <a:prstGeom prst="ellipse">
                <a:avLst/>
              </a:prstGeom>
              <a:grpFill/>
              <a:ln w="9525" cap="flat" cmpd="sng" algn="ctr">
                <a:solidFill>
                  <a:schemeClr val="tx1"/>
                </a:solidFill>
                <a:prstDash val="solid"/>
                <a:round/>
                <a:headEnd type="none" w="med" len="med"/>
                <a:tailEnd type="none" w="med" len="med"/>
              </a:ln>
              <a:effectLst/>
            </p:spPr>
            <p:txBody>
              <a:bodyPr/>
              <a:lstStyle/>
              <a:p>
                <a:pPr algn="ctr">
                  <a:defRPr/>
                </a:pPr>
                <a:endParaRPr lang="fr-FR">
                  <a:latin typeface="Arial" charset="0"/>
                </a:endParaRPr>
              </a:p>
            </p:txBody>
          </p:sp>
          <p:sp>
            <p:nvSpPr>
              <p:cNvPr id="188" name="Ellipse 187"/>
              <p:cNvSpPr>
                <a:spLocks noChangeAspect="1"/>
              </p:cNvSpPr>
              <p:nvPr/>
            </p:nvSpPr>
            <p:spPr bwMode="auto">
              <a:xfrm>
                <a:off x="1794641" y="4053925"/>
                <a:ext cx="36004" cy="36000"/>
              </a:xfrm>
              <a:prstGeom prst="ellipse">
                <a:avLst/>
              </a:prstGeom>
              <a:grpFill/>
              <a:ln w="9525" cap="flat" cmpd="sng" algn="ctr">
                <a:solidFill>
                  <a:schemeClr val="tx1"/>
                </a:solidFill>
                <a:prstDash val="solid"/>
                <a:round/>
                <a:headEnd type="none" w="med" len="med"/>
                <a:tailEnd type="none" w="med" len="med"/>
              </a:ln>
              <a:effectLst/>
            </p:spPr>
            <p:txBody>
              <a:bodyPr/>
              <a:lstStyle/>
              <a:p>
                <a:pPr algn="ctr">
                  <a:defRPr/>
                </a:pPr>
                <a:endParaRPr lang="fr-FR">
                  <a:latin typeface="Arial" charset="0"/>
                </a:endParaRPr>
              </a:p>
            </p:txBody>
          </p:sp>
          <p:sp>
            <p:nvSpPr>
              <p:cNvPr id="189" name="Ellipse 188"/>
              <p:cNvSpPr>
                <a:spLocks noChangeAspect="1"/>
              </p:cNvSpPr>
              <p:nvPr/>
            </p:nvSpPr>
            <p:spPr bwMode="auto">
              <a:xfrm>
                <a:off x="1794641" y="4101545"/>
                <a:ext cx="36004" cy="36000"/>
              </a:xfrm>
              <a:prstGeom prst="ellipse">
                <a:avLst/>
              </a:prstGeom>
              <a:grpFill/>
              <a:ln w="9525" cap="flat" cmpd="sng" algn="ctr">
                <a:solidFill>
                  <a:schemeClr val="tx1"/>
                </a:solidFill>
                <a:prstDash val="solid"/>
                <a:round/>
                <a:headEnd type="none" w="med" len="med"/>
                <a:tailEnd type="none" w="med" len="med"/>
              </a:ln>
              <a:effectLst/>
            </p:spPr>
            <p:txBody>
              <a:bodyPr/>
              <a:lstStyle/>
              <a:p>
                <a:pPr algn="ctr">
                  <a:defRPr/>
                </a:pPr>
                <a:endParaRPr lang="fr-FR">
                  <a:latin typeface="Arial" charset="0"/>
                </a:endParaRPr>
              </a:p>
            </p:txBody>
          </p:sp>
          <p:sp>
            <p:nvSpPr>
              <p:cNvPr id="190" name="Ellipse 189"/>
              <p:cNvSpPr>
                <a:spLocks noChangeAspect="1"/>
              </p:cNvSpPr>
              <p:nvPr/>
            </p:nvSpPr>
            <p:spPr bwMode="auto">
              <a:xfrm>
                <a:off x="1794641" y="4149373"/>
                <a:ext cx="36004" cy="36000"/>
              </a:xfrm>
              <a:prstGeom prst="ellipse">
                <a:avLst/>
              </a:prstGeom>
              <a:grpFill/>
              <a:ln w="9525" cap="flat" cmpd="sng" algn="ctr">
                <a:solidFill>
                  <a:schemeClr val="tx1"/>
                </a:solidFill>
                <a:prstDash val="solid"/>
                <a:round/>
                <a:headEnd type="none" w="med" len="med"/>
                <a:tailEnd type="none" w="med" len="med"/>
              </a:ln>
              <a:effectLst/>
            </p:spPr>
            <p:txBody>
              <a:bodyPr/>
              <a:lstStyle/>
              <a:p>
                <a:pPr algn="ctr">
                  <a:defRPr/>
                </a:pPr>
                <a:endParaRPr lang="fr-FR">
                  <a:latin typeface="Arial" charset="0"/>
                </a:endParaRPr>
              </a:p>
            </p:txBody>
          </p:sp>
          <p:sp>
            <p:nvSpPr>
              <p:cNvPr id="191" name="Ellipse 190"/>
              <p:cNvSpPr>
                <a:spLocks noChangeAspect="1"/>
              </p:cNvSpPr>
              <p:nvPr/>
            </p:nvSpPr>
            <p:spPr bwMode="auto">
              <a:xfrm>
                <a:off x="1794641" y="4199659"/>
                <a:ext cx="36004" cy="36000"/>
              </a:xfrm>
              <a:prstGeom prst="ellipse">
                <a:avLst/>
              </a:prstGeom>
              <a:grpFill/>
              <a:ln w="9525" cap="flat" cmpd="sng" algn="ctr">
                <a:solidFill>
                  <a:schemeClr val="tx1"/>
                </a:solidFill>
                <a:prstDash val="solid"/>
                <a:round/>
                <a:headEnd type="none" w="med" len="med"/>
                <a:tailEnd type="none" w="med" len="med"/>
              </a:ln>
              <a:effectLst/>
            </p:spPr>
            <p:txBody>
              <a:bodyPr/>
              <a:lstStyle/>
              <a:p>
                <a:pPr algn="ctr">
                  <a:defRPr/>
                </a:pPr>
                <a:endParaRPr lang="fr-FR">
                  <a:latin typeface="Arial" charset="0"/>
                </a:endParaRPr>
              </a:p>
            </p:txBody>
          </p:sp>
          <p:sp>
            <p:nvSpPr>
              <p:cNvPr id="192" name="Ellipse 191"/>
              <p:cNvSpPr>
                <a:spLocks noChangeAspect="1"/>
              </p:cNvSpPr>
              <p:nvPr/>
            </p:nvSpPr>
            <p:spPr bwMode="auto">
              <a:xfrm>
                <a:off x="1794641" y="4247279"/>
                <a:ext cx="36004" cy="36000"/>
              </a:xfrm>
              <a:prstGeom prst="ellipse">
                <a:avLst/>
              </a:prstGeom>
              <a:grpFill/>
              <a:ln w="9525" cap="flat" cmpd="sng" algn="ctr">
                <a:solidFill>
                  <a:schemeClr val="tx1"/>
                </a:solidFill>
                <a:prstDash val="solid"/>
                <a:round/>
                <a:headEnd type="none" w="med" len="med"/>
                <a:tailEnd type="none" w="med" len="med"/>
              </a:ln>
              <a:effectLst/>
            </p:spPr>
            <p:txBody>
              <a:bodyPr/>
              <a:lstStyle/>
              <a:p>
                <a:pPr algn="ctr">
                  <a:defRPr/>
                </a:pPr>
                <a:endParaRPr lang="fr-FR">
                  <a:latin typeface="Arial" charset="0"/>
                </a:endParaRPr>
              </a:p>
            </p:txBody>
          </p:sp>
        </p:grpSp>
      </p:grpSp>
      <p:sp>
        <p:nvSpPr>
          <p:cNvPr id="20497" name="ZoneTexte 344"/>
          <p:cNvSpPr txBox="1">
            <a:spLocks noChangeArrowheads="1"/>
          </p:cNvSpPr>
          <p:nvPr/>
        </p:nvSpPr>
        <p:spPr bwMode="auto">
          <a:xfrm>
            <a:off x="790575" y="3714750"/>
            <a:ext cx="1519238" cy="368300"/>
          </a:xfrm>
          <a:prstGeom prst="rect">
            <a:avLst/>
          </a:prstGeom>
          <a:noFill/>
          <a:ln w="9525">
            <a:noFill/>
            <a:miter lim="800000"/>
            <a:headEnd/>
            <a:tailEnd/>
          </a:ln>
        </p:spPr>
        <p:txBody>
          <a:bodyPr wrap="none">
            <a:spAutoFit/>
          </a:bodyPr>
          <a:lstStyle/>
          <a:p>
            <a:r>
              <a:rPr lang="fr-FR"/>
              <a:t>Ground state</a:t>
            </a:r>
          </a:p>
        </p:txBody>
      </p:sp>
      <p:sp>
        <p:nvSpPr>
          <p:cNvPr id="20498" name="ZoneTexte 345"/>
          <p:cNvSpPr txBox="1">
            <a:spLocks noChangeArrowheads="1"/>
          </p:cNvSpPr>
          <p:nvPr/>
        </p:nvSpPr>
        <p:spPr bwMode="auto">
          <a:xfrm>
            <a:off x="3389313" y="3754438"/>
            <a:ext cx="1327150" cy="369887"/>
          </a:xfrm>
          <a:prstGeom prst="rect">
            <a:avLst/>
          </a:prstGeom>
          <a:noFill/>
          <a:ln w="9525">
            <a:noFill/>
            <a:miter lim="800000"/>
            <a:headEnd/>
            <a:tailEnd/>
          </a:ln>
        </p:spPr>
        <p:txBody>
          <a:bodyPr wrap="none">
            <a:spAutoFit/>
          </a:bodyPr>
          <a:lstStyle/>
          <a:p>
            <a:r>
              <a:rPr lang="fr-FR"/>
              <a:t>1-qp states</a:t>
            </a:r>
          </a:p>
        </p:txBody>
      </p:sp>
      <p:sp>
        <p:nvSpPr>
          <p:cNvPr id="20499" name="Accolade fermante 346"/>
          <p:cNvSpPr>
            <a:spLocks/>
          </p:cNvSpPr>
          <p:nvPr/>
        </p:nvSpPr>
        <p:spPr bwMode="auto">
          <a:xfrm rot="5400000">
            <a:off x="3902869" y="2262981"/>
            <a:ext cx="215900" cy="2903538"/>
          </a:xfrm>
          <a:prstGeom prst="rightBrace">
            <a:avLst>
              <a:gd name="adj1" fmla="val 8343"/>
              <a:gd name="adj2" fmla="val 50000"/>
            </a:avLst>
          </a:prstGeom>
          <a:noFill/>
          <a:ln w="9525" algn="ctr">
            <a:solidFill>
              <a:schemeClr val="tx1"/>
            </a:solidFill>
            <a:round/>
            <a:headEnd/>
            <a:tailEnd/>
          </a:ln>
        </p:spPr>
        <p:txBody>
          <a:bodyPr/>
          <a:lstStyle/>
          <a:p>
            <a:pPr algn="ctr"/>
            <a:endParaRPr lang="fr-FR"/>
          </a:p>
        </p:txBody>
      </p:sp>
      <p:sp>
        <p:nvSpPr>
          <p:cNvPr id="20500" name="Ellipse 347"/>
          <p:cNvSpPr>
            <a:spLocks noChangeAspect="1"/>
          </p:cNvSpPr>
          <p:nvPr/>
        </p:nvSpPr>
        <p:spPr bwMode="auto">
          <a:xfrm>
            <a:off x="6432550" y="2997200"/>
            <a:ext cx="36513" cy="34925"/>
          </a:xfrm>
          <a:prstGeom prst="ellipse">
            <a:avLst/>
          </a:prstGeom>
          <a:solidFill>
            <a:schemeClr val="tx1"/>
          </a:solidFill>
          <a:ln w="9525" algn="ctr">
            <a:solidFill>
              <a:schemeClr val="tx1"/>
            </a:solidFill>
            <a:round/>
            <a:headEnd/>
            <a:tailEnd/>
          </a:ln>
        </p:spPr>
        <p:txBody>
          <a:bodyPr/>
          <a:lstStyle/>
          <a:p>
            <a:pPr algn="ctr"/>
            <a:endParaRPr lang="fr-FR"/>
          </a:p>
        </p:txBody>
      </p:sp>
      <p:sp>
        <p:nvSpPr>
          <p:cNvPr id="20501" name="ZoneTexte 348"/>
          <p:cNvSpPr txBox="1">
            <a:spLocks noChangeArrowheads="1"/>
          </p:cNvSpPr>
          <p:nvPr/>
        </p:nvSpPr>
        <p:spPr bwMode="auto">
          <a:xfrm>
            <a:off x="6094413" y="3708400"/>
            <a:ext cx="749300" cy="369888"/>
          </a:xfrm>
          <a:prstGeom prst="rect">
            <a:avLst/>
          </a:prstGeom>
          <a:noFill/>
          <a:ln w="9525">
            <a:noFill/>
            <a:miter lim="800000"/>
            <a:headEnd/>
            <a:tailEnd/>
          </a:ln>
        </p:spPr>
        <p:txBody>
          <a:bodyPr wrap="none">
            <a:spAutoFit/>
          </a:bodyPr>
          <a:lstStyle/>
          <a:p>
            <a:r>
              <a:rPr lang="fr-FR"/>
              <a:t>2 qps</a:t>
            </a:r>
          </a:p>
        </p:txBody>
      </p:sp>
      <p:graphicFrame>
        <p:nvGraphicFramePr>
          <p:cNvPr id="20482" name="Object 2"/>
          <p:cNvGraphicFramePr>
            <a:graphicFrameLocks noChangeAspect="1"/>
          </p:cNvGraphicFramePr>
          <p:nvPr/>
        </p:nvGraphicFramePr>
        <p:xfrm>
          <a:off x="3506788" y="4403725"/>
          <a:ext cx="1209675" cy="273050"/>
        </p:xfrm>
        <a:graphic>
          <a:graphicData uri="http://schemas.openxmlformats.org/presentationml/2006/ole">
            <p:oleObj spid="_x0000_s191490" name="Equation" r:id="rId3" imgW="1511300" imgH="342900" progId="">
              <p:embed/>
            </p:oleObj>
          </a:graphicData>
        </a:graphic>
      </p:graphicFrame>
      <p:graphicFrame>
        <p:nvGraphicFramePr>
          <p:cNvPr id="20483" name="Object 3"/>
          <p:cNvGraphicFramePr>
            <a:graphicFrameLocks noChangeAspect="1"/>
          </p:cNvGraphicFramePr>
          <p:nvPr/>
        </p:nvGraphicFramePr>
        <p:xfrm>
          <a:off x="5967413" y="4397375"/>
          <a:ext cx="1341437" cy="284163"/>
        </p:xfrm>
        <a:graphic>
          <a:graphicData uri="http://schemas.openxmlformats.org/presentationml/2006/ole">
            <p:oleObj spid="_x0000_s191491" name="Equation" r:id="rId4" imgW="1675673" imgH="355446" progId="">
              <p:embed/>
            </p:oleObj>
          </a:graphicData>
        </a:graphic>
      </p:graphicFrame>
      <p:graphicFrame>
        <p:nvGraphicFramePr>
          <p:cNvPr id="20484" name="Object 4"/>
          <p:cNvGraphicFramePr>
            <a:graphicFrameLocks noChangeAspect="1"/>
          </p:cNvGraphicFramePr>
          <p:nvPr/>
        </p:nvGraphicFramePr>
        <p:xfrm>
          <a:off x="811213" y="4403725"/>
          <a:ext cx="1239837" cy="284163"/>
        </p:xfrm>
        <a:graphic>
          <a:graphicData uri="http://schemas.openxmlformats.org/presentationml/2006/ole">
            <p:oleObj spid="_x0000_s191492" name="Equation" r:id="rId5" imgW="1548728" imgH="355446" progId="">
              <p:embed/>
            </p:oleObj>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50" name="Rectangle 19"/>
          <p:cNvSpPr>
            <a:spLocks noChangeArrowheads="1"/>
          </p:cNvSpPr>
          <p:nvPr/>
        </p:nvSpPr>
        <p:spPr bwMode="auto">
          <a:xfrm>
            <a:off x="-33338" y="187325"/>
            <a:ext cx="9144001" cy="577850"/>
          </a:xfrm>
          <a:prstGeom prst="rect">
            <a:avLst/>
          </a:prstGeom>
          <a:noFill/>
          <a:ln w="9525">
            <a:noFill/>
            <a:miter lim="800000"/>
            <a:headEnd/>
            <a:tailEnd/>
          </a:ln>
        </p:spPr>
        <p:txBody>
          <a:bodyPr anchor="ctr"/>
          <a:lstStyle/>
          <a:p>
            <a:pPr algn="ctr"/>
            <a:r>
              <a:rPr lang="en-US" sz="3000" b="1">
                <a:solidFill>
                  <a:srgbClr val="0000FF"/>
                </a:solidFill>
              </a:rPr>
              <a:t>QUASIPARTICLES AND SUPERCURRENT IN A SUPERCONDUCTING POINT CONTACT</a:t>
            </a:r>
          </a:p>
        </p:txBody>
      </p:sp>
      <p:grpSp>
        <p:nvGrpSpPr>
          <p:cNvPr id="2" name="Groupe 402"/>
          <p:cNvGrpSpPr>
            <a:grpSpLocks/>
          </p:cNvGrpSpPr>
          <p:nvPr/>
        </p:nvGrpSpPr>
        <p:grpSpPr bwMode="auto">
          <a:xfrm>
            <a:off x="107950" y="4846638"/>
            <a:ext cx="2303463" cy="1584325"/>
            <a:chOff x="-251142" y="1712748"/>
            <a:chExt cx="3623866" cy="2492607"/>
          </a:xfrm>
        </p:grpSpPr>
        <p:grpSp>
          <p:nvGrpSpPr>
            <p:cNvPr id="3" name="Groupe 403"/>
            <p:cNvGrpSpPr>
              <a:grpSpLocks/>
            </p:cNvGrpSpPr>
            <p:nvPr/>
          </p:nvGrpSpPr>
          <p:grpSpPr bwMode="auto">
            <a:xfrm>
              <a:off x="623658" y="1922876"/>
              <a:ext cx="2263448" cy="2282479"/>
              <a:chOff x="623658" y="1922876"/>
              <a:chExt cx="2263448" cy="2282479"/>
            </a:xfrm>
          </p:grpSpPr>
          <p:sp>
            <p:nvSpPr>
              <p:cNvPr id="418" name="Rectangle 417"/>
              <p:cNvSpPr/>
              <p:nvPr/>
            </p:nvSpPr>
            <p:spPr>
              <a:xfrm>
                <a:off x="622982" y="1922547"/>
                <a:ext cx="2265229" cy="467051"/>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19" name="Rectangle 418"/>
              <p:cNvSpPr/>
              <p:nvPr/>
            </p:nvSpPr>
            <p:spPr>
              <a:xfrm>
                <a:off x="622982" y="3738303"/>
                <a:ext cx="2265229" cy="46705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4" name="Group 93"/>
            <p:cNvGrpSpPr>
              <a:grpSpLocks/>
            </p:cNvGrpSpPr>
            <p:nvPr/>
          </p:nvGrpSpPr>
          <p:grpSpPr bwMode="auto">
            <a:xfrm>
              <a:off x="-251142" y="1712748"/>
              <a:ext cx="3623866" cy="2492519"/>
              <a:chOff x="2111" y="1021"/>
              <a:chExt cx="1985" cy="1651"/>
            </a:xfrm>
          </p:grpSpPr>
          <p:sp>
            <p:nvSpPr>
              <p:cNvPr id="22639" name="Freeform 3"/>
              <p:cNvSpPr>
                <a:spLocks/>
              </p:cNvSpPr>
              <p:nvPr/>
            </p:nvSpPr>
            <p:spPr bwMode="auto">
              <a:xfrm>
                <a:off x="2576" y="1485"/>
                <a:ext cx="1261" cy="267"/>
              </a:xfrm>
              <a:custGeom>
                <a:avLst/>
                <a:gdLst>
                  <a:gd name="T0" fmla="*/ 13 w 1261"/>
                  <a:gd name="T1" fmla="*/ 1 h 267"/>
                  <a:gd name="T2" fmla="*/ 39 w 1261"/>
                  <a:gd name="T3" fmla="*/ 1 h 267"/>
                  <a:gd name="T4" fmla="*/ 63 w 1261"/>
                  <a:gd name="T5" fmla="*/ 4 h 267"/>
                  <a:gd name="T6" fmla="*/ 89 w 1261"/>
                  <a:gd name="T7" fmla="*/ 9 h 267"/>
                  <a:gd name="T8" fmla="*/ 115 w 1261"/>
                  <a:gd name="T9" fmla="*/ 15 h 267"/>
                  <a:gd name="T10" fmla="*/ 140 w 1261"/>
                  <a:gd name="T11" fmla="*/ 21 h 267"/>
                  <a:gd name="T12" fmla="*/ 166 w 1261"/>
                  <a:gd name="T13" fmla="*/ 30 h 267"/>
                  <a:gd name="T14" fmla="*/ 192 w 1261"/>
                  <a:gd name="T15" fmla="*/ 39 h 267"/>
                  <a:gd name="T16" fmla="*/ 216 w 1261"/>
                  <a:gd name="T17" fmla="*/ 49 h 267"/>
                  <a:gd name="T18" fmla="*/ 242 w 1261"/>
                  <a:gd name="T19" fmla="*/ 62 h 267"/>
                  <a:gd name="T20" fmla="*/ 267 w 1261"/>
                  <a:gd name="T21" fmla="*/ 74 h 267"/>
                  <a:gd name="T22" fmla="*/ 293 w 1261"/>
                  <a:gd name="T23" fmla="*/ 89 h 267"/>
                  <a:gd name="T24" fmla="*/ 319 w 1261"/>
                  <a:gd name="T25" fmla="*/ 102 h 267"/>
                  <a:gd name="T26" fmla="*/ 345 w 1261"/>
                  <a:gd name="T27" fmla="*/ 119 h 267"/>
                  <a:gd name="T28" fmla="*/ 370 w 1261"/>
                  <a:gd name="T29" fmla="*/ 134 h 267"/>
                  <a:gd name="T30" fmla="*/ 394 w 1261"/>
                  <a:gd name="T31" fmla="*/ 151 h 267"/>
                  <a:gd name="T32" fmla="*/ 420 w 1261"/>
                  <a:gd name="T33" fmla="*/ 167 h 267"/>
                  <a:gd name="T34" fmla="*/ 446 w 1261"/>
                  <a:gd name="T35" fmla="*/ 186 h 267"/>
                  <a:gd name="T36" fmla="*/ 472 w 1261"/>
                  <a:gd name="T37" fmla="*/ 202 h 267"/>
                  <a:gd name="T38" fmla="*/ 497 w 1261"/>
                  <a:gd name="T39" fmla="*/ 217 h 267"/>
                  <a:gd name="T40" fmla="*/ 523 w 1261"/>
                  <a:gd name="T41" fmla="*/ 232 h 267"/>
                  <a:gd name="T42" fmla="*/ 547 w 1261"/>
                  <a:gd name="T43" fmla="*/ 246 h 267"/>
                  <a:gd name="T44" fmla="*/ 573 w 1261"/>
                  <a:gd name="T45" fmla="*/ 257 h 267"/>
                  <a:gd name="T46" fmla="*/ 599 w 1261"/>
                  <a:gd name="T47" fmla="*/ 264 h 267"/>
                  <a:gd name="T48" fmla="*/ 624 w 1261"/>
                  <a:gd name="T49" fmla="*/ 267 h 267"/>
                  <a:gd name="T50" fmla="*/ 650 w 1261"/>
                  <a:gd name="T51" fmla="*/ 266 h 267"/>
                  <a:gd name="T52" fmla="*/ 676 w 1261"/>
                  <a:gd name="T53" fmla="*/ 260 h 267"/>
                  <a:gd name="T54" fmla="*/ 700 w 1261"/>
                  <a:gd name="T55" fmla="*/ 251 h 267"/>
                  <a:gd name="T56" fmla="*/ 726 w 1261"/>
                  <a:gd name="T57" fmla="*/ 240 h 267"/>
                  <a:gd name="T58" fmla="*/ 752 w 1261"/>
                  <a:gd name="T59" fmla="*/ 225 h 267"/>
                  <a:gd name="T60" fmla="*/ 777 w 1261"/>
                  <a:gd name="T61" fmla="*/ 210 h 267"/>
                  <a:gd name="T62" fmla="*/ 803 w 1261"/>
                  <a:gd name="T63" fmla="*/ 193 h 267"/>
                  <a:gd name="T64" fmla="*/ 827 w 1261"/>
                  <a:gd name="T65" fmla="*/ 176 h 267"/>
                  <a:gd name="T66" fmla="*/ 853 w 1261"/>
                  <a:gd name="T67" fmla="*/ 160 h 267"/>
                  <a:gd name="T68" fmla="*/ 879 w 1261"/>
                  <a:gd name="T69" fmla="*/ 143 h 267"/>
                  <a:gd name="T70" fmla="*/ 904 w 1261"/>
                  <a:gd name="T71" fmla="*/ 127 h 267"/>
                  <a:gd name="T72" fmla="*/ 930 w 1261"/>
                  <a:gd name="T73" fmla="*/ 110 h 267"/>
                  <a:gd name="T74" fmla="*/ 956 w 1261"/>
                  <a:gd name="T75" fmla="*/ 95 h 267"/>
                  <a:gd name="T76" fmla="*/ 980 w 1261"/>
                  <a:gd name="T77" fmla="*/ 81 h 267"/>
                  <a:gd name="T78" fmla="*/ 1006 w 1261"/>
                  <a:gd name="T79" fmla="*/ 68 h 267"/>
                  <a:gd name="T80" fmla="*/ 1031 w 1261"/>
                  <a:gd name="T81" fmla="*/ 56 h 267"/>
                  <a:gd name="T82" fmla="*/ 1057 w 1261"/>
                  <a:gd name="T83" fmla="*/ 45 h 267"/>
                  <a:gd name="T84" fmla="*/ 1083 w 1261"/>
                  <a:gd name="T85" fmla="*/ 34 h 267"/>
                  <a:gd name="T86" fmla="*/ 1109 w 1261"/>
                  <a:gd name="T87" fmla="*/ 25 h 267"/>
                  <a:gd name="T88" fmla="*/ 1134 w 1261"/>
                  <a:gd name="T89" fmla="*/ 18 h 267"/>
                  <a:gd name="T90" fmla="*/ 1159 w 1261"/>
                  <a:gd name="T91" fmla="*/ 12 h 267"/>
                  <a:gd name="T92" fmla="*/ 1184 w 1261"/>
                  <a:gd name="T93" fmla="*/ 7 h 267"/>
                  <a:gd name="T94" fmla="*/ 1210 w 1261"/>
                  <a:gd name="T95" fmla="*/ 3 h 267"/>
                  <a:gd name="T96" fmla="*/ 1236 w 1261"/>
                  <a:gd name="T97" fmla="*/ 1 h 267"/>
                  <a:gd name="T98" fmla="*/ 1261 w 1261"/>
                  <a:gd name="T99" fmla="*/ 0 h 2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61"/>
                  <a:gd name="T151" fmla="*/ 0 h 267"/>
                  <a:gd name="T152" fmla="*/ 1261 w 1261"/>
                  <a:gd name="T153" fmla="*/ 267 h 26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61" h="267">
                    <a:moveTo>
                      <a:pt x="0" y="0"/>
                    </a:moveTo>
                    <a:lnTo>
                      <a:pt x="13" y="1"/>
                    </a:lnTo>
                    <a:lnTo>
                      <a:pt x="25" y="1"/>
                    </a:lnTo>
                    <a:lnTo>
                      <a:pt x="39" y="1"/>
                    </a:lnTo>
                    <a:lnTo>
                      <a:pt x="51" y="3"/>
                    </a:lnTo>
                    <a:lnTo>
                      <a:pt x="63" y="4"/>
                    </a:lnTo>
                    <a:lnTo>
                      <a:pt x="77" y="7"/>
                    </a:lnTo>
                    <a:lnTo>
                      <a:pt x="89" y="9"/>
                    </a:lnTo>
                    <a:lnTo>
                      <a:pt x="102" y="12"/>
                    </a:lnTo>
                    <a:lnTo>
                      <a:pt x="115" y="15"/>
                    </a:lnTo>
                    <a:lnTo>
                      <a:pt x="127" y="18"/>
                    </a:lnTo>
                    <a:lnTo>
                      <a:pt x="140" y="21"/>
                    </a:lnTo>
                    <a:lnTo>
                      <a:pt x="152" y="25"/>
                    </a:lnTo>
                    <a:lnTo>
                      <a:pt x="166" y="30"/>
                    </a:lnTo>
                    <a:lnTo>
                      <a:pt x="178" y="34"/>
                    </a:lnTo>
                    <a:lnTo>
                      <a:pt x="192" y="39"/>
                    </a:lnTo>
                    <a:lnTo>
                      <a:pt x="204" y="45"/>
                    </a:lnTo>
                    <a:lnTo>
                      <a:pt x="216" y="49"/>
                    </a:lnTo>
                    <a:lnTo>
                      <a:pt x="230" y="56"/>
                    </a:lnTo>
                    <a:lnTo>
                      <a:pt x="242" y="62"/>
                    </a:lnTo>
                    <a:lnTo>
                      <a:pt x="255" y="68"/>
                    </a:lnTo>
                    <a:lnTo>
                      <a:pt x="267" y="74"/>
                    </a:lnTo>
                    <a:lnTo>
                      <a:pt x="281" y="81"/>
                    </a:lnTo>
                    <a:lnTo>
                      <a:pt x="293" y="89"/>
                    </a:lnTo>
                    <a:lnTo>
                      <a:pt x="305" y="95"/>
                    </a:lnTo>
                    <a:lnTo>
                      <a:pt x="319" y="102"/>
                    </a:lnTo>
                    <a:lnTo>
                      <a:pt x="331" y="110"/>
                    </a:lnTo>
                    <a:lnTo>
                      <a:pt x="345" y="119"/>
                    </a:lnTo>
                    <a:lnTo>
                      <a:pt x="357" y="127"/>
                    </a:lnTo>
                    <a:lnTo>
                      <a:pt x="370" y="134"/>
                    </a:lnTo>
                    <a:lnTo>
                      <a:pt x="382" y="143"/>
                    </a:lnTo>
                    <a:lnTo>
                      <a:pt x="394" y="151"/>
                    </a:lnTo>
                    <a:lnTo>
                      <a:pt x="408" y="160"/>
                    </a:lnTo>
                    <a:lnTo>
                      <a:pt x="420" y="167"/>
                    </a:lnTo>
                    <a:lnTo>
                      <a:pt x="434" y="176"/>
                    </a:lnTo>
                    <a:lnTo>
                      <a:pt x="446" y="186"/>
                    </a:lnTo>
                    <a:lnTo>
                      <a:pt x="458" y="193"/>
                    </a:lnTo>
                    <a:lnTo>
                      <a:pt x="472" y="202"/>
                    </a:lnTo>
                    <a:lnTo>
                      <a:pt x="484" y="210"/>
                    </a:lnTo>
                    <a:lnTo>
                      <a:pt x="497" y="217"/>
                    </a:lnTo>
                    <a:lnTo>
                      <a:pt x="509" y="225"/>
                    </a:lnTo>
                    <a:lnTo>
                      <a:pt x="523" y="232"/>
                    </a:lnTo>
                    <a:lnTo>
                      <a:pt x="535" y="240"/>
                    </a:lnTo>
                    <a:lnTo>
                      <a:pt x="547" y="246"/>
                    </a:lnTo>
                    <a:lnTo>
                      <a:pt x="561" y="251"/>
                    </a:lnTo>
                    <a:lnTo>
                      <a:pt x="573" y="257"/>
                    </a:lnTo>
                    <a:lnTo>
                      <a:pt x="587" y="260"/>
                    </a:lnTo>
                    <a:lnTo>
                      <a:pt x="599" y="264"/>
                    </a:lnTo>
                    <a:lnTo>
                      <a:pt x="611" y="266"/>
                    </a:lnTo>
                    <a:lnTo>
                      <a:pt x="624" y="267"/>
                    </a:lnTo>
                    <a:lnTo>
                      <a:pt x="637" y="267"/>
                    </a:lnTo>
                    <a:lnTo>
                      <a:pt x="650" y="266"/>
                    </a:lnTo>
                    <a:lnTo>
                      <a:pt x="662" y="264"/>
                    </a:lnTo>
                    <a:lnTo>
                      <a:pt x="676" y="260"/>
                    </a:lnTo>
                    <a:lnTo>
                      <a:pt x="688" y="257"/>
                    </a:lnTo>
                    <a:lnTo>
                      <a:pt x="700" y="251"/>
                    </a:lnTo>
                    <a:lnTo>
                      <a:pt x="714" y="246"/>
                    </a:lnTo>
                    <a:lnTo>
                      <a:pt x="726" y="240"/>
                    </a:lnTo>
                    <a:lnTo>
                      <a:pt x="739" y="232"/>
                    </a:lnTo>
                    <a:lnTo>
                      <a:pt x="752" y="225"/>
                    </a:lnTo>
                    <a:lnTo>
                      <a:pt x="764" y="217"/>
                    </a:lnTo>
                    <a:lnTo>
                      <a:pt x="777" y="210"/>
                    </a:lnTo>
                    <a:lnTo>
                      <a:pt x="789" y="202"/>
                    </a:lnTo>
                    <a:lnTo>
                      <a:pt x="803" y="193"/>
                    </a:lnTo>
                    <a:lnTo>
                      <a:pt x="815" y="186"/>
                    </a:lnTo>
                    <a:lnTo>
                      <a:pt x="827" y="176"/>
                    </a:lnTo>
                    <a:lnTo>
                      <a:pt x="841" y="167"/>
                    </a:lnTo>
                    <a:lnTo>
                      <a:pt x="853" y="160"/>
                    </a:lnTo>
                    <a:lnTo>
                      <a:pt x="866" y="151"/>
                    </a:lnTo>
                    <a:lnTo>
                      <a:pt x="879" y="143"/>
                    </a:lnTo>
                    <a:lnTo>
                      <a:pt x="892" y="134"/>
                    </a:lnTo>
                    <a:lnTo>
                      <a:pt x="904" y="127"/>
                    </a:lnTo>
                    <a:lnTo>
                      <a:pt x="916" y="119"/>
                    </a:lnTo>
                    <a:lnTo>
                      <a:pt x="930" y="110"/>
                    </a:lnTo>
                    <a:lnTo>
                      <a:pt x="942" y="102"/>
                    </a:lnTo>
                    <a:lnTo>
                      <a:pt x="956" y="95"/>
                    </a:lnTo>
                    <a:lnTo>
                      <a:pt x="968" y="89"/>
                    </a:lnTo>
                    <a:lnTo>
                      <a:pt x="980" y="81"/>
                    </a:lnTo>
                    <a:lnTo>
                      <a:pt x="994" y="74"/>
                    </a:lnTo>
                    <a:lnTo>
                      <a:pt x="1006" y="68"/>
                    </a:lnTo>
                    <a:lnTo>
                      <a:pt x="1019" y="62"/>
                    </a:lnTo>
                    <a:lnTo>
                      <a:pt x="1031" y="56"/>
                    </a:lnTo>
                    <a:lnTo>
                      <a:pt x="1045" y="49"/>
                    </a:lnTo>
                    <a:lnTo>
                      <a:pt x="1057" y="45"/>
                    </a:lnTo>
                    <a:lnTo>
                      <a:pt x="1069" y="39"/>
                    </a:lnTo>
                    <a:lnTo>
                      <a:pt x="1083" y="34"/>
                    </a:lnTo>
                    <a:lnTo>
                      <a:pt x="1095" y="30"/>
                    </a:lnTo>
                    <a:lnTo>
                      <a:pt x="1109" y="25"/>
                    </a:lnTo>
                    <a:lnTo>
                      <a:pt x="1121" y="21"/>
                    </a:lnTo>
                    <a:lnTo>
                      <a:pt x="1134" y="18"/>
                    </a:lnTo>
                    <a:lnTo>
                      <a:pt x="1146" y="15"/>
                    </a:lnTo>
                    <a:lnTo>
                      <a:pt x="1159" y="12"/>
                    </a:lnTo>
                    <a:lnTo>
                      <a:pt x="1172" y="9"/>
                    </a:lnTo>
                    <a:lnTo>
                      <a:pt x="1184" y="7"/>
                    </a:lnTo>
                    <a:lnTo>
                      <a:pt x="1198" y="4"/>
                    </a:lnTo>
                    <a:lnTo>
                      <a:pt x="1210" y="3"/>
                    </a:lnTo>
                    <a:lnTo>
                      <a:pt x="1222" y="1"/>
                    </a:lnTo>
                    <a:lnTo>
                      <a:pt x="1236" y="1"/>
                    </a:lnTo>
                    <a:lnTo>
                      <a:pt x="1248" y="1"/>
                    </a:lnTo>
                    <a:lnTo>
                      <a:pt x="1261" y="0"/>
                    </a:lnTo>
                  </a:path>
                </a:pathLst>
              </a:custGeom>
              <a:noFill/>
              <a:ln w="26988">
                <a:solidFill>
                  <a:srgbClr val="FF0000"/>
                </a:solidFill>
                <a:prstDash val="dash"/>
                <a:round/>
                <a:headEnd/>
                <a:tailEnd/>
              </a:ln>
            </p:spPr>
            <p:txBody>
              <a:bodyPr/>
              <a:lstStyle/>
              <a:p>
                <a:endParaRPr lang="en-US">
                  <a:solidFill>
                    <a:srgbClr val="000000"/>
                  </a:solidFill>
                </a:endParaRPr>
              </a:p>
            </p:txBody>
          </p:sp>
          <p:sp>
            <p:nvSpPr>
              <p:cNvPr id="22640" name="Freeform 4"/>
              <p:cNvSpPr>
                <a:spLocks/>
              </p:cNvSpPr>
              <p:nvPr/>
            </p:nvSpPr>
            <p:spPr bwMode="auto">
              <a:xfrm>
                <a:off x="2578" y="2087"/>
                <a:ext cx="1261" cy="267"/>
              </a:xfrm>
              <a:custGeom>
                <a:avLst/>
                <a:gdLst>
                  <a:gd name="T0" fmla="*/ 13 w 1261"/>
                  <a:gd name="T1" fmla="*/ 267 h 267"/>
                  <a:gd name="T2" fmla="*/ 39 w 1261"/>
                  <a:gd name="T3" fmla="*/ 266 h 267"/>
                  <a:gd name="T4" fmla="*/ 63 w 1261"/>
                  <a:gd name="T5" fmla="*/ 263 h 267"/>
                  <a:gd name="T6" fmla="*/ 89 w 1261"/>
                  <a:gd name="T7" fmla="*/ 258 h 267"/>
                  <a:gd name="T8" fmla="*/ 115 w 1261"/>
                  <a:gd name="T9" fmla="*/ 254 h 267"/>
                  <a:gd name="T10" fmla="*/ 140 w 1261"/>
                  <a:gd name="T11" fmla="*/ 246 h 267"/>
                  <a:gd name="T12" fmla="*/ 166 w 1261"/>
                  <a:gd name="T13" fmla="*/ 239 h 267"/>
                  <a:gd name="T14" fmla="*/ 192 w 1261"/>
                  <a:gd name="T15" fmla="*/ 228 h 267"/>
                  <a:gd name="T16" fmla="*/ 216 w 1261"/>
                  <a:gd name="T17" fmla="*/ 217 h 267"/>
                  <a:gd name="T18" fmla="*/ 242 w 1261"/>
                  <a:gd name="T19" fmla="*/ 205 h 267"/>
                  <a:gd name="T20" fmla="*/ 267 w 1261"/>
                  <a:gd name="T21" fmla="*/ 193 h 267"/>
                  <a:gd name="T22" fmla="*/ 293 w 1261"/>
                  <a:gd name="T23" fmla="*/ 180 h 267"/>
                  <a:gd name="T24" fmla="*/ 319 w 1261"/>
                  <a:gd name="T25" fmla="*/ 165 h 267"/>
                  <a:gd name="T26" fmla="*/ 345 w 1261"/>
                  <a:gd name="T27" fmla="*/ 149 h 267"/>
                  <a:gd name="T28" fmla="*/ 370 w 1261"/>
                  <a:gd name="T29" fmla="*/ 133 h 267"/>
                  <a:gd name="T30" fmla="*/ 394 w 1261"/>
                  <a:gd name="T31" fmla="*/ 116 h 267"/>
                  <a:gd name="T32" fmla="*/ 420 w 1261"/>
                  <a:gd name="T33" fmla="*/ 99 h 267"/>
                  <a:gd name="T34" fmla="*/ 446 w 1261"/>
                  <a:gd name="T35" fmla="*/ 83 h 267"/>
                  <a:gd name="T36" fmla="*/ 472 w 1261"/>
                  <a:gd name="T37" fmla="*/ 66 h 267"/>
                  <a:gd name="T38" fmla="*/ 497 w 1261"/>
                  <a:gd name="T39" fmla="*/ 50 h 267"/>
                  <a:gd name="T40" fmla="*/ 523 w 1261"/>
                  <a:gd name="T41" fmla="*/ 34 h 267"/>
                  <a:gd name="T42" fmla="*/ 547 w 1261"/>
                  <a:gd name="T43" fmla="*/ 21 h 267"/>
                  <a:gd name="T44" fmla="*/ 573 w 1261"/>
                  <a:gd name="T45" fmla="*/ 12 h 267"/>
                  <a:gd name="T46" fmla="*/ 599 w 1261"/>
                  <a:gd name="T47" fmla="*/ 4 h 267"/>
                  <a:gd name="T48" fmla="*/ 624 w 1261"/>
                  <a:gd name="T49" fmla="*/ 0 h 267"/>
                  <a:gd name="T50" fmla="*/ 650 w 1261"/>
                  <a:gd name="T51" fmla="*/ 1 h 267"/>
                  <a:gd name="T52" fmla="*/ 676 w 1261"/>
                  <a:gd name="T53" fmla="*/ 7 h 267"/>
                  <a:gd name="T54" fmla="*/ 700 w 1261"/>
                  <a:gd name="T55" fmla="*/ 16 h 267"/>
                  <a:gd name="T56" fmla="*/ 726 w 1261"/>
                  <a:gd name="T57" fmla="*/ 28 h 267"/>
                  <a:gd name="T58" fmla="*/ 752 w 1261"/>
                  <a:gd name="T59" fmla="*/ 42 h 267"/>
                  <a:gd name="T60" fmla="*/ 777 w 1261"/>
                  <a:gd name="T61" fmla="*/ 57 h 267"/>
                  <a:gd name="T62" fmla="*/ 803 w 1261"/>
                  <a:gd name="T63" fmla="*/ 74 h 267"/>
                  <a:gd name="T64" fmla="*/ 827 w 1261"/>
                  <a:gd name="T65" fmla="*/ 90 h 267"/>
                  <a:gd name="T66" fmla="*/ 853 w 1261"/>
                  <a:gd name="T67" fmla="*/ 107 h 267"/>
                  <a:gd name="T68" fmla="*/ 879 w 1261"/>
                  <a:gd name="T69" fmla="*/ 125 h 267"/>
                  <a:gd name="T70" fmla="*/ 904 w 1261"/>
                  <a:gd name="T71" fmla="*/ 140 h 267"/>
                  <a:gd name="T72" fmla="*/ 930 w 1261"/>
                  <a:gd name="T73" fmla="*/ 157 h 267"/>
                  <a:gd name="T74" fmla="*/ 956 w 1261"/>
                  <a:gd name="T75" fmla="*/ 172 h 267"/>
                  <a:gd name="T76" fmla="*/ 980 w 1261"/>
                  <a:gd name="T77" fmla="*/ 186 h 267"/>
                  <a:gd name="T78" fmla="*/ 1006 w 1261"/>
                  <a:gd name="T79" fmla="*/ 199 h 267"/>
                  <a:gd name="T80" fmla="*/ 1031 w 1261"/>
                  <a:gd name="T81" fmla="*/ 211 h 267"/>
                  <a:gd name="T82" fmla="*/ 1057 w 1261"/>
                  <a:gd name="T83" fmla="*/ 223 h 267"/>
                  <a:gd name="T84" fmla="*/ 1083 w 1261"/>
                  <a:gd name="T85" fmla="*/ 233 h 267"/>
                  <a:gd name="T86" fmla="*/ 1109 w 1261"/>
                  <a:gd name="T87" fmla="*/ 242 h 267"/>
                  <a:gd name="T88" fmla="*/ 1134 w 1261"/>
                  <a:gd name="T89" fmla="*/ 249 h 267"/>
                  <a:gd name="T90" fmla="*/ 1159 w 1261"/>
                  <a:gd name="T91" fmla="*/ 255 h 267"/>
                  <a:gd name="T92" fmla="*/ 1184 w 1261"/>
                  <a:gd name="T93" fmla="*/ 261 h 267"/>
                  <a:gd name="T94" fmla="*/ 1210 w 1261"/>
                  <a:gd name="T95" fmla="*/ 264 h 267"/>
                  <a:gd name="T96" fmla="*/ 1236 w 1261"/>
                  <a:gd name="T97" fmla="*/ 266 h 267"/>
                  <a:gd name="T98" fmla="*/ 1261 w 1261"/>
                  <a:gd name="T99" fmla="*/ 267 h 2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61"/>
                  <a:gd name="T151" fmla="*/ 0 h 267"/>
                  <a:gd name="T152" fmla="*/ 1261 w 1261"/>
                  <a:gd name="T153" fmla="*/ 267 h 26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61" h="267">
                    <a:moveTo>
                      <a:pt x="0" y="267"/>
                    </a:moveTo>
                    <a:lnTo>
                      <a:pt x="13" y="267"/>
                    </a:lnTo>
                    <a:lnTo>
                      <a:pt x="25" y="266"/>
                    </a:lnTo>
                    <a:lnTo>
                      <a:pt x="39" y="266"/>
                    </a:lnTo>
                    <a:lnTo>
                      <a:pt x="51" y="264"/>
                    </a:lnTo>
                    <a:lnTo>
                      <a:pt x="63" y="263"/>
                    </a:lnTo>
                    <a:lnTo>
                      <a:pt x="77" y="261"/>
                    </a:lnTo>
                    <a:lnTo>
                      <a:pt x="89" y="258"/>
                    </a:lnTo>
                    <a:lnTo>
                      <a:pt x="102" y="255"/>
                    </a:lnTo>
                    <a:lnTo>
                      <a:pt x="115" y="254"/>
                    </a:lnTo>
                    <a:lnTo>
                      <a:pt x="127" y="249"/>
                    </a:lnTo>
                    <a:lnTo>
                      <a:pt x="140" y="246"/>
                    </a:lnTo>
                    <a:lnTo>
                      <a:pt x="152" y="242"/>
                    </a:lnTo>
                    <a:lnTo>
                      <a:pt x="166" y="239"/>
                    </a:lnTo>
                    <a:lnTo>
                      <a:pt x="178" y="233"/>
                    </a:lnTo>
                    <a:lnTo>
                      <a:pt x="192" y="228"/>
                    </a:lnTo>
                    <a:lnTo>
                      <a:pt x="204" y="223"/>
                    </a:lnTo>
                    <a:lnTo>
                      <a:pt x="216" y="217"/>
                    </a:lnTo>
                    <a:lnTo>
                      <a:pt x="230" y="211"/>
                    </a:lnTo>
                    <a:lnTo>
                      <a:pt x="242" y="205"/>
                    </a:lnTo>
                    <a:lnTo>
                      <a:pt x="255" y="199"/>
                    </a:lnTo>
                    <a:lnTo>
                      <a:pt x="267" y="193"/>
                    </a:lnTo>
                    <a:lnTo>
                      <a:pt x="281" y="186"/>
                    </a:lnTo>
                    <a:lnTo>
                      <a:pt x="293" y="180"/>
                    </a:lnTo>
                    <a:lnTo>
                      <a:pt x="305" y="172"/>
                    </a:lnTo>
                    <a:lnTo>
                      <a:pt x="319" y="165"/>
                    </a:lnTo>
                    <a:lnTo>
                      <a:pt x="331" y="157"/>
                    </a:lnTo>
                    <a:lnTo>
                      <a:pt x="345" y="149"/>
                    </a:lnTo>
                    <a:lnTo>
                      <a:pt x="357" y="140"/>
                    </a:lnTo>
                    <a:lnTo>
                      <a:pt x="370" y="133"/>
                    </a:lnTo>
                    <a:lnTo>
                      <a:pt x="382" y="125"/>
                    </a:lnTo>
                    <a:lnTo>
                      <a:pt x="394" y="116"/>
                    </a:lnTo>
                    <a:lnTo>
                      <a:pt x="408" y="107"/>
                    </a:lnTo>
                    <a:lnTo>
                      <a:pt x="420" y="99"/>
                    </a:lnTo>
                    <a:lnTo>
                      <a:pt x="434" y="90"/>
                    </a:lnTo>
                    <a:lnTo>
                      <a:pt x="446" y="83"/>
                    </a:lnTo>
                    <a:lnTo>
                      <a:pt x="458" y="74"/>
                    </a:lnTo>
                    <a:lnTo>
                      <a:pt x="472" y="66"/>
                    </a:lnTo>
                    <a:lnTo>
                      <a:pt x="484" y="57"/>
                    </a:lnTo>
                    <a:lnTo>
                      <a:pt x="497" y="50"/>
                    </a:lnTo>
                    <a:lnTo>
                      <a:pt x="509" y="42"/>
                    </a:lnTo>
                    <a:lnTo>
                      <a:pt x="523" y="34"/>
                    </a:lnTo>
                    <a:lnTo>
                      <a:pt x="535" y="28"/>
                    </a:lnTo>
                    <a:lnTo>
                      <a:pt x="547" y="21"/>
                    </a:lnTo>
                    <a:lnTo>
                      <a:pt x="561" y="16"/>
                    </a:lnTo>
                    <a:lnTo>
                      <a:pt x="573" y="12"/>
                    </a:lnTo>
                    <a:lnTo>
                      <a:pt x="587" y="7"/>
                    </a:lnTo>
                    <a:lnTo>
                      <a:pt x="599" y="4"/>
                    </a:lnTo>
                    <a:lnTo>
                      <a:pt x="611" y="1"/>
                    </a:lnTo>
                    <a:lnTo>
                      <a:pt x="624" y="0"/>
                    </a:lnTo>
                    <a:lnTo>
                      <a:pt x="637" y="0"/>
                    </a:lnTo>
                    <a:lnTo>
                      <a:pt x="650" y="1"/>
                    </a:lnTo>
                    <a:lnTo>
                      <a:pt x="662" y="4"/>
                    </a:lnTo>
                    <a:lnTo>
                      <a:pt x="676" y="7"/>
                    </a:lnTo>
                    <a:lnTo>
                      <a:pt x="688" y="12"/>
                    </a:lnTo>
                    <a:lnTo>
                      <a:pt x="700" y="16"/>
                    </a:lnTo>
                    <a:lnTo>
                      <a:pt x="714" y="21"/>
                    </a:lnTo>
                    <a:lnTo>
                      <a:pt x="726" y="28"/>
                    </a:lnTo>
                    <a:lnTo>
                      <a:pt x="739" y="34"/>
                    </a:lnTo>
                    <a:lnTo>
                      <a:pt x="752" y="42"/>
                    </a:lnTo>
                    <a:lnTo>
                      <a:pt x="764" y="50"/>
                    </a:lnTo>
                    <a:lnTo>
                      <a:pt x="777" y="57"/>
                    </a:lnTo>
                    <a:lnTo>
                      <a:pt x="789" y="66"/>
                    </a:lnTo>
                    <a:lnTo>
                      <a:pt x="803" y="74"/>
                    </a:lnTo>
                    <a:lnTo>
                      <a:pt x="815" y="83"/>
                    </a:lnTo>
                    <a:lnTo>
                      <a:pt x="827" y="90"/>
                    </a:lnTo>
                    <a:lnTo>
                      <a:pt x="841" y="99"/>
                    </a:lnTo>
                    <a:lnTo>
                      <a:pt x="853" y="107"/>
                    </a:lnTo>
                    <a:lnTo>
                      <a:pt x="866" y="116"/>
                    </a:lnTo>
                    <a:lnTo>
                      <a:pt x="879" y="125"/>
                    </a:lnTo>
                    <a:lnTo>
                      <a:pt x="892" y="133"/>
                    </a:lnTo>
                    <a:lnTo>
                      <a:pt x="904" y="140"/>
                    </a:lnTo>
                    <a:lnTo>
                      <a:pt x="916" y="149"/>
                    </a:lnTo>
                    <a:lnTo>
                      <a:pt x="930" y="157"/>
                    </a:lnTo>
                    <a:lnTo>
                      <a:pt x="942" y="165"/>
                    </a:lnTo>
                    <a:lnTo>
                      <a:pt x="956" y="172"/>
                    </a:lnTo>
                    <a:lnTo>
                      <a:pt x="968" y="180"/>
                    </a:lnTo>
                    <a:lnTo>
                      <a:pt x="980" y="186"/>
                    </a:lnTo>
                    <a:lnTo>
                      <a:pt x="994" y="193"/>
                    </a:lnTo>
                    <a:lnTo>
                      <a:pt x="1006" y="199"/>
                    </a:lnTo>
                    <a:lnTo>
                      <a:pt x="1019" y="205"/>
                    </a:lnTo>
                    <a:lnTo>
                      <a:pt x="1031" y="211"/>
                    </a:lnTo>
                    <a:lnTo>
                      <a:pt x="1045" y="217"/>
                    </a:lnTo>
                    <a:lnTo>
                      <a:pt x="1057" y="223"/>
                    </a:lnTo>
                    <a:lnTo>
                      <a:pt x="1069" y="228"/>
                    </a:lnTo>
                    <a:lnTo>
                      <a:pt x="1083" y="233"/>
                    </a:lnTo>
                    <a:lnTo>
                      <a:pt x="1095" y="239"/>
                    </a:lnTo>
                    <a:lnTo>
                      <a:pt x="1109" y="242"/>
                    </a:lnTo>
                    <a:lnTo>
                      <a:pt x="1121" y="246"/>
                    </a:lnTo>
                    <a:lnTo>
                      <a:pt x="1134" y="249"/>
                    </a:lnTo>
                    <a:lnTo>
                      <a:pt x="1146" y="254"/>
                    </a:lnTo>
                    <a:lnTo>
                      <a:pt x="1159" y="255"/>
                    </a:lnTo>
                    <a:lnTo>
                      <a:pt x="1172" y="258"/>
                    </a:lnTo>
                    <a:lnTo>
                      <a:pt x="1184" y="261"/>
                    </a:lnTo>
                    <a:lnTo>
                      <a:pt x="1198" y="263"/>
                    </a:lnTo>
                    <a:lnTo>
                      <a:pt x="1210" y="264"/>
                    </a:lnTo>
                    <a:lnTo>
                      <a:pt x="1222" y="266"/>
                    </a:lnTo>
                    <a:lnTo>
                      <a:pt x="1236" y="266"/>
                    </a:lnTo>
                    <a:lnTo>
                      <a:pt x="1248" y="267"/>
                    </a:lnTo>
                    <a:lnTo>
                      <a:pt x="1261" y="267"/>
                    </a:lnTo>
                  </a:path>
                </a:pathLst>
              </a:custGeom>
              <a:noFill/>
              <a:ln w="26988">
                <a:solidFill>
                  <a:srgbClr val="0000FF"/>
                </a:solidFill>
                <a:round/>
                <a:headEnd/>
                <a:tailEnd/>
              </a:ln>
            </p:spPr>
            <p:txBody>
              <a:bodyPr/>
              <a:lstStyle/>
              <a:p>
                <a:endParaRPr lang="en-US">
                  <a:solidFill>
                    <a:srgbClr val="000000"/>
                  </a:solidFill>
                </a:endParaRPr>
              </a:p>
            </p:txBody>
          </p:sp>
          <p:sp>
            <p:nvSpPr>
              <p:cNvPr id="22641" name="Line 5"/>
              <p:cNvSpPr>
                <a:spLocks noChangeShapeType="1"/>
              </p:cNvSpPr>
              <p:nvPr/>
            </p:nvSpPr>
            <p:spPr bwMode="auto">
              <a:xfrm>
                <a:off x="2522" y="1916"/>
                <a:ext cx="1506" cy="0"/>
              </a:xfrm>
              <a:prstGeom prst="line">
                <a:avLst/>
              </a:prstGeom>
              <a:noFill/>
              <a:ln w="25400">
                <a:solidFill>
                  <a:schemeClr val="tx1"/>
                </a:solidFill>
                <a:round/>
                <a:headEnd/>
                <a:tailEnd type="triangle" w="med" len="med"/>
              </a:ln>
            </p:spPr>
            <p:txBody>
              <a:bodyPr wrap="none" anchor="ctr"/>
              <a:lstStyle/>
              <a:p>
                <a:endParaRPr lang="fr-FR"/>
              </a:p>
            </p:txBody>
          </p:sp>
          <p:sp>
            <p:nvSpPr>
              <p:cNvPr id="22642" name="Rectangle 7"/>
              <p:cNvSpPr>
                <a:spLocks noChangeArrowheads="1"/>
              </p:cNvSpPr>
              <p:nvPr/>
            </p:nvSpPr>
            <p:spPr bwMode="auto">
              <a:xfrm>
                <a:off x="2111" y="1021"/>
                <a:ext cx="379" cy="231"/>
              </a:xfrm>
              <a:prstGeom prst="rect">
                <a:avLst/>
              </a:prstGeom>
              <a:noFill/>
              <a:ln w="9525">
                <a:noFill/>
                <a:miter lim="800000"/>
                <a:headEnd/>
                <a:tailEnd/>
              </a:ln>
            </p:spPr>
            <p:txBody>
              <a:bodyPr wrap="none">
                <a:spAutoFit/>
              </a:bodyPr>
              <a:lstStyle/>
              <a:p>
                <a:pPr eaLnBrk="0" hangingPunct="0"/>
                <a:r>
                  <a:rPr lang="en-US">
                    <a:solidFill>
                      <a:srgbClr val="000000"/>
                    </a:solidFill>
                    <a:sym typeface="Math1"/>
                  </a:rPr>
                  <a:t>E(</a:t>
                </a:r>
                <a:r>
                  <a:rPr lang="en-US">
                    <a:solidFill>
                      <a:srgbClr val="FF00FF"/>
                    </a:solidFill>
                    <a:latin typeface="Symbol" pitchFamily="18" charset="2"/>
                    <a:sym typeface="Math1"/>
                  </a:rPr>
                  <a:t>d</a:t>
                </a:r>
                <a:r>
                  <a:rPr lang="en-US">
                    <a:solidFill>
                      <a:srgbClr val="000000"/>
                    </a:solidFill>
                    <a:sym typeface="Math1"/>
                  </a:rPr>
                  <a:t>)</a:t>
                </a:r>
              </a:p>
            </p:txBody>
          </p:sp>
          <p:sp>
            <p:nvSpPr>
              <p:cNvPr id="22643" name="Rectangle 8"/>
              <p:cNvSpPr>
                <a:spLocks noChangeArrowheads="1"/>
              </p:cNvSpPr>
              <p:nvPr/>
            </p:nvSpPr>
            <p:spPr bwMode="auto">
              <a:xfrm>
                <a:off x="3909" y="1890"/>
                <a:ext cx="187" cy="231"/>
              </a:xfrm>
              <a:prstGeom prst="rect">
                <a:avLst/>
              </a:prstGeom>
              <a:noFill/>
              <a:ln w="9525">
                <a:noFill/>
                <a:miter lim="800000"/>
                <a:headEnd/>
                <a:tailEnd/>
              </a:ln>
            </p:spPr>
            <p:txBody>
              <a:bodyPr wrap="none">
                <a:spAutoFit/>
              </a:bodyPr>
              <a:lstStyle/>
              <a:p>
                <a:pPr eaLnBrk="0" hangingPunct="0"/>
                <a:r>
                  <a:rPr lang="en-US">
                    <a:solidFill>
                      <a:srgbClr val="FF00FF"/>
                    </a:solidFill>
                    <a:latin typeface="Symbol" pitchFamily="18" charset="2"/>
                    <a:sym typeface="Math1"/>
                  </a:rPr>
                  <a:t>d</a:t>
                </a:r>
              </a:p>
            </p:txBody>
          </p:sp>
          <p:sp>
            <p:nvSpPr>
              <p:cNvPr id="22644" name="Rectangle 9"/>
              <p:cNvSpPr>
                <a:spLocks noChangeArrowheads="1"/>
              </p:cNvSpPr>
              <p:nvPr/>
            </p:nvSpPr>
            <p:spPr bwMode="auto">
              <a:xfrm>
                <a:off x="2890" y="2179"/>
                <a:ext cx="159" cy="385"/>
              </a:xfrm>
              <a:prstGeom prst="rect">
                <a:avLst/>
              </a:prstGeom>
              <a:noFill/>
              <a:ln w="9525">
                <a:noFill/>
                <a:miter lim="800000"/>
                <a:headEnd/>
                <a:tailEnd/>
              </a:ln>
            </p:spPr>
            <p:txBody>
              <a:bodyPr wrap="none">
                <a:spAutoFit/>
              </a:bodyPr>
              <a:lstStyle/>
              <a:p>
                <a:pPr eaLnBrk="0" hangingPunct="0"/>
                <a:endParaRPr lang="en-US">
                  <a:solidFill>
                    <a:srgbClr val="0000FF"/>
                  </a:solidFill>
                  <a:sym typeface="Math1"/>
                </a:endParaRPr>
              </a:p>
            </p:txBody>
          </p:sp>
          <p:sp>
            <p:nvSpPr>
              <p:cNvPr id="22645" name="Rectangle 10"/>
              <p:cNvSpPr>
                <a:spLocks noChangeArrowheads="1"/>
              </p:cNvSpPr>
              <p:nvPr/>
            </p:nvSpPr>
            <p:spPr bwMode="auto">
              <a:xfrm>
                <a:off x="2890" y="1433"/>
                <a:ext cx="159" cy="289"/>
              </a:xfrm>
              <a:prstGeom prst="rect">
                <a:avLst/>
              </a:prstGeom>
              <a:noFill/>
              <a:ln w="9525">
                <a:noFill/>
                <a:miter lim="800000"/>
                <a:headEnd/>
                <a:tailEnd/>
              </a:ln>
            </p:spPr>
            <p:txBody>
              <a:bodyPr wrap="none">
                <a:spAutoFit/>
              </a:bodyPr>
              <a:lstStyle/>
              <a:p>
                <a:pPr eaLnBrk="0" hangingPunct="0"/>
                <a:endParaRPr lang="en-US" baseline="-25000">
                  <a:solidFill>
                    <a:srgbClr val="FF0000"/>
                  </a:solidFill>
                  <a:sym typeface="Math1"/>
                </a:endParaRPr>
              </a:p>
            </p:txBody>
          </p:sp>
          <p:sp>
            <p:nvSpPr>
              <p:cNvPr id="22646" name="Line 11"/>
              <p:cNvSpPr>
                <a:spLocks noChangeShapeType="1"/>
              </p:cNvSpPr>
              <p:nvPr/>
            </p:nvSpPr>
            <p:spPr bwMode="auto">
              <a:xfrm flipH="1">
                <a:off x="3830" y="1916"/>
                <a:ext cx="0" cy="41"/>
              </a:xfrm>
              <a:prstGeom prst="line">
                <a:avLst/>
              </a:prstGeom>
              <a:noFill/>
              <a:ln w="9525">
                <a:solidFill>
                  <a:schemeClr val="tx1"/>
                </a:solidFill>
                <a:round/>
                <a:headEnd/>
                <a:tailEnd/>
              </a:ln>
            </p:spPr>
            <p:txBody>
              <a:bodyPr wrap="none" anchor="ctr"/>
              <a:lstStyle/>
              <a:p>
                <a:endParaRPr lang="fr-FR"/>
              </a:p>
            </p:txBody>
          </p:sp>
          <p:sp>
            <p:nvSpPr>
              <p:cNvPr id="22647" name="Rectangle 14"/>
              <p:cNvSpPr>
                <a:spLocks noChangeArrowheads="1"/>
              </p:cNvSpPr>
              <p:nvPr/>
            </p:nvSpPr>
            <p:spPr bwMode="auto">
              <a:xfrm>
                <a:off x="2198" y="1354"/>
                <a:ext cx="288" cy="231"/>
              </a:xfrm>
              <a:prstGeom prst="rect">
                <a:avLst/>
              </a:prstGeom>
              <a:noFill/>
              <a:ln w="9525">
                <a:noFill/>
                <a:miter lim="800000"/>
                <a:headEnd/>
                <a:tailEnd/>
              </a:ln>
            </p:spPr>
            <p:txBody>
              <a:bodyPr wrap="none">
                <a:spAutoFit/>
              </a:bodyPr>
              <a:lstStyle/>
              <a:p>
                <a:pPr eaLnBrk="0" hangingPunct="0"/>
                <a:r>
                  <a:rPr lang="en-US">
                    <a:solidFill>
                      <a:srgbClr val="000000"/>
                    </a:solidFill>
                    <a:sym typeface="Math1"/>
                  </a:rPr>
                  <a:t>+</a:t>
                </a:r>
                <a:r>
                  <a:rPr lang="en-US">
                    <a:solidFill>
                      <a:srgbClr val="000000"/>
                    </a:solidFill>
                    <a:latin typeface="Symbol" pitchFamily="18" charset="2"/>
                    <a:sym typeface="Math1"/>
                  </a:rPr>
                  <a:t>D</a:t>
                </a:r>
              </a:p>
            </p:txBody>
          </p:sp>
          <p:sp>
            <p:nvSpPr>
              <p:cNvPr id="22648" name="Rectangle 15"/>
              <p:cNvSpPr>
                <a:spLocks noChangeArrowheads="1"/>
              </p:cNvSpPr>
              <p:nvPr/>
            </p:nvSpPr>
            <p:spPr bwMode="auto">
              <a:xfrm>
                <a:off x="2230" y="2213"/>
                <a:ext cx="252" cy="231"/>
              </a:xfrm>
              <a:prstGeom prst="rect">
                <a:avLst/>
              </a:prstGeom>
              <a:noFill/>
              <a:ln w="9525">
                <a:noFill/>
                <a:miter lim="800000"/>
                <a:headEnd/>
                <a:tailEnd/>
              </a:ln>
            </p:spPr>
            <p:txBody>
              <a:bodyPr wrap="none">
                <a:spAutoFit/>
              </a:bodyPr>
              <a:lstStyle/>
              <a:p>
                <a:pPr eaLnBrk="0" hangingPunct="0"/>
                <a:r>
                  <a:rPr lang="en-US">
                    <a:solidFill>
                      <a:srgbClr val="000000"/>
                    </a:solidFill>
                    <a:sym typeface="Math1"/>
                  </a:rPr>
                  <a:t>-</a:t>
                </a:r>
                <a:r>
                  <a:rPr lang="en-US">
                    <a:solidFill>
                      <a:srgbClr val="000000"/>
                    </a:solidFill>
                    <a:latin typeface="Symbol" pitchFamily="18" charset="2"/>
                    <a:sym typeface="Math1"/>
                  </a:rPr>
                  <a:t>D</a:t>
                </a:r>
              </a:p>
            </p:txBody>
          </p:sp>
          <p:sp>
            <p:nvSpPr>
              <p:cNvPr id="22649" name="Rectangle 16"/>
              <p:cNvSpPr>
                <a:spLocks noChangeArrowheads="1"/>
              </p:cNvSpPr>
              <p:nvPr/>
            </p:nvSpPr>
            <p:spPr bwMode="auto">
              <a:xfrm>
                <a:off x="2290" y="1798"/>
                <a:ext cx="196" cy="231"/>
              </a:xfrm>
              <a:prstGeom prst="rect">
                <a:avLst/>
              </a:prstGeom>
              <a:noFill/>
              <a:ln w="9525">
                <a:noFill/>
                <a:miter lim="800000"/>
                <a:headEnd/>
                <a:tailEnd/>
              </a:ln>
            </p:spPr>
            <p:txBody>
              <a:bodyPr wrap="none">
                <a:spAutoFit/>
              </a:bodyPr>
              <a:lstStyle/>
              <a:p>
                <a:pPr eaLnBrk="0" hangingPunct="0"/>
                <a:r>
                  <a:rPr lang="en-US">
                    <a:solidFill>
                      <a:srgbClr val="000000"/>
                    </a:solidFill>
                    <a:sym typeface="Math1"/>
                  </a:rPr>
                  <a:t>0</a:t>
                </a:r>
              </a:p>
            </p:txBody>
          </p:sp>
          <p:sp>
            <p:nvSpPr>
              <p:cNvPr id="22650" name="Line 6"/>
              <p:cNvSpPr>
                <a:spLocks noChangeShapeType="1"/>
              </p:cNvSpPr>
              <p:nvPr/>
            </p:nvSpPr>
            <p:spPr bwMode="auto">
              <a:xfrm flipH="1" flipV="1">
                <a:off x="2582" y="1160"/>
                <a:ext cx="3" cy="1512"/>
              </a:xfrm>
              <a:prstGeom prst="line">
                <a:avLst/>
              </a:prstGeom>
              <a:noFill/>
              <a:ln w="25400">
                <a:solidFill>
                  <a:schemeClr val="tx1"/>
                </a:solidFill>
                <a:round/>
                <a:headEnd/>
                <a:tailEnd type="triangle" w="med" len="med"/>
              </a:ln>
            </p:spPr>
            <p:txBody>
              <a:bodyPr wrap="none" anchor="ctr"/>
              <a:lstStyle/>
              <a:p>
                <a:endParaRPr lang="fr-FR"/>
              </a:p>
            </p:txBody>
          </p:sp>
        </p:grpSp>
      </p:grpSp>
      <p:grpSp>
        <p:nvGrpSpPr>
          <p:cNvPr id="5" name="Groupe 419"/>
          <p:cNvGrpSpPr>
            <a:grpSpLocks/>
          </p:cNvGrpSpPr>
          <p:nvPr/>
        </p:nvGrpSpPr>
        <p:grpSpPr bwMode="auto">
          <a:xfrm>
            <a:off x="2411413" y="5002213"/>
            <a:ext cx="1528762" cy="1450975"/>
            <a:chOff x="3354649" y="1922597"/>
            <a:chExt cx="2404348" cy="2282758"/>
          </a:xfrm>
        </p:grpSpPr>
        <p:sp>
          <p:nvSpPr>
            <p:cNvPr id="421" name="Rectangle 420"/>
            <p:cNvSpPr/>
            <p:nvPr/>
          </p:nvSpPr>
          <p:spPr>
            <a:xfrm>
              <a:off x="3474492" y="1922597"/>
              <a:ext cx="2264531" cy="467041"/>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22" name="Rectangle 421"/>
            <p:cNvSpPr/>
            <p:nvPr/>
          </p:nvSpPr>
          <p:spPr>
            <a:xfrm>
              <a:off x="3474492" y="3738313"/>
              <a:ext cx="2264531" cy="46704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6" name="Group 93"/>
            <p:cNvGrpSpPr>
              <a:grpSpLocks/>
            </p:cNvGrpSpPr>
            <p:nvPr/>
          </p:nvGrpSpPr>
          <p:grpSpPr bwMode="auto">
            <a:xfrm>
              <a:off x="3354649" y="1922597"/>
              <a:ext cx="2404348" cy="2282670"/>
              <a:chOff x="2522" y="1160"/>
              <a:chExt cx="1317" cy="1512"/>
            </a:xfrm>
          </p:grpSpPr>
          <p:sp>
            <p:nvSpPr>
              <p:cNvPr id="22631" name="Freeform 3"/>
              <p:cNvSpPr>
                <a:spLocks/>
              </p:cNvSpPr>
              <p:nvPr/>
            </p:nvSpPr>
            <p:spPr bwMode="auto">
              <a:xfrm>
                <a:off x="2576" y="1485"/>
                <a:ext cx="1261" cy="267"/>
              </a:xfrm>
              <a:custGeom>
                <a:avLst/>
                <a:gdLst>
                  <a:gd name="T0" fmla="*/ 13 w 1261"/>
                  <a:gd name="T1" fmla="*/ 1 h 267"/>
                  <a:gd name="T2" fmla="*/ 39 w 1261"/>
                  <a:gd name="T3" fmla="*/ 1 h 267"/>
                  <a:gd name="T4" fmla="*/ 63 w 1261"/>
                  <a:gd name="T5" fmla="*/ 4 h 267"/>
                  <a:gd name="T6" fmla="*/ 89 w 1261"/>
                  <a:gd name="T7" fmla="*/ 9 h 267"/>
                  <a:gd name="T8" fmla="*/ 115 w 1261"/>
                  <a:gd name="T9" fmla="*/ 15 h 267"/>
                  <a:gd name="T10" fmla="*/ 140 w 1261"/>
                  <a:gd name="T11" fmla="*/ 21 h 267"/>
                  <a:gd name="T12" fmla="*/ 166 w 1261"/>
                  <a:gd name="T13" fmla="*/ 30 h 267"/>
                  <a:gd name="T14" fmla="*/ 192 w 1261"/>
                  <a:gd name="T15" fmla="*/ 39 h 267"/>
                  <a:gd name="T16" fmla="*/ 216 w 1261"/>
                  <a:gd name="T17" fmla="*/ 49 h 267"/>
                  <a:gd name="T18" fmla="*/ 242 w 1261"/>
                  <a:gd name="T19" fmla="*/ 62 h 267"/>
                  <a:gd name="T20" fmla="*/ 267 w 1261"/>
                  <a:gd name="T21" fmla="*/ 74 h 267"/>
                  <a:gd name="T22" fmla="*/ 293 w 1261"/>
                  <a:gd name="T23" fmla="*/ 89 h 267"/>
                  <a:gd name="T24" fmla="*/ 319 w 1261"/>
                  <a:gd name="T25" fmla="*/ 102 h 267"/>
                  <a:gd name="T26" fmla="*/ 345 w 1261"/>
                  <a:gd name="T27" fmla="*/ 119 h 267"/>
                  <a:gd name="T28" fmla="*/ 370 w 1261"/>
                  <a:gd name="T29" fmla="*/ 134 h 267"/>
                  <a:gd name="T30" fmla="*/ 394 w 1261"/>
                  <a:gd name="T31" fmla="*/ 151 h 267"/>
                  <a:gd name="T32" fmla="*/ 420 w 1261"/>
                  <a:gd name="T33" fmla="*/ 167 h 267"/>
                  <a:gd name="T34" fmla="*/ 446 w 1261"/>
                  <a:gd name="T35" fmla="*/ 186 h 267"/>
                  <a:gd name="T36" fmla="*/ 472 w 1261"/>
                  <a:gd name="T37" fmla="*/ 202 h 267"/>
                  <a:gd name="T38" fmla="*/ 497 w 1261"/>
                  <a:gd name="T39" fmla="*/ 217 h 267"/>
                  <a:gd name="T40" fmla="*/ 523 w 1261"/>
                  <a:gd name="T41" fmla="*/ 232 h 267"/>
                  <a:gd name="T42" fmla="*/ 547 w 1261"/>
                  <a:gd name="T43" fmla="*/ 246 h 267"/>
                  <a:gd name="T44" fmla="*/ 573 w 1261"/>
                  <a:gd name="T45" fmla="*/ 257 h 267"/>
                  <a:gd name="T46" fmla="*/ 599 w 1261"/>
                  <a:gd name="T47" fmla="*/ 264 h 267"/>
                  <a:gd name="T48" fmla="*/ 624 w 1261"/>
                  <a:gd name="T49" fmla="*/ 267 h 267"/>
                  <a:gd name="T50" fmla="*/ 650 w 1261"/>
                  <a:gd name="T51" fmla="*/ 266 h 267"/>
                  <a:gd name="T52" fmla="*/ 676 w 1261"/>
                  <a:gd name="T53" fmla="*/ 260 h 267"/>
                  <a:gd name="T54" fmla="*/ 700 w 1261"/>
                  <a:gd name="T55" fmla="*/ 251 h 267"/>
                  <a:gd name="T56" fmla="*/ 726 w 1261"/>
                  <a:gd name="T57" fmla="*/ 240 h 267"/>
                  <a:gd name="T58" fmla="*/ 752 w 1261"/>
                  <a:gd name="T59" fmla="*/ 225 h 267"/>
                  <a:gd name="T60" fmla="*/ 777 w 1261"/>
                  <a:gd name="T61" fmla="*/ 210 h 267"/>
                  <a:gd name="T62" fmla="*/ 803 w 1261"/>
                  <a:gd name="T63" fmla="*/ 193 h 267"/>
                  <a:gd name="T64" fmla="*/ 827 w 1261"/>
                  <a:gd name="T65" fmla="*/ 176 h 267"/>
                  <a:gd name="T66" fmla="*/ 853 w 1261"/>
                  <a:gd name="T67" fmla="*/ 160 h 267"/>
                  <a:gd name="T68" fmla="*/ 879 w 1261"/>
                  <a:gd name="T69" fmla="*/ 143 h 267"/>
                  <a:gd name="T70" fmla="*/ 904 w 1261"/>
                  <a:gd name="T71" fmla="*/ 127 h 267"/>
                  <a:gd name="T72" fmla="*/ 930 w 1261"/>
                  <a:gd name="T73" fmla="*/ 110 h 267"/>
                  <a:gd name="T74" fmla="*/ 956 w 1261"/>
                  <a:gd name="T75" fmla="*/ 95 h 267"/>
                  <a:gd name="T76" fmla="*/ 980 w 1261"/>
                  <a:gd name="T77" fmla="*/ 81 h 267"/>
                  <a:gd name="T78" fmla="*/ 1006 w 1261"/>
                  <a:gd name="T79" fmla="*/ 68 h 267"/>
                  <a:gd name="T80" fmla="*/ 1031 w 1261"/>
                  <a:gd name="T81" fmla="*/ 56 h 267"/>
                  <a:gd name="T82" fmla="*/ 1057 w 1261"/>
                  <a:gd name="T83" fmla="*/ 45 h 267"/>
                  <a:gd name="T84" fmla="*/ 1083 w 1261"/>
                  <a:gd name="T85" fmla="*/ 34 h 267"/>
                  <a:gd name="T86" fmla="*/ 1109 w 1261"/>
                  <a:gd name="T87" fmla="*/ 25 h 267"/>
                  <a:gd name="T88" fmla="*/ 1134 w 1261"/>
                  <a:gd name="T89" fmla="*/ 18 h 267"/>
                  <a:gd name="T90" fmla="*/ 1159 w 1261"/>
                  <a:gd name="T91" fmla="*/ 12 h 267"/>
                  <a:gd name="T92" fmla="*/ 1184 w 1261"/>
                  <a:gd name="T93" fmla="*/ 7 h 267"/>
                  <a:gd name="T94" fmla="*/ 1210 w 1261"/>
                  <a:gd name="T95" fmla="*/ 3 h 267"/>
                  <a:gd name="T96" fmla="*/ 1236 w 1261"/>
                  <a:gd name="T97" fmla="*/ 1 h 267"/>
                  <a:gd name="T98" fmla="*/ 1261 w 1261"/>
                  <a:gd name="T99" fmla="*/ 0 h 2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61"/>
                  <a:gd name="T151" fmla="*/ 0 h 267"/>
                  <a:gd name="T152" fmla="*/ 1261 w 1261"/>
                  <a:gd name="T153" fmla="*/ 267 h 26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61" h="267">
                    <a:moveTo>
                      <a:pt x="0" y="0"/>
                    </a:moveTo>
                    <a:lnTo>
                      <a:pt x="13" y="1"/>
                    </a:lnTo>
                    <a:lnTo>
                      <a:pt x="25" y="1"/>
                    </a:lnTo>
                    <a:lnTo>
                      <a:pt x="39" y="1"/>
                    </a:lnTo>
                    <a:lnTo>
                      <a:pt x="51" y="3"/>
                    </a:lnTo>
                    <a:lnTo>
                      <a:pt x="63" y="4"/>
                    </a:lnTo>
                    <a:lnTo>
                      <a:pt x="77" y="7"/>
                    </a:lnTo>
                    <a:lnTo>
                      <a:pt x="89" y="9"/>
                    </a:lnTo>
                    <a:lnTo>
                      <a:pt x="102" y="12"/>
                    </a:lnTo>
                    <a:lnTo>
                      <a:pt x="115" y="15"/>
                    </a:lnTo>
                    <a:lnTo>
                      <a:pt x="127" y="18"/>
                    </a:lnTo>
                    <a:lnTo>
                      <a:pt x="140" y="21"/>
                    </a:lnTo>
                    <a:lnTo>
                      <a:pt x="152" y="25"/>
                    </a:lnTo>
                    <a:lnTo>
                      <a:pt x="166" y="30"/>
                    </a:lnTo>
                    <a:lnTo>
                      <a:pt x="178" y="34"/>
                    </a:lnTo>
                    <a:lnTo>
                      <a:pt x="192" y="39"/>
                    </a:lnTo>
                    <a:lnTo>
                      <a:pt x="204" y="45"/>
                    </a:lnTo>
                    <a:lnTo>
                      <a:pt x="216" y="49"/>
                    </a:lnTo>
                    <a:lnTo>
                      <a:pt x="230" y="56"/>
                    </a:lnTo>
                    <a:lnTo>
                      <a:pt x="242" y="62"/>
                    </a:lnTo>
                    <a:lnTo>
                      <a:pt x="255" y="68"/>
                    </a:lnTo>
                    <a:lnTo>
                      <a:pt x="267" y="74"/>
                    </a:lnTo>
                    <a:lnTo>
                      <a:pt x="281" y="81"/>
                    </a:lnTo>
                    <a:lnTo>
                      <a:pt x="293" y="89"/>
                    </a:lnTo>
                    <a:lnTo>
                      <a:pt x="305" y="95"/>
                    </a:lnTo>
                    <a:lnTo>
                      <a:pt x="319" y="102"/>
                    </a:lnTo>
                    <a:lnTo>
                      <a:pt x="331" y="110"/>
                    </a:lnTo>
                    <a:lnTo>
                      <a:pt x="345" y="119"/>
                    </a:lnTo>
                    <a:lnTo>
                      <a:pt x="357" y="127"/>
                    </a:lnTo>
                    <a:lnTo>
                      <a:pt x="370" y="134"/>
                    </a:lnTo>
                    <a:lnTo>
                      <a:pt x="382" y="143"/>
                    </a:lnTo>
                    <a:lnTo>
                      <a:pt x="394" y="151"/>
                    </a:lnTo>
                    <a:lnTo>
                      <a:pt x="408" y="160"/>
                    </a:lnTo>
                    <a:lnTo>
                      <a:pt x="420" y="167"/>
                    </a:lnTo>
                    <a:lnTo>
                      <a:pt x="434" y="176"/>
                    </a:lnTo>
                    <a:lnTo>
                      <a:pt x="446" y="186"/>
                    </a:lnTo>
                    <a:lnTo>
                      <a:pt x="458" y="193"/>
                    </a:lnTo>
                    <a:lnTo>
                      <a:pt x="472" y="202"/>
                    </a:lnTo>
                    <a:lnTo>
                      <a:pt x="484" y="210"/>
                    </a:lnTo>
                    <a:lnTo>
                      <a:pt x="497" y="217"/>
                    </a:lnTo>
                    <a:lnTo>
                      <a:pt x="509" y="225"/>
                    </a:lnTo>
                    <a:lnTo>
                      <a:pt x="523" y="232"/>
                    </a:lnTo>
                    <a:lnTo>
                      <a:pt x="535" y="240"/>
                    </a:lnTo>
                    <a:lnTo>
                      <a:pt x="547" y="246"/>
                    </a:lnTo>
                    <a:lnTo>
                      <a:pt x="561" y="251"/>
                    </a:lnTo>
                    <a:lnTo>
                      <a:pt x="573" y="257"/>
                    </a:lnTo>
                    <a:lnTo>
                      <a:pt x="587" y="260"/>
                    </a:lnTo>
                    <a:lnTo>
                      <a:pt x="599" y="264"/>
                    </a:lnTo>
                    <a:lnTo>
                      <a:pt x="611" y="266"/>
                    </a:lnTo>
                    <a:lnTo>
                      <a:pt x="624" y="267"/>
                    </a:lnTo>
                    <a:lnTo>
                      <a:pt x="637" y="267"/>
                    </a:lnTo>
                    <a:lnTo>
                      <a:pt x="650" y="266"/>
                    </a:lnTo>
                    <a:lnTo>
                      <a:pt x="662" y="264"/>
                    </a:lnTo>
                    <a:lnTo>
                      <a:pt x="676" y="260"/>
                    </a:lnTo>
                    <a:lnTo>
                      <a:pt x="688" y="257"/>
                    </a:lnTo>
                    <a:lnTo>
                      <a:pt x="700" y="251"/>
                    </a:lnTo>
                    <a:lnTo>
                      <a:pt x="714" y="246"/>
                    </a:lnTo>
                    <a:lnTo>
                      <a:pt x="726" y="240"/>
                    </a:lnTo>
                    <a:lnTo>
                      <a:pt x="739" y="232"/>
                    </a:lnTo>
                    <a:lnTo>
                      <a:pt x="752" y="225"/>
                    </a:lnTo>
                    <a:lnTo>
                      <a:pt x="764" y="217"/>
                    </a:lnTo>
                    <a:lnTo>
                      <a:pt x="777" y="210"/>
                    </a:lnTo>
                    <a:lnTo>
                      <a:pt x="789" y="202"/>
                    </a:lnTo>
                    <a:lnTo>
                      <a:pt x="803" y="193"/>
                    </a:lnTo>
                    <a:lnTo>
                      <a:pt x="815" y="186"/>
                    </a:lnTo>
                    <a:lnTo>
                      <a:pt x="827" y="176"/>
                    </a:lnTo>
                    <a:lnTo>
                      <a:pt x="841" y="167"/>
                    </a:lnTo>
                    <a:lnTo>
                      <a:pt x="853" y="160"/>
                    </a:lnTo>
                    <a:lnTo>
                      <a:pt x="866" y="151"/>
                    </a:lnTo>
                    <a:lnTo>
                      <a:pt x="879" y="143"/>
                    </a:lnTo>
                    <a:lnTo>
                      <a:pt x="892" y="134"/>
                    </a:lnTo>
                    <a:lnTo>
                      <a:pt x="904" y="127"/>
                    </a:lnTo>
                    <a:lnTo>
                      <a:pt x="916" y="119"/>
                    </a:lnTo>
                    <a:lnTo>
                      <a:pt x="930" y="110"/>
                    </a:lnTo>
                    <a:lnTo>
                      <a:pt x="942" y="102"/>
                    </a:lnTo>
                    <a:lnTo>
                      <a:pt x="956" y="95"/>
                    </a:lnTo>
                    <a:lnTo>
                      <a:pt x="968" y="89"/>
                    </a:lnTo>
                    <a:lnTo>
                      <a:pt x="980" y="81"/>
                    </a:lnTo>
                    <a:lnTo>
                      <a:pt x="994" y="74"/>
                    </a:lnTo>
                    <a:lnTo>
                      <a:pt x="1006" y="68"/>
                    </a:lnTo>
                    <a:lnTo>
                      <a:pt x="1019" y="62"/>
                    </a:lnTo>
                    <a:lnTo>
                      <a:pt x="1031" y="56"/>
                    </a:lnTo>
                    <a:lnTo>
                      <a:pt x="1045" y="49"/>
                    </a:lnTo>
                    <a:lnTo>
                      <a:pt x="1057" y="45"/>
                    </a:lnTo>
                    <a:lnTo>
                      <a:pt x="1069" y="39"/>
                    </a:lnTo>
                    <a:lnTo>
                      <a:pt x="1083" y="34"/>
                    </a:lnTo>
                    <a:lnTo>
                      <a:pt x="1095" y="30"/>
                    </a:lnTo>
                    <a:lnTo>
                      <a:pt x="1109" y="25"/>
                    </a:lnTo>
                    <a:lnTo>
                      <a:pt x="1121" y="21"/>
                    </a:lnTo>
                    <a:lnTo>
                      <a:pt x="1134" y="18"/>
                    </a:lnTo>
                    <a:lnTo>
                      <a:pt x="1146" y="15"/>
                    </a:lnTo>
                    <a:lnTo>
                      <a:pt x="1159" y="12"/>
                    </a:lnTo>
                    <a:lnTo>
                      <a:pt x="1172" y="9"/>
                    </a:lnTo>
                    <a:lnTo>
                      <a:pt x="1184" y="7"/>
                    </a:lnTo>
                    <a:lnTo>
                      <a:pt x="1198" y="4"/>
                    </a:lnTo>
                    <a:lnTo>
                      <a:pt x="1210" y="3"/>
                    </a:lnTo>
                    <a:lnTo>
                      <a:pt x="1222" y="1"/>
                    </a:lnTo>
                    <a:lnTo>
                      <a:pt x="1236" y="1"/>
                    </a:lnTo>
                    <a:lnTo>
                      <a:pt x="1248" y="1"/>
                    </a:lnTo>
                    <a:lnTo>
                      <a:pt x="1261" y="0"/>
                    </a:lnTo>
                  </a:path>
                </a:pathLst>
              </a:custGeom>
              <a:noFill/>
              <a:ln w="26988">
                <a:solidFill>
                  <a:srgbClr val="FF0000"/>
                </a:solidFill>
                <a:round/>
                <a:headEnd/>
                <a:tailEnd/>
              </a:ln>
            </p:spPr>
            <p:txBody>
              <a:bodyPr/>
              <a:lstStyle/>
              <a:p>
                <a:endParaRPr lang="en-US">
                  <a:solidFill>
                    <a:srgbClr val="000000"/>
                  </a:solidFill>
                </a:endParaRPr>
              </a:p>
            </p:txBody>
          </p:sp>
          <p:sp>
            <p:nvSpPr>
              <p:cNvPr id="22632" name="Freeform 4"/>
              <p:cNvSpPr>
                <a:spLocks/>
              </p:cNvSpPr>
              <p:nvPr/>
            </p:nvSpPr>
            <p:spPr bwMode="auto">
              <a:xfrm>
                <a:off x="2578" y="2087"/>
                <a:ext cx="1261" cy="267"/>
              </a:xfrm>
              <a:custGeom>
                <a:avLst/>
                <a:gdLst>
                  <a:gd name="T0" fmla="*/ 13 w 1261"/>
                  <a:gd name="T1" fmla="*/ 267 h 267"/>
                  <a:gd name="T2" fmla="*/ 39 w 1261"/>
                  <a:gd name="T3" fmla="*/ 266 h 267"/>
                  <a:gd name="T4" fmla="*/ 63 w 1261"/>
                  <a:gd name="T5" fmla="*/ 263 h 267"/>
                  <a:gd name="T6" fmla="*/ 89 w 1261"/>
                  <a:gd name="T7" fmla="*/ 258 h 267"/>
                  <a:gd name="T8" fmla="*/ 115 w 1261"/>
                  <a:gd name="T9" fmla="*/ 254 h 267"/>
                  <a:gd name="T10" fmla="*/ 140 w 1261"/>
                  <a:gd name="T11" fmla="*/ 246 h 267"/>
                  <a:gd name="T12" fmla="*/ 166 w 1261"/>
                  <a:gd name="T13" fmla="*/ 239 h 267"/>
                  <a:gd name="T14" fmla="*/ 192 w 1261"/>
                  <a:gd name="T15" fmla="*/ 228 h 267"/>
                  <a:gd name="T16" fmla="*/ 216 w 1261"/>
                  <a:gd name="T17" fmla="*/ 217 h 267"/>
                  <a:gd name="T18" fmla="*/ 242 w 1261"/>
                  <a:gd name="T19" fmla="*/ 205 h 267"/>
                  <a:gd name="T20" fmla="*/ 267 w 1261"/>
                  <a:gd name="T21" fmla="*/ 193 h 267"/>
                  <a:gd name="T22" fmla="*/ 293 w 1261"/>
                  <a:gd name="T23" fmla="*/ 180 h 267"/>
                  <a:gd name="T24" fmla="*/ 319 w 1261"/>
                  <a:gd name="T25" fmla="*/ 165 h 267"/>
                  <a:gd name="T26" fmla="*/ 345 w 1261"/>
                  <a:gd name="T27" fmla="*/ 149 h 267"/>
                  <a:gd name="T28" fmla="*/ 370 w 1261"/>
                  <a:gd name="T29" fmla="*/ 133 h 267"/>
                  <a:gd name="T30" fmla="*/ 394 w 1261"/>
                  <a:gd name="T31" fmla="*/ 116 h 267"/>
                  <a:gd name="T32" fmla="*/ 420 w 1261"/>
                  <a:gd name="T33" fmla="*/ 99 h 267"/>
                  <a:gd name="T34" fmla="*/ 446 w 1261"/>
                  <a:gd name="T35" fmla="*/ 83 h 267"/>
                  <a:gd name="T36" fmla="*/ 472 w 1261"/>
                  <a:gd name="T37" fmla="*/ 66 h 267"/>
                  <a:gd name="T38" fmla="*/ 497 w 1261"/>
                  <a:gd name="T39" fmla="*/ 50 h 267"/>
                  <a:gd name="T40" fmla="*/ 523 w 1261"/>
                  <a:gd name="T41" fmla="*/ 34 h 267"/>
                  <a:gd name="T42" fmla="*/ 547 w 1261"/>
                  <a:gd name="T43" fmla="*/ 21 h 267"/>
                  <a:gd name="T44" fmla="*/ 573 w 1261"/>
                  <a:gd name="T45" fmla="*/ 12 h 267"/>
                  <a:gd name="T46" fmla="*/ 599 w 1261"/>
                  <a:gd name="T47" fmla="*/ 4 h 267"/>
                  <a:gd name="T48" fmla="*/ 624 w 1261"/>
                  <a:gd name="T49" fmla="*/ 0 h 267"/>
                  <a:gd name="T50" fmla="*/ 650 w 1261"/>
                  <a:gd name="T51" fmla="*/ 1 h 267"/>
                  <a:gd name="T52" fmla="*/ 676 w 1261"/>
                  <a:gd name="T53" fmla="*/ 7 h 267"/>
                  <a:gd name="T54" fmla="*/ 700 w 1261"/>
                  <a:gd name="T55" fmla="*/ 16 h 267"/>
                  <a:gd name="T56" fmla="*/ 726 w 1261"/>
                  <a:gd name="T57" fmla="*/ 28 h 267"/>
                  <a:gd name="T58" fmla="*/ 752 w 1261"/>
                  <a:gd name="T59" fmla="*/ 42 h 267"/>
                  <a:gd name="T60" fmla="*/ 777 w 1261"/>
                  <a:gd name="T61" fmla="*/ 57 h 267"/>
                  <a:gd name="T62" fmla="*/ 803 w 1261"/>
                  <a:gd name="T63" fmla="*/ 74 h 267"/>
                  <a:gd name="T64" fmla="*/ 827 w 1261"/>
                  <a:gd name="T65" fmla="*/ 90 h 267"/>
                  <a:gd name="T66" fmla="*/ 853 w 1261"/>
                  <a:gd name="T67" fmla="*/ 107 h 267"/>
                  <a:gd name="T68" fmla="*/ 879 w 1261"/>
                  <a:gd name="T69" fmla="*/ 125 h 267"/>
                  <a:gd name="T70" fmla="*/ 904 w 1261"/>
                  <a:gd name="T71" fmla="*/ 140 h 267"/>
                  <a:gd name="T72" fmla="*/ 930 w 1261"/>
                  <a:gd name="T73" fmla="*/ 157 h 267"/>
                  <a:gd name="T74" fmla="*/ 956 w 1261"/>
                  <a:gd name="T75" fmla="*/ 172 h 267"/>
                  <a:gd name="T76" fmla="*/ 980 w 1261"/>
                  <a:gd name="T77" fmla="*/ 186 h 267"/>
                  <a:gd name="T78" fmla="*/ 1006 w 1261"/>
                  <a:gd name="T79" fmla="*/ 199 h 267"/>
                  <a:gd name="T80" fmla="*/ 1031 w 1261"/>
                  <a:gd name="T81" fmla="*/ 211 h 267"/>
                  <a:gd name="T82" fmla="*/ 1057 w 1261"/>
                  <a:gd name="T83" fmla="*/ 223 h 267"/>
                  <a:gd name="T84" fmla="*/ 1083 w 1261"/>
                  <a:gd name="T85" fmla="*/ 233 h 267"/>
                  <a:gd name="T86" fmla="*/ 1109 w 1261"/>
                  <a:gd name="T87" fmla="*/ 242 h 267"/>
                  <a:gd name="T88" fmla="*/ 1134 w 1261"/>
                  <a:gd name="T89" fmla="*/ 249 h 267"/>
                  <a:gd name="T90" fmla="*/ 1159 w 1261"/>
                  <a:gd name="T91" fmla="*/ 255 h 267"/>
                  <a:gd name="T92" fmla="*/ 1184 w 1261"/>
                  <a:gd name="T93" fmla="*/ 261 h 267"/>
                  <a:gd name="T94" fmla="*/ 1210 w 1261"/>
                  <a:gd name="T95" fmla="*/ 264 h 267"/>
                  <a:gd name="T96" fmla="*/ 1236 w 1261"/>
                  <a:gd name="T97" fmla="*/ 266 h 267"/>
                  <a:gd name="T98" fmla="*/ 1261 w 1261"/>
                  <a:gd name="T99" fmla="*/ 267 h 2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61"/>
                  <a:gd name="T151" fmla="*/ 0 h 267"/>
                  <a:gd name="T152" fmla="*/ 1261 w 1261"/>
                  <a:gd name="T153" fmla="*/ 267 h 26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61" h="267">
                    <a:moveTo>
                      <a:pt x="0" y="267"/>
                    </a:moveTo>
                    <a:lnTo>
                      <a:pt x="13" y="267"/>
                    </a:lnTo>
                    <a:lnTo>
                      <a:pt x="25" y="266"/>
                    </a:lnTo>
                    <a:lnTo>
                      <a:pt x="39" y="266"/>
                    </a:lnTo>
                    <a:lnTo>
                      <a:pt x="51" y="264"/>
                    </a:lnTo>
                    <a:lnTo>
                      <a:pt x="63" y="263"/>
                    </a:lnTo>
                    <a:lnTo>
                      <a:pt x="77" y="261"/>
                    </a:lnTo>
                    <a:lnTo>
                      <a:pt x="89" y="258"/>
                    </a:lnTo>
                    <a:lnTo>
                      <a:pt x="102" y="255"/>
                    </a:lnTo>
                    <a:lnTo>
                      <a:pt x="115" y="254"/>
                    </a:lnTo>
                    <a:lnTo>
                      <a:pt x="127" y="249"/>
                    </a:lnTo>
                    <a:lnTo>
                      <a:pt x="140" y="246"/>
                    </a:lnTo>
                    <a:lnTo>
                      <a:pt x="152" y="242"/>
                    </a:lnTo>
                    <a:lnTo>
                      <a:pt x="166" y="239"/>
                    </a:lnTo>
                    <a:lnTo>
                      <a:pt x="178" y="233"/>
                    </a:lnTo>
                    <a:lnTo>
                      <a:pt x="192" y="228"/>
                    </a:lnTo>
                    <a:lnTo>
                      <a:pt x="204" y="223"/>
                    </a:lnTo>
                    <a:lnTo>
                      <a:pt x="216" y="217"/>
                    </a:lnTo>
                    <a:lnTo>
                      <a:pt x="230" y="211"/>
                    </a:lnTo>
                    <a:lnTo>
                      <a:pt x="242" y="205"/>
                    </a:lnTo>
                    <a:lnTo>
                      <a:pt x="255" y="199"/>
                    </a:lnTo>
                    <a:lnTo>
                      <a:pt x="267" y="193"/>
                    </a:lnTo>
                    <a:lnTo>
                      <a:pt x="281" y="186"/>
                    </a:lnTo>
                    <a:lnTo>
                      <a:pt x="293" y="180"/>
                    </a:lnTo>
                    <a:lnTo>
                      <a:pt x="305" y="172"/>
                    </a:lnTo>
                    <a:lnTo>
                      <a:pt x="319" y="165"/>
                    </a:lnTo>
                    <a:lnTo>
                      <a:pt x="331" y="157"/>
                    </a:lnTo>
                    <a:lnTo>
                      <a:pt x="345" y="149"/>
                    </a:lnTo>
                    <a:lnTo>
                      <a:pt x="357" y="140"/>
                    </a:lnTo>
                    <a:lnTo>
                      <a:pt x="370" y="133"/>
                    </a:lnTo>
                    <a:lnTo>
                      <a:pt x="382" y="125"/>
                    </a:lnTo>
                    <a:lnTo>
                      <a:pt x="394" y="116"/>
                    </a:lnTo>
                    <a:lnTo>
                      <a:pt x="408" y="107"/>
                    </a:lnTo>
                    <a:lnTo>
                      <a:pt x="420" y="99"/>
                    </a:lnTo>
                    <a:lnTo>
                      <a:pt x="434" y="90"/>
                    </a:lnTo>
                    <a:lnTo>
                      <a:pt x="446" y="83"/>
                    </a:lnTo>
                    <a:lnTo>
                      <a:pt x="458" y="74"/>
                    </a:lnTo>
                    <a:lnTo>
                      <a:pt x="472" y="66"/>
                    </a:lnTo>
                    <a:lnTo>
                      <a:pt x="484" y="57"/>
                    </a:lnTo>
                    <a:lnTo>
                      <a:pt x="497" y="50"/>
                    </a:lnTo>
                    <a:lnTo>
                      <a:pt x="509" y="42"/>
                    </a:lnTo>
                    <a:lnTo>
                      <a:pt x="523" y="34"/>
                    </a:lnTo>
                    <a:lnTo>
                      <a:pt x="535" y="28"/>
                    </a:lnTo>
                    <a:lnTo>
                      <a:pt x="547" y="21"/>
                    </a:lnTo>
                    <a:lnTo>
                      <a:pt x="561" y="16"/>
                    </a:lnTo>
                    <a:lnTo>
                      <a:pt x="573" y="12"/>
                    </a:lnTo>
                    <a:lnTo>
                      <a:pt x="587" y="7"/>
                    </a:lnTo>
                    <a:lnTo>
                      <a:pt x="599" y="4"/>
                    </a:lnTo>
                    <a:lnTo>
                      <a:pt x="611" y="1"/>
                    </a:lnTo>
                    <a:lnTo>
                      <a:pt x="624" y="0"/>
                    </a:lnTo>
                    <a:lnTo>
                      <a:pt x="637" y="0"/>
                    </a:lnTo>
                    <a:lnTo>
                      <a:pt x="650" y="1"/>
                    </a:lnTo>
                    <a:lnTo>
                      <a:pt x="662" y="4"/>
                    </a:lnTo>
                    <a:lnTo>
                      <a:pt x="676" y="7"/>
                    </a:lnTo>
                    <a:lnTo>
                      <a:pt x="688" y="12"/>
                    </a:lnTo>
                    <a:lnTo>
                      <a:pt x="700" y="16"/>
                    </a:lnTo>
                    <a:lnTo>
                      <a:pt x="714" y="21"/>
                    </a:lnTo>
                    <a:lnTo>
                      <a:pt x="726" y="28"/>
                    </a:lnTo>
                    <a:lnTo>
                      <a:pt x="739" y="34"/>
                    </a:lnTo>
                    <a:lnTo>
                      <a:pt x="752" y="42"/>
                    </a:lnTo>
                    <a:lnTo>
                      <a:pt x="764" y="50"/>
                    </a:lnTo>
                    <a:lnTo>
                      <a:pt x="777" y="57"/>
                    </a:lnTo>
                    <a:lnTo>
                      <a:pt x="789" y="66"/>
                    </a:lnTo>
                    <a:lnTo>
                      <a:pt x="803" y="74"/>
                    </a:lnTo>
                    <a:lnTo>
                      <a:pt x="815" y="83"/>
                    </a:lnTo>
                    <a:lnTo>
                      <a:pt x="827" y="90"/>
                    </a:lnTo>
                    <a:lnTo>
                      <a:pt x="841" y="99"/>
                    </a:lnTo>
                    <a:lnTo>
                      <a:pt x="853" y="107"/>
                    </a:lnTo>
                    <a:lnTo>
                      <a:pt x="866" y="116"/>
                    </a:lnTo>
                    <a:lnTo>
                      <a:pt x="879" y="125"/>
                    </a:lnTo>
                    <a:lnTo>
                      <a:pt x="892" y="133"/>
                    </a:lnTo>
                    <a:lnTo>
                      <a:pt x="904" y="140"/>
                    </a:lnTo>
                    <a:lnTo>
                      <a:pt x="916" y="149"/>
                    </a:lnTo>
                    <a:lnTo>
                      <a:pt x="930" y="157"/>
                    </a:lnTo>
                    <a:lnTo>
                      <a:pt x="942" y="165"/>
                    </a:lnTo>
                    <a:lnTo>
                      <a:pt x="956" y="172"/>
                    </a:lnTo>
                    <a:lnTo>
                      <a:pt x="968" y="180"/>
                    </a:lnTo>
                    <a:lnTo>
                      <a:pt x="980" y="186"/>
                    </a:lnTo>
                    <a:lnTo>
                      <a:pt x="994" y="193"/>
                    </a:lnTo>
                    <a:lnTo>
                      <a:pt x="1006" y="199"/>
                    </a:lnTo>
                    <a:lnTo>
                      <a:pt x="1019" y="205"/>
                    </a:lnTo>
                    <a:lnTo>
                      <a:pt x="1031" y="211"/>
                    </a:lnTo>
                    <a:lnTo>
                      <a:pt x="1045" y="217"/>
                    </a:lnTo>
                    <a:lnTo>
                      <a:pt x="1057" y="223"/>
                    </a:lnTo>
                    <a:lnTo>
                      <a:pt x="1069" y="228"/>
                    </a:lnTo>
                    <a:lnTo>
                      <a:pt x="1083" y="233"/>
                    </a:lnTo>
                    <a:lnTo>
                      <a:pt x="1095" y="239"/>
                    </a:lnTo>
                    <a:lnTo>
                      <a:pt x="1109" y="242"/>
                    </a:lnTo>
                    <a:lnTo>
                      <a:pt x="1121" y="246"/>
                    </a:lnTo>
                    <a:lnTo>
                      <a:pt x="1134" y="249"/>
                    </a:lnTo>
                    <a:lnTo>
                      <a:pt x="1146" y="254"/>
                    </a:lnTo>
                    <a:lnTo>
                      <a:pt x="1159" y="255"/>
                    </a:lnTo>
                    <a:lnTo>
                      <a:pt x="1172" y="258"/>
                    </a:lnTo>
                    <a:lnTo>
                      <a:pt x="1184" y="261"/>
                    </a:lnTo>
                    <a:lnTo>
                      <a:pt x="1198" y="263"/>
                    </a:lnTo>
                    <a:lnTo>
                      <a:pt x="1210" y="264"/>
                    </a:lnTo>
                    <a:lnTo>
                      <a:pt x="1222" y="266"/>
                    </a:lnTo>
                    <a:lnTo>
                      <a:pt x="1236" y="266"/>
                    </a:lnTo>
                    <a:lnTo>
                      <a:pt x="1248" y="267"/>
                    </a:lnTo>
                    <a:lnTo>
                      <a:pt x="1261" y="267"/>
                    </a:lnTo>
                  </a:path>
                </a:pathLst>
              </a:custGeom>
              <a:noFill/>
              <a:ln w="26988">
                <a:solidFill>
                  <a:srgbClr val="0000FF"/>
                </a:solidFill>
                <a:round/>
                <a:headEnd/>
                <a:tailEnd/>
              </a:ln>
            </p:spPr>
            <p:txBody>
              <a:bodyPr/>
              <a:lstStyle/>
              <a:p>
                <a:endParaRPr lang="en-US">
                  <a:solidFill>
                    <a:srgbClr val="000000"/>
                  </a:solidFill>
                </a:endParaRPr>
              </a:p>
            </p:txBody>
          </p:sp>
          <p:sp>
            <p:nvSpPr>
              <p:cNvPr id="22633" name="Line 5"/>
              <p:cNvSpPr>
                <a:spLocks noChangeShapeType="1"/>
              </p:cNvSpPr>
              <p:nvPr/>
            </p:nvSpPr>
            <p:spPr bwMode="auto">
              <a:xfrm flipV="1">
                <a:off x="2522" y="1913"/>
                <a:ext cx="1308" cy="3"/>
              </a:xfrm>
              <a:prstGeom prst="line">
                <a:avLst/>
              </a:prstGeom>
              <a:noFill/>
              <a:ln w="25400">
                <a:solidFill>
                  <a:schemeClr val="tx1"/>
                </a:solidFill>
                <a:round/>
                <a:headEnd/>
                <a:tailEnd type="triangle" w="med" len="med"/>
              </a:ln>
            </p:spPr>
            <p:txBody>
              <a:bodyPr wrap="none" anchor="ctr"/>
              <a:lstStyle/>
              <a:p>
                <a:endParaRPr lang="fr-FR"/>
              </a:p>
            </p:txBody>
          </p:sp>
          <p:sp>
            <p:nvSpPr>
              <p:cNvPr id="22634" name="Line 6"/>
              <p:cNvSpPr>
                <a:spLocks noChangeShapeType="1"/>
              </p:cNvSpPr>
              <p:nvPr/>
            </p:nvSpPr>
            <p:spPr bwMode="auto">
              <a:xfrm flipH="1" flipV="1">
                <a:off x="2582" y="1160"/>
                <a:ext cx="3" cy="1512"/>
              </a:xfrm>
              <a:prstGeom prst="line">
                <a:avLst/>
              </a:prstGeom>
              <a:noFill/>
              <a:ln w="25400">
                <a:solidFill>
                  <a:schemeClr val="tx1"/>
                </a:solidFill>
                <a:round/>
                <a:headEnd/>
                <a:tailEnd type="triangle" w="med" len="med"/>
              </a:ln>
            </p:spPr>
            <p:txBody>
              <a:bodyPr wrap="none" anchor="ctr"/>
              <a:lstStyle/>
              <a:p>
                <a:endParaRPr lang="fr-FR"/>
              </a:p>
            </p:txBody>
          </p:sp>
          <p:sp>
            <p:nvSpPr>
              <p:cNvPr id="22635" name="Rectangle 10"/>
              <p:cNvSpPr>
                <a:spLocks noChangeArrowheads="1"/>
              </p:cNvSpPr>
              <p:nvPr/>
            </p:nvSpPr>
            <p:spPr bwMode="auto">
              <a:xfrm>
                <a:off x="2890" y="1433"/>
                <a:ext cx="159" cy="289"/>
              </a:xfrm>
              <a:prstGeom prst="rect">
                <a:avLst/>
              </a:prstGeom>
              <a:noFill/>
              <a:ln w="9525">
                <a:noFill/>
                <a:miter lim="800000"/>
                <a:headEnd/>
                <a:tailEnd/>
              </a:ln>
            </p:spPr>
            <p:txBody>
              <a:bodyPr wrap="none">
                <a:spAutoFit/>
              </a:bodyPr>
              <a:lstStyle/>
              <a:p>
                <a:pPr eaLnBrk="0" hangingPunct="0"/>
                <a:endParaRPr lang="en-US" baseline="-25000">
                  <a:solidFill>
                    <a:srgbClr val="FF0000"/>
                  </a:solidFill>
                  <a:sym typeface="Math1"/>
                </a:endParaRPr>
              </a:p>
            </p:txBody>
          </p:sp>
          <p:sp>
            <p:nvSpPr>
              <p:cNvPr id="22636" name="Line 11"/>
              <p:cNvSpPr>
                <a:spLocks noChangeShapeType="1"/>
              </p:cNvSpPr>
              <p:nvPr/>
            </p:nvSpPr>
            <p:spPr bwMode="auto">
              <a:xfrm flipH="1">
                <a:off x="3830" y="1916"/>
                <a:ext cx="0" cy="41"/>
              </a:xfrm>
              <a:prstGeom prst="line">
                <a:avLst/>
              </a:prstGeom>
              <a:noFill/>
              <a:ln w="9525">
                <a:solidFill>
                  <a:schemeClr val="tx1"/>
                </a:solidFill>
                <a:round/>
                <a:headEnd/>
                <a:tailEnd/>
              </a:ln>
            </p:spPr>
            <p:txBody>
              <a:bodyPr wrap="none" anchor="ctr"/>
              <a:lstStyle/>
              <a:p>
                <a:endParaRPr lang="fr-FR"/>
              </a:p>
            </p:txBody>
          </p:sp>
        </p:grpSp>
      </p:grpSp>
      <p:grpSp>
        <p:nvGrpSpPr>
          <p:cNvPr id="7" name="Groupe 430"/>
          <p:cNvGrpSpPr>
            <a:grpSpLocks/>
          </p:cNvGrpSpPr>
          <p:nvPr/>
        </p:nvGrpSpPr>
        <p:grpSpPr bwMode="auto">
          <a:xfrm>
            <a:off x="7507288" y="5000625"/>
            <a:ext cx="1528762" cy="1452563"/>
            <a:chOff x="6379099" y="1922038"/>
            <a:chExt cx="2404348" cy="2282758"/>
          </a:xfrm>
        </p:grpSpPr>
        <p:sp>
          <p:nvSpPr>
            <p:cNvPr id="432" name="Rectangle 431"/>
            <p:cNvSpPr/>
            <p:nvPr/>
          </p:nvSpPr>
          <p:spPr>
            <a:xfrm>
              <a:off x="6498942" y="1922038"/>
              <a:ext cx="2264531" cy="469026"/>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33" name="Rectangle 432"/>
            <p:cNvSpPr/>
            <p:nvPr/>
          </p:nvSpPr>
          <p:spPr>
            <a:xfrm>
              <a:off x="6498942" y="3738265"/>
              <a:ext cx="2264531" cy="46653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8" name="Group 93"/>
            <p:cNvGrpSpPr>
              <a:grpSpLocks/>
            </p:cNvGrpSpPr>
            <p:nvPr/>
          </p:nvGrpSpPr>
          <p:grpSpPr bwMode="auto">
            <a:xfrm>
              <a:off x="6379099" y="1922038"/>
              <a:ext cx="2404348" cy="2282670"/>
              <a:chOff x="2522" y="1160"/>
              <a:chExt cx="1317" cy="1512"/>
            </a:xfrm>
          </p:grpSpPr>
          <p:sp>
            <p:nvSpPr>
              <p:cNvPr id="22623" name="Freeform 3"/>
              <p:cNvSpPr>
                <a:spLocks/>
              </p:cNvSpPr>
              <p:nvPr/>
            </p:nvSpPr>
            <p:spPr bwMode="auto">
              <a:xfrm>
                <a:off x="2576" y="1485"/>
                <a:ext cx="1261" cy="267"/>
              </a:xfrm>
              <a:custGeom>
                <a:avLst/>
                <a:gdLst>
                  <a:gd name="T0" fmla="*/ 13 w 1261"/>
                  <a:gd name="T1" fmla="*/ 1 h 267"/>
                  <a:gd name="T2" fmla="*/ 39 w 1261"/>
                  <a:gd name="T3" fmla="*/ 1 h 267"/>
                  <a:gd name="T4" fmla="*/ 63 w 1261"/>
                  <a:gd name="T5" fmla="*/ 4 h 267"/>
                  <a:gd name="T6" fmla="*/ 89 w 1261"/>
                  <a:gd name="T7" fmla="*/ 9 h 267"/>
                  <a:gd name="T8" fmla="*/ 115 w 1261"/>
                  <a:gd name="T9" fmla="*/ 15 h 267"/>
                  <a:gd name="T10" fmla="*/ 140 w 1261"/>
                  <a:gd name="T11" fmla="*/ 21 h 267"/>
                  <a:gd name="T12" fmla="*/ 166 w 1261"/>
                  <a:gd name="T13" fmla="*/ 30 h 267"/>
                  <a:gd name="T14" fmla="*/ 192 w 1261"/>
                  <a:gd name="T15" fmla="*/ 39 h 267"/>
                  <a:gd name="T16" fmla="*/ 216 w 1261"/>
                  <a:gd name="T17" fmla="*/ 49 h 267"/>
                  <a:gd name="T18" fmla="*/ 242 w 1261"/>
                  <a:gd name="T19" fmla="*/ 62 h 267"/>
                  <a:gd name="T20" fmla="*/ 267 w 1261"/>
                  <a:gd name="T21" fmla="*/ 74 h 267"/>
                  <a:gd name="T22" fmla="*/ 293 w 1261"/>
                  <a:gd name="T23" fmla="*/ 89 h 267"/>
                  <a:gd name="T24" fmla="*/ 319 w 1261"/>
                  <a:gd name="T25" fmla="*/ 102 h 267"/>
                  <a:gd name="T26" fmla="*/ 345 w 1261"/>
                  <a:gd name="T27" fmla="*/ 119 h 267"/>
                  <a:gd name="T28" fmla="*/ 370 w 1261"/>
                  <a:gd name="T29" fmla="*/ 134 h 267"/>
                  <a:gd name="T30" fmla="*/ 394 w 1261"/>
                  <a:gd name="T31" fmla="*/ 151 h 267"/>
                  <a:gd name="T32" fmla="*/ 420 w 1261"/>
                  <a:gd name="T33" fmla="*/ 167 h 267"/>
                  <a:gd name="T34" fmla="*/ 446 w 1261"/>
                  <a:gd name="T35" fmla="*/ 186 h 267"/>
                  <a:gd name="T36" fmla="*/ 472 w 1261"/>
                  <a:gd name="T37" fmla="*/ 202 h 267"/>
                  <a:gd name="T38" fmla="*/ 497 w 1261"/>
                  <a:gd name="T39" fmla="*/ 217 h 267"/>
                  <a:gd name="T40" fmla="*/ 523 w 1261"/>
                  <a:gd name="T41" fmla="*/ 232 h 267"/>
                  <a:gd name="T42" fmla="*/ 547 w 1261"/>
                  <a:gd name="T43" fmla="*/ 246 h 267"/>
                  <a:gd name="T44" fmla="*/ 573 w 1261"/>
                  <a:gd name="T45" fmla="*/ 257 h 267"/>
                  <a:gd name="T46" fmla="*/ 599 w 1261"/>
                  <a:gd name="T47" fmla="*/ 264 h 267"/>
                  <a:gd name="T48" fmla="*/ 624 w 1261"/>
                  <a:gd name="T49" fmla="*/ 267 h 267"/>
                  <a:gd name="T50" fmla="*/ 650 w 1261"/>
                  <a:gd name="T51" fmla="*/ 266 h 267"/>
                  <a:gd name="T52" fmla="*/ 676 w 1261"/>
                  <a:gd name="T53" fmla="*/ 260 h 267"/>
                  <a:gd name="T54" fmla="*/ 700 w 1261"/>
                  <a:gd name="T55" fmla="*/ 251 h 267"/>
                  <a:gd name="T56" fmla="*/ 726 w 1261"/>
                  <a:gd name="T57" fmla="*/ 240 h 267"/>
                  <a:gd name="T58" fmla="*/ 752 w 1261"/>
                  <a:gd name="T59" fmla="*/ 225 h 267"/>
                  <a:gd name="T60" fmla="*/ 777 w 1261"/>
                  <a:gd name="T61" fmla="*/ 210 h 267"/>
                  <a:gd name="T62" fmla="*/ 803 w 1261"/>
                  <a:gd name="T63" fmla="*/ 193 h 267"/>
                  <a:gd name="T64" fmla="*/ 827 w 1261"/>
                  <a:gd name="T65" fmla="*/ 176 h 267"/>
                  <a:gd name="T66" fmla="*/ 853 w 1261"/>
                  <a:gd name="T67" fmla="*/ 160 h 267"/>
                  <a:gd name="T68" fmla="*/ 879 w 1261"/>
                  <a:gd name="T69" fmla="*/ 143 h 267"/>
                  <a:gd name="T70" fmla="*/ 904 w 1261"/>
                  <a:gd name="T71" fmla="*/ 127 h 267"/>
                  <a:gd name="T72" fmla="*/ 930 w 1261"/>
                  <a:gd name="T73" fmla="*/ 110 h 267"/>
                  <a:gd name="T74" fmla="*/ 956 w 1261"/>
                  <a:gd name="T75" fmla="*/ 95 h 267"/>
                  <a:gd name="T76" fmla="*/ 980 w 1261"/>
                  <a:gd name="T77" fmla="*/ 81 h 267"/>
                  <a:gd name="T78" fmla="*/ 1006 w 1261"/>
                  <a:gd name="T79" fmla="*/ 68 h 267"/>
                  <a:gd name="T80" fmla="*/ 1031 w 1261"/>
                  <a:gd name="T81" fmla="*/ 56 h 267"/>
                  <a:gd name="T82" fmla="*/ 1057 w 1261"/>
                  <a:gd name="T83" fmla="*/ 45 h 267"/>
                  <a:gd name="T84" fmla="*/ 1083 w 1261"/>
                  <a:gd name="T85" fmla="*/ 34 h 267"/>
                  <a:gd name="T86" fmla="*/ 1109 w 1261"/>
                  <a:gd name="T87" fmla="*/ 25 h 267"/>
                  <a:gd name="T88" fmla="*/ 1134 w 1261"/>
                  <a:gd name="T89" fmla="*/ 18 h 267"/>
                  <a:gd name="T90" fmla="*/ 1159 w 1261"/>
                  <a:gd name="T91" fmla="*/ 12 h 267"/>
                  <a:gd name="T92" fmla="*/ 1184 w 1261"/>
                  <a:gd name="T93" fmla="*/ 7 h 267"/>
                  <a:gd name="T94" fmla="*/ 1210 w 1261"/>
                  <a:gd name="T95" fmla="*/ 3 h 267"/>
                  <a:gd name="T96" fmla="*/ 1236 w 1261"/>
                  <a:gd name="T97" fmla="*/ 1 h 267"/>
                  <a:gd name="T98" fmla="*/ 1261 w 1261"/>
                  <a:gd name="T99" fmla="*/ 0 h 2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61"/>
                  <a:gd name="T151" fmla="*/ 0 h 267"/>
                  <a:gd name="T152" fmla="*/ 1261 w 1261"/>
                  <a:gd name="T153" fmla="*/ 267 h 26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61" h="267">
                    <a:moveTo>
                      <a:pt x="0" y="0"/>
                    </a:moveTo>
                    <a:lnTo>
                      <a:pt x="13" y="1"/>
                    </a:lnTo>
                    <a:lnTo>
                      <a:pt x="25" y="1"/>
                    </a:lnTo>
                    <a:lnTo>
                      <a:pt x="39" y="1"/>
                    </a:lnTo>
                    <a:lnTo>
                      <a:pt x="51" y="3"/>
                    </a:lnTo>
                    <a:lnTo>
                      <a:pt x="63" y="4"/>
                    </a:lnTo>
                    <a:lnTo>
                      <a:pt x="77" y="7"/>
                    </a:lnTo>
                    <a:lnTo>
                      <a:pt x="89" y="9"/>
                    </a:lnTo>
                    <a:lnTo>
                      <a:pt x="102" y="12"/>
                    </a:lnTo>
                    <a:lnTo>
                      <a:pt x="115" y="15"/>
                    </a:lnTo>
                    <a:lnTo>
                      <a:pt x="127" y="18"/>
                    </a:lnTo>
                    <a:lnTo>
                      <a:pt x="140" y="21"/>
                    </a:lnTo>
                    <a:lnTo>
                      <a:pt x="152" y="25"/>
                    </a:lnTo>
                    <a:lnTo>
                      <a:pt x="166" y="30"/>
                    </a:lnTo>
                    <a:lnTo>
                      <a:pt x="178" y="34"/>
                    </a:lnTo>
                    <a:lnTo>
                      <a:pt x="192" y="39"/>
                    </a:lnTo>
                    <a:lnTo>
                      <a:pt x="204" y="45"/>
                    </a:lnTo>
                    <a:lnTo>
                      <a:pt x="216" y="49"/>
                    </a:lnTo>
                    <a:lnTo>
                      <a:pt x="230" y="56"/>
                    </a:lnTo>
                    <a:lnTo>
                      <a:pt x="242" y="62"/>
                    </a:lnTo>
                    <a:lnTo>
                      <a:pt x="255" y="68"/>
                    </a:lnTo>
                    <a:lnTo>
                      <a:pt x="267" y="74"/>
                    </a:lnTo>
                    <a:lnTo>
                      <a:pt x="281" y="81"/>
                    </a:lnTo>
                    <a:lnTo>
                      <a:pt x="293" y="89"/>
                    </a:lnTo>
                    <a:lnTo>
                      <a:pt x="305" y="95"/>
                    </a:lnTo>
                    <a:lnTo>
                      <a:pt x="319" y="102"/>
                    </a:lnTo>
                    <a:lnTo>
                      <a:pt x="331" y="110"/>
                    </a:lnTo>
                    <a:lnTo>
                      <a:pt x="345" y="119"/>
                    </a:lnTo>
                    <a:lnTo>
                      <a:pt x="357" y="127"/>
                    </a:lnTo>
                    <a:lnTo>
                      <a:pt x="370" y="134"/>
                    </a:lnTo>
                    <a:lnTo>
                      <a:pt x="382" y="143"/>
                    </a:lnTo>
                    <a:lnTo>
                      <a:pt x="394" y="151"/>
                    </a:lnTo>
                    <a:lnTo>
                      <a:pt x="408" y="160"/>
                    </a:lnTo>
                    <a:lnTo>
                      <a:pt x="420" y="167"/>
                    </a:lnTo>
                    <a:lnTo>
                      <a:pt x="434" y="176"/>
                    </a:lnTo>
                    <a:lnTo>
                      <a:pt x="446" y="186"/>
                    </a:lnTo>
                    <a:lnTo>
                      <a:pt x="458" y="193"/>
                    </a:lnTo>
                    <a:lnTo>
                      <a:pt x="472" y="202"/>
                    </a:lnTo>
                    <a:lnTo>
                      <a:pt x="484" y="210"/>
                    </a:lnTo>
                    <a:lnTo>
                      <a:pt x="497" y="217"/>
                    </a:lnTo>
                    <a:lnTo>
                      <a:pt x="509" y="225"/>
                    </a:lnTo>
                    <a:lnTo>
                      <a:pt x="523" y="232"/>
                    </a:lnTo>
                    <a:lnTo>
                      <a:pt x="535" y="240"/>
                    </a:lnTo>
                    <a:lnTo>
                      <a:pt x="547" y="246"/>
                    </a:lnTo>
                    <a:lnTo>
                      <a:pt x="561" y="251"/>
                    </a:lnTo>
                    <a:lnTo>
                      <a:pt x="573" y="257"/>
                    </a:lnTo>
                    <a:lnTo>
                      <a:pt x="587" y="260"/>
                    </a:lnTo>
                    <a:lnTo>
                      <a:pt x="599" y="264"/>
                    </a:lnTo>
                    <a:lnTo>
                      <a:pt x="611" y="266"/>
                    </a:lnTo>
                    <a:lnTo>
                      <a:pt x="624" y="267"/>
                    </a:lnTo>
                    <a:lnTo>
                      <a:pt x="637" y="267"/>
                    </a:lnTo>
                    <a:lnTo>
                      <a:pt x="650" y="266"/>
                    </a:lnTo>
                    <a:lnTo>
                      <a:pt x="662" y="264"/>
                    </a:lnTo>
                    <a:lnTo>
                      <a:pt x="676" y="260"/>
                    </a:lnTo>
                    <a:lnTo>
                      <a:pt x="688" y="257"/>
                    </a:lnTo>
                    <a:lnTo>
                      <a:pt x="700" y="251"/>
                    </a:lnTo>
                    <a:lnTo>
                      <a:pt x="714" y="246"/>
                    </a:lnTo>
                    <a:lnTo>
                      <a:pt x="726" y="240"/>
                    </a:lnTo>
                    <a:lnTo>
                      <a:pt x="739" y="232"/>
                    </a:lnTo>
                    <a:lnTo>
                      <a:pt x="752" y="225"/>
                    </a:lnTo>
                    <a:lnTo>
                      <a:pt x="764" y="217"/>
                    </a:lnTo>
                    <a:lnTo>
                      <a:pt x="777" y="210"/>
                    </a:lnTo>
                    <a:lnTo>
                      <a:pt x="789" y="202"/>
                    </a:lnTo>
                    <a:lnTo>
                      <a:pt x="803" y="193"/>
                    </a:lnTo>
                    <a:lnTo>
                      <a:pt x="815" y="186"/>
                    </a:lnTo>
                    <a:lnTo>
                      <a:pt x="827" y="176"/>
                    </a:lnTo>
                    <a:lnTo>
                      <a:pt x="841" y="167"/>
                    </a:lnTo>
                    <a:lnTo>
                      <a:pt x="853" y="160"/>
                    </a:lnTo>
                    <a:lnTo>
                      <a:pt x="866" y="151"/>
                    </a:lnTo>
                    <a:lnTo>
                      <a:pt x="879" y="143"/>
                    </a:lnTo>
                    <a:lnTo>
                      <a:pt x="892" y="134"/>
                    </a:lnTo>
                    <a:lnTo>
                      <a:pt x="904" y="127"/>
                    </a:lnTo>
                    <a:lnTo>
                      <a:pt x="916" y="119"/>
                    </a:lnTo>
                    <a:lnTo>
                      <a:pt x="930" y="110"/>
                    </a:lnTo>
                    <a:lnTo>
                      <a:pt x="942" y="102"/>
                    </a:lnTo>
                    <a:lnTo>
                      <a:pt x="956" y="95"/>
                    </a:lnTo>
                    <a:lnTo>
                      <a:pt x="968" y="89"/>
                    </a:lnTo>
                    <a:lnTo>
                      <a:pt x="980" y="81"/>
                    </a:lnTo>
                    <a:lnTo>
                      <a:pt x="994" y="74"/>
                    </a:lnTo>
                    <a:lnTo>
                      <a:pt x="1006" y="68"/>
                    </a:lnTo>
                    <a:lnTo>
                      <a:pt x="1019" y="62"/>
                    </a:lnTo>
                    <a:lnTo>
                      <a:pt x="1031" y="56"/>
                    </a:lnTo>
                    <a:lnTo>
                      <a:pt x="1045" y="49"/>
                    </a:lnTo>
                    <a:lnTo>
                      <a:pt x="1057" y="45"/>
                    </a:lnTo>
                    <a:lnTo>
                      <a:pt x="1069" y="39"/>
                    </a:lnTo>
                    <a:lnTo>
                      <a:pt x="1083" y="34"/>
                    </a:lnTo>
                    <a:lnTo>
                      <a:pt x="1095" y="30"/>
                    </a:lnTo>
                    <a:lnTo>
                      <a:pt x="1109" y="25"/>
                    </a:lnTo>
                    <a:lnTo>
                      <a:pt x="1121" y="21"/>
                    </a:lnTo>
                    <a:lnTo>
                      <a:pt x="1134" y="18"/>
                    </a:lnTo>
                    <a:lnTo>
                      <a:pt x="1146" y="15"/>
                    </a:lnTo>
                    <a:lnTo>
                      <a:pt x="1159" y="12"/>
                    </a:lnTo>
                    <a:lnTo>
                      <a:pt x="1172" y="9"/>
                    </a:lnTo>
                    <a:lnTo>
                      <a:pt x="1184" y="7"/>
                    </a:lnTo>
                    <a:lnTo>
                      <a:pt x="1198" y="4"/>
                    </a:lnTo>
                    <a:lnTo>
                      <a:pt x="1210" y="3"/>
                    </a:lnTo>
                    <a:lnTo>
                      <a:pt x="1222" y="1"/>
                    </a:lnTo>
                    <a:lnTo>
                      <a:pt x="1236" y="1"/>
                    </a:lnTo>
                    <a:lnTo>
                      <a:pt x="1248" y="1"/>
                    </a:lnTo>
                    <a:lnTo>
                      <a:pt x="1261" y="0"/>
                    </a:lnTo>
                  </a:path>
                </a:pathLst>
              </a:custGeom>
              <a:noFill/>
              <a:ln w="26988">
                <a:solidFill>
                  <a:srgbClr val="FF0000"/>
                </a:solidFill>
                <a:round/>
                <a:headEnd/>
                <a:tailEnd/>
              </a:ln>
            </p:spPr>
            <p:txBody>
              <a:bodyPr/>
              <a:lstStyle/>
              <a:p>
                <a:endParaRPr lang="en-US">
                  <a:solidFill>
                    <a:srgbClr val="000000"/>
                  </a:solidFill>
                </a:endParaRPr>
              </a:p>
            </p:txBody>
          </p:sp>
          <p:sp>
            <p:nvSpPr>
              <p:cNvPr id="22624" name="Freeform 4"/>
              <p:cNvSpPr>
                <a:spLocks/>
              </p:cNvSpPr>
              <p:nvPr/>
            </p:nvSpPr>
            <p:spPr bwMode="auto">
              <a:xfrm>
                <a:off x="2578" y="2087"/>
                <a:ext cx="1261" cy="267"/>
              </a:xfrm>
              <a:custGeom>
                <a:avLst/>
                <a:gdLst>
                  <a:gd name="T0" fmla="*/ 13 w 1261"/>
                  <a:gd name="T1" fmla="*/ 267 h 267"/>
                  <a:gd name="T2" fmla="*/ 39 w 1261"/>
                  <a:gd name="T3" fmla="*/ 266 h 267"/>
                  <a:gd name="T4" fmla="*/ 63 w 1261"/>
                  <a:gd name="T5" fmla="*/ 263 h 267"/>
                  <a:gd name="T6" fmla="*/ 89 w 1261"/>
                  <a:gd name="T7" fmla="*/ 258 h 267"/>
                  <a:gd name="T8" fmla="*/ 115 w 1261"/>
                  <a:gd name="T9" fmla="*/ 254 h 267"/>
                  <a:gd name="T10" fmla="*/ 140 w 1261"/>
                  <a:gd name="T11" fmla="*/ 246 h 267"/>
                  <a:gd name="T12" fmla="*/ 166 w 1261"/>
                  <a:gd name="T13" fmla="*/ 239 h 267"/>
                  <a:gd name="T14" fmla="*/ 192 w 1261"/>
                  <a:gd name="T15" fmla="*/ 228 h 267"/>
                  <a:gd name="T16" fmla="*/ 216 w 1261"/>
                  <a:gd name="T17" fmla="*/ 217 h 267"/>
                  <a:gd name="T18" fmla="*/ 242 w 1261"/>
                  <a:gd name="T19" fmla="*/ 205 h 267"/>
                  <a:gd name="T20" fmla="*/ 267 w 1261"/>
                  <a:gd name="T21" fmla="*/ 193 h 267"/>
                  <a:gd name="T22" fmla="*/ 293 w 1261"/>
                  <a:gd name="T23" fmla="*/ 180 h 267"/>
                  <a:gd name="T24" fmla="*/ 319 w 1261"/>
                  <a:gd name="T25" fmla="*/ 165 h 267"/>
                  <a:gd name="T26" fmla="*/ 345 w 1261"/>
                  <a:gd name="T27" fmla="*/ 149 h 267"/>
                  <a:gd name="T28" fmla="*/ 370 w 1261"/>
                  <a:gd name="T29" fmla="*/ 133 h 267"/>
                  <a:gd name="T30" fmla="*/ 394 w 1261"/>
                  <a:gd name="T31" fmla="*/ 116 h 267"/>
                  <a:gd name="T32" fmla="*/ 420 w 1261"/>
                  <a:gd name="T33" fmla="*/ 99 h 267"/>
                  <a:gd name="T34" fmla="*/ 446 w 1261"/>
                  <a:gd name="T35" fmla="*/ 83 h 267"/>
                  <a:gd name="T36" fmla="*/ 472 w 1261"/>
                  <a:gd name="T37" fmla="*/ 66 h 267"/>
                  <a:gd name="T38" fmla="*/ 497 w 1261"/>
                  <a:gd name="T39" fmla="*/ 50 h 267"/>
                  <a:gd name="T40" fmla="*/ 523 w 1261"/>
                  <a:gd name="T41" fmla="*/ 34 h 267"/>
                  <a:gd name="T42" fmla="*/ 547 w 1261"/>
                  <a:gd name="T43" fmla="*/ 21 h 267"/>
                  <a:gd name="T44" fmla="*/ 573 w 1261"/>
                  <a:gd name="T45" fmla="*/ 12 h 267"/>
                  <a:gd name="T46" fmla="*/ 599 w 1261"/>
                  <a:gd name="T47" fmla="*/ 4 h 267"/>
                  <a:gd name="T48" fmla="*/ 624 w 1261"/>
                  <a:gd name="T49" fmla="*/ 0 h 267"/>
                  <a:gd name="T50" fmla="*/ 650 w 1261"/>
                  <a:gd name="T51" fmla="*/ 1 h 267"/>
                  <a:gd name="T52" fmla="*/ 676 w 1261"/>
                  <a:gd name="T53" fmla="*/ 7 h 267"/>
                  <a:gd name="T54" fmla="*/ 700 w 1261"/>
                  <a:gd name="T55" fmla="*/ 16 h 267"/>
                  <a:gd name="T56" fmla="*/ 726 w 1261"/>
                  <a:gd name="T57" fmla="*/ 28 h 267"/>
                  <a:gd name="T58" fmla="*/ 752 w 1261"/>
                  <a:gd name="T59" fmla="*/ 42 h 267"/>
                  <a:gd name="T60" fmla="*/ 777 w 1261"/>
                  <a:gd name="T61" fmla="*/ 57 h 267"/>
                  <a:gd name="T62" fmla="*/ 803 w 1261"/>
                  <a:gd name="T63" fmla="*/ 74 h 267"/>
                  <a:gd name="T64" fmla="*/ 827 w 1261"/>
                  <a:gd name="T65" fmla="*/ 90 h 267"/>
                  <a:gd name="T66" fmla="*/ 853 w 1261"/>
                  <a:gd name="T67" fmla="*/ 107 h 267"/>
                  <a:gd name="T68" fmla="*/ 879 w 1261"/>
                  <a:gd name="T69" fmla="*/ 125 h 267"/>
                  <a:gd name="T70" fmla="*/ 904 w 1261"/>
                  <a:gd name="T71" fmla="*/ 140 h 267"/>
                  <a:gd name="T72" fmla="*/ 930 w 1261"/>
                  <a:gd name="T73" fmla="*/ 157 h 267"/>
                  <a:gd name="T74" fmla="*/ 956 w 1261"/>
                  <a:gd name="T75" fmla="*/ 172 h 267"/>
                  <a:gd name="T76" fmla="*/ 980 w 1261"/>
                  <a:gd name="T77" fmla="*/ 186 h 267"/>
                  <a:gd name="T78" fmla="*/ 1006 w 1261"/>
                  <a:gd name="T79" fmla="*/ 199 h 267"/>
                  <a:gd name="T80" fmla="*/ 1031 w 1261"/>
                  <a:gd name="T81" fmla="*/ 211 h 267"/>
                  <a:gd name="T82" fmla="*/ 1057 w 1261"/>
                  <a:gd name="T83" fmla="*/ 223 h 267"/>
                  <a:gd name="T84" fmla="*/ 1083 w 1261"/>
                  <a:gd name="T85" fmla="*/ 233 h 267"/>
                  <a:gd name="T86" fmla="*/ 1109 w 1261"/>
                  <a:gd name="T87" fmla="*/ 242 h 267"/>
                  <a:gd name="T88" fmla="*/ 1134 w 1261"/>
                  <a:gd name="T89" fmla="*/ 249 h 267"/>
                  <a:gd name="T90" fmla="*/ 1159 w 1261"/>
                  <a:gd name="T91" fmla="*/ 255 h 267"/>
                  <a:gd name="T92" fmla="*/ 1184 w 1261"/>
                  <a:gd name="T93" fmla="*/ 261 h 267"/>
                  <a:gd name="T94" fmla="*/ 1210 w 1261"/>
                  <a:gd name="T95" fmla="*/ 264 h 267"/>
                  <a:gd name="T96" fmla="*/ 1236 w 1261"/>
                  <a:gd name="T97" fmla="*/ 266 h 267"/>
                  <a:gd name="T98" fmla="*/ 1261 w 1261"/>
                  <a:gd name="T99" fmla="*/ 267 h 2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61"/>
                  <a:gd name="T151" fmla="*/ 0 h 267"/>
                  <a:gd name="T152" fmla="*/ 1261 w 1261"/>
                  <a:gd name="T153" fmla="*/ 267 h 26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61" h="267">
                    <a:moveTo>
                      <a:pt x="0" y="267"/>
                    </a:moveTo>
                    <a:lnTo>
                      <a:pt x="13" y="267"/>
                    </a:lnTo>
                    <a:lnTo>
                      <a:pt x="25" y="266"/>
                    </a:lnTo>
                    <a:lnTo>
                      <a:pt x="39" y="266"/>
                    </a:lnTo>
                    <a:lnTo>
                      <a:pt x="51" y="264"/>
                    </a:lnTo>
                    <a:lnTo>
                      <a:pt x="63" y="263"/>
                    </a:lnTo>
                    <a:lnTo>
                      <a:pt x="77" y="261"/>
                    </a:lnTo>
                    <a:lnTo>
                      <a:pt x="89" y="258"/>
                    </a:lnTo>
                    <a:lnTo>
                      <a:pt x="102" y="255"/>
                    </a:lnTo>
                    <a:lnTo>
                      <a:pt x="115" y="254"/>
                    </a:lnTo>
                    <a:lnTo>
                      <a:pt x="127" y="249"/>
                    </a:lnTo>
                    <a:lnTo>
                      <a:pt x="140" y="246"/>
                    </a:lnTo>
                    <a:lnTo>
                      <a:pt x="152" y="242"/>
                    </a:lnTo>
                    <a:lnTo>
                      <a:pt x="166" y="239"/>
                    </a:lnTo>
                    <a:lnTo>
                      <a:pt x="178" y="233"/>
                    </a:lnTo>
                    <a:lnTo>
                      <a:pt x="192" y="228"/>
                    </a:lnTo>
                    <a:lnTo>
                      <a:pt x="204" y="223"/>
                    </a:lnTo>
                    <a:lnTo>
                      <a:pt x="216" y="217"/>
                    </a:lnTo>
                    <a:lnTo>
                      <a:pt x="230" y="211"/>
                    </a:lnTo>
                    <a:lnTo>
                      <a:pt x="242" y="205"/>
                    </a:lnTo>
                    <a:lnTo>
                      <a:pt x="255" y="199"/>
                    </a:lnTo>
                    <a:lnTo>
                      <a:pt x="267" y="193"/>
                    </a:lnTo>
                    <a:lnTo>
                      <a:pt x="281" y="186"/>
                    </a:lnTo>
                    <a:lnTo>
                      <a:pt x="293" y="180"/>
                    </a:lnTo>
                    <a:lnTo>
                      <a:pt x="305" y="172"/>
                    </a:lnTo>
                    <a:lnTo>
                      <a:pt x="319" y="165"/>
                    </a:lnTo>
                    <a:lnTo>
                      <a:pt x="331" y="157"/>
                    </a:lnTo>
                    <a:lnTo>
                      <a:pt x="345" y="149"/>
                    </a:lnTo>
                    <a:lnTo>
                      <a:pt x="357" y="140"/>
                    </a:lnTo>
                    <a:lnTo>
                      <a:pt x="370" y="133"/>
                    </a:lnTo>
                    <a:lnTo>
                      <a:pt x="382" y="125"/>
                    </a:lnTo>
                    <a:lnTo>
                      <a:pt x="394" y="116"/>
                    </a:lnTo>
                    <a:lnTo>
                      <a:pt x="408" y="107"/>
                    </a:lnTo>
                    <a:lnTo>
                      <a:pt x="420" y="99"/>
                    </a:lnTo>
                    <a:lnTo>
                      <a:pt x="434" y="90"/>
                    </a:lnTo>
                    <a:lnTo>
                      <a:pt x="446" y="83"/>
                    </a:lnTo>
                    <a:lnTo>
                      <a:pt x="458" y="74"/>
                    </a:lnTo>
                    <a:lnTo>
                      <a:pt x="472" y="66"/>
                    </a:lnTo>
                    <a:lnTo>
                      <a:pt x="484" y="57"/>
                    </a:lnTo>
                    <a:lnTo>
                      <a:pt x="497" y="50"/>
                    </a:lnTo>
                    <a:lnTo>
                      <a:pt x="509" y="42"/>
                    </a:lnTo>
                    <a:lnTo>
                      <a:pt x="523" y="34"/>
                    </a:lnTo>
                    <a:lnTo>
                      <a:pt x="535" y="28"/>
                    </a:lnTo>
                    <a:lnTo>
                      <a:pt x="547" y="21"/>
                    </a:lnTo>
                    <a:lnTo>
                      <a:pt x="561" y="16"/>
                    </a:lnTo>
                    <a:lnTo>
                      <a:pt x="573" y="12"/>
                    </a:lnTo>
                    <a:lnTo>
                      <a:pt x="587" y="7"/>
                    </a:lnTo>
                    <a:lnTo>
                      <a:pt x="599" y="4"/>
                    </a:lnTo>
                    <a:lnTo>
                      <a:pt x="611" y="1"/>
                    </a:lnTo>
                    <a:lnTo>
                      <a:pt x="624" y="0"/>
                    </a:lnTo>
                    <a:lnTo>
                      <a:pt x="637" y="0"/>
                    </a:lnTo>
                    <a:lnTo>
                      <a:pt x="650" y="1"/>
                    </a:lnTo>
                    <a:lnTo>
                      <a:pt x="662" y="4"/>
                    </a:lnTo>
                    <a:lnTo>
                      <a:pt x="676" y="7"/>
                    </a:lnTo>
                    <a:lnTo>
                      <a:pt x="688" y="12"/>
                    </a:lnTo>
                    <a:lnTo>
                      <a:pt x="700" y="16"/>
                    </a:lnTo>
                    <a:lnTo>
                      <a:pt x="714" y="21"/>
                    </a:lnTo>
                    <a:lnTo>
                      <a:pt x="726" y="28"/>
                    </a:lnTo>
                    <a:lnTo>
                      <a:pt x="739" y="34"/>
                    </a:lnTo>
                    <a:lnTo>
                      <a:pt x="752" y="42"/>
                    </a:lnTo>
                    <a:lnTo>
                      <a:pt x="764" y="50"/>
                    </a:lnTo>
                    <a:lnTo>
                      <a:pt x="777" y="57"/>
                    </a:lnTo>
                    <a:lnTo>
                      <a:pt x="789" y="66"/>
                    </a:lnTo>
                    <a:lnTo>
                      <a:pt x="803" y="74"/>
                    </a:lnTo>
                    <a:lnTo>
                      <a:pt x="815" y="83"/>
                    </a:lnTo>
                    <a:lnTo>
                      <a:pt x="827" y="90"/>
                    </a:lnTo>
                    <a:lnTo>
                      <a:pt x="841" y="99"/>
                    </a:lnTo>
                    <a:lnTo>
                      <a:pt x="853" y="107"/>
                    </a:lnTo>
                    <a:lnTo>
                      <a:pt x="866" y="116"/>
                    </a:lnTo>
                    <a:lnTo>
                      <a:pt x="879" y="125"/>
                    </a:lnTo>
                    <a:lnTo>
                      <a:pt x="892" y="133"/>
                    </a:lnTo>
                    <a:lnTo>
                      <a:pt x="904" y="140"/>
                    </a:lnTo>
                    <a:lnTo>
                      <a:pt x="916" y="149"/>
                    </a:lnTo>
                    <a:lnTo>
                      <a:pt x="930" y="157"/>
                    </a:lnTo>
                    <a:lnTo>
                      <a:pt x="942" y="165"/>
                    </a:lnTo>
                    <a:lnTo>
                      <a:pt x="956" y="172"/>
                    </a:lnTo>
                    <a:lnTo>
                      <a:pt x="968" y="180"/>
                    </a:lnTo>
                    <a:lnTo>
                      <a:pt x="980" y="186"/>
                    </a:lnTo>
                    <a:lnTo>
                      <a:pt x="994" y="193"/>
                    </a:lnTo>
                    <a:lnTo>
                      <a:pt x="1006" y="199"/>
                    </a:lnTo>
                    <a:lnTo>
                      <a:pt x="1019" y="205"/>
                    </a:lnTo>
                    <a:lnTo>
                      <a:pt x="1031" y="211"/>
                    </a:lnTo>
                    <a:lnTo>
                      <a:pt x="1045" y="217"/>
                    </a:lnTo>
                    <a:lnTo>
                      <a:pt x="1057" y="223"/>
                    </a:lnTo>
                    <a:lnTo>
                      <a:pt x="1069" y="228"/>
                    </a:lnTo>
                    <a:lnTo>
                      <a:pt x="1083" y="233"/>
                    </a:lnTo>
                    <a:lnTo>
                      <a:pt x="1095" y="239"/>
                    </a:lnTo>
                    <a:lnTo>
                      <a:pt x="1109" y="242"/>
                    </a:lnTo>
                    <a:lnTo>
                      <a:pt x="1121" y="246"/>
                    </a:lnTo>
                    <a:lnTo>
                      <a:pt x="1134" y="249"/>
                    </a:lnTo>
                    <a:lnTo>
                      <a:pt x="1146" y="254"/>
                    </a:lnTo>
                    <a:lnTo>
                      <a:pt x="1159" y="255"/>
                    </a:lnTo>
                    <a:lnTo>
                      <a:pt x="1172" y="258"/>
                    </a:lnTo>
                    <a:lnTo>
                      <a:pt x="1184" y="261"/>
                    </a:lnTo>
                    <a:lnTo>
                      <a:pt x="1198" y="263"/>
                    </a:lnTo>
                    <a:lnTo>
                      <a:pt x="1210" y="264"/>
                    </a:lnTo>
                    <a:lnTo>
                      <a:pt x="1222" y="266"/>
                    </a:lnTo>
                    <a:lnTo>
                      <a:pt x="1236" y="266"/>
                    </a:lnTo>
                    <a:lnTo>
                      <a:pt x="1248" y="267"/>
                    </a:lnTo>
                    <a:lnTo>
                      <a:pt x="1261" y="267"/>
                    </a:lnTo>
                  </a:path>
                </a:pathLst>
              </a:custGeom>
              <a:noFill/>
              <a:ln w="26988">
                <a:solidFill>
                  <a:srgbClr val="0000FF"/>
                </a:solidFill>
                <a:prstDash val="dash"/>
                <a:round/>
                <a:headEnd/>
                <a:tailEnd/>
              </a:ln>
            </p:spPr>
            <p:txBody>
              <a:bodyPr/>
              <a:lstStyle/>
              <a:p>
                <a:endParaRPr lang="en-US">
                  <a:solidFill>
                    <a:srgbClr val="000000"/>
                  </a:solidFill>
                </a:endParaRPr>
              </a:p>
            </p:txBody>
          </p:sp>
          <p:sp>
            <p:nvSpPr>
              <p:cNvPr id="22625" name="Line 5"/>
              <p:cNvSpPr>
                <a:spLocks noChangeShapeType="1"/>
              </p:cNvSpPr>
              <p:nvPr/>
            </p:nvSpPr>
            <p:spPr bwMode="auto">
              <a:xfrm>
                <a:off x="2522" y="1916"/>
                <a:ext cx="1306" cy="18"/>
              </a:xfrm>
              <a:prstGeom prst="line">
                <a:avLst/>
              </a:prstGeom>
              <a:noFill/>
              <a:ln w="25400">
                <a:solidFill>
                  <a:schemeClr val="tx1"/>
                </a:solidFill>
                <a:round/>
                <a:headEnd/>
                <a:tailEnd type="triangle" w="med" len="med"/>
              </a:ln>
            </p:spPr>
            <p:txBody>
              <a:bodyPr wrap="none" anchor="ctr"/>
              <a:lstStyle/>
              <a:p>
                <a:endParaRPr lang="fr-FR"/>
              </a:p>
            </p:txBody>
          </p:sp>
          <p:sp>
            <p:nvSpPr>
              <p:cNvPr id="22626" name="Line 6"/>
              <p:cNvSpPr>
                <a:spLocks noChangeShapeType="1"/>
              </p:cNvSpPr>
              <p:nvPr/>
            </p:nvSpPr>
            <p:spPr bwMode="auto">
              <a:xfrm flipH="1" flipV="1">
                <a:off x="2582" y="1160"/>
                <a:ext cx="3" cy="1512"/>
              </a:xfrm>
              <a:prstGeom prst="line">
                <a:avLst/>
              </a:prstGeom>
              <a:noFill/>
              <a:ln w="25400">
                <a:solidFill>
                  <a:schemeClr val="tx1"/>
                </a:solidFill>
                <a:round/>
                <a:headEnd/>
                <a:tailEnd type="triangle" w="med" len="med"/>
              </a:ln>
            </p:spPr>
            <p:txBody>
              <a:bodyPr wrap="none" anchor="ctr"/>
              <a:lstStyle/>
              <a:p>
                <a:endParaRPr lang="fr-FR"/>
              </a:p>
            </p:txBody>
          </p:sp>
          <p:sp>
            <p:nvSpPr>
              <p:cNvPr id="22627" name="Line 11"/>
              <p:cNvSpPr>
                <a:spLocks noChangeShapeType="1"/>
              </p:cNvSpPr>
              <p:nvPr/>
            </p:nvSpPr>
            <p:spPr bwMode="auto">
              <a:xfrm flipH="1">
                <a:off x="3830" y="1916"/>
                <a:ext cx="0" cy="41"/>
              </a:xfrm>
              <a:prstGeom prst="line">
                <a:avLst/>
              </a:prstGeom>
              <a:noFill/>
              <a:ln w="9525">
                <a:solidFill>
                  <a:schemeClr val="tx1"/>
                </a:solidFill>
                <a:round/>
                <a:headEnd/>
                <a:tailEnd/>
              </a:ln>
            </p:spPr>
            <p:txBody>
              <a:bodyPr wrap="none" anchor="ctr"/>
              <a:lstStyle/>
              <a:p>
                <a:endParaRPr lang="fr-FR"/>
              </a:p>
            </p:txBody>
          </p:sp>
        </p:grpSp>
      </p:grpSp>
      <p:grpSp>
        <p:nvGrpSpPr>
          <p:cNvPr id="9" name="Groupe 440"/>
          <p:cNvGrpSpPr>
            <a:grpSpLocks/>
          </p:cNvGrpSpPr>
          <p:nvPr/>
        </p:nvGrpSpPr>
        <p:grpSpPr bwMode="auto">
          <a:xfrm>
            <a:off x="4211638" y="4999038"/>
            <a:ext cx="1528762" cy="1450975"/>
            <a:chOff x="3354649" y="1922597"/>
            <a:chExt cx="2404348" cy="2282758"/>
          </a:xfrm>
        </p:grpSpPr>
        <p:sp>
          <p:nvSpPr>
            <p:cNvPr id="442" name="Rectangle 441"/>
            <p:cNvSpPr/>
            <p:nvPr/>
          </p:nvSpPr>
          <p:spPr>
            <a:xfrm>
              <a:off x="3474492" y="1922597"/>
              <a:ext cx="2264531" cy="467041"/>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43" name="Rectangle 442"/>
            <p:cNvSpPr/>
            <p:nvPr/>
          </p:nvSpPr>
          <p:spPr>
            <a:xfrm>
              <a:off x="3474492" y="3738313"/>
              <a:ext cx="2264531" cy="46704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10" name="Group 93"/>
            <p:cNvGrpSpPr>
              <a:grpSpLocks/>
            </p:cNvGrpSpPr>
            <p:nvPr/>
          </p:nvGrpSpPr>
          <p:grpSpPr bwMode="auto">
            <a:xfrm>
              <a:off x="3354649" y="1922597"/>
              <a:ext cx="2404348" cy="2282670"/>
              <a:chOff x="2522" y="1160"/>
              <a:chExt cx="1317" cy="1512"/>
            </a:xfrm>
          </p:grpSpPr>
          <p:sp>
            <p:nvSpPr>
              <p:cNvPr id="22614" name="Freeform 3"/>
              <p:cNvSpPr>
                <a:spLocks/>
              </p:cNvSpPr>
              <p:nvPr/>
            </p:nvSpPr>
            <p:spPr bwMode="auto">
              <a:xfrm>
                <a:off x="2576" y="1485"/>
                <a:ext cx="1261" cy="267"/>
              </a:xfrm>
              <a:custGeom>
                <a:avLst/>
                <a:gdLst>
                  <a:gd name="T0" fmla="*/ 13 w 1261"/>
                  <a:gd name="T1" fmla="*/ 1 h 267"/>
                  <a:gd name="T2" fmla="*/ 39 w 1261"/>
                  <a:gd name="T3" fmla="*/ 1 h 267"/>
                  <a:gd name="T4" fmla="*/ 63 w 1261"/>
                  <a:gd name="T5" fmla="*/ 4 h 267"/>
                  <a:gd name="T6" fmla="*/ 89 w 1261"/>
                  <a:gd name="T7" fmla="*/ 9 h 267"/>
                  <a:gd name="T8" fmla="*/ 115 w 1261"/>
                  <a:gd name="T9" fmla="*/ 15 h 267"/>
                  <a:gd name="T10" fmla="*/ 140 w 1261"/>
                  <a:gd name="T11" fmla="*/ 21 h 267"/>
                  <a:gd name="T12" fmla="*/ 166 w 1261"/>
                  <a:gd name="T13" fmla="*/ 30 h 267"/>
                  <a:gd name="T14" fmla="*/ 192 w 1261"/>
                  <a:gd name="T15" fmla="*/ 39 h 267"/>
                  <a:gd name="T16" fmla="*/ 216 w 1261"/>
                  <a:gd name="T17" fmla="*/ 49 h 267"/>
                  <a:gd name="T18" fmla="*/ 242 w 1261"/>
                  <a:gd name="T19" fmla="*/ 62 h 267"/>
                  <a:gd name="T20" fmla="*/ 267 w 1261"/>
                  <a:gd name="T21" fmla="*/ 74 h 267"/>
                  <a:gd name="T22" fmla="*/ 293 w 1261"/>
                  <a:gd name="T23" fmla="*/ 89 h 267"/>
                  <a:gd name="T24" fmla="*/ 319 w 1261"/>
                  <a:gd name="T25" fmla="*/ 102 h 267"/>
                  <a:gd name="T26" fmla="*/ 345 w 1261"/>
                  <a:gd name="T27" fmla="*/ 119 h 267"/>
                  <a:gd name="T28" fmla="*/ 370 w 1261"/>
                  <a:gd name="T29" fmla="*/ 134 h 267"/>
                  <a:gd name="T30" fmla="*/ 394 w 1261"/>
                  <a:gd name="T31" fmla="*/ 151 h 267"/>
                  <a:gd name="T32" fmla="*/ 420 w 1261"/>
                  <a:gd name="T33" fmla="*/ 167 h 267"/>
                  <a:gd name="T34" fmla="*/ 446 w 1261"/>
                  <a:gd name="T35" fmla="*/ 186 h 267"/>
                  <a:gd name="T36" fmla="*/ 472 w 1261"/>
                  <a:gd name="T37" fmla="*/ 202 h 267"/>
                  <a:gd name="T38" fmla="*/ 497 w 1261"/>
                  <a:gd name="T39" fmla="*/ 217 h 267"/>
                  <a:gd name="T40" fmla="*/ 523 w 1261"/>
                  <a:gd name="T41" fmla="*/ 232 h 267"/>
                  <a:gd name="T42" fmla="*/ 547 w 1261"/>
                  <a:gd name="T43" fmla="*/ 246 h 267"/>
                  <a:gd name="T44" fmla="*/ 573 w 1261"/>
                  <a:gd name="T45" fmla="*/ 257 h 267"/>
                  <a:gd name="T46" fmla="*/ 599 w 1261"/>
                  <a:gd name="T47" fmla="*/ 264 h 267"/>
                  <a:gd name="T48" fmla="*/ 624 w 1261"/>
                  <a:gd name="T49" fmla="*/ 267 h 267"/>
                  <a:gd name="T50" fmla="*/ 650 w 1261"/>
                  <a:gd name="T51" fmla="*/ 266 h 267"/>
                  <a:gd name="T52" fmla="*/ 676 w 1261"/>
                  <a:gd name="T53" fmla="*/ 260 h 267"/>
                  <a:gd name="T54" fmla="*/ 700 w 1261"/>
                  <a:gd name="T55" fmla="*/ 251 h 267"/>
                  <a:gd name="T56" fmla="*/ 726 w 1261"/>
                  <a:gd name="T57" fmla="*/ 240 h 267"/>
                  <a:gd name="T58" fmla="*/ 752 w 1261"/>
                  <a:gd name="T59" fmla="*/ 225 h 267"/>
                  <a:gd name="T60" fmla="*/ 777 w 1261"/>
                  <a:gd name="T61" fmla="*/ 210 h 267"/>
                  <a:gd name="T62" fmla="*/ 803 w 1261"/>
                  <a:gd name="T63" fmla="*/ 193 h 267"/>
                  <a:gd name="T64" fmla="*/ 827 w 1261"/>
                  <a:gd name="T65" fmla="*/ 176 h 267"/>
                  <a:gd name="T66" fmla="*/ 853 w 1261"/>
                  <a:gd name="T67" fmla="*/ 160 h 267"/>
                  <a:gd name="T68" fmla="*/ 879 w 1261"/>
                  <a:gd name="T69" fmla="*/ 143 h 267"/>
                  <a:gd name="T70" fmla="*/ 904 w 1261"/>
                  <a:gd name="T71" fmla="*/ 127 h 267"/>
                  <a:gd name="T72" fmla="*/ 930 w 1261"/>
                  <a:gd name="T73" fmla="*/ 110 h 267"/>
                  <a:gd name="T74" fmla="*/ 956 w 1261"/>
                  <a:gd name="T75" fmla="*/ 95 h 267"/>
                  <a:gd name="T76" fmla="*/ 980 w 1261"/>
                  <a:gd name="T77" fmla="*/ 81 h 267"/>
                  <a:gd name="T78" fmla="*/ 1006 w 1261"/>
                  <a:gd name="T79" fmla="*/ 68 h 267"/>
                  <a:gd name="T80" fmla="*/ 1031 w 1261"/>
                  <a:gd name="T81" fmla="*/ 56 h 267"/>
                  <a:gd name="T82" fmla="*/ 1057 w 1261"/>
                  <a:gd name="T83" fmla="*/ 45 h 267"/>
                  <a:gd name="T84" fmla="*/ 1083 w 1261"/>
                  <a:gd name="T85" fmla="*/ 34 h 267"/>
                  <a:gd name="T86" fmla="*/ 1109 w 1261"/>
                  <a:gd name="T87" fmla="*/ 25 h 267"/>
                  <a:gd name="T88" fmla="*/ 1134 w 1261"/>
                  <a:gd name="T89" fmla="*/ 18 h 267"/>
                  <a:gd name="T90" fmla="*/ 1159 w 1261"/>
                  <a:gd name="T91" fmla="*/ 12 h 267"/>
                  <a:gd name="T92" fmla="*/ 1184 w 1261"/>
                  <a:gd name="T93" fmla="*/ 7 h 267"/>
                  <a:gd name="T94" fmla="*/ 1210 w 1261"/>
                  <a:gd name="T95" fmla="*/ 3 h 267"/>
                  <a:gd name="T96" fmla="*/ 1236 w 1261"/>
                  <a:gd name="T97" fmla="*/ 1 h 267"/>
                  <a:gd name="T98" fmla="*/ 1261 w 1261"/>
                  <a:gd name="T99" fmla="*/ 0 h 2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61"/>
                  <a:gd name="T151" fmla="*/ 0 h 267"/>
                  <a:gd name="T152" fmla="*/ 1261 w 1261"/>
                  <a:gd name="T153" fmla="*/ 267 h 26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61" h="267">
                    <a:moveTo>
                      <a:pt x="0" y="0"/>
                    </a:moveTo>
                    <a:lnTo>
                      <a:pt x="13" y="1"/>
                    </a:lnTo>
                    <a:lnTo>
                      <a:pt x="25" y="1"/>
                    </a:lnTo>
                    <a:lnTo>
                      <a:pt x="39" y="1"/>
                    </a:lnTo>
                    <a:lnTo>
                      <a:pt x="51" y="3"/>
                    </a:lnTo>
                    <a:lnTo>
                      <a:pt x="63" y="4"/>
                    </a:lnTo>
                    <a:lnTo>
                      <a:pt x="77" y="7"/>
                    </a:lnTo>
                    <a:lnTo>
                      <a:pt x="89" y="9"/>
                    </a:lnTo>
                    <a:lnTo>
                      <a:pt x="102" y="12"/>
                    </a:lnTo>
                    <a:lnTo>
                      <a:pt x="115" y="15"/>
                    </a:lnTo>
                    <a:lnTo>
                      <a:pt x="127" y="18"/>
                    </a:lnTo>
                    <a:lnTo>
                      <a:pt x="140" y="21"/>
                    </a:lnTo>
                    <a:lnTo>
                      <a:pt x="152" y="25"/>
                    </a:lnTo>
                    <a:lnTo>
                      <a:pt x="166" y="30"/>
                    </a:lnTo>
                    <a:lnTo>
                      <a:pt x="178" y="34"/>
                    </a:lnTo>
                    <a:lnTo>
                      <a:pt x="192" y="39"/>
                    </a:lnTo>
                    <a:lnTo>
                      <a:pt x="204" y="45"/>
                    </a:lnTo>
                    <a:lnTo>
                      <a:pt x="216" y="49"/>
                    </a:lnTo>
                    <a:lnTo>
                      <a:pt x="230" y="56"/>
                    </a:lnTo>
                    <a:lnTo>
                      <a:pt x="242" y="62"/>
                    </a:lnTo>
                    <a:lnTo>
                      <a:pt x="255" y="68"/>
                    </a:lnTo>
                    <a:lnTo>
                      <a:pt x="267" y="74"/>
                    </a:lnTo>
                    <a:lnTo>
                      <a:pt x="281" y="81"/>
                    </a:lnTo>
                    <a:lnTo>
                      <a:pt x="293" y="89"/>
                    </a:lnTo>
                    <a:lnTo>
                      <a:pt x="305" y="95"/>
                    </a:lnTo>
                    <a:lnTo>
                      <a:pt x="319" y="102"/>
                    </a:lnTo>
                    <a:lnTo>
                      <a:pt x="331" y="110"/>
                    </a:lnTo>
                    <a:lnTo>
                      <a:pt x="345" y="119"/>
                    </a:lnTo>
                    <a:lnTo>
                      <a:pt x="357" y="127"/>
                    </a:lnTo>
                    <a:lnTo>
                      <a:pt x="370" y="134"/>
                    </a:lnTo>
                    <a:lnTo>
                      <a:pt x="382" y="143"/>
                    </a:lnTo>
                    <a:lnTo>
                      <a:pt x="394" y="151"/>
                    </a:lnTo>
                    <a:lnTo>
                      <a:pt x="408" y="160"/>
                    </a:lnTo>
                    <a:lnTo>
                      <a:pt x="420" y="167"/>
                    </a:lnTo>
                    <a:lnTo>
                      <a:pt x="434" y="176"/>
                    </a:lnTo>
                    <a:lnTo>
                      <a:pt x="446" y="186"/>
                    </a:lnTo>
                    <a:lnTo>
                      <a:pt x="458" y="193"/>
                    </a:lnTo>
                    <a:lnTo>
                      <a:pt x="472" y="202"/>
                    </a:lnTo>
                    <a:lnTo>
                      <a:pt x="484" y="210"/>
                    </a:lnTo>
                    <a:lnTo>
                      <a:pt x="497" y="217"/>
                    </a:lnTo>
                    <a:lnTo>
                      <a:pt x="509" y="225"/>
                    </a:lnTo>
                    <a:lnTo>
                      <a:pt x="523" y="232"/>
                    </a:lnTo>
                    <a:lnTo>
                      <a:pt x="535" y="240"/>
                    </a:lnTo>
                    <a:lnTo>
                      <a:pt x="547" y="246"/>
                    </a:lnTo>
                    <a:lnTo>
                      <a:pt x="561" y="251"/>
                    </a:lnTo>
                    <a:lnTo>
                      <a:pt x="573" y="257"/>
                    </a:lnTo>
                    <a:lnTo>
                      <a:pt x="587" y="260"/>
                    </a:lnTo>
                    <a:lnTo>
                      <a:pt x="599" y="264"/>
                    </a:lnTo>
                    <a:lnTo>
                      <a:pt x="611" y="266"/>
                    </a:lnTo>
                    <a:lnTo>
                      <a:pt x="624" y="267"/>
                    </a:lnTo>
                    <a:lnTo>
                      <a:pt x="637" y="267"/>
                    </a:lnTo>
                    <a:lnTo>
                      <a:pt x="650" y="266"/>
                    </a:lnTo>
                    <a:lnTo>
                      <a:pt x="662" y="264"/>
                    </a:lnTo>
                    <a:lnTo>
                      <a:pt x="676" y="260"/>
                    </a:lnTo>
                    <a:lnTo>
                      <a:pt x="688" y="257"/>
                    </a:lnTo>
                    <a:lnTo>
                      <a:pt x="700" y="251"/>
                    </a:lnTo>
                    <a:lnTo>
                      <a:pt x="714" y="246"/>
                    </a:lnTo>
                    <a:lnTo>
                      <a:pt x="726" y="240"/>
                    </a:lnTo>
                    <a:lnTo>
                      <a:pt x="739" y="232"/>
                    </a:lnTo>
                    <a:lnTo>
                      <a:pt x="752" y="225"/>
                    </a:lnTo>
                    <a:lnTo>
                      <a:pt x="764" y="217"/>
                    </a:lnTo>
                    <a:lnTo>
                      <a:pt x="777" y="210"/>
                    </a:lnTo>
                    <a:lnTo>
                      <a:pt x="789" y="202"/>
                    </a:lnTo>
                    <a:lnTo>
                      <a:pt x="803" y="193"/>
                    </a:lnTo>
                    <a:lnTo>
                      <a:pt x="815" y="186"/>
                    </a:lnTo>
                    <a:lnTo>
                      <a:pt x="827" y="176"/>
                    </a:lnTo>
                    <a:lnTo>
                      <a:pt x="841" y="167"/>
                    </a:lnTo>
                    <a:lnTo>
                      <a:pt x="853" y="160"/>
                    </a:lnTo>
                    <a:lnTo>
                      <a:pt x="866" y="151"/>
                    </a:lnTo>
                    <a:lnTo>
                      <a:pt x="879" y="143"/>
                    </a:lnTo>
                    <a:lnTo>
                      <a:pt x="892" y="134"/>
                    </a:lnTo>
                    <a:lnTo>
                      <a:pt x="904" y="127"/>
                    </a:lnTo>
                    <a:lnTo>
                      <a:pt x="916" y="119"/>
                    </a:lnTo>
                    <a:lnTo>
                      <a:pt x="930" y="110"/>
                    </a:lnTo>
                    <a:lnTo>
                      <a:pt x="942" y="102"/>
                    </a:lnTo>
                    <a:lnTo>
                      <a:pt x="956" y="95"/>
                    </a:lnTo>
                    <a:lnTo>
                      <a:pt x="968" y="89"/>
                    </a:lnTo>
                    <a:lnTo>
                      <a:pt x="980" y="81"/>
                    </a:lnTo>
                    <a:lnTo>
                      <a:pt x="994" y="74"/>
                    </a:lnTo>
                    <a:lnTo>
                      <a:pt x="1006" y="68"/>
                    </a:lnTo>
                    <a:lnTo>
                      <a:pt x="1019" y="62"/>
                    </a:lnTo>
                    <a:lnTo>
                      <a:pt x="1031" y="56"/>
                    </a:lnTo>
                    <a:lnTo>
                      <a:pt x="1045" y="49"/>
                    </a:lnTo>
                    <a:lnTo>
                      <a:pt x="1057" y="45"/>
                    </a:lnTo>
                    <a:lnTo>
                      <a:pt x="1069" y="39"/>
                    </a:lnTo>
                    <a:lnTo>
                      <a:pt x="1083" y="34"/>
                    </a:lnTo>
                    <a:lnTo>
                      <a:pt x="1095" y="30"/>
                    </a:lnTo>
                    <a:lnTo>
                      <a:pt x="1109" y="25"/>
                    </a:lnTo>
                    <a:lnTo>
                      <a:pt x="1121" y="21"/>
                    </a:lnTo>
                    <a:lnTo>
                      <a:pt x="1134" y="18"/>
                    </a:lnTo>
                    <a:lnTo>
                      <a:pt x="1146" y="15"/>
                    </a:lnTo>
                    <a:lnTo>
                      <a:pt x="1159" y="12"/>
                    </a:lnTo>
                    <a:lnTo>
                      <a:pt x="1172" y="9"/>
                    </a:lnTo>
                    <a:lnTo>
                      <a:pt x="1184" y="7"/>
                    </a:lnTo>
                    <a:lnTo>
                      <a:pt x="1198" y="4"/>
                    </a:lnTo>
                    <a:lnTo>
                      <a:pt x="1210" y="3"/>
                    </a:lnTo>
                    <a:lnTo>
                      <a:pt x="1222" y="1"/>
                    </a:lnTo>
                    <a:lnTo>
                      <a:pt x="1236" y="1"/>
                    </a:lnTo>
                    <a:lnTo>
                      <a:pt x="1248" y="1"/>
                    </a:lnTo>
                    <a:lnTo>
                      <a:pt x="1261" y="0"/>
                    </a:lnTo>
                  </a:path>
                </a:pathLst>
              </a:custGeom>
              <a:noFill/>
              <a:ln w="26988">
                <a:solidFill>
                  <a:srgbClr val="FF0000"/>
                </a:solidFill>
                <a:prstDash val="dash"/>
                <a:round/>
                <a:headEnd/>
                <a:tailEnd/>
              </a:ln>
            </p:spPr>
            <p:txBody>
              <a:bodyPr/>
              <a:lstStyle/>
              <a:p>
                <a:endParaRPr lang="en-US">
                  <a:solidFill>
                    <a:srgbClr val="000000"/>
                  </a:solidFill>
                </a:endParaRPr>
              </a:p>
            </p:txBody>
          </p:sp>
          <p:sp>
            <p:nvSpPr>
              <p:cNvPr id="22615" name="Freeform 4"/>
              <p:cNvSpPr>
                <a:spLocks/>
              </p:cNvSpPr>
              <p:nvPr/>
            </p:nvSpPr>
            <p:spPr bwMode="auto">
              <a:xfrm>
                <a:off x="2578" y="2087"/>
                <a:ext cx="1261" cy="267"/>
              </a:xfrm>
              <a:custGeom>
                <a:avLst/>
                <a:gdLst>
                  <a:gd name="T0" fmla="*/ 13 w 1261"/>
                  <a:gd name="T1" fmla="*/ 267 h 267"/>
                  <a:gd name="T2" fmla="*/ 39 w 1261"/>
                  <a:gd name="T3" fmla="*/ 266 h 267"/>
                  <a:gd name="T4" fmla="*/ 63 w 1261"/>
                  <a:gd name="T5" fmla="*/ 263 h 267"/>
                  <a:gd name="T6" fmla="*/ 89 w 1261"/>
                  <a:gd name="T7" fmla="*/ 258 h 267"/>
                  <a:gd name="T8" fmla="*/ 115 w 1261"/>
                  <a:gd name="T9" fmla="*/ 254 h 267"/>
                  <a:gd name="T10" fmla="*/ 140 w 1261"/>
                  <a:gd name="T11" fmla="*/ 246 h 267"/>
                  <a:gd name="T12" fmla="*/ 166 w 1261"/>
                  <a:gd name="T13" fmla="*/ 239 h 267"/>
                  <a:gd name="T14" fmla="*/ 192 w 1261"/>
                  <a:gd name="T15" fmla="*/ 228 h 267"/>
                  <a:gd name="T16" fmla="*/ 216 w 1261"/>
                  <a:gd name="T17" fmla="*/ 217 h 267"/>
                  <a:gd name="T18" fmla="*/ 242 w 1261"/>
                  <a:gd name="T19" fmla="*/ 205 h 267"/>
                  <a:gd name="T20" fmla="*/ 267 w 1261"/>
                  <a:gd name="T21" fmla="*/ 193 h 267"/>
                  <a:gd name="T22" fmla="*/ 293 w 1261"/>
                  <a:gd name="T23" fmla="*/ 180 h 267"/>
                  <a:gd name="T24" fmla="*/ 319 w 1261"/>
                  <a:gd name="T25" fmla="*/ 165 h 267"/>
                  <a:gd name="T26" fmla="*/ 345 w 1261"/>
                  <a:gd name="T27" fmla="*/ 149 h 267"/>
                  <a:gd name="T28" fmla="*/ 370 w 1261"/>
                  <a:gd name="T29" fmla="*/ 133 h 267"/>
                  <a:gd name="T30" fmla="*/ 394 w 1261"/>
                  <a:gd name="T31" fmla="*/ 116 h 267"/>
                  <a:gd name="T32" fmla="*/ 420 w 1261"/>
                  <a:gd name="T33" fmla="*/ 99 h 267"/>
                  <a:gd name="T34" fmla="*/ 446 w 1261"/>
                  <a:gd name="T35" fmla="*/ 83 h 267"/>
                  <a:gd name="T36" fmla="*/ 472 w 1261"/>
                  <a:gd name="T37" fmla="*/ 66 h 267"/>
                  <a:gd name="T38" fmla="*/ 497 w 1261"/>
                  <a:gd name="T39" fmla="*/ 50 h 267"/>
                  <a:gd name="T40" fmla="*/ 523 w 1261"/>
                  <a:gd name="T41" fmla="*/ 34 h 267"/>
                  <a:gd name="T42" fmla="*/ 547 w 1261"/>
                  <a:gd name="T43" fmla="*/ 21 h 267"/>
                  <a:gd name="T44" fmla="*/ 573 w 1261"/>
                  <a:gd name="T45" fmla="*/ 12 h 267"/>
                  <a:gd name="T46" fmla="*/ 599 w 1261"/>
                  <a:gd name="T47" fmla="*/ 4 h 267"/>
                  <a:gd name="T48" fmla="*/ 624 w 1261"/>
                  <a:gd name="T49" fmla="*/ 0 h 267"/>
                  <a:gd name="T50" fmla="*/ 650 w 1261"/>
                  <a:gd name="T51" fmla="*/ 1 h 267"/>
                  <a:gd name="T52" fmla="*/ 676 w 1261"/>
                  <a:gd name="T53" fmla="*/ 7 h 267"/>
                  <a:gd name="T54" fmla="*/ 700 w 1261"/>
                  <a:gd name="T55" fmla="*/ 16 h 267"/>
                  <a:gd name="T56" fmla="*/ 726 w 1261"/>
                  <a:gd name="T57" fmla="*/ 28 h 267"/>
                  <a:gd name="T58" fmla="*/ 752 w 1261"/>
                  <a:gd name="T59" fmla="*/ 42 h 267"/>
                  <a:gd name="T60" fmla="*/ 777 w 1261"/>
                  <a:gd name="T61" fmla="*/ 57 h 267"/>
                  <a:gd name="T62" fmla="*/ 803 w 1261"/>
                  <a:gd name="T63" fmla="*/ 74 h 267"/>
                  <a:gd name="T64" fmla="*/ 827 w 1261"/>
                  <a:gd name="T65" fmla="*/ 90 h 267"/>
                  <a:gd name="T66" fmla="*/ 853 w 1261"/>
                  <a:gd name="T67" fmla="*/ 107 h 267"/>
                  <a:gd name="T68" fmla="*/ 879 w 1261"/>
                  <a:gd name="T69" fmla="*/ 125 h 267"/>
                  <a:gd name="T70" fmla="*/ 904 w 1261"/>
                  <a:gd name="T71" fmla="*/ 140 h 267"/>
                  <a:gd name="T72" fmla="*/ 930 w 1261"/>
                  <a:gd name="T73" fmla="*/ 157 h 267"/>
                  <a:gd name="T74" fmla="*/ 956 w 1261"/>
                  <a:gd name="T75" fmla="*/ 172 h 267"/>
                  <a:gd name="T76" fmla="*/ 980 w 1261"/>
                  <a:gd name="T77" fmla="*/ 186 h 267"/>
                  <a:gd name="T78" fmla="*/ 1006 w 1261"/>
                  <a:gd name="T79" fmla="*/ 199 h 267"/>
                  <a:gd name="T80" fmla="*/ 1031 w 1261"/>
                  <a:gd name="T81" fmla="*/ 211 h 267"/>
                  <a:gd name="T82" fmla="*/ 1057 w 1261"/>
                  <a:gd name="T83" fmla="*/ 223 h 267"/>
                  <a:gd name="T84" fmla="*/ 1083 w 1261"/>
                  <a:gd name="T85" fmla="*/ 233 h 267"/>
                  <a:gd name="T86" fmla="*/ 1109 w 1261"/>
                  <a:gd name="T87" fmla="*/ 242 h 267"/>
                  <a:gd name="T88" fmla="*/ 1134 w 1261"/>
                  <a:gd name="T89" fmla="*/ 249 h 267"/>
                  <a:gd name="T90" fmla="*/ 1159 w 1261"/>
                  <a:gd name="T91" fmla="*/ 255 h 267"/>
                  <a:gd name="T92" fmla="*/ 1184 w 1261"/>
                  <a:gd name="T93" fmla="*/ 261 h 267"/>
                  <a:gd name="T94" fmla="*/ 1210 w 1261"/>
                  <a:gd name="T95" fmla="*/ 264 h 267"/>
                  <a:gd name="T96" fmla="*/ 1236 w 1261"/>
                  <a:gd name="T97" fmla="*/ 266 h 267"/>
                  <a:gd name="T98" fmla="*/ 1261 w 1261"/>
                  <a:gd name="T99" fmla="*/ 267 h 2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61"/>
                  <a:gd name="T151" fmla="*/ 0 h 267"/>
                  <a:gd name="T152" fmla="*/ 1261 w 1261"/>
                  <a:gd name="T153" fmla="*/ 267 h 26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61" h="267">
                    <a:moveTo>
                      <a:pt x="0" y="267"/>
                    </a:moveTo>
                    <a:lnTo>
                      <a:pt x="13" y="267"/>
                    </a:lnTo>
                    <a:lnTo>
                      <a:pt x="25" y="266"/>
                    </a:lnTo>
                    <a:lnTo>
                      <a:pt x="39" y="266"/>
                    </a:lnTo>
                    <a:lnTo>
                      <a:pt x="51" y="264"/>
                    </a:lnTo>
                    <a:lnTo>
                      <a:pt x="63" y="263"/>
                    </a:lnTo>
                    <a:lnTo>
                      <a:pt x="77" y="261"/>
                    </a:lnTo>
                    <a:lnTo>
                      <a:pt x="89" y="258"/>
                    </a:lnTo>
                    <a:lnTo>
                      <a:pt x="102" y="255"/>
                    </a:lnTo>
                    <a:lnTo>
                      <a:pt x="115" y="254"/>
                    </a:lnTo>
                    <a:lnTo>
                      <a:pt x="127" y="249"/>
                    </a:lnTo>
                    <a:lnTo>
                      <a:pt x="140" y="246"/>
                    </a:lnTo>
                    <a:lnTo>
                      <a:pt x="152" y="242"/>
                    </a:lnTo>
                    <a:lnTo>
                      <a:pt x="166" y="239"/>
                    </a:lnTo>
                    <a:lnTo>
                      <a:pt x="178" y="233"/>
                    </a:lnTo>
                    <a:lnTo>
                      <a:pt x="192" y="228"/>
                    </a:lnTo>
                    <a:lnTo>
                      <a:pt x="204" y="223"/>
                    </a:lnTo>
                    <a:lnTo>
                      <a:pt x="216" y="217"/>
                    </a:lnTo>
                    <a:lnTo>
                      <a:pt x="230" y="211"/>
                    </a:lnTo>
                    <a:lnTo>
                      <a:pt x="242" y="205"/>
                    </a:lnTo>
                    <a:lnTo>
                      <a:pt x="255" y="199"/>
                    </a:lnTo>
                    <a:lnTo>
                      <a:pt x="267" y="193"/>
                    </a:lnTo>
                    <a:lnTo>
                      <a:pt x="281" y="186"/>
                    </a:lnTo>
                    <a:lnTo>
                      <a:pt x="293" y="180"/>
                    </a:lnTo>
                    <a:lnTo>
                      <a:pt x="305" y="172"/>
                    </a:lnTo>
                    <a:lnTo>
                      <a:pt x="319" y="165"/>
                    </a:lnTo>
                    <a:lnTo>
                      <a:pt x="331" y="157"/>
                    </a:lnTo>
                    <a:lnTo>
                      <a:pt x="345" y="149"/>
                    </a:lnTo>
                    <a:lnTo>
                      <a:pt x="357" y="140"/>
                    </a:lnTo>
                    <a:lnTo>
                      <a:pt x="370" y="133"/>
                    </a:lnTo>
                    <a:lnTo>
                      <a:pt x="382" y="125"/>
                    </a:lnTo>
                    <a:lnTo>
                      <a:pt x="394" y="116"/>
                    </a:lnTo>
                    <a:lnTo>
                      <a:pt x="408" y="107"/>
                    </a:lnTo>
                    <a:lnTo>
                      <a:pt x="420" y="99"/>
                    </a:lnTo>
                    <a:lnTo>
                      <a:pt x="434" y="90"/>
                    </a:lnTo>
                    <a:lnTo>
                      <a:pt x="446" y="83"/>
                    </a:lnTo>
                    <a:lnTo>
                      <a:pt x="458" y="74"/>
                    </a:lnTo>
                    <a:lnTo>
                      <a:pt x="472" y="66"/>
                    </a:lnTo>
                    <a:lnTo>
                      <a:pt x="484" y="57"/>
                    </a:lnTo>
                    <a:lnTo>
                      <a:pt x="497" y="50"/>
                    </a:lnTo>
                    <a:lnTo>
                      <a:pt x="509" y="42"/>
                    </a:lnTo>
                    <a:lnTo>
                      <a:pt x="523" y="34"/>
                    </a:lnTo>
                    <a:lnTo>
                      <a:pt x="535" y="28"/>
                    </a:lnTo>
                    <a:lnTo>
                      <a:pt x="547" y="21"/>
                    </a:lnTo>
                    <a:lnTo>
                      <a:pt x="561" y="16"/>
                    </a:lnTo>
                    <a:lnTo>
                      <a:pt x="573" y="12"/>
                    </a:lnTo>
                    <a:lnTo>
                      <a:pt x="587" y="7"/>
                    </a:lnTo>
                    <a:lnTo>
                      <a:pt x="599" y="4"/>
                    </a:lnTo>
                    <a:lnTo>
                      <a:pt x="611" y="1"/>
                    </a:lnTo>
                    <a:lnTo>
                      <a:pt x="624" y="0"/>
                    </a:lnTo>
                    <a:lnTo>
                      <a:pt x="637" y="0"/>
                    </a:lnTo>
                    <a:lnTo>
                      <a:pt x="650" y="1"/>
                    </a:lnTo>
                    <a:lnTo>
                      <a:pt x="662" y="4"/>
                    </a:lnTo>
                    <a:lnTo>
                      <a:pt x="676" y="7"/>
                    </a:lnTo>
                    <a:lnTo>
                      <a:pt x="688" y="12"/>
                    </a:lnTo>
                    <a:lnTo>
                      <a:pt x="700" y="16"/>
                    </a:lnTo>
                    <a:lnTo>
                      <a:pt x="714" y="21"/>
                    </a:lnTo>
                    <a:lnTo>
                      <a:pt x="726" y="28"/>
                    </a:lnTo>
                    <a:lnTo>
                      <a:pt x="739" y="34"/>
                    </a:lnTo>
                    <a:lnTo>
                      <a:pt x="752" y="42"/>
                    </a:lnTo>
                    <a:lnTo>
                      <a:pt x="764" y="50"/>
                    </a:lnTo>
                    <a:lnTo>
                      <a:pt x="777" y="57"/>
                    </a:lnTo>
                    <a:lnTo>
                      <a:pt x="789" y="66"/>
                    </a:lnTo>
                    <a:lnTo>
                      <a:pt x="803" y="74"/>
                    </a:lnTo>
                    <a:lnTo>
                      <a:pt x="815" y="83"/>
                    </a:lnTo>
                    <a:lnTo>
                      <a:pt x="827" y="90"/>
                    </a:lnTo>
                    <a:lnTo>
                      <a:pt x="841" y="99"/>
                    </a:lnTo>
                    <a:lnTo>
                      <a:pt x="853" y="107"/>
                    </a:lnTo>
                    <a:lnTo>
                      <a:pt x="866" y="116"/>
                    </a:lnTo>
                    <a:lnTo>
                      <a:pt x="879" y="125"/>
                    </a:lnTo>
                    <a:lnTo>
                      <a:pt x="892" y="133"/>
                    </a:lnTo>
                    <a:lnTo>
                      <a:pt x="904" y="140"/>
                    </a:lnTo>
                    <a:lnTo>
                      <a:pt x="916" y="149"/>
                    </a:lnTo>
                    <a:lnTo>
                      <a:pt x="930" y="157"/>
                    </a:lnTo>
                    <a:lnTo>
                      <a:pt x="942" y="165"/>
                    </a:lnTo>
                    <a:lnTo>
                      <a:pt x="956" y="172"/>
                    </a:lnTo>
                    <a:lnTo>
                      <a:pt x="968" y="180"/>
                    </a:lnTo>
                    <a:lnTo>
                      <a:pt x="980" y="186"/>
                    </a:lnTo>
                    <a:lnTo>
                      <a:pt x="994" y="193"/>
                    </a:lnTo>
                    <a:lnTo>
                      <a:pt x="1006" y="199"/>
                    </a:lnTo>
                    <a:lnTo>
                      <a:pt x="1019" y="205"/>
                    </a:lnTo>
                    <a:lnTo>
                      <a:pt x="1031" y="211"/>
                    </a:lnTo>
                    <a:lnTo>
                      <a:pt x="1045" y="217"/>
                    </a:lnTo>
                    <a:lnTo>
                      <a:pt x="1057" y="223"/>
                    </a:lnTo>
                    <a:lnTo>
                      <a:pt x="1069" y="228"/>
                    </a:lnTo>
                    <a:lnTo>
                      <a:pt x="1083" y="233"/>
                    </a:lnTo>
                    <a:lnTo>
                      <a:pt x="1095" y="239"/>
                    </a:lnTo>
                    <a:lnTo>
                      <a:pt x="1109" y="242"/>
                    </a:lnTo>
                    <a:lnTo>
                      <a:pt x="1121" y="246"/>
                    </a:lnTo>
                    <a:lnTo>
                      <a:pt x="1134" y="249"/>
                    </a:lnTo>
                    <a:lnTo>
                      <a:pt x="1146" y="254"/>
                    </a:lnTo>
                    <a:lnTo>
                      <a:pt x="1159" y="255"/>
                    </a:lnTo>
                    <a:lnTo>
                      <a:pt x="1172" y="258"/>
                    </a:lnTo>
                    <a:lnTo>
                      <a:pt x="1184" y="261"/>
                    </a:lnTo>
                    <a:lnTo>
                      <a:pt x="1198" y="263"/>
                    </a:lnTo>
                    <a:lnTo>
                      <a:pt x="1210" y="264"/>
                    </a:lnTo>
                    <a:lnTo>
                      <a:pt x="1222" y="266"/>
                    </a:lnTo>
                    <a:lnTo>
                      <a:pt x="1236" y="266"/>
                    </a:lnTo>
                    <a:lnTo>
                      <a:pt x="1248" y="267"/>
                    </a:lnTo>
                    <a:lnTo>
                      <a:pt x="1261" y="267"/>
                    </a:lnTo>
                  </a:path>
                </a:pathLst>
              </a:custGeom>
              <a:noFill/>
              <a:ln w="26988">
                <a:solidFill>
                  <a:srgbClr val="0000FF"/>
                </a:solidFill>
                <a:prstDash val="dash"/>
                <a:round/>
                <a:headEnd/>
                <a:tailEnd/>
              </a:ln>
            </p:spPr>
            <p:txBody>
              <a:bodyPr/>
              <a:lstStyle/>
              <a:p>
                <a:endParaRPr lang="en-US">
                  <a:solidFill>
                    <a:srgbClr val="000000"/>
                  </a:solidFill>
                </a:endParaRPr>
              </a:p>
            </p:txBody>
          </p:sp>
          <p:sp>
            <p:nvSpPr>
              <p:cNvPr id="22616" name="Line 5"/>
              <p:cNvSpPr>
                <a:spLocks noChangeShapeType="1"/>
              </p:cNvSpPr>
              <p:nvPr/>
            </p:nvSpPr>
            <p:spPr bwMode="auto">
              <a:xfrm>
                <a:off x="2522" y="1916"/>
                <a:ext cx="1306" cy="3"/>
              </a:xfrm>
              <a:prstGeom prst="line">
                <a:avLst/>
              </a:prstGeom>
              <a:noFill/>
              <a:ln w="25400">
                <a:solidFill>
                  <a:schemeClr val="tx1"/>
                </a:solidFill>
                <a:round/>
                <a:headEnd/>
                <a:tailEnd type="triangle" w="med" len="med"/>
              </a:ln>
            </p:spPr>
            <p:txBody>
              <a:bodyPr wrap="none" anchor="ctr"/>
              <a:lstStyle/>
              <a:p>
                <a:endParaRPr lang="fr-FR"/>
              </a:p>
            </p:txBody>
          </p:sp>
          <p:sp>
            <p:nvSpPr>
              <p:cNvPr id="22617" name="Line 6"/>
              <p:cNvSpPr>
                <a:spLocks noChangeShapeType="1"/>
              </p:cNvSpPr>
              <p:nvPr/>
            </p:nvSpPr>
            <p:spPr bwMode="auto">
              <a:xfrm flipH="1" flipV="1">
                <a:off x="2582" y="1160"/>
                <a:ext cx="3" cy="1512"/>
              </a:xfrm>
              <a:prstGeom prst="line">
                <a:avLst/>
              </a:prstGeom>
              <a:noFill/>
              <a:ln w="25400">
                <a:solidFill>
                  <a:schemeClr val="tx1"/>
                </a:solidFill>
                <a:round/>
                <a:headEnd/>
                <a:tailEnd type="triangle" w="med" len="med"/>
              </a:ln>
            </p:spPr>
            <p:txBody>
              <a:bodyPr wrap="none" anchor="ctr"/>
              <a:lstStyle/>
              <a:p>
                <a:endParaRPr lang="fr-FR"/>
              </a:p>
            </p:txBody>
          </p:sp>
          <p:sp>
            <p:nvSpPr>
              <p:cNvPr id="22618" name="Rectangle 10"/>
              <p:cNvSpPr>
                <a:spLocks noChangeArrowheads="1"/>
              </p:cNvSpPr>
              <p:nvPr/>
            </p:nvSpPr>
            <p:spPr bwMode="auto">
              <a:xfrm>
                <a:off x="2890" y="1433"/>
                <a:ext cx="159" cy="289"/>
              </a:xfrm>
              <a:prstGeom prst="rect">
                <a:avLst/>
              </a:prstGeom>
              <a:noFill/>
              <a:ln w="9525">
                <a:noFill/>
                <a:miter lim="800000"/>
                <a:headEnd/>
                <a:tailEnd/>
              </a:ln>
            </p:spPr>
            <p:txBody>
              <a:bodyPr wrap="none">
                <a:spAutoFit/>
              </a:bodyPr>
              <a:lstStyle/>
              <a:p>
                <a:pPr eaLnBrk="0" hangingPunct="0"/>
                <a:endParaRPr lang="en-US" baseline="-25000">
                  <a:solidFill>
                    <a:srgbClr val="FF0000"/>
                  </a:solidFill>
                  <a:sym typeface="Math1"/>
                </a:endParaRPr>
              </a:p>
            </p:txBody>
          </p:sp>
          <p:sp>
            <p:nvSpPr>
              <p:cNvPr id="22619" name="Line 11"/>
              <p:cNvSpPr>
                <a:spLocks noChangeShapeType="1"/>
              </p:cNvSpPr>
              <p:nvPr/>
            </p:nvSpPr>
            <p:spPr bwMode="auto">
              <a:xfrm flipH="1">
                <a:off x="3830" y="1916"/>
                <a:ext cx="0" cy="41"/>
              </a:xfrm>
              <a:prstGeom prst="line">
                <a:avLst/>
              </a:prstGeom>
              <a:noFill/>
              <a:ln w="9525">
                <a:solidFill>
                  <a:schemeClr val="tx1"/>
                </a:solidFill>
                <a:round/>
                <a:headEnd/>
                <a:tailEnd/>
              </a:ln>
            </p:spPr>
            <p:txBody>
              <a:bodyPr wrap="none" anchor="ctr"/>
              <a:lstStyle/>
              <a:p>
                <a:endParaRPr lang="fr-FR"/>
              </a:p>
            </p:txBody>
          </p:sp>
        </p:grpSp>
      </p:grpSp>
      <p:graphicFrame>
        <p:nvGraphicFramePr>
          <p:cNvPr id="22530" name="Object 2"/>
          <p:cNvGraphicFramePr>
            <a:graphicFrameLocks noChangeAspect="1"/>
          </p:cNvGraphicFramePr>
          <p:nvPr/>
        </p:nvGraphicFramePr>
        <p:xfrm>
          <a:off x="1816100" y="5788025"/>
          <a:ext cx="377825" cy="265113"/>
        </p:xfrm>
        <a:graphic>
          <a:graphicData uri="http://schemas.openxmlformats.org/presentationml/2006/ole">
            <p:oleObj spid="_x0000_s237570" name="Equation" r:id="rId3" imgW="545863" imgH="380835" progId="">
              <p:embed/>
            </p:oleObj>
          </a:graphicData>
        </a:graphic>
      </p:graphicFrame>
      <p:graphicFrame>
        <p:nvGraphicFramePr>
          <p:cNvPr id="22531" name="Object 3"/>
          <p:cNvGraphicFramePr>
            <a:graphicFrameLocks noChangeAspect="1"/>
          </p:cNvGraphicFramePr>
          <p:nvPr/>
        </p:nvGraphicFramePr>
        <p:xfrm>
          <a:off x="1939925" y="5380038"/>
          <a:ext cx="255588" cy="263525"/>
        </p:xfrm>
        <a:graphic>
          <a:graphicData uri="http://schemas.openxmlformats.org/presentationml/2006/ole">
            <p:oleObj spid="_x0000_s237571" name="Equation" r:id="rId4" imgW="368300" imgH="381000" progId="">
              <p:embed/>
            </p:oleObj>
          </a:graphicData>
        </a:graphic>
      </p:graphicFrame>
      <p:grpSp>
        <p:nvGrpSpPr>
          <p:cNvPr id="11" name="Groupe 470"/>
          <p:cNvGrpSpPr>
            <a:grpSpLocks/>
          </p:cNvGrpSpPr>
          <p:nvPr/>
        </p:nvGrpSpPr>
        <p:grpSpPr bwMode="auto">
          <a:xfrm>
            <a:off x="5867400" y="4997450"/>
            <a:ext cx="1528763" cy="1450975"/>
            <a:chOff x="3354649" y="1922597"/>
            <a:chExt cx="2404348" cy="2282758"/>
          </a:xfrm>
        </p:grpSpPr>
        <p:sp>
          <p:nvSpPr>
            <p:cNvPr id="472" name="Rectangle 471"/>
            <p:cNvSpPr/>
            <p:nvPr/>
          </p:nvSpPr>
          <p:spPr>
            <a:xfrm>
              <a:off x="3474492" y="1922597"/>
              <a:ext cx="2264531" cy="467042"/>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73" name="Rectangle 472"/>
            <p:cNvSpPr/>
            <p:nvPr/>
          </p:nvSpPr>
          <p:spPr>
            <a:xfrm>
              <a:off x="3474492" y="3738314"/>
              <a:ext cx="2264531" cy="46704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12" name="Group 93"/>
            <p:cNvGrpSpPr>
              <a:grpSpLocks/>
            </p:cNvGrpSpPr>
            <p:nvPr/>
          </p:nvGrpSpPr>
          <p:grpSpPr bwMode="auto">
            <a:xfrm>
              <a:off x="3354649" y="1922597"/>
              <a:ext cx="2404348" cy="2282670"/>
              <a:chOff x="2522" y="1160"/>
              <a:chExt cx="1317" cy="1512"/>
            </a:xfrm>
          </p:grpSpPr>
          <p:sp>
            <p:nvSpPr>
              <p:cNvPr id="22605" name="Freeform 3"/>
              <p:cNvSpPr>
                <a:spLocks/>
              </p:cNvSpPr>
              <p:nvPr/>
            </p:nvSpPr>
            <p:spPr bwMode="auto">
              <a:xfrm>
                <a:off x="2576" y="1485"/>
                <a:ext cx="1261" cy="267"/>
              </a:xfrm>
              <a:custGeom>
                <a:avLst/>
                <a:gdLst>
                  <a:gd name="T0" fmla="*/ 13 w 1261"/>
                  <a:gd name="T1" fmla="*/ 1 h 267"/>
                  <a:gd name="T2" fmla="*/ 39 w 1261"/>
                  <a:gd name="T3" fmla="*/ 1 h 267"/>
                  <a:gd name="T4" fmla="*/ 63 w 1261"/>
                  <a:gd name="T5" fmla="*/ 4 h 267"/>
                  <a:gd name="T6" fmla="*/ 89 w 1261"/>
                  <a:gd name="T7" fmla="*/ 9 h 267"/>
                  <a:gd name="T8" fmla="*/ 115 w 1261"/>
                  <a:gd name="T9" fmla="*/ 15 h 267"/>
                  <a:gd name="T10" fmla="*/ 140 w 1261"/>
                  <a:gd name="T11" fmla="*/ 21 h 267"/>
                  <a:gd name="T12" fmla="*/ 166 w 1261"/>
                  <a:gd name="T13" fmla="*/ 30 h 267"/>
                  <a:gd name="T14" fmla="*/ 192 w 1261"/>
                  <a:gd name="T15" fmla="*/ 39 h 267"/>
                  <a:gd name="T16" fmla="*/ 216 w 1261"/>
                  <a:gd name="T17" fmla="*/ 49 h 267"/>
                  <a:gd name="T18" fmla="*/ 242 w 1261"/>
                  <a:gd name="T19" fmla="*/ 62 h 267"/>
                  <a:gd name="T20" fmla="*/ 267 w 1261"/>
                  <a:gd name="T21" fmla="*/ 74 h 267"/>
                  <a:gd name="T22" fmla="*/ 293 w 1261"/>
                  <a:gd name="T23" fmla="*/ 89 h 267"/>
                  <a:gd name="T24" fmla="*/ 319 w 1261"/>
                  <a:gd name="T25" fmla="*/ 102 h 267"/>
                  <a:gd name="T26" fmla="*/ 345 w 1261"/>
                  <a:gd name="T27" fmla="*/ 119 h 267"/>
                  <a:gd name="T28" fmla="*/ 370 w 1261"/>
                  <a:gd name="T29" fmla="*/ 134 h 267"/>
                  <a:gd name="T30" fmla="*/ 394 w 1261"/>
                  <a:gd name="T31" fmla="*/ 151 h 267"/>
                  <a:gd name="T32" fmla="*/ 420 w 1261"/>
                  <a:gd name="T33" fmla="*/ 167 h 267"/>
                  <a:gd name="T34" fmla="*/ 446 w 1261"/>
                  <a:gd name="T35" fmla="*/ 186 h 267"/>
                  <a:gd name="T36" fmla="*/ 472 w 1261"/>
                  <a:gd name="T37" fmla="*/ 202 h 267"/>
                  <a:gd name="T38" fmla="*/ 497 w 1261"/>
                  <a:gd name="T39" fmla="*/ 217 h 267"/>
                  <a:gd name="T40" fmla="*/ 523 w 1261"/>
                  <a:gd name="T41" fmla="*/ 232 h 267"/>
                  <a:gd name="T42" fmla="*/ 547 w 1261"/>
                  <a:gd name="T43" fmla="*/ 246 h 267"/>
                  <a:gd name="T44" fmla="*/ 573 w 1261"/>
                  <a:gd name="T45" fmla="*/ 257 h 267"/>
                  <a:gd name="T46" fmla="*/ 599 w 1261"/>
                  <a:gd name="T47" fmla="*/ 264 h 267"/>
                  <a:gd name="T48" fmla="*/ 624 w 1261"/>
                  <a:gd name="T49" fmla="*/ 267 h 267"/>
                  <a:gd name="T50" fmla="*/ 650 w 1261"/>
                  <a:gd name="T51" fmla="*/ 266 h 267"/>
                  <a:gd name="T52" fmla="*/ 676 w 1261"/>
                  <a:gd name="T53" fmla="*/ 260 h 267"/>
                  <a:gd name="T54" fmla="*/ 700 w 1261"/>
                  <a:gd name="T55" fmla="*/ 251 h 267"/>
                  <a:gd name="T56" fmla="*/ 726 w 1261"/>
                  <a:gd name="T57" fmla="*/ 240 h 267"/>
                  <a:gd name="T58" fmla="*/ 752 w 1261"/>
                  <a:gd name="T59" fmla="*/ 225 h 267"/>
                  <a:gd name="T60" fmla="*/ 777 w 1261"/>
                  <a:gd name="T61" fmla="*/ 210 h 267"/>
                  <a:gd name="T62" fmla="*/ 803 w 1261"/>
                  <a:gd name="T63" fmla="*/ 193 h 267"/>
                  <a:gd name="T64" fmla="*/ 827 w 1261"/>
                  <a:gd name="T65" fmla="*/ 176 h 267"/>
                  <a:gd name="T66" fmla="*/ 853 w 1261"/>
                  <a:gd name="T67" fmla="*/ 160 h 267"/>
                  <a:gd name="T68" fmla="*/ 879 w 1261"/>
                  <a:gd name="T69" fmla="*/ 143 h 267"/>
                  <a:gd name="T70" fmla="*/ 904 w 1261"/>
                  <a:gd name="T71" fmla="*/ 127 h 267"/>
                  <a:gd name="T72" fmla="*/ 930 w 1261"/>
                  <a:gd name="T73" fmla="*/ 110 h 267"/>
                  <a:gd name="T74" fmla="*/ 956 w 1261"/>
                  <a:gd name="T75" fmla="*/ 95 h 267"/>
                  <a:gd name="T76" fmla="*/ 980 w 1261"/>
                  <a:gd name="T77" fmla="*/ 81 h 267"/>
                  <a:gd name="T78" fmla="*/ 1006 w 1261"/>
                  <a:gd name="T79" fmla="*/ 68 h 267"/>
                  <a:gd name="T80" fmla="*/ 1031 w 1261"/>
                  <a:gd name="T81" fmla="*/ 56 h 267"/>
                  <a:gd name="T82" fmla="*/ 1057 w 1261"/>
                  <a:gd name="T83" fmla="*/ 45 h 267"/>
                  <a:gd name="T84" fmla="*/ 1083 w 1261"/>
                  <a:gd name="T85" fmla="*/ 34 h 267"/>
                  <a:gd name="T86" fmla="*/ 1109 w 1261"/>
                  <a:gd name="T87" fmla="*/ 25 h 267"/>
                  <a:gd name="T88" fmla="*/ 1134 w 1261"/>
                  <a:gd name="T89" fmla="*/ 18 h 267"/>
                  <a:gd name="T90" fmla="*/ 1159 w 1261"/>
                  <a:gd name="T91" fmla="*/ 12 h 267"/>
                  <a:gd name="T92" fmla="*/ 1184 w 1261"/>
                  <a:gd name="T93" fmla="*/ 7 h 267"/>
                  <a:gd name="T94" fmla="*/ 1210 w 1261"/>
                  <a:gd name="T95" fmla="*/ 3 h 267"/>
                  <a:gd name="T96" fmla="*/ 1236 w 1261"/>
                  <a:gd name="T97" fmla="*/ 1 h 267"/>
                  <a:gd name="T98" fmla="*/ 1261 w 1261"/>
                  <a:gd name="T99" fmla="*/ 0 h 2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61"/>
                  <a:gd name="T151" fmla="*/ 0 h 267"/>
                  <a:gd name="T152" fmla="*/ 1261 w 1261"/>
                  <a:gd name="T153" fmla="*/ 267 h 26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61" h="267">
                    <a:moveTo>
                      <a:pt x="0" y="0"/>
                    </a:moveTo>
                    <a:lnTo>
                      <a:pt x="13" y="1"/>
                    </a:lnTo>
                    <a:lnTo>
                      <a:pt x="25" y="1"/>
                    </a:lnTo>
                    <a:lnTo>
                      <a:pt x="39" y="1"/>
                    </a:lnTo>
                    <a:lnTo>
                      <a:pt x="51" y="3"/>
                    </a:lnTo>
                    <a:lnTo>
                      <a:pt x="63" y="4"/>
                    </a:lnTo>
                    <a:lnTo>
                      <a:pt x="77" y="7"/>
                    </a:lnTo>
                    <a:lnTo>
                      <a:pt x="89" y="9"/>
                    </a:lnTo>
                    <a:lnTo>
                      <a:pt x="102" y="12"/>
                    </a:lnTo>
                    <a:lnTo>
                      <a:pt x="115" y="15"/>
                    </a:lnTo>
                    <a:lnTo>
                      <a:pt x="127" y="18"/>
                    </a:lnTo>
                    <a:lnTo>
                      <a:pt x="140" y="21"/>
                    </a:lnTo>
                    <a:lnTo>
                      <a:pt x="152" y="25"/>
                    </a:lnTo>
                    <a:lnTo>
                      <a:pt x="166" y="30"/>
                    </a:lnTo>
                    <a:lnTo>
                      <a:pt x="178" y="34"/>
                    </a:lnTo>
                    <a:lnTo>
                      <a:pt x="192" y="39"/>
                    </a:lnTo>
                    <a:lnTo>
                      <a:pt x="204" y="45"/>
                    </a:lnTo>
                    <a:lnTo>
                      <a:pt x="216" y="49"/>
                    </a:lnTo>
                    <a:lnTo>
                      <a:pt x="230" y="56"/>
                    </a:lnTo>
                    <a:lnTo>
                      <a:pt x="242" y="62"/>
                    </a:lnTo>
                    <a:lnTo>
                      <a:pt x="255" y="68"/>
                    </a:lnTo>
                    <a:lnTo>
                      <a:pt x="267" y="74"/>
                    </a:lnTo>
                    <a:lnTo>
                      <a:pt x="281" y="81"/>
                    </a:lnTo>
                    <a:lnTo>
                      <a:pt x="293" y="89"/>
                    </a:lnTo>
                    <a:lnTo>
                      <a:pt x="305" y="95"/>
                    </a:lnTo>
                    <a:lnTo>
                      <a:pt x="319" y="102"/>
                    </a:lnTo>
                    <a:lnTo>
                      <a:pt x="331" y="110"/>
                    </a:lnTo>
                    <a:lnTo>
                      <a:pt x="345" y="119"/>
                    </a:lnTo>
                    <a:lnTo>
                      <a:pt x="357" y="127"/>
                    </a:lnTo>
                    <a:lnTo>
                      <a:pt x="370" y="134"/>
                    </a:lnTo>
                    <a:lnTo>
                      <a:pt x="382" y="143"/>
                    </a:lnTo>
                    <a:lnTo>
                      <a:pt x="394" y="151"/>
                    </a:lnTo>
                    <a:lnTo>
                      <a:pt x="408" y="160"/>
                    </a:lnTo>
                    <a:lnTo>
                      <a:pt x="420" y="167"/>
                    </a:lnTo>
                    <a:lnTo>
                      <a:pt x="434" y="176"/>
                    </a:lnTo>
                    <a:lnTo>
                      <a:pt x="446" y="186"/>
                    </a:lnTo>
                    <a:lnTo>
                      <a:pt x="458" y="193"/>
                    </a:lnTo>
                    <a:lnTo>
                      <a:pt x="472" y="202"/>
                    </a:lnTo>
                    <a:lnTo>
                      <a:pt x="484" y="210"/>
                    </a:lnTo>
                    <a:lnTo>
                      <a:pt x="497" y="217"/>
                    </a:lnTo>
                    <a:lnTo>
                      <a:pt x="509" y="225"/>
                    </a:lnTo>
                    <a:lnTo>
                      <a:pt x="523" y="232"/>
                    </a:lnTo>
                    <a:lnTo>
                      <a:pt x="535" y="240"/>
                    </a:lnTo>
                    <a:lnTo>
                      <a:pt x="547" y="246"/>
                    </a:lnTo>
                    <a:lnTo>
                      <a:pt x="561" y="251"/>
                    </a:lnTo>
                    <a:lnTo>
                      <a:pt x="573" y="257"/>
                    </a:lnTo>
                    <a:lnTo>
                      <a:pt x="587" y="260"/>
                    </a:lnTo>
                    <a:lnTo>
                      <a:pt x="599" y="264"/>
                    </a:lnTo>
                    <a:lnTo>
                      <a:pt x="611" y="266"/>
                    </a:lnTo>
                    <a:lnTo>
                      <a:pt x="624" y="267"/>
                    </a:lnTo>
                    <a:lnTo>
                      <a:pt x="637" y="267"/>
                    </a:lnTo>
                    <a:lnTo>
                      <a:pt x="650" y="266"/>
                    </a:lnTo>
                    <a:lnTo>
                      <a:pt x="662" y="264"/>
                    </a:lnTo>
                    <a:lnTo>
                      <a:pt x="676" y="260"/>
                    </a:lnTo>
                    <a:lnTo>
                      <a:pt x="688" y="257"/>
                    </a:lnTo>
                    <a:lnTo>
                      <a:pt x="700" y="251"/>
                    </a:lnTo>
                    <a:lnTo>
                      <a:pt x="714" y="246"/>
                    </a:lnTo>
                    <a:lnTo>
                      <a:pt x="726" y="240"/>
                    </a:lnTo>
                    <a:lnTo>
                      <a:pt x="739" y="232"/>
                    </a:lnTo>
                    <a:lnTo>
                      <a:pt x="752" y="225"/>
                    </a:lnTo>
                    <a:lnTo>
                      <a:pt x="764" y="217"/>
                    </a:lnTo>
                    <a:lnTo>
                      <a:pt x="777" y="210"/>
                    </a:lnTo>
                    <a:lnTo>
                      <a:pt x="789" y="202"/>
                    </a:lnTo>
                    <a:lnTo>
                      <a:pt x="803" y="193"/>
                    </a:lnTo>
                    <a:lnTo>
                      <a:pt x="815" y="186"/>
                    </a:lnTo>
                    <a:lnTo>
                      <a:pt x="827" y="176"/>
                    </a:lnTo>
                    <a:lnTo>
                      <a:pt x="841" y="167"/>
                    </a:lnTo>
                    <a:lnTo>
                      <a:pt x="853" y="160"/>
                    </a:lnTo>
                    <a:lnTo>
                      <a:pt x="866" y="151"/>
                    </a:lnTo>
                    <a:lnTo>
                      <a:pt x="879" y="143"/>
                    </a:lnTo>
                    <a:lnTo>
                      <a:pt x="892" y="134"/>
                    </a:lnTo>
                    <a:lnTo>
                      <a:pt x="904" y="127"/>
                    </a:lnTo>
                    <a:lnTo>
                      <a:pt x="916" y="119"/>
                    </a:lnTo>
                    <a:lnTo>
                      <a:pt x="930" y="110"/>
                    </a:lnTo>
                    <a:lnTo>
                      <a:pt x="942" y="102"/>
                    </a:lnTo>
                    <a:lnTo>
                      <a:pt x="956" y="95"/>
                    </a:lnTo>
                    <a:lnTo>
                      <a:pt x="968" y="89"/>
                    </a:lnTo>
                    <a:lnTo>
                      <a:pt x="980" y="81"/>
                    </a:lnTo>
                    <a:lnTo>
                      <a:pt x="994" y="74"/>
                    </a:lnTo>
                    <a:lnTo>
                      <a:pt x="1006" y="68"/>
                    </a:lnTo>
                    <a:lnTo>
                      <a:pt x="1019" y="62"/>
                    </a:lnTo>
                    <a:lnTo>
                      <a:pt x="1031" y="56"/>
                    </a:lnTo>
                    <a:lnTo>
                      <a:pt x="1045" y="49"/>
                    </a:lnTo>
                    <a:lnTo>
                      <a:pt x="1057" y="45"/>
                    </a:lnTo>
                    <a:lnTo>
                      <a:pt x="1069" y="39"/>
                    </a:lnTo>
                    <a:lnTo>
                      <a:pt x="1083" y="34"/>
                    </a:lnTo>
                    <a:lnTo>
                      <a:pt x="1095" y="30"/>
                    </a:lnTo>
                    <a:lnTo>
                      <a:pt x="1109" y="25"/>
                    </a:lnTo>
                    <a:lnTo>
                      <a:pt x="1121" y="21"/>
                    </a:lnTo>
                    <a:lnTo>
                      <a:pt x="1134" y="18"/>
                    </a:lnTo>
                    <a:lnTo>
                      <a:pt x="1146" y="15"/>
                    </a:lnTo>
                    <a:lnTo>
                      <a:pt x="1159" y="12"/>
                    </a:lnTo>
                    <a:lnTo>
                      <a:pt x="1172" y="9"/>
                    </a:lnTo>
                    <a:lnTo>
                      <a:pt x="1184" y="7"/>
                    </a:lnTo>
                    <a:lnTo>
                      <a:pt x="1198" y="4"/>
                    </a:lnTo>
                    <a:lnTo>
                      <a:pt x="1210" y="3"/>
                    </a:lnTo>
                    <a:lnTo>
                      <a:pt x="1222" y="1"/>
                    </a:lnTo>
                    <a:lnTo>
                      <a:pt x="1236" y="1"/>
                    </a:lnTo>
                    <a:lnTo>
                      <a:pt x="1248" y="1"/>
                    </a:lnTo>
                    <a:lnTo>
                      <a:pt x="1261" y="0"/>
                    </a:lnTo>
                  </a:path>
                </a:pathLst>
              </a:custGeom>
              <a:noFill/>
              <a:ln w="26988">
                <a:solidFill>
                  <a:srgbClr val="FF0000"/>
                </a:solidFill>
                <a:prstDash val="dash"/>
                <a:round/>
                <a:headEnd/>
                <a:tailEnd/>
              </a:ln>
            </p:spPr>
            <p:txBody>
              <a:bodyPr/>
              <a:lstStyle/>
              <a:p>
                <a:endParaRPr lang="en-US">
                  <a:solidFill>
                    <a:srgbClr val="000000"/>
                  </a:solidFill>
                </a:endParaRPr>
              </a:p>
            </p:txBody>
          </p:sp>
          <p:sp>
            <p:nvSpPr>
              <p:cNvPr id="22606" name="Freeform 4"/>
              <p:cNvSpPr>
                <a:spLocks/>
              </p:cNvSpPr>
              <p:nvPr/>
            </p:nvSpPr>
            <p:spPr bwMode="auto">
              <a:xfrm>
                <a:off x="2578" y="2087"/>
                <a:ext cx="1261" cy="267"/>
              </a:xfrm>
              <a:custGeom>
                <a:avLst/>
                <a:gdLst>
                  <a:gd name="T0" fmla="*/ 13 w 1261"/>
                  <a:gd name="T1" fmla="*/ 267 h 267"/>
                  <a:gd name="T2" fmla="*/ 39 w 1261"/>
                  <a:gd name="T3" fmla="*/ 266 h 267"/>
                  <a:gd name="T4" fmla="*/ 63 w 1261"/>
                  <a:gd name="T5" fmla="*/ 263 h 267"/>
                  <a:gd name="T6" fmla="*/ 89 w 1261"/>
                  <a:gd name="T7" fmla="*/ 258 h 267"/>
                  <a:gd name="T8" fmla="*/ 115 w 1261"/>
                  <a:gd name="T9" fmla="*/ 254 h 267"/>
                  <a:gd name="T10" fmla="*/ 140 w 1261"/>
                  <a:gd name="T11" fmla="*/ 246 h 267"/>
                  <a:gd name="T12" fmla="*/ 166 w 1261"/>
                  <a:gd name="T13" fmla="*/ 239 h 267"/>
                  <a:gd name="T14" fmla="*/ 192 w 1261"/>
                  <a:gd name="T15" fmla="*/ 228 h 267"/>
                  <a:gd name="T16" fmla="*/ 216 w 1261"/>
                  <a:gd name="T17" fmla="*/ 217 h 267"/>
                  <a:gd name="T18" fmla="*/ 242 w 1261"/>
                  <a:gd name="T19" fmla="*/ 205 h 267"/>
                  <a:gd name="T20" fmla="*/ 267 w 1261"/>
                  <a:gd name="T21" fmla="*/ 193 h 267"/>
                  <a:gd name="T22" fmla="*/ 293 w 1261"/>
                  <a:gd name="T23" fmla="*/ 180 h 267"/>
                  <a:gd name="T24" fmla="*/ 319 w 1261"/>
                  <a:gd name="T25" fmla="*/ 165 h 267"/>
                  <a:gd name="T26" fmla="*/ 345 w 1261"/>
                  <a:gd name="T27" fmla="*/ 149 h 267"/>
                  <a:gd name="T28" fmla="*/ 370 w 1261"/>
                  <a:gd name="T29" fmla="*/ 133 h 267"/>
                  <a:gd name="T30" fmla="*/ 394 w 1261"/>
                  <a:gd name="T31" fmla="*/ 116 h 267"/>
                  <a:gd name="T32" fmla="*/ 420 w 1261"/>
                  <a:gd name="T33" fmla="*/ 99 h 267"/>
                  <a:gd name="T34" fmla="*/ 446 w 1261"/>
                  <a:gd name="T35" fmla="*/ 83 h 267"/>
                  <a:gd name="T36" fmla="*/ 472 w 1261"/>
                  <a:gd name="T37" fmla="*/ 66 h 267"/>
                  <a:gd name="T38" fmla="*/ 497 w 1261"/>
                  <a:gd name="T39" fmla="*/ 50 h 267"/>
                  <a:gd name="T40" fmla="*/ 523 w 1261"/>
                  <a:gd name="T41" fmla="*/ 34 h 267"/>
                  <a:gd name="T42" fmla="*/ 547 w 1261"/>
                  <a:gd name="T43" fmla="*/ 21 h 267"/>
                  <a:gd name="T44" fmla="*/ 573 w 1261"/>
                  <a:gd name="T45" fmla="*/ 12 h 267"/>
                  <a:gd name="T46" fmla="*/ 599 w 1261"/>
                  <a:gd name="T47" fmla="*/ 4 h 267"/>
                  <a:gd name="T48" fmla="*/ 624 w 1261"/>
                  <a:gd name="T49" fmla="*/ 0 h 267"/>
                  <a:gd name="T50" fmla="*/ 650 w 1261"/>
                  <a:gd name="T51" fmla="*/ 1 h 267"/>
                  <a:gd name="T52" fmla="*/ 676 w 1261"/>
                  <a:gd name="T53" fmla="*/ 7 h 267"/>
                  <a:gd name="T54" fmla="*/ 700 w 1261"/>
                  <a:gd name="T55" fmla="*/ 16 h 267"/>
                  <a:gd name="T56" fmla="*/ 726 w 1261"/>
                  <a:gd name="T57" fmla="*/ 28 h 267"/>
                  <a:gd name="T58" fmla="*/ 752 w 1261"/>
                  <a:gd name="T59" fmla="*/ 42 h 267"/>
                  <a:gd name="T60" fmla="*/ 777 w 1261"/>
                  <a:gd name="T61" fmla="*/ 57 h 267"/>
                  <a:gd name="T62" fmla="*/ 803 w 1261"/>
                  <a:gd name="T63" fmla="*/ 74 h 267"/>
                  <a:gd name="T64" fmla="*/ 827 w 1261"/>
                  <a:gd name="T65" fmla="*/ 90 h 267"/>
                  <a:gd name="T66" fmla="*/ 853 w 1261"/>
                  <a:gd name="T67" fmla="*/ 107 h 267"/>
                  <a:gd name="T68" fmla="*/ 879 w 1261"/>
                  <a:gd name="T69" fmla="*/ 125 h 267"/>
                  <a:gd name="T70" fmla="*/ 904 w 1261"/>
                  <a:gd name="T71" fmla="*/ 140 h 267"/>
                  <a:gd name="T72" fmla="*/ 930 w 1261"/>
                  <a:gd name="T73" fmla="*/ 157 h 267"/>
                  <a:gd name="T74" fmla="*/ 956 w 1261"/>
                  <a:gd name="T75" fmla="*/ 172 h 267"/>
                  <a:gd name="T76" fmla="*/ 980 w 1261"/>
                  <a:gd name="T77" fmla="*/ 186 h 267"/>
                  <a:gd name="T78" fmla="*/ 1006 w 1261"/>
                  <a:gd name="T79" fmla="*/ 199 h 267"/>
                  <a:gd name="T80" fmla="*/ 1031 w 1261"/>
                  <a:gd name="T81" fmla="*/ 211 h 267"/>
                  <a:gd name="T82" fmla="*/ 1057 w 1261"/>
                  <a:gd name="T83" fmla="*/ 223 h 267"/>
                  <a:gd name="T84" fmla="*/ 1083 w 1261"/>
                  <a:gd name="T85" fmla="*/ 233 h 267"/>
                  <a:gd name="T86" fmla="*/ 1109 w 1261"/>
                  <a:gd name="T87" fmla="*/ 242 h 267"/>
                  <a:gd name="T88" fmla="*/ 1134 w 1261"/>
                  <a:gd name="T89" fmla="*/ 249 h 267"/>
                  <a:gd name="T90" fmla="*/ 1159 w 1261"/>
                  <a:gd name="T91" fmla="*/ 255 h 267"/>
                  <a:gd name="T92" fmla="*/ 1184 w 1261"/>
                  <a:gd name="T93" fmla="*/ 261 h 267"/>
                  <a:gd name="T94" fmla="*/ 1210 w 1261"/>
                  <a:gd name="T95" fmla="*/ 264 h 267"/>
                  <a:gd name="T96" fmla="*/ 1236 w 1261"/>
                  <a:gd name="T97" fmla="*/ 266 h 267"/>
                  <a:gd name="T98" fmla="*/ 1261 w 1261"/>
                  <a:gd name="T99" fmla="*/ 267 h 2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61"/>
                  <a:gd name="T151" fmla="*/ 0 h 267"/>
                  <a:gd name="T152" fmla="*/ 1261 w 1261"/>
                  <a:gd name="T153" fmla="*/ 267 h 26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61" h="267">
                    <a:moveTo>
                      <a:pt x="0" y="267"/>
                    </a:moveTo>
                    <a:lnTo>
                      <a:pt x="13" y="267"/>
                    </a:lnTo>
                    <a:lnTo>
                      <a:pt x="25" y="266"/>
                    </a:lnTo>
                    <a:lnTo>
                      <a:pt x="39" y="266"/>
                    </a:lnTo>
                    <a:lnTo>
                      <a:pt x="51" y="264"/>
                    </a:lnTo>
                    <a:lnTo>
                      <a:pt x="63" y="263"/>
                    </a:lnTo>
                    <a:lnTo>
                      <a:pt x="77" y="261"/>
                    </a:lnTo>
                    <a:lnTo>
                      <a:pt x="89" y="258"/>
                    </a:lnTo>
                    <a:lnTo>
                      <a:pt x="102" y="255"/>
                    </a:lnTo>
                    <a:lnTo>
                      <a:pt x="115" y="254"/>
                    </a:lnTo>
                    <a:lnTo>
                      <a:pt x="127" y="249"/>
                    </a:lnTo>
                    <a:lnTo>
                      <a:pt x="140" y="246"/>
                    </a:lnTo>
                    <a:lnTo>
                      <a:pt x="152" y="242"/>
                    </a:lnTo>
                    <a:lnTo>
                      <a:pt x="166" y="239"/>
                    </a:lnTo>
                    <a:lnTo>
                      <a:pt x="178" y="233"/>
                    </a:lnTo>
                    <a:lnTo>
                      <a:pt x="192" y="228"/>
                    </a:lnTo>
                    <a:lnTo>
                      <a:pt x="204" y="223"/>
                    </a:lnTo>
                    <a:lnTo>
                      <a:pt x="216" y="217"/>
                    </a:lnTo>
                    <a:lnTo>
                      <a:pt x="230" y="211"/>
                    </a:lnTo>
                    <a:lnTo>
                      <a:pt x="242" y="205"/>
                    </a:lnTo>
                    <a:lnTo>
                      <a:pt x="255" y="199"/>
                    </a:lnTo>
                    <a:lnTo>
                      <a:pt x="267" y="193"/>
                    </a:lnTo>
                    <a:lnTo>
                      <a:pt x="281" y="186"/>
                    </a:lnTo>
                    <a:lnTo>
                      <a:pt x="293" y="180"/>
                    </a:lnTo>
                    <a:lnTo>
                      <a:pt x="305" y="172"/>
                    </a:lnTo>
                    <a:lnTo>
                      <a:pt x="319" y="165"/>
                    </a:lnTo>
                    <a:lnTo>
                      <a:pt x="331" y="157"/>
                    </a:lnTo>
                    <a:lnTo>
                      <a:pt x="345" y="149"/>
                    </a:lnTo>
                    <a:lnTo>
                      <a:pt x="357" y="140"/>
                    </a:lnTo>
                    <a:lnTo>
                      <a:pt x="370" y="133"/>
                    </a:lnTo>
                    <a:lnTo>
                      <a:pt x="382" y="125"/>
                    </a:lnTo>
                    <a:lnTo>
                      <a:pt x="394" y="116"/>
                    </a:lnTo>
                    <a:lnTo>
                      <a:pt x="408" y="107"/>
                    </a:lnTo>
                    <a:lnTo>
                      <a:pt x="420" y="99"/>
                    </a:lnTo>
                    <a:lnTo>
                      <a:pt x="434" y="90"/>
                    </a:lnTo>
                    <a:lnTo>
                      <a:pt x="446" y="83"/>
                    </a:lnTo>
                    <a:lnTo>
                      <a:pt x="458" y="74"/>
                    </a:lnTo>
                    <a:lnTo>
                      <a:pt x="472" y="66"/>
                    </a:lnTo>
                    <a:lnTo>
                      <a:pt x="484" y="57"/>
                    </a:lnTo>
                    <a:lnTo>
                      <a:pt x="497" y="50"/>
                    </a:lnTo>
                    <a:lnTo>
                      <a:pt x="509" y="42"/>
                    </a:lnTo>
                    <a:lnTo>
                      <a:pt x="523" y="34"/>
                    </a:lnTo>
                    <a:lnTo>
                      <a:pt x="535" y="28"/>
                    </a:lnTo>
                    <a:lnTo>
                      <a:pt x="547" y="21"/>
                    </a:lnTo>
                    <a:lnTo>
                      <a:pt x="561" y="16"/>
                    </a:lnTo>
                    <a:lnTo>
                      <a:pt x="573" y="12"/>
                    </a:lnTo>
                    <a:lnTo>
                      <a:pt x="587" y="7"/>
                    </a:lnTo>
                    <a:lnTo>
                      <a:pt x="599" y="4"/>
                    </a:lnTo>
                    <a:lnTo>
                      <a:pt x="611" y="1"/>
                    </a:lnTo>
                    <a:lnTo>
                      <a:pt x="624" y="0"/>
                    </a:lnTo>
                    <a:lnTo>
                      <a:pt x="637" y="0"/>
                    </a:lnTo>
                    <a:lnTo>
                      <a:pt x="650" y="1"/>
                    </a:lnTo>
                    <a:lnTo>
                      <a:pt x="662" y="4"/>
                    </a:lnTo>
                    <a:lnTo>
                      <a:pt x="676" y="7"/>
                    </a:lnTo>
                    <a:lnTo>
                      <a:pt x="688" y="12"/>
                    </a:lnTo>
                    <a:lnTo>
                      <a:pt x="700" y="16"/>
                    </a:lnTo>
                    <a:lnTo>
                      <a:pt x="714" y="21"/>
                    </a:lnTo>
                    <a:lnTo>
                      <a:pt x="726" y="28"/>
                    </a:lnTo>
                    <a:lnTo>
                      <a:pt x="739" y="34"/>
                    </a:lnTo>
                    <a:lnTo>
                      <a:pt x="752" y="42"/>
                    </a:lnTo>
                    <a:lnTo>
                      <a:pt x="764" y="50"/>
                    </a:lnTo>
                    <a:lnTo>
                      <a:pt x="777" y="57"/>
                    </a:lnTo>
                    <a:lnTo>
                      <a:pt x="789" y="66"/>
                    </a:lnTo>
                    <a:lnTo>
                      <a:pt x="803" y="74"/>
                    </a:lnTo>
                    <a:lnTo>
                      <a:pt x="815" y="83"/>
                    </a:lnTo>
                    <a:lnTo>
                      <a:pt x="827" y="90"/>
                    </a:lnTo>
                    <a:lnTo>
                      <a:pt x="841" y="99"/>
                    </a:lnTo>
                    <a:lnTo>
                      <a:pt x="853" y="107"/>
                    </a:lnTo>
                    <a:lnTo>
                      <a:pt x="866" y="116"/>
                    </a:lnTo>
                    <a:lnTo>
                      <a:pt x="879" y="125"/>
                    </a:lnTo>
                    <a:lnTo>
                      <a:pt x="892" y="133"/>
                    </a:lnTo>
                    <a:lnTo>
                      <a:pt x="904" y="140"/>
                    </a:lnTo>
                    <a:lnTo>
                      <a:pt x="916" y="149"/>
                    </a:lnTo>
                    <a:lnTo>
                      <a:pt x="930" y="157"/>
                    </a:lnTo>
                    <a:lnTo>
                      <a:pt x="942" y="165"/>
                    </a:lnTo>
                    <a:lnTo>
                      <a:pt x="956" y="172"/>
                    </a:lnTo>
                    <a:lnTo>
                      <a:pt x="968" y="180"/>
                    </a:lnTo>
                    <a:lnTo>
                      <a:pt x="980" y="186"/>
                    </a:lnTo>
                    <a:lnTo>
                      <a:pt x="994" y="193"/>
                    </a:lnTo>
                    <a:lnTo>
                      <a:pt x="1006" y="199"/>
                    </a:lnTo>
                    <a:lnTo>
                      <a:pt x="1019" y="205"/>
                    </a:lnTo>
                    <a:lnTo>
                      <a:pt x="1031" y="211"/>
                    </a:lnTo>
                    <a:lnTo>
                      <a:pt x="1045" y="217"/>
                    </a:lnTo>
                    <a:lnTo>
                      <a:pt x="1057" y="223"/>
                    </a:lnTo>
                    <a:lnTo>
                      <a:pt x="1069" y="228"/>
                    </a:lnTo>
                    <a:lnTo>
                      <a:pt x="1083" y="233"/>
                    </a:lnTo>
                    <a:lnTo>
                      <a:pt x="1095" y="239"/>
                    </a:lnTo>
                    <a:lnTo>
                      <a:pt x="1109" y="242"/>
                    </a:lnTo>
                    <a:lnTo>
                      <a:pt x="1121" y="246"/>
                    </a:lnTo>
                    <a:lnTo>
                      <a:pt x="1134" y="249"/>
                    </a:lnTo>
                    <a:lnTo>
                      <a:pt x="1146" y="254"/>
                    </a:lnTo>
                    <a:lnTo>
                      <a:pt x="1159" y="255"/>
                    </a:lnTo>
                    <a:lnTo>
                      <a:pt x="1172" y="258"/>
                    </a:lnTo>
                    <a:lnTo>
                      <a:pt x="1184" y="261"/>
                    </a:lnTo>
                    <a:lnTo>
                      <a:pt x="1198" y="263"/>
                    </a:lnTo>
                    <a:lnTo>
                      <a:pt x="1210" y="264"/>
                    </a:lnTo>
                    <a:lnTo>
                      <a:pt x="1222" y="266"/>
                    </a:lnTo>
                    <a:lnTo>
                      <a:pt x="1236" y="266"/>
                    </a:lnTo>
                    <a:lnTo>
                      <a:pt x="1248" y="267"/>
                    </a:lnTo>
                    <a:lnTo>
                      <a:pt x="1261" y="267"/>
                    </a:lnTo>
                  </a:path>
                </a:pathLst>
              </a:custGeom>
              <a:noFill/>
              <a:ln w="26988">
                <a:solidFill>
                  <a:srgbClr val="0000FF"/>
                </a:solidFill>
                <a:round/>
                <a:headEnd/>
                <a:tailEnd/>
              </a:ln>
            </p:spPr>
            <p:txBody>
              <a:bodyPr/>
              <a:lstStyle/>
              <a:p>
                <a:endParaRPr lang="en-US">
                  <a:solidFill>
                    <a:srgbClr val="000000"/>
                  </a:solidFill>
                </a:endParaRPr>
              </a:p>
            </p:txBody>
          </p:sp>
          <p:sp>
            <p:nvSpPr>
              <p:cNvPr id="22607" name="Line 5"/>
              <p:cNvSpPr>
                <a:spLocks noChangeShapeType="1"/>
              </p:cNvSpPr>
              <p:nvPr/>
            </p:nvSpPr>
            <p:spPr bwMode="auto">
              <a:xfrm>
                <a:off x="2522" y="1916"/>
                <a:ext cx="1306" cy="3"/>
              </a:xfrm>
              <a:prstGeom prst="line">
                <a:avLst/>
              </a:prstGeom>
              <a:noFill/>
              <a:ln w="25400">
                <a:solidFill>
                  <a:schemeClr val="tx1"/>
                </a:solidFill>
                <a:round/>
                <a:headEnd/>
                <a:tailEnd type="triangle" w="med" len="med"/>
              </a:ln>
            </p:spPr>
            <p:txBody>
              <a:bodyPr wrap="none" anchor="ctr"/>
              <a:lstStyle/>
              <a:p>
                <a:endParaRPr lang="fr-FR"/>
              </a:p>
            </p:txBody>
          </p:sp>
          <p:sp>
            <p:nvSpPr>
              <p:cNvPr id="22608" name="Line 6"/>
              <p:cNvSpPr>
                <a:spLocks noChangeShapeType="1"/>
              </p:cNvSpPr>
              <p:nvPr/>
            </p:nvSpPr>
            <p:spPr bwMode="auto">
              <a:xfrm flipH="1" flipV="1">
                <a:off x="2582" y="1160"/>
                <a:ext cx="3" cy="1512"/>
              </a:xfrm>
              <a:prstGeom prst="line">
                <a:avLst/>
              </a:prstGeom>
              <a:noFill/>
              <a:ln w="25400">
                <a:solidFill>
                  <a:schemeClr val="tx1"/>
                </a:solidFill>
                <a:round/>
                <a:headEnd/>
                <a:tailEnd type="triangle" w="med" len="med"/>
              </a:ln>
            </p:spPr>
            <p:txBody>
              <a:bodyPr wrap="none" anchor="ctr"/>
              <a:lstStyle/>
              <a:p>
                <a:endParaRPr lang="fr-FR"/>
              </a:p>
            </p:txBody>
          </p:sp>
          <p:sp>
            <p:nvSpPr>
              <p:cNvPr id="22609" name="Rectangle 10"/>
              <p:cNvSpPr>
                <a:spLocks noChangeArrowheads="1"/>
              </p:cNvSpPr>
              <p:nvPr/>
            </p:nvSpPr>
            <p:spPr bwMode="auto">
              <a:xfrm>
                <a:off x="2890" y="1433"/>
                <a:ext cx="159" cy="289"/>
              </a:xfrm>
              <a:prstGeom prst="rect">
                <a:avLst/>
              </a:prstGeom>
              <a:noFill/>
              <a:ln w="9525">
                <a:noFill/>
                <a:miter lim="800000"/>
                <a:headEnd/>
                <a:tailEnd/>
              </a:ln>
            </p:spPr>
            <p:txBody>
              <a:bodyPr wrap="none">
                <a:spAutoFit/>
              </a:bodyPr>
              <a:lstStyle/>
              <a:p>
                <a:pPr eaLnBrk="0" hangingPunct="0"/>
                <a:endParaRPr lang="en-US" baseline="-25000">
                  <a:solidFill>
                    <a:srgbClr val="FF0000"/>
                  </a:solidFill>
                  <a:sym typeface="Math1"/>
                </a:endParaRPr>
              </a:p>
            </p:txBody>
          </p:sp>
          <p:sp>
            <p:nvSpPr>
              <p:cNvPr id="22610" name="Line 11"/>
              <p:cNvSpPr>
                <a:spLocks noChangeShapeType="1"/>
              </p:cNvSpPr>
              <p:nvPr/>
            </p:nvSpPr>
            <p:spPr bwMode="auto">
              <a:xfrm flipH="1">
                <a:off x="3830" y="1916"/>
                <a:ext cx="0" cy="41"/>
              </a:xfrm>
              <a:prstGeom prst="line">
                <a:avLst/>
              </a:prstGeom>
              <a:noFill/>
              <a:ln w="9525">
                <a:solidFill>
                  <a:schemeClr val="tx1"/>
                </a:solidFill>
                <a:round/>
                <a:headEnd/>
                <a:tailEnd/>
              </a:ln>
            </p:spPr>
            <p:txBody>
              <a:bodyPr wrap="none" anchor="ctr"/>
              <a:lstStyle/>
              <a:p>
                <a:endParaRPr lang="fr-FR"/>
              </a:p>
            </p:txBody>
          </p:sp>
        </p:grpSp>
      </p:grpSp>
      <p:cxnSp>
        <p:nvCxnSpPr>
          <p:cNvPr id="22556" name="Connecteur droit 8"/>
          <p:cNvCxnSpPr>
            <a:cxnSpLocks noChangeShapeType="1"/>
          </p:cNvCxnSpPr>
          <p:nvPr/>
        </p:nvCxnSpPr>
        <p:spPr bwMode="auto">
          <a:xfrm>
            <a:off x="5935663" y="5276850"/>
            <a:ext cx="1458912" cy="0"/>
          </a:xfrm>
          <a:prstGeom prst="line">
            <a:avLst/>
          </a:prstGeom>
          <a:noFill/>
          <a:ln w="19050" algn="ctr">
            <a:solidFill>
              <a:schemeClr val="tx1"/>
            </a:solidFill>
            <a:round/>
            <a:headEnd/>
            <a:tailEnd/>
          </a:ln>
        </p:spPr>
      </p:cxnSp>
      <p:grpSp>
        <p:nvGrpSpPr>
          <p:cNvPr id="13" name="Groupe 459"/>
          <p:cNvGrpSpPr>
            <a:grpSpLocks/>
          </p:cNvGrpSpPr>
          <p:nvPr/>
        </p:nvGrpSpPr>
        <p:grpSpPr bwMode="auto">
          <a:xfrm>
            <a:off x="417513" y="1196975"/>
            <a:ext cx="1870075" cy="1498600"/>
            <a:chOff x="373067" y="4477047"/>
            <a:chExt cx="2882103" cy="2308534"/>
          </a:xfrm>
        </p:grpSpPr>
        <p:grpSp>
          <p:nvGrpSpPr>
            <p:cNvPr id="14" name="Group 48"/>
            <p:cNvGrpSpPr>
              <a:grpSpLocks/>
            </p:cNvGrpSpPr>
            <p:nvPr/>
          </p:nvGrpSpPr>
          <p:grpSpPr bwMode="auto">
            <a:xfrm>
              <a:off x="610948" y="4912319"/>
              <a:ext cx="2370875" cy="1624440"/>
              <a:chOff x="5533001" y="4171556"/>
              <a:chExt cx="2370875" cy="1624440"/>
            </a:xfrm>
          </p:grpSpPr>
          <p:sp>
            <p:nvSpPr>
              <p:cNvPr id="22595" name="Freeform 33"/>
              <p:cNvSpPr>
                <a:spLocks/>
              </p:cNvSpPr>
              <p:nvPr/>
            </p:nvSpPr>
            <p:spPr bwMode="auto">
              <a:xfrm>
                <a:off x="5533001" y="4189460"/>
                <a:ext cx="863551" cy="794660"/>
              </a:xfrm>
              <a:custGeom>
                <a:avLst/>
                <a:gdLst>
                  <a:gd name="T0" fmla="*/ 0 w 1743"/>
                  <a:gd name="T1" fmla="*/ 1450 h 1450"/>
                  <a:gd name="T2" fmla="*/ 194 w 1743"/>
                  <a:gd name="T3" fmla="*/ 1243 h 1450"/>
                  <a:gd name="T4" fmla="*/ 296 w 1743"/>
                  <a:gd name="T5" fmla="*/ 1136 h 1450"/>
                  <a:gd name="T6" fmla="*/ 406 w 1743"/>
                  <a:gd name="T7" fmla="*/ 1022 h 1450"/>
                  <a:gd name="T8" fmla="*/ 509 w 1743"/>
                  <a:gd name="T9" fmla="*/ 916 h 1450"/>
                  <a:gd name="T10" fmla="*/ 604 w 1743"/>
                  <a:gd name="T11" fmla="*/ 820 h 1450"/>
                  <a:gd name="T12" fmla="*/ 704 w 1743"/>
                  <a:gd name="T13" fmla="*/ 725 h 1450"/>
                  <a:gd name="T14" fmla="*/ 758 w 1743"/>
                  <a:gd name="T15" fmla="*/ 673 h 1450"/>
                  <a:gd name="T16" fmla="*/ 807 w 1743"/>
                  <a:gd name="T17" fmla="*/ 625 h 1450"/>
                  <a:gd name="T18" fmla="*/ 857 w 1743"/>
                  <a:gd name="T19" fmla="*/ 582 h 1450"/>
                  <a:gd name="T20" fmla="*/ 909 w 1743"/>
                  <a:gd name="T21" fmla="*/ 537 h 1450"/>
                  <a:gd name="T22" fmla="*/ 952 w 1743"/>
                  <a:gd name="T23" fmla="*/ 498 h 1450"/>
                  <a:gd name="T24" fmla="*/ 1002 w 1743"/>
                  <a:gd name="T25" fmla="*/ 457 h 1450"/>
                  <a:gd name="T26" fmla="*/ 1052 w 1743"/>
                  <a:gd name="T27" fmla="*/ 415 h 1450"/>
                  <a:gd name="T28" fmla="*/ 1099 w 1743"/>
                  <a:gd name="T29" fmla="*/ 379 h 1450"/>
                  <a:gd name="T30" fmla="*/ 1125 w 1743"/>
                  <a:gd name="T31" fmla="*/ 357 h 1450"/>
                  <a:gd name="T32" fmla="*/ 1153 w 1743"/>
                  <a:gd name="T33" fmla="*/ 335 h 1450"/>
                  <a:gd name="T34" fmla="*/ 1203 w 1743"/>
                  <a:gd name="T35" fmla="*/ 299 h 1450"/>
                  <a:gd name="T36" fmla="*/ 1231 w 1743"/>
                  <a:gd name="T37" fmla="*/ 279 h 1450"/>
                  <a:gd name="T38" fmla="*/ 1255 w 1743"/>
                  <a:gd name="T39" fmla="*/ 260 h 1450"/>
                  <a:gd name="T40" fmla="*/ 1302 w 1743"/>
                  <a:gd name="T41" fmla="*/ 227 h 1450"/>
                  <a:gd name="T42" fmla="*/ 1328 w 1743"/>
                  <a:gd name="T43" fmla="*/ 210 h 1450"/>
                  <a:gd name="T44" fmla="*/ 1352 w 1743"/>
                  <a:gd name="T45" fmla="*/ 195 h 1450"/>
                  <a:gd name="T46" fmla="*/ 1380 w 1743"/>
                  <a:gd name="T47" fmla="*/ 177 h 1450"/>
                  <a:gd name="T48" fmla="*/ 1408 w 1743"/>
                  <a:gd name="T49" fmla="*/ 160 h 1450"/>
                  <a:gd name="T50" fmla="*/ 1432 w 1743"/>
                  <a:gd name="T51" fmla="*/ 145 h 1450"/>
                  <a:gd name="T52" fmla="*/ 1455 w 1743"/>
                  <a:gd name="T53" fmla="*/ 132 h 1450"/>
                  <a:gd name="T54" fmla="*/ 1481 w 1743"/>
                  <a:gd name="T55" fmla="*/ 117 h 1450"/>
                  <a:gd name="T56" fmla="*/ 1505 w 1743"/>
                  <a:gd name="T57" fmla="*/ 104 h 1450"/>
                  <a:gd name="T58" fmla="*/ 1529 w 1743"/>
                  <a:gd name="T59" fmla="*/ 91 h 1450"/>
                  <a:gd name="T60" fmla="*/ 1551 w 1743"/>
                  <a:gd name="T61" fmla="*/ 80 h 1450"/>
                  <a:gd name="T62" fmla="*/ 1561 w 1743"/>
                  <a:gd name="T63" fmla="*/ 76 h 1450"/>
                  <a:gd name="T64" fmla="*/ 1574 w 1743"/>
                  <a:gd name="T65" fmla="*/ 69 h 1450"/>
                  <a:gd name="T66" fmla="*/ 1585 w 1743"/>
                  <a:gd name="T67" fmla="*/ 63 h 1450"/>
                  <a:gd name="T68" fmla="*/ 1598 w 1743"/>
                  <a:gd name="T69" fmla="*/ 58 h 1450"/>
                  <a:gd name="T70" fmla="*/ 1611 w 1743"/>
                  <a:gd name="T71" fmla="*/ 52 h 1450"/>
                  <a:gd name="T72" fmla="*/ 1622 w 1743"/>
                  <a:gd name="T73" fmla="*/ 45 h 1450"/>
                  <a:gd name="T74" fmla="*/ 1635 w 1743"/>
                  <a:gd name="T75" fmla="*/ 41 h 1450"/>
                  <a:gd name="T76" fmla="*/ 1648 w 1743"/>
                  <a:gd name="T77" fmla="*/ 34 h 1450"/>
                  <a:gd name="T78" fmla="*/ 1661 w 1743"/>
                  <a:gd name="T79" fmla="*/ 30 h 1450"/>
                  <a:gd name="T80" fmla="*/ 1674 w 1743"/>
                  <a:gd name="T81" fmla="*/ 26 h 1450"/>
                  <a:gd name="T82" fmla="*/ 1684 w 1743"/>
                  <a:gd name="T83" fmla="*/ 21 h 1450"/>
                  <a:gd name="T84" fmla="*/ 1695 w 1743"/>
                  <a:gd name="T85" fmla="*/ 17 h 1450"/>
                  <a:gd name="T86" fmla="*/ 1702 w 1743"/>
                  <a:gd name="T87" fmla="*/ 15 h 1450"/>
                  <a:gd name="T88" fmla="*/ 1708 w 1743"/>
                  <a:gd name="T89" fmla="*/ 13 h 1450"/>
                  <a:gd name="T90" fmla="*/ 1715 w 1743"/>
                  <a:gd name="T91" fmla="*/ 11 h 1450"/>
                  <a:gd name="T92" fmla="*/ 1721 w 1743"/>
                  <a:gd name="T93" fmla="*/ 8 h 1450"/>
                  <a:gd name="T94" fmla="*/ 1728 w 1743"/>
                  <a:gd name="T95" fmla="*/ 6 h 1450"/>
                  <a:gd name="T96" fmla="*/ 1736 w 1743"/>
                  <a:gd name="T97" fmla="*/ 2 h 1450"/>
                  <a:gd name="T98" fmla="*/ 1743 w 1743"/>
                  <a:gd name="T99" fmla="*/ 0 h 14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43"/>
                  <a:gd name="T151" fmla="*/ 0 h 1450"/>
                  <a:gd name="T152" fmla="*/ 1743 w 1743"/>
                  <a:gd name="T153" fmla="*/ 1450 h 14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43" h="1450">
                    <a:moveTo>
                      <a:pt x="0" y="1450"/>
                    </a:moveTo>
                    <a:lnTo>
                      <a:pt x="194" y="1243"/>
                    </a:lnTo>
                    <a:lnTo>
                      <a:pt x="296" y="1136"/>
                    </a:lnTo>
                    <a:lnTo>
                      <a:pt x="406" y="1022"/>
                    </a:lnTo>
                    <a:lnTo>
                      <a:pt x="509" y="916"/>
                    </a:lnTo>
                    <a:lnTo>
                      <a:pt x="604" y="820"/>
                    </a:lnTo>
                    <a:lnTo>
                      <a:pt x="704" y="725"/>
                    </a:lnTo>
                    <a:lnTo>
                      <a:pt x="758" y="673"/>
                    </a:lnTo>
                    <a:lnTo>
                      <a:pt x="807" y="625"/>
                    </a:lnTo>
                    <a:lnTo>
                      <a:pt x="857" y="582"/>
                    </a:lnTo>
                    <a:lnTo>
                      <a:pt x="909" y="537"/>
                    </a:lnTo>
                    <a:lnTo>
                      <a:pt x="952" y="498"/>
                    </a:lnTo>
                    <a:lnTo>
                      <a:pt x="1002" y="457"/>
                    </a:lnTo>
                    <a:lnTo>
                      <a:pt x="1052" y="415"/>
                    </a:lnTo>
                    <a:lnTo>
                      <a:pt x="1099" y="379"/>
                    </a:lnTo>
                    <a:lnTo>
                      <a:pt x="1125" y="357"/>
                    </a:lnTo>
                    <a:lnTo>
                      <a:pt x="1153" y="335"/>
                    </a:lnTo>
                    <a:lnTo>
                      <a:pt x="1203" y="299"/>
                    </a:lnTo>
                    <a:lnTo>
                      <a:pt x="1231" y="279"/>
                    </a:lnTo>
                    <a:lnTo>
                      <a:pt x="1255" y="260"/>
                    </a:lnTo>
                    <a:lnTo>
                      <a:pt x="1302" y="227"/>
                    </a:lnTo>
                    <a:lnTo>
                      <a:pt x="1328" y="210"/>
                    </a:lnTo>
                    <a:lnTo>
                      <a:pt x="1352" y="195"/>
                    </a:lnTo>
                    <a:lnTo>
                      <a:pt x="1380" y="177"/>
                    </a:lnTo>
                    <a:lnTo>
                      <a:pt x="1408" y="160"/>
                    </a:lnTo>
                    <a:lnTo>
                      <a:pt x="1432" y="145"/>
                    </a:lnTo>
                    <a:lnTo>
                      <a:pt x="1455" y="132"/>
                    </a:lnTo>
                    <a:lnTo>
                      <a:pt x="1481" y="117"/>
                    </a:lnTo>
                    <a:lnTo>
                      <a:pt x="1505" y="104"/>
                    </a:lnTo>
                    <a:lnTo>
                      <a:pt x="1529" y="91"/>
                    </a:lnTo>
                    <a:lnTo>
                      <a:pt x="1551" y="80"/>
                    </a:lnTo>
                    <a:lnTo>
                      <a:pt x="1561" y="76"/>
                    </a:lnTo>
                    <a:lnTo>
                      <a:pt x="1574" y="69"/>
                    </a:lnTo>
                    <a:lnTo>
                      <a:pt x="1585" y="63"/>
                    </a:lnTo>
                    <a:lnTo>
                      <a:pt x="1598" y="58"/>
                    </a:lnTo>
                    <a:lnTo>
                      <a:pt x="1611" y="52"/>
                    </a:lnTo>
                    <a:lnTo>
                      <a:pt x="1622" y="45"/>
                    </a:lnTo>
                    <a:lnTo>
                      <a:pt x="1635" y="41"/>
                    </a:lnTo>
                    <a:lnTo>
                      <a:pt x="1648" y="34"/>
                    </a:lnTo>
                    <a:lnTo>
                      <a:pt x="1661" y="30"/>
                    </a:lnTo>
                    <a:lnTo>
                      <a:pt x="1674" y="26"/>
                    </a:lnTo>
                    <a:lnTo>
                      <a:pt x="1684" y="21"/>
                    </a:lnTo>
                    <a:lnTo>
                      <a:pt x="1695" y="17"/>
                    </a:lnTo>
                    <a:lnTo>
                      <a:pt x="1702" y="15"/>
                    </a:lnTo>
                    <a:lnTo>
                      <a:pt x="1708" y="13"/>
                    </a:lnTo>
                    <a:lnTo>
                      <a:pt x="1715" y="11"/>
                    </a:lnTo>
                    <a:lnTo>
                      <a:pt x="1721" y="8"/>
                    </a:lnTo>
                    <a:lnTo>
                      <a:pt x="1728" y="6"/>
                    </a:lnTo>
                    <a:lnTo>
                      <a:pt x="1736" y="2"/>
                    </a:lnTo>
                    <a:lnTo>
                      <a:pt x="1743" y="0"/>
                    </a:lnTo>
                  </a:path>
                </a:pathLst>
              </a:custGeom>
              <a:noFill/>
              <a:ln w="25400">
                <a:solidFill>
                  <a:srgbClr val="0000FF"/>
                </a:solidFill>
                <a:round/>
                <a:headEnd/>
                <a:tailEnd/>
              </a:ln>
            </p:spPr>
            <p:txBody>
              <a:bodyPr/>
              <a:lstStyle/>
              <a:p>
                <a:endParaRPr lang="en-US">
                  <a:solidFill>
                    <a:srgbClr val="000000"/>
                  </a:solidFill>
                </a:endParaRPr>
              </a:p>
            </p:txBody>
          </p:sp>
          <p:sp>
            <p:nvSpPr>
              <p:cNvPr id="22596" name="Freeform 34"/>
              <p:cNvSpPr>
                <a:spLocks/>
              </p:cNvSpPr>
              <p:nvPr/>
            </p:nvSpPr>
            <p:spPr bwMode="auto">
              <a:xfrm>
                <a:off x="6396552" y="4171556"/>
                <a:ext cx="136350" cy="17904"/>
              </a:xfrm>
              <a:custGeom>
                <a:avLst/>
                <a:gdLst>
                  <a:gd name="T0" fmla="*/ 0 w 274"/>
                  <a:gd name="T1" fmla="*/ 33 h 33"/>
                  <a:gd name="T2" fmla="*/ 6 w 274"/>
                  <a:gd name="T3" fmla="*/ 31 h 33"/>
                  <a:gd name="T4" fmla="*/ 13 w 274"/>
                  <a:gd name="T5" fmla="*/ 28 h 33"/>
                  <a:gd name="T6" fmla="*/ 19 w 274"/>
                  <a:gd name="T7" fmla="*/ 28 h 33"/>
                  <a:gd name="T8" fmla="*/ 26 w 274"/>
                  <a:gd name="T9" fmla="*/ 26 h 33"/>
                  <a:gd name="T10" fmla="*/ 32 w 274"/>
                  <a:gd name="T11" fmla="*/ 24 h 33"/>
                  <a:gd name="T12" fmla="*/ 39 w 274"/>
                  <a:gd name="T13" fmla="*/ 22 h 33"/>
                  <a:gd name="T14" fmla="*/ 45 w 274"/>
                  <a:gd name="T15" fmla="*/ 20 h 33"/>
                  <a:gd name="T16" fmla="*/ 52 w 274"/>
                  <a:gd name="T17" fmla="*/ 20 h 33"/>
                  <a:gd name="T18" fmla="*/ 56 w 274"/>
                  <a:gd name="T19" fmla="*/ 18 h 33"/>
                  <a:gd name="T20" fmla="*/ 62 w 274"/>
                  <a:gd name="T21" fmla="*/ 15 h 33"/>
                  <a:gd name="T22" fmla="*/ 67 w 274"/>
                  <a:gd name="T23" fmla="*/ 15 h 33"/>
                  <a:gd name="T24" fmla="*/ 69 w 274"/>
                  <a:gd name="T25" fmla="*/ 15 h 33"/>
                  <a:gd name="T26" fmla="*/ 75 w 274"/>
                  <a:gd name="T27" fmla="*/ 13 h 33"/>
                  <a:gd name="T28" fmla="*/ 82 w 274"/>
                  <a:gd name="T29" fmla="*/ 11 h 33"/>
                  <a:gd name="T30" fmla="*/ 88 w 274"/>
                  <a:gd name="T31" fmla="*/ 11 h 33"/>
                  <a:gd name="T32" fmla="*/ 93 w 274"/>
                  <a:gd name="T33" fmla="*/ 9 h 33"/>
                  <a:gd name="T34" fmla="*/ 99 w 274"/>
                  <a:gd name="T35" fmla="*/ 9 h 33"/>
                  <a:gd name="T36" fmla="*/ 106 w 274"/>
                  <a:gd name="T37" fmla="*/ 7 h 33"/>
                  <a:gd name="T38" fmla="*/ 110 w 274"/>
                  <a:gd name="T39" fmla="*/ 7 h 33"/>
                  <a:gd name="T40" fmla="*/ 114 w 274"/>
                  <a:gd name="T41" fmla="*/ 7 h 33"/>
                  <a:gd name="T42" fmla="*/ 119 w 274"/>
                  <a:gd name="T43" fmla="*/ 7 h 33"/>
                  <a:gd name="T44" fmla="*/ 125 w 274"/>
                  <a:gd name="T45" fmla="*/ 5 h 33"/>
                  <a:gd name="T46" fmla="*/ 127 w 274"/>
                  <a:gd name="T47" fmla="*/ 5 h 33"/>
                  <a:gd name="T48" fmla="*/ 132 w 274"/>
                  <a:gd name="T49" fmla="*/ 5 h 33"/>
                  <a:gd name="T50" fmla="*/ 138 w 274"/>
                  <a:gd name="T51" fmla="*/ 2 h 33"/>
                  <a:gd name="T52" fmla="*/ 144 w 274"/>
                  <a:gd name="T53" fmla="*/ 2 h 33"/>
                  <a:gd name="T54" fmla="*/ 151 w 274"/>
                  <a:gd name="T55" fmla="*/ 2 h 33"/>
                  <a:gd name="T56" fmla="*/ 155 w 274"/>
                  <a:gd name="T57" fmla="*/ 2 h 33"/>
                  <a:gd name="T58" fmla="*/ 162 w 274"/>
                  <a:gd name="T59" fmla="*/ 2 h 33"/>
                  <a:gd name="T60" fmla="*/ 166 w 274"/>
                  <a:gd name="T61" fmla="*/ 2 h 33"/>
                  <a:gd name="T62" fmla="*/ 173 w 274"/>
                  <a:gd name="T63" fmla="*/ 0 h 33"/>
                  <a:gd name="T64" fmla="*/ 177 w 274"/>
                  <a:gd name="T65" fmla="*/ 0 h 33"/>
                  <a:gd name="T66" fmla="*/ 183 w 274"/>
                  <a:gd name="T67" fmla="*/ 0 h 33"/>
                  <a:gd name="T68" fmla="*/ 190 w 274"/>
                  <a:gd name="T69" fmla="*/ 0 h 33"/>
                  <a:gd name="T70" fmla="*/ 194 w 274"/>
                  <a:gd name="T71" fmla="*/ 0 h 33"/>
                  <a:gd name="T72" fmla="*/ 201 w 274"/>
                  <a:gd name="T73" fmla="*/ 2 h 33"/>
                  <a:gd name="T74" fmla="*/ 207 w 274"/>
                  <a:gd name="T75" fmla="*/ 2 h 33"/>
                  <a:gd name="T76" fmla="*/ 211 w 274"/>
                  <a:gd name="T77" fmla="*/ 2 h 33"/>
                  <a:gd name="T78" fmla="*/ 218 w 274"/>
                  <a:gd name="T79" fmla="*/ 2 h 33"/>
                  <a:gd name="T80" fmla="*/ 224 w 274"/>
                  <a:gd name="T81" fmla="*/ 2 h 33"/>
                  <a:gd name="T82" fmla="*/ 229 w 274"/>
                  <a:gd name="T83" fmla="*/ 5 h 33"/>
                  <a:gd name="T84" fmla="*/ 237 w 274"/>
                  <a:gd name="T85" fmla="*/ 5 h 33"/>
                  <a:gd name="T86" fmla="*/ 242 w 274"/>
                  <a:gd name="T87" fmla="*/ 7 h 33"/>
                  <a:gd name="T88" fmla="*/ 248 w 274"/>
                  <a:gd name="T89" fmla="*/ 7 h 33"/>
                  <a:gd name="T90" fmla="*/ 255 w 274"/>
                  <a:gd name="T91" fmla="*/ 9 h 33"/>
                  <a:gd name="T92" fmla="*/ 261 w 274"/>
                  <a:gd name="T93" fmla="*/ 11 h 33"/>
                  <a:gd name="T94" fmla="*/ 263 w 274"/>
                  <a:gd name="T95" fmla="*/ 11 h 33"/>
                  <a:gd name="T96" fmla="*/ 268 w 274"/>
                  <a:gd name="T97" fmla="*/ 11 h 33"/>
                  <a:gd name="T98" fmla="*/ 272 w 274"/>
                  <a:gd name="T99" fmla="*/ 13 h 33"/>
                  <a:gd name="T100" fmla="*/ 274 w 274"/>
                  <a:gd name="T101" fmla="*/ 13 h 3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4"/>
                  <a:gd name="T154" fmla="*/ 0 h 33"/>
                  <a:gd name="T155" fmla="*/ 274 w 274"/>
                  <a:gd name="T156" fmla="*/ 33 h 3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4" h="33">
                    <a:moveTo>
                      <a:pt x="0" y="33"/>
                    </a:moveTo>
                    <a:lnTo>
                      <a:pt x="6" y="31"/>
                    </a:lnTo>
                    <a:lnTo>
                      <a:pt x="13" y="28"/>
                    </a:lnTo>
                    <a:lnTo>
                      <a:pt x="19" y="28"/>
                    </a:lnTo>
                    <a:lnTo>
                      <a:pt x="26" y="26"/>
                    </a:lnTo>
                    <a:lnTo>
                      <a:pt x="32" y="24"/>
                    </a:lnTo>
                    <a:lnTo>
                      <a:pt x="39" y="22"/>
                    </a:lnTo>
                    <a:lnTo>
                      <a:pt x="45" y="20"/>
                    </a:lnTo>
                    <a:lnTo>
                      <a:pt x="52" y="20"/>
                    </a:lnTo>
                    <a:lnTo>
                      <a:pt x="56" y="18"/>
                    </a:lnTo>
                    <a:lnTo>
                      <a:pt x="62" y="15"/>
                    </a:lnTo>
                    <a:lnTo>
                      <a:pt x="67" y="15"/>
                    </a:lnTo>
                    <a:lnTo>
                      <a:pt x="69" y="15"/>
                    </a:lnTo>
                    <a:lnTo>
                      <a:pt x="75" y="13"/>
                    </a:lnTo>
                    <a:lnTo>
                      <a:pt x="82" y="11"/>
                    </a:lnTo>
                    <a:lnTo>
                      <a:pt x="88" y="11"/>
                    </a:lnTo>
                    <a:lnTo>
                      <a:pt x="93" y="9"/>
                    </a:lnTo>
                    <a:lnTo>
                      <a:pt x="99" y="9"/>
                    </a:lnTo>
                    <a:lnTo>
                      <a:pt x="106" y="7"/>
                    </a:lnTo>
                    <a:lnTo>
                      <a:pt x="110" y="7"/>
                    </a:lnTo>
                    <a:lnTo>
                      <a:pt x="114" y="7"/>
                    </a:lnTo>
                    <a:lnTo>
                      <a:pt x="119" y="7"/>
                    </a:lnTo>
                    <a:lnTo>
                      <a:pt x="125" y="5"/>
                    </a:lnTo>
                    <a:lnTo>
                      <a:pt x="127" y="5"/>
                    </a:lnTo>
                    <a:lnTo>
                      <a:pt x="132" y="5"/>
                    </a:lnTo>
                    <a:lnTo>
                      <a:pt x="138" y="2"/>
                    </a:lnTo>
                    <a:lnTo>
                      <a:pt x="144" y="2"/>
                    </a:lnTo>
                    <a:lnTo>
                      <a:pt x="151" y="2"/>
                    </a:lnTo>
                    <a:lnTo>
                      <a:pt x="155" y="2"/>
                    </a:lnTo>
                    <a:lnTo>
                      <a:pt x="162" y="2"/>
                    </a:lnTo>
                    <a:lnTo>
                      <a:pt x="166" y="2"/>
                    </a:lnTo>
                    <a:lnTo>
                      <a:pt x="173" y="0"/>
                    </a:lnTo>
                    <a:lnTo>
                      <a:pt x="177" y="0"/>
                    </a:lnTo>
                    <a:lnTo>
                      <a:pt x="183" y="0"/>
                    </a:lnTo>
                    <a:lnTo>
                      <a:pt x="190" y="0"/>
                    </a:lnTo>
                    <a:lnTo>
                      <a:pt x="194" y="0"/>
                    </a:lnTo>
                    <a:lnTo>
                      <a:pt x="201" y="2"/>
                    </a:lnTo>
                    <a:lnTo>
                      <a:pt x="207" y="2"/>
                    </a:lnTo>
                    <a:lnTo>
                      <a:pt x="211" y="2"/>
                    </a:lnTo>
                    <a:lnTo>
                      <a:pt x="218" y="2"/>
                    </a:lnTo>
                    <a:lnTo>
                      <a:pt x="224" y="2"/>
                    </a:lnTo>
                    <a:lnTo>
                      <a:pt x="229" y="5"/>
                    </a:lnTo>
                    <a:lnTo>
                      <a:pt x="237" y="5"/>
                    </a:lnTo>
                    <a:lnTo>
                      <a:pt x="242" y="7"/>
                    </a:lnTo>
                    <a:lnTo>
                      <a:pt x="248" y="7"/>
                    </a:lnTo>
                    <a:lnTo>
                      <a:pt x="255" y="9"/>
                    </a:lnTo>
                    <a:lnTo>
                      <a:pt x="261" y="11"/>
                    </a:lnTo>
                    <a:lnTo>
                      <a:pt x="263" y="11"/>
                    </a:lnTo>
                    <a:lnTo>
                      <a:pt x="268" y="11"/>
                    </a:lnTo>
                    <a:lnTo>
                      <a:pt x="272" y="13"/>
                    </a:lnTo>
                    <a:lnTo>
                      <a:pt x="274" y="13"/>
                    </a:lnTo>
                  </a:path>
                </a:pathLst>
              </a:custGeom>
              <a:noFill/>
              <a:ln w="25400">
                <a:solidFill>
                  <a:srgbClr val="0000FF"/>
                </a:solidFill>
                <a:round/>
                <a:headEnd/>
                <a:tailEnd/>
              </a:ln>
            </p:spPr>
            <p:txBody>
              <a:bodyPr/>
              <a:lstStyle/>
              <a:p>
                <a:endParaRPr lang="en-US">
                  <a:solidFill>
                    <a:srgbClr val="000000"/>
                  </a:solidFill>
                </a:endParaRPr>
              </a:p>
            </p:txBody>
          </p:sp>
          <p:sp>
            <p:nvSpPr>
              <p:cNvPr id="22597" name="Freeform 35"/>
              <p:cNvSpPr>
                <a:spLocks/>
              </p:cNvSpPr>
              <p:nvPr/>
            </p:nvSpPr>
            <p:spPr bwMode="auto">
              <a:xfrm>
                <a:off x="6532903" y="4178442"/>
                <a:ext cx="130747" cy="278200"/>
              </a:xfrm>
              <a:custGeom>
                <a:avLst/>
                <a:gdLst>
                  <a:gd name="T0" fmla="*/ 0 w 264"/>
                  <a:gd name="T1" fmla="*/ 0 h 507"/>
                  <a:gd name="T2" fmla="*/ 7 w 264"/>
                  <a:gd name="T3" fmla="*/ 2 h 507"/>
                  <a:gd name="T4" fmla="*/ 13 w 264"/>
                  <a:gd name="T5" fmla="*/ 5 h 507"/>
                  <a:gd name="T6" fmla="*/ 15 w 264"/>
                  <a:gd name="T7" fmla="*/ 7 h 507"/>
                  <a:gd name="T8" fmla="*/ 20 w 264"/>
                  <a:gd name="T9" fmla="*/ 9 h 507"/>
                  <a:gd name="T10" fmla="*/ 26 w 264"/>
                  <a:gd name="T11" fmla="*/ 11 h 507"/>
                  <a:gd name="T12" fmla="*/ 32 w 264"/>
                  <a:gd name="T13" fmla="*/ 13 h 507"/>
                  <a:gd name="T14" fmla="*/ 37 w 264"/>
                  <a:gd name="T15" fmla="*/ 15 h 507"/>
                  <a:gd name="T16" fmla="*/ 43 w 264"/>
                  <a:gd name="T17" fmla="*/ 20 h 507"/>
                  <a:gd name="T18" fmla="*/ 50 w 264"/>
                  <a:gd name="T19" fmla="*/ 24 h 507"/>
                  <a:gd name="T20" fmla="*/ 56 w 264"/>
                  <a:gd name="T21" fmla="*/ 26 h 507"/>
                  <a:gd name="T22" fmla="*/ 61 w 264"/>
                  <a:gd name="T23" fmla="*/ 31 h 507"/>
                  <a:gd name="T24" fmla="*/ 67 w 264"/>
                  <a:gd name="T25" fmla="*/ 35 h 507"/>
                  <a:gd name="T26" fmla="*/ 71 w 264"/>
                  <a:gd name="T27" fmla="*/ 39 h 507"/>
                  <a:gd name="T28" fmla="*/ 78 w 264"/>
                  <a:gd name="T29" fmla="*/ 44 h 507"/>
                  <a:gd name="T30" fmla="*/ 84 w 264"/>
                  <a:gd name="T31" fmla="*/ 50 h 507"/>
                  <a:gd name="T32" fmla="*/ 89 w 264"/>
                  <a:gd name="T33" fmla="*/ 52 h 507"/>
                  <a:gd name="T34" fmla="*/ 91 w 264"/>
                  <a:gd name="T35" fmla="*/ 57 h 507"/>
                  <a:gd name="T36" fmla="*/ 97 w 264"/>
                  <a:gd name="T37" fmla="*/ 63 h 507"/>
                  <a:gd name="T38" fmla="*/ 104 w 264"/>
                  <a:gd name="T39" fmla="*/ 67 h 507"/>
                  <a:gd name="T40" fmla="*/ 110 w 264"/>
                  <a:gd name="T41" fmla="*/ 76 h 507"/>
                  <a:gd name="T42" fmla="*/ 117 w 264"/>
                  <a:gd name="T43" fmla="*/ 83 h 507"/>
                  <a:gd name="T44" fmla="*/ 123 w 264"/>
                  <a:gd name="T45" fmla="*/ 91 h 507"/>
                  <a:gd name="T46" fmla="*/ 125 w 264"/>
                  <a:gd name="T47" fmla="*/ 96 h 507"/>
                  <a:gd name="T48" fmla="*/ 130 w 264"/>
                  <a:gd name="T49" fmla="*/ 100 h 507"/>
                  <a:gd name="T50" fmla="*/ 136 w 264"/>
                  <a:gd name="T51" fmla="*/ 109 h 507"/>
                  <a:gd name="T52" fmla="*/ 140 w 264"/>
                  <a:gd name="T53" fmla="*/ 115 h 507"/>
                  <a:gd name="T54" fmla="*/ 143 w 264"/>
                  <a:gd name="T55" fmla="*/ 121 h 507"/>
                  <a:gd name="T56" fmla="*/ 147 w 264"/>
                  <a:gd name="T57" fmla="*/ 126 h 507"/>
                  <a:gd name="T58" fmla="*/ 151 w 264"/>
                  <a:gd name="T59" fmla="*/ 134 h 507"/>
                  <a:gd name="T60" fmla="*/ 153 w 264"/>
                  <a:gd name="T61" fmla="*/ 139 h 507"/>
                  <a:gd name="T62" fmla="*/ 158 w 264"/>
                  <a:gd name="T63" fmla="*/ 147 h 507"/>
                  <a:gd name="T64" fmla="*/ 162 w 264"/>
                  <a:gd name="T65" fmla="*/ 154 h 507"/>
                  <a:gd name="T66" fmla="*/ 164 w 264"/>
                  <a:gd name="T67" fmla="*/ 160 h 507"/>
                  <a:gd name="T68" fmla="*/ 171 w 264"/>
                  <a:gd name="T69" fmla="*/ 173 h 507"/>
                  <a:gd name="T70" fmla="*/ 177 w 264"/>
                  <a:gd name="T71" fmla="*/ 189 h 507"/>
                  <a:gd name="T72" fmla="*/ 184 w 264"/>
                  <a:gd name="T73" fmla="*/ 202 h 507"/>
                  <a:gd name="T74" fmla="*/ 190 w 264"/>
                  <a:gd name="T75" fmla="*/ 219 h 507"/>
                  <a:gd name="T76" fmla="*/ 197 w 264"/>
                  <a:gd name="T77" fmla="*/ 236 h 507"/>
                  <a:gd name="T78" fmla="*/ 203 w 264"/>
                  <a:gd name="T79" fmla="*/ 254 h 507"/>
                  <a:gd name="T80" fmla="*/ 207 w 264"/>
                  <a:gd name="T81" fmla="*/ 271 h 507"/>
                  <a:gd name="T82" fmla="*/ 214 w 264"/>
                  <a:gd name="T83" fmla="*/ 288 h 507"/>
                  <a:gd name="T84" fmla="*/ 218 w 264"/>
                  <a:gd name="T85" fmla="*/ 310 h 507"/>
                  <a:gd name="T86" fmla="*/ 225 w 264"/>
                  <a:gd name="T87" fmla="*/ 332 h 507"/>
                  <a:gd name="T88" fmla="*/ 231 w 264"/>
                  <a:gd name="T89" fmla="*/ 355 h 507"/>
                  <a:gd name="T90" fmla="*/ 238 w 264"/>
                  <a:gd name="T91" fmla="*/ 381 h 507"/>
                  <a:gd name="T92" fmla="*/ 244 w 264"/>
                  <a:gd name="T93" fmla="*/ 407 h 507"/>
                  <a:gd name="T94" fmla="*/ 248 w 264"/>
                  <a:gd name="T95" fmla="*/ 435 h 507"/>
                  <a:gd name="T96" fmla="*/ 257 w 264"/>
                  <a:gd name="T97" fmla="*/ 470 h 507"/>
                  <a:gd name="T98" fmla="*/ 259 w 264"/>
                  <a:gd name="T99" fmla="*/ 490 h 507"/>
                  <a:gd name="T100" fmla="*/ 264 w 264"/>
                  <a:gd name="T101" fmla="*/ 507 h 5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4"/>
                  <a:gd name="T154" fmla="*/ 0 h 507"/>
                  <a:gd name="T155" fmla="*/ 264 w 264"/>
                  <a:gd name="T156" fmla="*/ 507 h 5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4" h="507">
                    <a:moveTo>
                      <a:pt x="0" y="0"/>
                    </a:moveTo>
                    <a:lnTo>
                      <a:pt x="7" y="2"/>
                    </a:lnTo>
                    <a:lnTo>
                      <a:pt x="13" y="5"/>
                    </a:lnTo>
                    <a:lnTo>
                      <a:pt x="15" y="7"/>
                    </a:lnTo>
                    <a:lnTo>
                      <a:pt x="20" y="9"/>
                    </a:lnTo>
                    <a:lnTo>
                      <a:pt x="26" y="11"/>
                    </a:lnTo>
                    <a:lnTo>
                      <a:pt x="32" y="13"/>
                    </a:lnTo>
                    <a:lnTo>
                      <a:pt x="37" y="15"/>
                    </a:lnTo>
                    <a:lnTo>
                      <a:pt x="43" y="20"/>
                    </a:lnTo>
                    <a:lnTo>
                      <a:pt x="50" y="24"/>
                    </a:lnTo>
                    <a:lnTo>
                      <a:pt x="56" y="26"/>
                    </a:lnTo>
                    <a:lnTo>
                      <a:pt x="61" y="31"/>
                    </a:lnTo>
                    <a:lnTo>
                      <a:pt x="67" y="35"/>
                    </a:lnTo>
                    <a:lnTo>
                      <a:pt x="71" y="39"/>
                    </a:lnTo>
                    <a:lnTo>
                      <a:pt x="78" y="44"/>
                    </a:lnTo>
                    <a:lnTo>
                      <a:pt x="84" y="50"/>
                    </a:lnTo>
                    <a:lnTo>
                      <a:pt x="89" y="52"/>
                    </a:lnTo>
                    <a:lnTo>
                      <a:pt x="91" y="57"/>
                    </a:lnTo>
                    <a:lnTo>
                      <a:pt x="97" y="63"/>
                    </a:lnTo>
                    <a:lnTo>
                      <a:pt x="104" y="67"/>
                    </a:lnTo>
                    <a:lnTo>
                      <a:pt x="110" y="76"/>
                    </a:lnTo>
                    <a:lnTo>
                      <a:pt x="117" y="83"/>
                    </a:lnTo>
                    <a:lnTo>
                      <a:pt x="123" y="91"/>
                    </a:lnTo>
                    <a:lnTo>
                      <a:pt x="125" y="96"/>
                    </a:lnTo>
                    <a:lnTo>
                      <a:pt x="130" y="100"/>
                    </a:lnTo>
                    <a:lnTo>
                      <a:pt x="136" y="109"/>
                    </a:lnTo>
                    <a:lnTo>
                      <a:pt x="140" y="115"/>
                    </a:lnTo>
                    <a:lnTo>
                      <a:pt x="143" y="121"/>
                    </a:lnTo>
                    <a:lnTo>
                      <a:pt x="147" y="126"/>
                    </a:lnTo>
                    <a:lnTo>
                      <a:pt x="151" y="134"/>
                    </a:lnTo>
                    <a:lnTo>
                      <a:pt x="153" y="139"/>
                    </a:lnTo>
                    <a:lnTo>
                      <a:pt x="158" y="147"/>
                    </a:lnTo>
                    <a:lnTo>
                      <a:pt x="162" y="154"/>
                    </a:lnTo>
                    <a:lnTo>
                      <a:pt x="164" y="160"/>
                    </a:lnTo>
                    <a:lnTo>
                      <a:pt x="171" y="173"/>
                    </a:lnTo>
                    <a:lnTo>
                      <a:pt x="177" y="189"/>
                    </a:lnTo>
                    <a:lnTo>
                      <a:pt x="184" y="202"/>
                    </a:lnTo>
                    <a:lnTo>
                      <a:pt x="190" y="219"/>
                    </a:lnTo>
                    <a:lnTo>
                      <a:pt x="197" y="236"/>
                    </a:lnTo>
                    <a:lnTo>
                      <a:pt x="203" y="254"/>
                    </a:lnTo>
                    <a:lnTo>
                      <a:pt x="207" y="271"/>
                    </a:lnTo>
                    <a:lnTo>
                      <a:pt x="214" y="288"/>
                    </a:lnTo>
                    <a:lnTo>
                      <a:pt x="218" y="310"/>
                    </a:lnTo>
                    <a:lnTo>
                      <a:pt x="225" y="332"/>
                    </a:lnTo>
                    <a:lnTo>
                      <a:pt x="231" y="355"/>
                    </a:lnTo>
                    <a:lnTo>
                      <a:pt x="238" y="381"/>
                    </a:lnTo>
                    <a:lnTo>
                      <a:pt x="244" y="407"/>
                    </a:lnTo>
                    <a:lnTo>
                      <a:pt x="248" y="435"/>
                    </a:lnTo>
                    <a:lnTo>
                      <a:pt x="257" y="470"/>
                    </a:lnTo>
                    <a:lnTo>
                      <a:pt x="259" y="490"/>
                    </a:lnTo>
                    <a:lnTo>
                      <a:pt x="264" y="507"/>
                    </a:lnTo>
                  </a:path>
                </a:pathLst>
              </a:custGeom>
              <a:noFill/>
              <a:ln w="25400">
                <a:solidFill>
                  <a:srgbClr val="0000FF"/>
                </a:solidFill>
                <a:round/>
                <a:headEnd/>
                <a:tailEnd/>
              </a:ln>
            </p:spPr>
            <p:txBody>
              <a:bodyPr/>
              <a:lstStyle/>
              <a:p>
                <a:endParaRPr lang="en-US">
                  <a:solidFill>
                    <a:srgbClr val="000000"/>
                  </a:solidFill>
                </a:endParaRPr>
              </a:p>
            </p:txBody>
          </p:sp>
          <p:sp>
            <p:nvSpPr>
              <p:cNvPr id="22598" name="Freeform 36"/>
              <p:cNvSpPr>
                <a:spLocks/>
              </p:cNvSpPr>
              <p:nvPr/>
            </p:nvSpPr>
            <p:spPr bwMode="auto">
              <a:xfrm>
                <a:off x="6663649" y="4456642"/>
                <a:ext cx="150670" cy="1224355"/>
              </a:xfrm>
              <a:custGeom>
                <a:avLst/>
                <a:gdLst>
                  <a:gd name="T0" fmla="*/ 0 w 304"/>
                  <a:gd name="T1" fmla="*/ 0 h 2234"/>
                  <a:gd name="T2" fmla="*/ 6 w 304"/>
                  <a:gd name="T3" fmla="*/ 39 h 2234"/>
                  <a:gd name="T4" fmla="*/ 13 w 304"/>
                  <a:gd name="T5" fmla="*/ 76 h 2234"/>
                  <a:gd name="T6" fmla="*/ 17 w 304"/>
                  <a:gd name="T7" fmla="*/ 110 h 2234"/>
                  <a:gd name="T8" fmla="*/ 23 w 304"/>
                  <a:gd name="T9" fmla="*/ 149 h 2234"/>
                  <a:gd name="T10" fmla="*/ 30 w 304"/>
                  <a:gd name="T11" fmla="*/ 193 h 2234"/>
                  <a:gd name="T12" fmla="*/ 34 w 304"/>
                  <a:gd name="T13" fmla="*/ 236 h 2234"/>
                  <a:gd name="T14" fmla="*/ 41 w 304"/>
                  <a:gd name="T15" fmla="*/ 277 h 2234"/>
                  <a:gd name="T16" fmla="*/ 45 w 304"/>
                  <a:gd name="T17" fmla="*/ 318 h 2234"/>
                  <a:gd name="T18" fmla="*/ 51 w 304"/>
                  <a:gd name="T19" fmla="*/ 366 h 2234"/>
                  <a:gd name="T20" fmla="*/ 56 w 304"/>
                  <a:gd name="T21" fmla="*/ 411 h 2234"/>
                  <a:gd name="T22" fmla="*/ 62 w 304"/>
                  <a:gd name="T23" fmla="*/ 463 h 2234"/>
                  <a:gd name="T24" fmla="*/ 69 w 304"/>
                  <a:gd name="T25" fmla="*/ 522 h 2234"/>
                  <a:gd name="T26" fmla="*/ 73 w 304"/>
                  <a:gd name="T27" fmla="*/ 578 h 2234"/>
                  <a:gd name="T28" fmla="*/ 80 w 304"/>
                  <a:gd name="T29" fmla="*/ 630 h 2234"/>
                  <a:gd name="T30" fmla="*/ 92 w 304"/>
                  <a:gd name="T31" fmla="*/ 762 h 2234"/>
                  <a:gd name="T32" fmla="*/ 103 w 304"/>
                  <a:gd name="T33" fmla="*/ 890 h 2234"/>
                  <a:gd name="T34" fmla="*/ 116 w 304"/>
                  <a:gd name="T35" fmla="*/ 1020 h 2234"/>
                  <a:gd name="T36" fmla="*/ 129 w 304"/>
                  <a:gd name="T37" fmla="*/ 1160 h 2234"/>
                  <a:gd name="T38" fmla="*/ 136 w 304"/>
                  <a:gd name="T39" fmla="*/ 1225 h 2234"/>
                  <a:gd name="T40" fmla="*/ 142 w 304"/>
                  <a:gd name="T41" fmla="*/ 1286 h 2234"/>
                  <a:gd name="T42" fmla="*/ 146 w 304"/>
                  <a:gd name="T43" fmla="*/ 1340 h 2234"/>
                  <a:gd name="T44" fmla="*/ 153 w 304"/>
                  <a:gd name="T45" fmla="*/ 1399 h 2234"/>
                  <a:gd name="T46" fmla="*/ 159 w 304"/>
                  <a:gd name="T47" fmla="*/ 1457 h 2234"/>
                  <a:gd name="T48" fmla="*/ 166 w 304"/>
                  <a:gd name="T49" fmla="*/ 1516 h 2234"/>
                  <a:gd name="T50" fmla="*/ 172 w 304"/>
                  <a:gd name="T51" fmla="*/ 1565 h 2234"/>
                  <a:gd name="T52" fmla="*/ 177 w 304"/>
                  <a:gd name="T53" fmla="*/ 1617 h 2234"/>
                  <a:gd name="T54" fmla="*/ 181 w 304"/>
                  <a:gd name="T55" fmla="*/ 1645 h 2234"/>
                  <a:gd name="T56" fmla="*/ 185 w 304"/>
                  <a:gd name="T57" fmla="*/ 1671 h 2234"/>
                  <a:gd name="T58" fmla="*/ 188 w 304"/>
                  <a:gd name="T59" fmla="*/ 1700 h 2234"/>
                  <a:gd name="T60" fmla="*/ 192 w 304"/>
                  <a:gd name="T61" fmla="*/ 1726 h 2234"/>
                  <a:gd name="T62" fmla="*/ 198 w 304"/>
                  <a:gd name="T63" fmla="*/ 1771 h 2234"/>
                  <a:gd name="T64" fmla="*/ 200 w 304"/>
                  <a:gd name="T65" fmla="*/ 1795 h 2234"/>
                  <a:gd name="T66" fmla="*/ 205 w 304"/>
                  <a:gd name="T67" fmla="*/ 1819 h 2234"/>
                  <a:gd name="T68" fmla="*/ 211 w 304"/>
                  <a:gd name="T69" fmla="*/ 1855 h 2234"/>
                  <a:gd name="T70" fmla="*/ 218 w 304"/>
                  <a:gd name="T71" fmla="*/ 1892 h 2234"/>
                  <a:gd name="T72" fmla="*/ 222 w 304"/>
                  <a:gd name="T73" fmla="*/ 1927 h 2234"/>
                  <a:gd name="T74" fmla="*/ 229 w 304"/>
                  <a:gd name="T75" fmla="*/ 1957 h 2234"/>
                  <a:gd name="T76" fmla="*/ 233 w 304"/>
                  <a:gd name="T77" fmla="*/ 1981 h 2234"/>
                  <a:gd name="T78" fmla="*/ 239 w 304"/>
                  <a:gd name="T79" fmla="*/ 2009 h 2234"/>
                  <a:gd name="T80" fmla="*/ 244 w 304"/>
                  <a:gd name="T81" fmla="*/ 2035 h 2234"/>
                  <a:gd name="T82" fmla="*/ 250 w 304"/>
                  <a:gd name="T83" fmla="*/ 2059 h 2234"/>
                  <a:gd name="T84" fmla="*/ 257 w 304"/>
                  <a:gd name="T85" fmla="*/ 2083 h 2234"/>
                  <a:gd name="T86" fmla="*/ 261 w 304"/>
                  <a:gd name="T87" fmla="*/ 2107 h 2234"/>
                  <a:gd name="T88" fmla="*/ 267 w 304"/>
                  <a:gd name="T89" fmla="*/ 2126 h 2234"/>
                  <a:gd name="T90" fmla="*/ 272 w 304"/>
                  <a:gd name="T91" fmla="*/ 2146 h 2234"/>
                  <a:gd name="T92" fmla="*/ 278 w 304"/>
                  <a:gd name="T93" fmla="*/ 2165 h 2234"/>
                  <a:gd name="T94" fmla="*/ 285 w 304"/>
                  <a:gd name="T95" fmla="*/ 2187 h 2234"/>
                  <a:gd name="T96" fmla="*/ 291 w 304"/>
                  <a:gd name="T97" fmla="*/ 2204 h 2234"/>
                  <a:gd name="T98" fmla="*/ 298 w 304"/>
                  <a:gd name="T99" fmla="*/ 2219 h 2234"/>
                  <a:gd name="T100" fmla="*/ 304 w 304"/>
                  <a:gd name="T101" fmla="*/ 2234 h 223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04"/>
                  <a:gd name="T154" fmla="*/ 0 h 2234"/>
                  <a:gd name="T155" fmla="*/ 304 w 304"/>
                  <a:gd name="T156" fmla="*/ 2234 h 223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04" h="2234">
                    <a:moveTo>
                      <a:pt x="0" y="0"/>
                    </a:moveTo>
                    <a:lnTo>
                      <a:pt x="6" y="39"/>
                    </a:lnTo>
                    <a:lnTo>
                      <a:pt x="13" y="76"/>
                    </a:lnTo>
                    <a:lnTo>
                      <a:pt x="17" y="110"/>
                    </a:lnTo>
                    <a:lnTo>
                      <a:pt x="23" y="149"/>
                    </a:lnTo>
                    <a:lnTo>
                      <a:pt x="30" y="193"/>
                    </a:lnTo>
                    <a:lnTo>
                      <a:pt x="34" y="236"/>
                    </a:lnTo>
                    <a:lnTo>
                      <a:pt x="41" y="277"/>
                    </a:lnTo>
                    <a:lnTo>
                      <a:pt x="45" y="318"/>
                    </a:lnTo>
                    <a:lnTo>
                      <a:pt x="51" y="366"/>
                    </a:lnTo>
                    <a:lnTo>
                      <a:pt x="56" y="411"/>
                    </a:lnTo>
                    <a:lnTo>
                      <a:pt x="62" y="463"/>
                    </a:lnTo>
                    <a:lnTo>
                      <a:pt x="69" y="522"/>
                    </a:lnTo>
                    <a:lnTo>
                      <a:pt x="73" y="578"/>
                    </a:lnTo>
                    <a:lnTo>
                      <a:pt x="80" y="630"/>
                    </a:lnTo>
                    <a:lnTo>
                      <a:pt x="92" y="762"/>
                    </a:lnTo>
                    <a:lnTo>
                      <a:pt x="103" y="890"/>
                    </a:lnTo>
                    <a:lnTo>
                      <a:pt x="116" y="1020"/>
                    </a:lnTo>
                    <a:lnTo>
                      <a:pt x="129" y="1160"/>
                    </a:lnTo>
                    <a:lnTo>
                      <a:pt x="136" y="1225"/>
                    </a:lnTo>
                    <a:lnTo>
                      <a:pt x="142" y="1286"/>
                    </a:lnTo>
                    <a:lnTo>
                      <a:pt x="146" y="1340"/>
                    </a:lnTo>
                    <a:lnTo>
                      <a:pt x="153" y="1399"/>
                    </a:lnTo>
                    <a:lnTo>
                      <a:pt x="159" y="1457"/>
                    </a:lnTo>
                    <a:lnTo>
                      <a:pt x="166" y="1516"/>
                    </a:lnTo>
                    <a:lnTo>
                      <a:pt x="172" y="1565"/>
                    </a:lnTo>
                    <a:lnTo>
                      <a:pt x="177" y="1617"/>
                    </a:lnTo>
                    <a:lnTo>
                      <a:pt x="181" y="1645"/>
                    </a:lnTo>
                    <a:lnTo>
                      <a:pt x="185" y="1671"/>
                    </a:lnTo>
                    <a:lnTo>
                      <a:pt x="188" y="1700"/>
                    </a:lnTo>
                    <a:lnTo>
                      <a:pt x="192" y="1726"/>
                    </a:lnTo>
                    <a:lnTo>
                      <a:pt x="198" y="1771"/>
                    </a:lnTo>
                    <a:lnTo>
                      <a:pt x="200" y="1795"/>
                    </a:lnTo>
                    <a:lnTo>
                      <a:pt x="205" y="1819"/>
                    </a:lnTo>
                    <a:lnTo>
                      <a:pt x="211" y="1855"/>
                    </a:lnTo>
                    <a:lnTo>
                      <a:pt x="218" y="1892"/>
                    </a:lnTo>
                    <a:lnTo>
                      <a:pt x="222" y="1927"/>
                    </a:lnTo>
                    <a:lnTo>
                      <a:pt x="229" y="1957"/>
                    </a:lnTo>
                    <a:lnTo>
                      <a:pt x="233" y="1981"/>
                    </a:lnTo>
                    <a:lnTo>
                      <a:pt x="239" y="2009"/>
                    </a:lnTo>
                    <a:lnTo>
                      <a:pt x="244" y="2035"/>
                    </a:lnTo>
                    <a:lnTo>
                      <a:pt x="250" y="2059"/>
                    </a:lnTo>
                    <a:lnTo>
                      <a:pt x="257" y="2083"/>
                    </a:lnTo>
                    <a:lnTo>
                      <a:pt x="261" y="2107"/>
                    </a:lnTo>
                    <a:lnTo>
                      <a:pt x="267" y="2126"/>
                    </a:lnTo>
                    <a:lnTo>
                      <a:pt x="272" y="2146"/>
                    </a:lnTo>
                    <a:lnTo>
                      <a:pt x="278" y="2165"/>
                    </a:lnTo>
                    <a:lnTo>
                      <a:pt x="285" y="2187"/>
                    </a:lnTo>
                    <a:lnTo>
                      <a:pt x="291" y="2204"/>
                    </a:lnTo>
                    <a:lnTo>
                      <a:pt x="298" y="2219"/>
                    </a:lnTo>
                    <a:lnTo>
                      <a:pt x="304" y="2234"/>
                    </a:lnTo>
                  </a:path>
                </a:pathLst>
              </a:custGeom>
              <a:noFill/>
              <a:ln w="25400">
                <a:solidFill>
                  <a:srgbClr val="0000FF"/>
                </a:solidFill>
                <a:round/>
                <a:headEnd/>
                <a:tailEnd/>
              </a:ln>
            </p:spPr>
            <p:txBody>
              <a:bodyPr/>
              <a:lstStyle/>
              <a:p>
                <a:endParaRPr lang="en-US">
                  <a:solidFill>
                    <a:srgbClr val="000000"/>
                  </a:solidFill>
                </a:endParaRPr>
              </a:p>
            </p:txBody>
          </p:sp>
          <p:sp>
            <p:nvSpPr>
              <p:cNvPr id="22599" name="Freeform 37"/>
              <p:cNvSpPr>
                <a:spLocks/>
              </p:cNvSpPr>
              <p:nvPr/>
            </p:nvSpPr>
            <p:spPr bwMode="auto">
              <a:xfrm>
                <a:off x="6814319" y="5680997"/>
                <a:ext cx="120785" cy="113621"/>
              </a:xfrm>
              <a:custGeom>
                <a:avLst/>
                <a:gdLst>
                  <a:gd name="T0" fmla="*/ 0 w 244"/>
                  <a:gd name="T1" fmla="*/ 0 h 208"/>
                  <a:gd name="T2" fmla="*/ 4 w 244"/>
                  <a:gd name="T3" fmla="*/ 13 h 208"/>
                  <a:gd name="T4" fmla="*/ 11 w 244"/>
                  <a:gd name="T5" fmla="*/ 26 h 208"/>
                  <a:gd name="T6" fmla="*/ 17 w 244"/>
                  <a:gd name="T7" fmla="*/ 42 h 208"/>
                  <a:gd name="T8" fmla="*/ 22 w 244"/>
                  <a:gd name="T9" fmla="*/ 48 h 208"/>
                  <a:gd name="T10" fmla="*/ 24 w 244"/>
                  <a:gd name="T11" fmla="*/ 55 h 208"/>
                  <a:gd name="T12" fmla="*/ 33 w 244"/>
                  <a:gd name="T13" fmla="*/ 68 h 208"/>
                  <a:gd name="T14" fmla="*/ 37 w 244"/>
                  <a:gd name="T15" fmla="*/ 78 h 208"/>
                  <a:gd name="T16" fmla="*/ 43 w 244"/>
                  <a:gd name="T17" fmla="*/ 87 h 208"/>
                  <a:gd name="T18" fmla="*/ 50 w 244"/>
                  <a:gd name="T19" fmla="*/ 96 h 208"/>
                  <a:gd name="T20" fmla="*/ 54 w 244"/>
                  <a:gd name="T21" fmla="*/ 102 h 208"/>
                  <a:gd name="T22" fmla="*/ 61 w 244"/>
                  <a:gd name="T23" fmla="*/ 111 h 208"/>
                  <a:gd name="T24" fmla="*/ 67 w 244"/>
                  <a:gd name="T25" fmla="*/ 117 h 208"/>
                  <a:gd name="T26" fmla="*/ 71 w 244"/>
                  <a:gd name="T27" fmla="*/ 126 h 208"/>
                  <a:gd name="T28" fmla="*/ 78 w 244"/>
                  <a:gd name="T29" fmla="*/ 132 h 208"/>
                  <a:gd name="T30" fmla="*/ 84 w 244"/>
                  <a:gd name="T31" fmla="*/ 137 h 208"/>
                  <a:gd name="T32" fmla="*/ 91 w 244"/>
                  <a:gd name="T33" fmla="*/ 143 h 208"/>
                  <a:gd name="T34" fmla="*/ 93 w 244"/>
                  <a:gd name="T35" fmla="*/ 148 h 208"/>
                  <a:gd name="T36" fmla="*/ 97 w 244"/>
                  <a:gd name="T37" fmla="*/ 150 h 208"/>
                  <a:gd name="T38" fmla="*/ 102 w 244"/>
                  <a:gd name="T39" fmla="*/ 152 h 208"/>
                  <a:gd name="T40" fmla="*/ 104 w 244"/>
                  <a:gd name="T41" fmla="*/ 156 h 208"/>
                  <a:gd name="T42" fmla="*/ 110 w 244"/>
                  <a:gd name="T43" fmla="*/ 161 h 208"/>
                  <a:gd name="T44" fmla="*/ 117 w 244"/>
                  <a:gd name="T45" fmla="*/ 165 h 208"/>
                  <a:gd name="T46" fmla="*/ 119 w 244"/>
                  <a:gd name="T47" fmla="*/ 167 h 208"/>
                  <a:gd name="T48" fmla="*/ 123 w 244"/>
                  <a:gd name="T49" fmla="*/ 169 h 208"/>
                  <a:gd name="T50" fmla="*/ 130 w 244"/>
                  <a:gd name="T51" fmla="*/ 174 h 208"/>
                  <a:gd name="T52" fmla="*/ 134 w 244"/>
                  <a:gd name="T53" fmla="*/ 176 h 208"/>
                  <a:gd name="T54" fmla="*/ 138 w 244"/>
                  <a:gd name="T55" fmla="*/ 178 h 208"/>
                  <a:gd name="T56" fmla="*/ 141 w 244"/>
                  <a:gd name="T57" fmla="*/ 180 h 208"/>
                  <a:gd name="T58" fmla="*/ 145 w 244"/>
                  <a:gd name="T59" fmla="*/ 182 h 208"/>
                  <a:gd name="T60" fmla="*/ 151 w 244"/>
                  <a:gd name="T61" fmla="*/ 184 h 208"/>
                  <a:gd name="T62" fmla="*/ 154 w 244"/>
                  <a:gd name="T63" fmla="*/ 187 h 208"/>
                  <a:gd name="T64" fmla="*/ 158 w 244"/>
                  <a:gd name="T65" fmla="*/ 189 h 208"/>
                  <a:gd name="T66" fmla="*/ 164 w 244"/>
                  <a:gd name="T67" fmla="*/ 191 h 208"/>
                  <a:gd name="T68" fmla="*/ 166 w 244"/>
                  <a:gd name="T69" fmla="*/ 193 h 208"/>
                  <a:gd name="T70" fmla="*/ 171 w 244"/>
                  <a:gd name="T71" fmla="*/ 193 h 208"/>
                  <a:gd name="T72" fmla="*/ 177 w 244"/>
                  <a:gd name="T73" fmla="*/ 195 h 208"/>
                  <a:gd name="T74" fmla="*/ 182 w 244"/>
                  <a:gd name="T75" fmla="*/ 197 h 208"/>
                  <a:gd name="T76" fmla="*/ 188 w 244"/>
                  <a:gd name="T77" fmla="*/ 200 h 208"/>
                  <a:gd name="T78" fmla="*/ 195 w 244"/>
                  <a:gd name="T79" fmla="*/ 202 h 208"/>
                  <a:gd name="T80" fmla="*/ 201 w 244"/>
                  <a:gd name="T81" fmla="*/ 202 h 208"/>
                  <a:gd name="T82" fmla="*/ 205 w 244"/>
                  <a:gd name="T83" fmla="*/ 204 h 208"/>
                  <a:gd name="T84" fmla="*/ 208 w 244"/>
                  <a:gd name="T85" fmla="*/ 204 h 208"/>
                  <a:gd name="T86" fmla="*/ 214 w 244"/>
                  <a:gd name="T87" fmla="*/ 206 h 208"/>
                  <a:gd name="T88" fmla="*/ 220 w 244"/>
                  <a:gd name="T89" fmla="*/ 206 h 208"/>
                  <a:gd name="T90" fmla="*/ 225 w 244"/>
                  <a:gd name="T91" fmla="*/ 206 h 208"/>
                  <a:gd name="T92" fmla="*/ 227 w 244"/>
                  <a:gd name="T93" fmla="*/ 208 h 208"/>
                  <a:gd name="T94" fmla="*/ 233 w 244"/>
                  <a:gd name="T95" fmla="*/ 208 h 208"/>
                  <a:gd name="T96" fmla="*/ 238 w 244"/>
                  <a:gd name="T97" fmla="*/ 208 h 208"/>
                  <a:gd name="T98" fmla="*/ 240 w 244"/>
                  <a:gd name="T99" fmla="*/ 208 h 208"/>
                  <a:gd name="T100" fmla="*/ 244 w 244"/>
                  <a:gd name="T101" fmla="*/ 208 h 2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44"/>
                  <a:gd name="T154" fmla="*/ 0 h 208"/>
                  <a:gd name="T155" fmla="*/ 244 w 244"/>
                  <a:gd name="T156" fmla="*/ 208 h 2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44" h="208">
                    <a:moveTo>
                      <a:pt x="0" y="0"/>
                    </a:moveTo>
                    <a:lnTo>
                      <a:pt x="4" y="13"/>
                    </a:lnTo>
                    <a:lnTo>
                      <a:pt x="11" y="26"/>
                    </a:lnTo>
                    <a:lnTo>
                      <a:pt x="17" y="42"/>
                    </a:lnTo>
                    <a:lnTo>
                      <a:pt x="22" y="48"/>
                    </a:lnTo>
                    <a:lnTo>
                      <a:pt x="24" y="55"/>
                    </a:lnTo>
                    <a:lnTo>
                      <a:pt x="33" y="68"/>
                    </a:lnTo>
                    <a:lnTo>
                      <a:pt x="37" y="78"/>
                    </a:lnTo>
                    <a:lnTo>
                      <a:pt x="43" y="87"/>
                    </a:lnTo>
                    <a:lnTo>
                      <a:pt x="50" y="96"/>
                    </a:lnTo>
                    <a:lnTo>
                      <a:pt x="54" y="102"/>
                    </a:lnTo>
                    <a:lnTo>
                      <a:pt x="61" y="111"/>
                    </a:lnTo>
                    <a:lnTo>
                      <a:pt x="67" y="117"/>
                    </a:lnTo>
                    <a:lnTo>
                      <a:pt x="71" y="126"/>
                    </a:lnTo>
                    <a:lnTo>
                      <a:pt x="78" y="132"/>
                    </a:lnTo>
                    <a:lnTo>
                      <a:pt x="84" y="137"/>
                    </a:lnTo>
                    <a:lnTo>
                      <a:pt x="91" y="143"/>
                    </a:lnTo>
                    <a:lnTo>
                      <a:pt x="93" y="148"/>
                    </a:lnTo>
                    <a:lnTo>
                      <a:pt x="97" y="150"/>
                    </a:lnTo>
                    <a:lnTo>
                      <a:pt x="102" y="152"/>
                    </a:lnTo>
                    <a:lnTo>
                      <a:pt x="104" y="156"/>
                    </a:lnTo>
                    <a:lnTo>
                      <a:pt x="110" y="161"/>
                    </a:lnTo>
                    <a:lnTo>
                      <a:pt x="117" y="165"/>
                    </a:lnTo>
                    <a:lnTo>
                      <a:pt x="119" y="167"/>
                    </a:lnTo>
                    <a:lnTo>
                      <a:pt x="123" y="169"/>
                    </a:lnTo>
                    <a:lnTo>
                      <a:pt x="130" y="174"/>
                    </a:lnTo>
                    <a:lnTo>
                      <a:pt x="134" y="176"/>
                    </a:lnTo>
                    <a:lnTo>
                      <a:pt x="138" y="178"/>
                    </a:lnTo>
                    <a:lnTo>
                      <a:pt x="141" y="180"/>
                    </a:lnTo>
                    <a:lnTo>
                      <a:pt x="145" y="182"/>
                    </a:lnTo>
                    <a:lnTo>
                      <a:pt x="151" y="184"/>
                    </a:lnTo>
                    <a:lnTo>
                      <a:pt x="154" y="187"/>
                    </a:lnTo>
                    <a:lnTo>
                      <a:pt x="158" y="189"/>
                    </a:lnTo>
                    <a:lnTo>
                      <a:pt x="164" y="191"/>
                    </a:lnTo>
                    <a:lnTo>
                      <a:pt x="166" y="193"/>
                    </a:lnTo>
                    <a:lnTo>
                      <a:pt x="171" y="193"/>
                    </a:lnTo>
                    <a:lnTo>
                      <a:pt x="177" y="195"/>
                    </a:lnTo>
                    <a:lnTo>
                      <a:pt x="182" y="197"/>
                    </a:lnTo>
                    <a:lnTo>
                      <a:pt x="188" y="200"/>
                    </a:lnTo>
                    <a:lnTo>
                      <a:pt x="195" y="202"/>
                    </a:lnTo>
                    <a:lnTo>
                      <a:pt x="201" y="202"/>
                    </a:lnTo>
                    <a:lnTo>
                      <a:pt x="205" y="204"/>
                    </a:lnTo>
                    <a:lnTo>
                      <a:pt x="208" y="204"/>
                    </a:lnTo>
                    <a:lnTo>
                      <a:pt x="214" y="206"/>
                    </a:lnTo>
                    <a:lnTo>
                      <a:pt x="220" y="206"/>
                    </a:lnTo>
                    <a:lnTo>
                      <a:pt x="225" y="206"/>
                    </a:lnTo>
                    <a:lnTo>
                      <a:pt x="227" y="208"/>
                    </a:lnTo>
                    <a:lnTo>
                      <a:pt x="233" y="208"/>
                    </a:lnTo>
                    <a:lnTo>
                      <a:pt x="238" y="208"/>
                    </a:lnTo>
                    <a:lnTo>
                      <a:pt x="240" y="208"/>
                    </a:lnTo>
                    <a:lnTo>
                      <a:pt x="244" y="208"/>
                    </a:lnTo>
                  </a:path>
                </a:pathLst>
              </a:custGeom>
              <a:noFill/>
              <a:ln w="25400">
                <a:solidFill>
                  <a:srgbClr val="0000FF"/>
                </a:solidFill>
                <a:round/>
                <a:headEnd/>
                <a:tailEnd/>
              </a:ln>
            </p:spPr>
            <p:txBody>
              <a:bodyPr/>
              <a:lstStyle/>
              <a:p>
                <a:endParaRPr lang="en-US">
                  <a:solidFill>
                    <a:srgbClr val="000000"/>
                  </a:solidFill>
                </a:endParaRPr>
              </a:p>
            </p:txBody>
          </p:sp>
          <p:sp>
            <p:nvSpPr>
              <p:cNvPr id="22600" name="Freeform 38"/>
              <p:cNvSpPr>
                <a:spLocks/>
              </p:cNvSpPr>
              <p:nvPr/>
            </p:nvSpPr>
            <p:spPr bwMode="auto">
              <a:xfrm>
                <a:off x="6935105" y="5754679"/>
                <a:ext cx="161254" cy="41317"/>
              </a:xfrm>
              <a:custGeom>
                <a:avLst/>
                <a:gdLst>
                  <a:gd name="T0" fmla="*/ 0 w 326"/>
                  <a:gd name="T1" fmla="*/ 73 h 75"/>
                  <a:gd name="T2" fmla="*/ 5 w 326"/>
                  <a:gd name="T3" fmla="*/ 75 h 75"/>
                  <a:gd name="T4" fmla="*/ 11 w 326"/>
                  <a:gd name="T5" fmla="*/ 75 h 75"/>
                  <a:gd name="T6" fmla="*/ 13 w 326"/>
                  <a:gd name="T7" fmla="*/ 75 h 75"/>
                  <a:gd name="T8" fmla="*/ 18 w 326"/>
                  <a:gd name="T9" fmla="*/ 75 h 75"/>
                  <a:gd name="T10" fmla="*/ 24 w 326"/>
                  <a:gd name="T11" fmla="*/ 75 h 75"/>
                  <a:gd name="T12" fmla="*/ 30 w 326"/>
                  <a:gd name="T13" fmla="*/ 75 h 75"/>
                  <a:gd name="T14" fmla="*/ 35 w 326"/>
                  <a:gd name="T15" fmla="*/ 75 h 75"/>
                  <a:gd name="T16" fmla="*/ 41 w 326"/>
                  <a:gd name="T17" fmla="*/ 75 h 75"/>
                  <a:gd name="T18" fmla="*/ 48 w 326"/>
                  <a:gd name="T19" fmla="*/ 75 h 75"/>
                  <a:gd name="T20" fmla="*/ 54 w 326"/>
                  <a:gd name="T21" fmla="*/ 75 h 75"/>
                  <a:gd name="T22" fmla="*/ 61 w 326"/>
                  <a:gd name="T23" fmla="*/ 73 h 75"/>
                  <a:gd name="T24" fmla="*/ 65 w 326"/>
                  <a:gd name="T25" fmla="*/ 73 h 75"/>
                  <a:gd name="T26" fmla="*/ 72 w 326"/>
                  <a:gd name="T27" fmla="*/ 73 h 75"/>
                  <a:gd name="T28" fmla="*/ 76 w 326"/>
                  <a:gd name="T29" fmla="*/ 73 h 75"/>
                  <a:gd name="T30" fmla="*/ 78 w 326"/>
                  <a:gd name="T31" fmla="*/ 73 h 75"/>
                  <a:gd name="T32" fmla="*/ 84 w 326"/>
                  <a:gd name="T33" fmla="*/ 71 h 75"/>
                  <a:gd name="T34" fmla="*/ 91 w 326"/>
                  <a:gd name="T35" fmla="*/ 71 h 75"/>
                  <a:gd name="T36" fmla="*/ 97 w 326"/>
                  <a:gd name="T37" fmla="*/ 71 h 75"/>
                  <a:gd name="T38" fmla="*/ 102 w 326"/>
                  <a:gd name="T39" fmla="*/ 69 h 75"/>
                  <a:gd name="T40" fmla="*/ 108 w 326"/>
                  <a:gd name="T41" fmla="*/ 69 h 75"/>
                  <a:gd name="T42" fmla="*/ 113 w 326"/>
                  <a:gd name="T43" fmla="*/ 67 h 75"/>
                  <a:gd name="T44" fmla="*/ 119 w 326"/>
                  <a:gd name="T45" fmla="*/ 67 h 75"/>
                  <a:gd name="T46" fmla="*/ 123 w 326"/>
                  <a:gd name="T47" fmla="*/ 65 h 75"/>
                  <a:gd name="T48" fmla="*/ 130 w 326"/>
                  <a:gd name="T49" fmla="*/ 65 h 75"/>
                  <a:gd name="T50" fmla="*/ 136 w 326"/>
                  <a:gd name="T51" fmla="*/ 62 h 75"/>
                  <a:gd name="T52" fmla="*/ 141 w 326"/>
                  <a:gd name="T53" fmla="*/ 62 h 75"/>
                  <a:gd name="T54" fmla="*/ 147 w 326"/>
                  <a:gd name="T55" fmla="*/ 60 h 75"/>
                  <a:gd name="T56" fmla="*/ 154 w 326"/>
                  <a:gd name="T57" fmla="*/ 60 h 75"/>
                  <a:gd name="T58" fmla="*/ 158 w 326"/>
                  <a:gd name="T59" fmla="*/ 58 h 75"/>
                  <a:gd name="T60" fmla="*/ 164 w 326"/>
                  <a:gd name="T61" fmla="*/ 56 h 75"/>
                  <a:gd name="T62" fmla="*/ 171 w 326"/>
                  <a:gd name="T63" fmla="*/ 54 h 75"/>
                  <a:gd name="T64" fmla="*/ 177 w 326"/>
                  <a:gd name="T65" fmla="*/ 54 h 75"/>
                  <a:gd name="T66" fmla="*/ 182 w 326"/>
                  <a:gd name="T67" fmla="*/ 52 h 75"/>
                  <a:gd name="T68" fmla="*/ 188 w 326"/>
                  <a:gd name="T69" fmla="*/ 49 h 75"/>
                  <a:gd name="T70" fmla="*/ 195 w 326"/>
                  <a:gd name="T71" fmla="*/ 47 h 75"/>
                  <a:gd name="T72" fmla="*/ 201 w 326"/>
                  <a:gd name="T73" fmla="*/ 47 h 75"/>
                  <a:gd name="T74" fmla="*/ 208 w 326"/>
                  <a:gd name="T75" fmla="*/ 45 h 75"/>
                  <a:gd name="T76" fmla="*/ 216 w 326"/>
                  <a:gd name="T77" fmla="*/ 43 h 75"/>
                  <a:gd name="T78" fmla="*/ 223 w 326"/>
                  <a:gd name="T79" fmla="*/ 41 h 75"/>
                  <a:gd name="T80" fmla="*/ 234 w 326"/>
                  <a:gd name="T81" fmla="*/ 36 h 75"/>
                  <a:gd name="T82" fmla="*/ 240 w 326"/>
                  <a:gd name="T83" fmla="*/ 34 h 75"/>
                  <a:gd name="T84" fmla="*/ 246 w 326"/>
                  <a:gd name="T85" fmla="*/ 32 h 75"/>
                  <a:gd name="T86" fmla="*/ 253 w 326"/>
                  <a:gd name="T87" fmla="*/ 28 h 75"/>
                  <a:gd name="T88" fmla="*/ 259 w 326"/>
                  <a:gd name="T89" fmla="*/ 26 h 75"/>
                  <a:gd name="T90" fmla="*/ 272 w 326"/>
                  <a:gd name="T91" fmla="*/ 21 h 75"/>
                  <a:gd name="T92" fmla="*/ 281 w 326"/>
                  <a:gd name="T93" fmla="*/ 19 h 75"/>
                  <a:gd name="T94" fmla="*/ 288 w 326"/>
                  <a:gd name="T95" fmla="*/ 17 h 75"/>
                  <a:gd name="T96" fmla="*/ 300 w 326"/>
                  <a:gd name="T97" fmla="*/ 10 h 75"/>
                  <a:gd name="T98" fmla="*/ 313 w 326"/>
                  <a:gd name="T99" fmla="*/ 6 h 75"/>
                  <a:gd name="T100" fmla="*/ 326 w 326"/>
                  <a:gd name="T101" fmla="*/ 0 h 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6"/>
                  <a:gd name="T154" fmla="*/ 0 h 75"/>
                  <a:gd name="T155" fmla="*/ 326 w 326"/>
                  <a:gd name="T156" fmla="*/ 75 h 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6" h="75">
                    <a:moveTo>
                      <a:pt x="0" y="73"/>
                    </a:moveTo>
                    <a:lnTo>
                      <a:pt x="5" y="75"/>
                    </a:lnTo>
                    <a:lnTo>
                      <a:pt x="11" y="75"/>
                    </a:lnTo>
                    <a:lnTo>
                      <a:pt x="13" y="75"/>
                    </a:lnTo>
                    <a:lnTo>
                      <a:pt x="18" y="75"/>
                    </a:lnTo>
                    <a:lnTo>
                      <a:pt x="24" y="75"/>
                    </a:lnTo>
                    <a:lnTo>
                      <a:pt x="30" y="75"/>
                    </a:lnTo>
                    <a:lnTo>
                      <a:pt x="35" y="75"/>
                    </a:lnTo>
                    <a:lnTo>
                      <a:pt x="41" y="75"/>
                    </a:lnTo>
                    <a:lnTo>
                      <a:pt x="48" y="75"/>
                    </a:lnTo>
                    <a:lnTo>
                      <a:pt x="54" y="75"/>
                    </a:lnTo>
                    <a:lnTo>
                      <a:pt x="61" y="73"/>
                    </a:lnTo>
                    <a:lnTo>
                      <a:pt x="65" y="73"/>
                    </a:lnTo>
                    <a:lnTo>
                      <a:pt x="72" y="73"/>
                    </a:lnTo>
                    <a:lnTo>
                      <a:pt x="76" y="73"/>
                    </a:lnTo>
                    <a:lnTo>
                      <a:pt x="78" y="73"/>
                    </a:lnTo>
                    <a:lnTo>
                      <a:pt x="84" y="71"/>
                    </a:lnTo>
                    <a:lnTo>
                      <a:pt x="91" y="71"/>
                    </a:lnTo>
                    <a:lnTo>
                      <a:pt x="97" y="71"/>
                    </a:lnTo>
                    <a:lnTo>
                      <a:pt x="102" y="69"/>
                    </a:lnTo>
                    <a:lnTo>
                      <a:pt x="108" y="69"/>
                    </a:lnTo>
                    <a:lnTo>
                      <a:pt x="113" y="67"/>
                    </a:lnTo>
                    <a:lnTo>
                      <a:pt x="119" y="67"/>
                    </a:lnTo>
                    <a:lnTo>
                      <a:pt x="123" y="65"/>
                    </a:lnTo>
                    <a:lnTo>
                      <a:pt x="130" y="65"/>
                    </a:lnTo>
                    <a:lnTo>
                      <a:pt x="136" y="62"/>
                    </a:lnTo>
                    <a:lnTo>
                      <a:pt x="141" y="62"/>
                    </a:lnTo>
                    <a:lnTo>
                      <a:pt x="147" y="60"/>
                    </a:lnTo>
                    <a:lnTo>
                      <a:pt x="154" y="60"/>
                    </a:lnTo>
                    <a:lnTo>
                      <a:pt x="158" y="58"/>
                    </a:lnTo>
                    <a:lnTo>
                      <a:pt x="164" y="56"/>
                    </a:lnTo>
                    <a:lnTo>
                      <a:pt x="171" y="54"/>
                    </a:lnTo>
                    <a:lnTo>
                      <a:pt x="177" y="54"/>
                    </a:lnTo>
                    <a:lnTo>
                      <a:pt x="182" y="52"/>
                    </a:lnTo>
                    <a:lnTo>
                      <a:pt x="188" y="49"/>
                    </a:lnTo>
                    <a:lnTo>
                      <a:pt x="195" y="47"/>
                    </a:lnTo>
                    <a:lnTo>
                      <a:pt x="201" y="47"/>
                    </a:lnTo>
                    <a:lnTo>
                      <a:pt x="208" y="45"/>
                    </a:lnTo>
                    <a:lnTo>
                      <a:pt x="216" y="43"/>
                    </a:lnTo>
                    <a:lnTo>
                      <a:pt x="223" y="41"/>
                    </a:lnTo>
                    <a:lnTo>
                      <a:pt x="234" y="36"/>
                    </a:lnTo>
                    <a:lnTo>
                      <a:pt x="240" y="34"/>
                    </a:lnTo>
                    <a:lnTo>
                      <a:pt x="246" y="32"/>
                    </a:lnTo>
                    <a:lnTo>
                      <a:pt x="253" y="28"/>
                    </a:lnTo>
                    <a:lnTo>
                      <a:pt x="259" y="26"/>
                    </a:lnTo>
                    <a:lnTo>
                      <a:pt x="272" y="21"/>
                    </a:lnTo>
                    <a:lnTo>
                      <a:pt x="281" y="19"/>
                    </a:lnTo>
                    <a:lnTo>
                      <a:pt x="288" y="17"/>
                    </a:lnTo>
                    <a:lnTo>
                      <a:pt x="300" y="10"/>
                    </a:lnTo>
                    <a:lnTo>
                      <a:pt x="313" y="6"/>
                    </a:lnTo>
                    <a:lnTo>
                      <a:pt x="326" y="0"/>
                    </a:lnTo>
                  </a:path>
                </a:pathLst>
              </a:custGeom>
              <a:noFill/>
              <a:ln w="25400">
                <a:solidFill>
                  <a:srgbClr val="0000FF"/>
                </a:solidFill>
                <a:round/>
                <a:headEnd/>
                <a:tailEnd/>
              </a:ln>
            </p:spPr>
            <p:txBody>
              <a:bodyPr/>
              <a:lstStyle/>
              <a:p>
                <a:endParaRPr lang="en-US">
                  <a:solidFill>
                    <a:srgbClr val="000000"/>
                  </a:solidFill>
                </a:endParaRPr>
              </a:p>
            </p:txBody>
          </p:sp>
          <p:sp>
            <p:nvSpPr>
              <p:cNvPr id="22601" name="Freeform 39"/>
              <p:cNvSpPr>
                <a:spLocks/>
              </p:cNvSpPr>
              <p:nvPr/>
            </p:nvSpPr>
            <p:spPr bwMode="auto">
              <a:xfrm>
                <a:off x="7096359" y="4984120"/>
                <a:ext cx="807517" cy="770559"/>
              </a:xfrm>
              <a:custGeom>
                <a:avLst/>
                <a:gdLst>
                  <a:gd name="T0" fmla="*/ 0 w 1629"/>
                  <a:gd name="T1" fmla="*/ 1406 h 1406"/>
                  <a:gd name="T2" fmla="*/ 13 w 1629"/>
                  <a:gd name="T3" fmla="*/ 1399 h 1406"/>
                  <a:gd name="T4" fmla="*/ 26 w 1629"/>
                  <a:gd name="T5" fmla="*/ 1395 h 1406"/>
                  <a:gd name="T6" fmla="*/ 39 w 1629"/>
                  <a:gd name="T7" fmla="*/ 1388 h 1406"/>
                  <a:gd name="T8" fmla="*/ 52 w 1629"/>
                  <a:gd name="T9" fmla="*/ 1382 h 1406"/>
                  <a:gd name="T10" fmla="*/ 65 w 1629"/>
                  <a:gd name="T11" fmla="*/ 1375 h 1406"/>
                  <a:gd name="T12" fmla="*/ 78 w 1629"/>
                  <a:gd name="T13" fmla="*/ 1369 h 1406"/>
                  <a:gd name="T14" fmla="*/ 102 w 1629"/>
                  <a:gd name="T15" fmla="*/ 1356 h 1406"/>
                  <a:gd name="T16" fmla="*/ 115 w 1629"/>
                  <a:gd name="T17" fmla="*/ 1349 h 1406"/>
                  <a:gd name="T18" fmla="*/ 128 w 1629"/>
                  <a:gd name="T19" fmla="*/ 1343 h 1406"/>
                  <a:gd name="T20" fmla="*/ 152 w 1629"/>
                  <a:gd name="T21" fmla="*/ 1330 h 1406"/>
                  <a:gd name="T22" fmla="*/ 173 w 1629"/>
                  <a:gd name="T23" fmla="*/ 1319 h 1406"/>
                  <a:gd name="T24" fmla="*/ 197 w 1629"/>
                  <a:gd name="T25" fmla="*/ 1304 h 1406"/>
                  <a:gd name="T26" fmla="*/ 221 w 1629"/>
                  <a:gd name="T27" fmla="*/ 1289 h 1406"/>
                  <a:gd name="T28" fmla="*/ 247 w 1629"/>
                  <a:gd name="T29" fmla="*/ 1274 h 1406"/>
                  <a:gd name="T30" fmla="*/ 268 w 1629"/>
                  <a:gd name="T31" fmla="*/ 1261 h 1406"/>
                  <a:gd name="T32" fmla="*/ 294 w 1629"/>
                  <a:gd name="T33" fmla="*/ 1243 h 1406"/>
                  <a:gd name="T34" fmla="*/ 320 w 1629"/>
                  <a:gd name="T35" fmla="*/ 1226 h 1406"/>
                  <a:gd name="T36" fmla="*/ 363 w 1629"/>
                  <a:gd name="T37" fmla="*/ 1196 h 1406"/>
                  <a:gd name="T38" fmla="*/ 389 w 1629"/>
                  <a:gd name="T39" fmla="*/ 1178 h 1406"/>
                  <a:gd name="T40" fmla="*/ 411 w 1629"/>
                  <a:gd name="T41" fmla="*/ 1161 h 1406"/>
                  <a:gd name="T42" fmla="*/ 460 w 1629"/>
                  <a:gd name="T43" fmla="*/ 1126 h 1406"/>
                  <a:gd name="T44" fmla="*/ 506 w 1629"/>
                  <a:gd name="T45" fmla="*/ 1092 h 1406"/>
                  <a:gd name="T46" fmla="*/ 556 w 1629"/>
                  <a:gd name="T47" fmla="*/ 1053 h 1406"/>
                  <a:gd name="T48" fmla="*/ 610 w 1629"/>
                  <a:gd name="T49" fmla="*/ 1009 h 1406"/>
                  <a:gd name="T50" fmla="*/ 657 w 1629"/>
                  <a:gd name="T51" fmla="*/ 968 h 1406"/>
                  <a:gd name="T52" fmla="*/ 709 w 1629"/>
                  <a:gd name="T53" fmla="*/ 923 h 1406"/>
                  <a:gd name="T54" fmla="*/ 765 w 1629"/>
                  <a:gd name="T55" fmla="*/ 875 h 1406"/>
                  <a:gd name="T56" fmla="*/ 815 w 1629"/>
                  <a:gd name="T57" fmla="*/ 828 h 1406"/>
                  <a:gd name="T58" fmla="*/ 918 w 1629"/>
                  <a:gd name="T59" fmla="*/ 732 h 1406"/>
                  <a:gd name="T60" fmla="*/ 1011 w 1629"/>
                  <a:gd name="T61" fmla="*/ 641 h 1406"/>
                  <a:gd name="T62" fmla="*/ 1106 w 1629"/>
                  <a:gd name="T63" fmla="*/ 546 h 1406"/>
                  <a:gd name="T64" fmla="*/ 1212 w 1629"/>
                  <a:gd name="T65" fmla="*/ 440 h 1406"/>
                  <a:gd name="T66" fmla="*/ 1417 w 1629"/>
                  <a:gd name="T67" fmla="*/ 226 h 1406"/>
                  <a:gd name="T68" fmla="*/ 1614 w 1629"/>
                  <a:gd name="T69" fmla="*/ 13 h 1406"/>
                  <a:gd name="T70" fmla="*/ 1629 w 1629"/>
                  <a:gd name="T71" fmla="*/ 0 h 140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29"/>
                  <a:gd name="T109" fmla="*/ 0 h 1406"/>
                  <a:gd name="T110" fmla="*/ 1629 w 1629"/>
                  <a:gd name="T111" fmla="*/ 1406 h 140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29" h="1406">
                    <a:moveTo>
                      <a:pt x="0" y="1406"/>
                    </a:moveTo>
                    <a:lnTo>
                      <a:pt x="13" y="1399"/>
                    </a:lnTo>
                    <a:lnTo>
                      <a:pt x="26" y="1395"/>
                    </a:lnTo>
                    <a:lnTo>
                      <a:pt x="39" y="1388"/>
                    </a:lnTo>
                    <a:lnTo>
                      <a:pt x="52" y="1382"/>
                    </a:lnTo>
                    <a:lnTo>
                      <a:pt x="65" y="1375"/>
                    </a:lnTo>
                    <a:lnTo>
                      <a:pt x="78" y="1369"/>
                    </a:lnTo>
                    <a:lnTo>
                      <a:pt x="102" y="1356"/>
                    </a:lnTo>
                    <a:lnTo>
                      <a:pt x="115" y="1349"/>
                    </a:lnTo>
                    <a:lnTo>
                      <a:pt x="128" y="1343"/>
                    </a:lnTo>
                    <a:lnTo>
                      <a:pt x="152" y="1330"/>
                    </a:lnTo>
                    <a:lnTo>
                      <a:pt x="173" y="1319"/>
                    </a:lnTo>
                    <a:lnTo>
                      <a:pt x="197" y="1304"/>
                    </a:lnTo>
                    <a:lnTo>
                      <a:pt x="221" y="1289"/>
                    </a:lnTo>
                    <a:lnTo>
                      <a:pt x="247" y="1274"/>
                    </a:lnTo>
                    <a:lnTo>
                      <a:pt x="268" y="1261"/>
                    </a:lnTo>
                    <a:lnTo>
                      <a:pt x="294" y="1243"/>
                    </a:lnTo>
                    <a:lnTo>
                      <a:pt x="320" y="1226"/>
                    </a:lnTo>
                    <a:lnTo>
                      <a:pt x="363" y="1196"/>
                    </a:lnTo>
                    <a:lnTo>
                      <a:pt x="389" y="1178"/>
                    </a:lnTo>
                    <a:lnTo>
                      <a:pt x="411" y="1161"/>
                    </a:lnTo>
                    <a:lnTo>
                      <a:pt x="460" y="1126"/>
                    </a:lnTo>
                    <a:lnTo>
                      <a:pt x="506" y="1092"/>
                    </a:lnTo>
                    <a:lnTo>
                      <a:pt x="556" y="1053"/>
                    </a:lnTo>
                    <a:lnTo>
                      <a:pt x="610" y="1009"/>
                    </a:lnTo>
                    <a:lnTo>
                      <a:pt x="657" y="968"/>
                    </a:lnTo>
                    <a:lnTo>
                      <a:pt x="709" y="923"/>
                    </a:lnTo>
                    <a:lnTo>
                      <a:pt x="765" y="875"/>
                    </a:lnTo>
                    <a:lnTo>
                      <a:pt x="815" y="828"/>
                    </a:lnTo>
                    <a:lnTo>
                      <a:pt x="918" y="732"/>
                    </a:lnTo>
                    <a:lnTo>
                      <a:pt x="1011" y="641"/>
                    </a:lnTo>
                    <a:lnTo>
                      <a:pt x="1106" y="546"/>
                    </a:lnTo>
                    <a:lnTo>
                      <a:pt x="1212" y="440"/>
                    </a:lnTo>
                    <a:lnTo>
                      <a:pt x="1417" y="226"/>
                    </a:lnTo>
                    <a:lnTo>
                      <a:pt x="1614" y="13"/>
                    </a:lnTo>
                    <a:lnTo>
                      <a:pt x="1629" y="0"/>
                    </a:lnTo>
                  </a:path>
                </a:pathLst>
              </a:custGeom>
              <a:noFill/>
              <a:ln w="25400">
                <a:solidFill>
                  <a:srgbClr val="0000FF"/>
                </a:solidFill>
                <a:round/>
                <a:headEnd/>
                <a:tailEnd/>
              </a:ln>
            </p:spPr>
            <p:txBody>
              <a:bodyPr/>
              <a:lstStyle/>
              <a:p>
                <a:endParaRPr lang="en-US">
                  <a:solidFill>
                    <a:srgbClr val="000000"/>
                  </a:solidFill>
                </a:endParaRPr>
              </a:p>
            </p:txBody>
          </p:sp>
        </p:grpSp>
        <p:sp>
          <p:nvSpPr>
            <p:cNvPr id="22592" name="Line 40"/>
            <p:cNvSpPr>
              <a:spLocks noChangeShapeType="1"/>
            </p:cNvSpPr>
            <p:nvPr/>
          </p:nvSpPr>
          <p:spPr bwMode="auto">
            <a:xfrm flipV="1">
              <a:off x="616770" y="4585944"/>
              <a:ext cx="0" cy="2199637"/>
            </a:xfrm>
            <a:prstGeom prst="line">
              <a:avLst/>
            </a:prstGeom>
            <a:noFill/>
            <a:ln w="25400">
              <a:solidFill>
                <a:schemeClr val="tx1"/>
              </a:solidFill>
              <a:round/>
              <a:headEnd/>
              <a:tailEnd type="triangle" w="med" len="med"/>
            </a:ln>
          </p:spPr>
          <p:txBody>
            <a:bodyPr/>
            <a:lstStyle/>
            <a:p>
              <a:endParaRPr lang="fr-FR"/>
            </a:p>
          </p:txBody>
        </p:sp>
        <p:sp>
          <p:nvSpPr>
            <p:cNvPr id="22593" name="Line 41"/>
            <p:cNvSpPr>
              <a:spLocks noChangeShapeType="1"/>
            </p:cNvSpPr>
            <p:nvPr/>
          </p:nvSpPr>
          <p:spPr bwMode="auto">
            <a:xfrm flipV="1">
              <a:off x="511671" y="5719731"/>
              <a:ext cx="2743499" cy="0"/>
            </a:xfrm>
            <a:prstGeom prst="line">
              <a:avLst/>
            </a:prstGeom>
            <a:noFill/>
            <a:ln w="25400">
              <a:solidFill>
                <a:schemeClr val="tx1"/>
              </a:solidFill>
              <a:round/>
              <a:headEnd/>
              <a:tailEnd type="triangle" w="med" len="med"/>
            </a:ln>
          </p:spPr>
          <p:txBody>
            <a:bodyPr/>
            <a:lstStyle/>
            <a:p>
              <a:endParaRPr lang="fr-FR"/>
            </a:p>
          </p:txBody>
        </p:sp>
        <p:graphicFrame>
          <p:nvGraphicFramePr>
            <p:cNvPr id="22532" name="Object 4"/>
            <p:cNvGraphicFramePr>
              <a:graphicFrameLocks noChangeAspect="1"/>
            </p:cNvGraphicFramePr>
            <p:nvPr/>
          </p:nvGraphicFramePr>
          <p:xfrm>
            <a:off x="748391" y="4477047"/>
            <a:ext cx="536575" cy="392113"/>
          </p:xfrm>
          <a:graphic>
            <a:graphicData uri="http://schemas.openxmlformats.org/presentationml/2006/ole">
              <p:oleObj spid="_x0000_s237586" name="Equation" r:id="rId5" imgW="520474" imgH="342751" progId="">
                <p:embed/>
              </p:oleObj>
            </a:graphicData>
          </a:graphic>
        </p:graphicFrame>
        <p:graphicFrame>
          <p:nvGraphicFramePr>
            <p:cNvPr id="22533" name="Object 5"/>
            <p:cNvGraphicFramePr>
              <a:graphicFrameLocks noChangeAspect="1"/>
            </p:cNvGraphicFramePr>
            <p:nvPr/>
          </p:nvGraphicFramePr>
          <p:xfrm>
            <a:off x="1824729" y="5746906"/>
            <a:ext cx="158331" cy="175125"/>
          </p:xfrm>
          <a:graphic>
            <a:graphicData uri="http://schemas.openxmlformats.org/presentationml/2006/ole">
              <p:oleObj spid="_x0000_s237587" name="Equation" r:id="rId6" imgW="139700" imgH="139700" progId="">
                <p:embed/>
              </p:oleObj>
            </a:graphicData>
          </a:graphic>
        </p:graphicFrame>
        <p:graphicFrame>
          <p:nvGraphicFramePr>
            <p:cNvPr id="22534" name="Object 6"/>
            <p:cNvGraphicFramePr>
              <a:graphicFrameLocks noChangeAspect="1"/>
            </p:cNvGraphicFramePr>
            <p:nvPr/>
          </p:nvGraphicFramePr>
          <p:xfrm>
            <a:off x="3103963" y="5810150"/>
            <a:ext cx="136525" cy="227013"/>
          </p:xfrm>
          <a:graphic>
            <a:graphicData uri="http://schemas.openxmlformats.org/presentationml/2006/ole">
              <p:oleObj spid="_x0000_s237588" name="Equation" r:id="rId7" imgW="152334" imgH="228501" progId="">
                <p:embed/>
              </p:oleObj>
            </a:graphicData>
          </a:graphic>
        </p:graphicFrame>
        <p:sp>
          <p:nvSpPr>
            <p:cNvPr id="22594" name="Line 46"/>
            <p:cNvSpPr>
              <a:spLocks noChangeShapeType="1"/>
            </p:cNvSpPr>
            <p:nvPr/>
          </p:nvSpPr>
          <p:spPr bwMode="auto">
            <a:xfrm>
              <a:off x="584147" y="4907511"/>
              <a:ext cx="1092076" cy="0"/>
            </a:xfrm>
            <a:prstGeom prst="line">
              <a:avLst/>
            </a:prstGeom>
            <a:noFill/>
            <a:ln w="9525">
              <a:solidFill>
                <a:srgbClr val="C00000"/>
              </a:solidFill>
              <a:prstDash val="dash"/>
              <a:round/>
              <a:headEnd/>
              <a:tailEnd/>
            </a:ln>
          </p:spPr>
          <p:txBody>
            <a:bodyPr/>
            <a:lstStyle/>
            <a:p>
              <a:endParaRPr lang="fr-FR"/>
            </a:p>
          </p:txBody>
        </p:sp>
        <p:graphicFrame>
          <p:nvGraphicFramePr>
            <p:cNvPr id="22535" name="Object 7"/>
            <p:cNvGraphicFramePr>
              <a:graphicFrameLocks noChangeAspect="1"/>
            </p:cNvGraphicFramePr>
            <p:nvPr/>
          </p:nvGraphicFramePr>
          <p:xfrm>
            <a:off x="373067" y="4687243"/>
            <a:ext cx="192087" cy="420687"/>
          </p:xfrm>
          <a:graphic>
            <a:graphicData uri="http://schemas.openxmlformats.org/presentationml/2006/ole">
              <p:oleObj spid="_x0000_s237589" name="Equation" r:id="rId8" imgW="190417" imgH="380835" progId="">
                <p:embed/>
              </p:oleObj>
            </a:graphicData>
          </a:graphic>
        </p:graphicFrame>
      </p:grpSp>
      <p:graphicFrame>
        <p:nvGraphicFramePr>
          <p:cNvPr id="22536" name="Object 8"/>
          <p:cNvGraphicFramePr>
            <a:graphicFrameLocks noChangeAspect="1"/>
          </p:cNvGraphicFramePr>
          <p:nvPr/>
        </p:nvGraphicFramePr>
        <p:xfrm>
          <a:off x="430213" y="2781300"/>
          <a:ext cx="1909762" cy="700088"/>
        </p:xfrm>
        <a:graphic>
          <a:graphicData uri="http://schemas.openxmlformats.org/presentationml/2006/ole">
            <p:oleObj spid="_x0000_s237572" name="Equation" r:id="rId9" imgW="2387600" imgH="876300" progId="">
              <p:embed/>
            </p:oleObj>
          </a:graphicData>
        </a:graphic>
      </p:graphicFrame>
      <p:sp>
        <p:nvSpPr>
          <p:cNvPr id="22558" name="ZoneTexte 498"/>
          <p:cNvSpPr txBox="1">
            <a:spLocks noChangeArrowheads="1"/>
          </p:cNvSpPr>
          <p:nvPr/>
        </p:nvSpPr>
        <p:spPr bwMode="auto">
          <a:xfrm>
            <a:off x="2489200" y="3730625"/>
            <a:ext cx="3146425" cy="369888"/>
          </a:xfrm>
          <a:prstGeom prst="rect">
            <a:avLst/>
          </a:prstGeom>
          <a:noFill/>
          <a:ln w="9525">
            <a:noFill/>
            <a:miter lim="800000"/>
            <a:headEnd/>
            <a:tailEnd/>
          </a:ln>
        </p:spPr>
        <p:txBody>
          <a:bodyPr wrap="none">
            <a:spAutoFit/>
          </a:bodyPr>
          <a:lstStyle/>
          <a:p>
            <a:r>
              <a:rPr lang="fr-FR">
                <a:solidFill>
                  <a:srgbClr val="006600"/>
                </a:solidFill>
              </a:rPr>
              <a:t>Lowest-lying 1-qp excitations</a:t>
            </a:r>
          </a:p>
        </p:txBody>
      </p:sp>
      <p:grpSp>
        <p:nvGrpSpPr>
          <p:cNvPr id="15" name="Groupe 509"/>
          <p:cNvGrpSpPr>
            <a:grpSpLocks/>
          </p:cNvGrpSpPr>
          <p:nvPr/>
        </p:nvGrpSpPr>
        <p:grpSpPr bwMode="auto">
          <a:xfrm>
            <a:off x="7380288" y="1266825"/>
            <a:ext cx="1781175" cy="1428750"/>
            <a:chOff x="6391582" y="4585385"/>
            <a:chExt cx="2743499" cy="2199637"/>
          </a:xfrm>
        </p:grpSpPr>
        <p:sp>
          <p:nvSpPr>
            <p:cNvPr id="22580" name="Line 40"/>
            <p:cNvSpPr>
              <a:spLocks noChangeShapeType="1"/>
            </p:cNvSpPr>
            <p:nvPr/>
          </p:nvSpPr>
          <p:spPr bwMode="auto">
            <a:xfrm flipV="1">
              <a:off x="6496681" y="4585385"/>
              <a:ext cx="0" cy="2199637"/>
            </a:xfrm>
            <a:prstGeom prst="line">
              <a:avLst/>
            </a:prstGeom>
            <a:noFill/>
            <a:ln w="25400">
              <a:solidFill>
                <a:schemeClr val="tx1"/>
              </a:solidFill>
              <a:round/>
              <a:headEnd/>
              <a:tailEnd type="triangle" w="med" len="med"/>
            </a:ln>
          </p:spPr>
          <p:txBody>
            <a:bodyPr/>
            <a:lstStyle/>
            <a:p>
              <a:endParaRPr lang="fr-FR"/>
            </a:p>
          </p:txBody>
        </p:sp>
        <p:sp>
          <p:nvSpPr>
            <p:cNvPr id="22581" name="Line 41"/>
            <p:cNvSpPr>
              <a:spLocks noChangeShapeType="1"/>
            </p:cNvSpPr>
            <p:nvPr/>
          </p:nvSpPr>
          <p:spPr bwMode="auto">
            <a:xfrm flipV="1">
              <a:off x="6391582" y="5719172"/>
              <a:ext cx="2743499" cy="0"/>
            </a:xfrm>
            <a:prstGeom prst="line">
              <a:avLst/>
            </a:prstGeom>
            <a:noFill/>
            <a:ln w="25400">
              <a:solidFill>
                <a:schemeClr val="tx1"/>
              </a:solidFill>
              <a:round/>
              <a:headEnd/>
              <a:tailEnd type="triangle" w="med" len="med"/>
            </a:ln>
          </p:spPr>
          <p:txBody>
            <a:bodyPr/>
            <a:lstStyle/>
            <a:p>
              <a:endParaRPr lang="fr-FR"/>
            </a:p>
          </p:txBody>
        </p:sp>
        <p:graphicFrame>
          <p:nvGraphicFramePr>
            <p:cNvPr id="22537" name="Object 9"/>
            <p:cNvGraphicFramePr>
              <a:graphicFrameLocks noChangeAspect="1"/>
            </p:cNvGraphicFramePr>
            <p:nvPr/>
          </p:nvGraphicFramePr>
          <p:xfrm>
            <a:off x="7704640" y="5746347"/>
            <a:ext cx="158331" cy="175125"/>
          </p:xfrm>
          <a:graphic>
            <a:graphicData uri="http://schemas.openxmlformats.org/presentationml/2006/ole">
              <p:oleObj spid="_x0000_s237584" name="Equation" r:id="rId10" imgW="139700" imgH="139700" progId="">
                <p:embed/>
              </p:oleObj>
            </a:graphicData>
          </a:graphic>
        </p:graphicFrame>
        <p:graphicFrame>
          <p:nvGraphicFramePr>
            <p:cNvPr id="22538" name="Object 10"/>
            <p:cNvGraphicFramePr>
              <a:graphicFrameLocks noChangeAspect="1"/>
            </p:cNvGraphicFramePr>
            <p:nvPr/>
          </p:nvGraphicFramePr>
          <p:xfrm>
            <a:off x="8983874" y="5809591"/>
            <a:ext cx="136525" cy="227013"/>
          </p:xfrm>
          <a:graphic>
            <a:graphicData uri="http://schemas.openxmlformats.org/presentationml/2006/ole">
              <p:oleObj spid="_x0000_s237585" name="Equation" r:id="rId11" imgW="152334" imgH="228501" progId="">
                <p:embed/>
              </p:oleObj>
            </a:graphicData>
          </a:graphic>
        </p:graphicFrame>
        <p:grpSp>
          <p:nvGrpSpPr>
            <p:cNvPr id="16" name="Groupe 514"/>
            <p:cNvGrpSpPr>
              <a:grpSpLocks/>
            </p:cNvGrpSpPr>
            <p:nvPr/>
          </p:nvGrpSpPr>
          <p:grpSpPr bwMode="auto">
            <a:xfrm flipV="1">
              <a:off x="6490859" y="4911760"/>
              <a:ext cx="2370875" cy="1624440"/>
              <a:chOff x="6490859" y="4911760"/>
              <a:chExt cx="2370875" cy="1624440"/>
            </a:xfrm>
          </p:grpSpPr>
          <p:sp>
            <p:nvSpPr>
              <p:cNvPr id="22583" name="Freeform 34"/>
              <p:cNvSpPr>
                <a:spLocks/>
              </p:cNvSpPr>
              <p:nvPr/>
            </p:nvSpPr>
            <p:spPr bwMode="auto">
              <a:xfrm>
                <a:off x="7354410" y="4911760"/>
                <a:ext cx="136350" cy="17904"/>
              </a:xfrm>
              <a:custGeom>
                <a:avLst/>
                <a:gdLst>
                  <a:gd name="T0" fmla="*/ 0 w 274"/>
                  <a:gd name="T1" fmla="*/ 33 h 33"/>
                  <a:gd name="T2" fmla="*/ 6 w 274"/>
                  <a:gd name="T3" fmla="*/ 31 h 33"/>
                  <a:gd name="T4" fmla="*/ 13 w 274"/>
                  <a:gd name="T5" fmla="*/ 28 h 33"/>
                  <a:gd name="T6" fmla="*/ 19 w 274"/>
                  <a:gd name="T7" fmla="*/ 28 h 33"/>
                  <a:gd name="T8" fmla="*/ 26 w 274"/>
                  <a:gd name="T9" fmla="*/ 26 h 33"/>
                  <a:gd name="T10" fmla="*/ 32 w 274"/>
                  <a:gd name="T11" fmla="*/ 24 h 33"/>
                  <a:gd name="T12" fmla="*/ 39 w 274"/>
                  <a:gd name="T13" fmla="*/ 22 h 33"/>
                  <a:gd name="T14" fmla="*/ 45 w 274"/>
                  <a:gd name="T15" fmla="*/ 20 h 33"/>
                  <a:gd name="T16" fmla="*/ 52 w 274"/>
                  <a:gd name="T17" fmla="*/ 20 h 33"/>
                  <a:gd name="T18" fmla="*/ 56 w 274"/>
                  <a:gd name="T19" fmla="*/ 18 h 33"/>
                  <a:gd name="T20" fmla="*/ 62 w 274"/>
                  <a:gd name="T21" fmla="*/ 15 h 33"/>
                  <a:gd name="T22" fmla="*/ 67 w 274"/>
                  <a:gd name="T23" fmla="*/ 15 h 33"/>
                  <a:gd name="T24" fmla="*/ 69 w 274"/>
                  <a:gd name="T25" fmla="*/ 15 h 33"/>
                  <a:gd name="T26" fmla="*/ 75 w 274"/>
                  <a:gd name="T27" fmla="*/ 13 h 33"/>
                  <a:gd name="T28" fmla="*/ 82 w 274"/>
                  <a:gd name="T29" fmla="*/ 11 h 33"/>
                  <a:gd name="T30" fmla="*/ 88 w 274"/>
                  <a:gd name="T31" fmla="*/ 11 h 33"/>
                  <a:gd name="T32" fmla="*/ 93 w 274"/>
                  <a:gd name="T33" fmla="*/ 9 h 33"/>
                  <a:gd name="T34" fmla="*/ 99 w 274"/>
                  <a:gd name="T35" fmla="*/ 9 h 33"/>
                  <a:gd name="T36" fmla="*/ 106 w 274"/>
                  <a:gd name="T37" fmla="*/ 7 h 33"/>
                  <a:gd name="T38" fmla="*/ 110 w 274"/>
                  <a:gd name="T39" fmla="*/ 7 h 33"/>
                  <a:gd name="T40" fmla="*/ 114 w 274"/>
                  <a:gd name="T41" fmla="*/ 7 h 33"/>
                  <a:gd name="T42" fmla="*/ 119 w 274"/>
                  <a:gd name="T43" fmla="*/ 7 h 33"/>
                  <a:gd name="T44" fmla="*/ 125 w 274"/>
                  <a:gd name="T45" fmla="*/ 5 h 33"/>
                  <a:gd name="T46" fmla="*/ 127 w 274"/>
                  <a:gd name="T47" fmla="*/ 5 h 33"/>
                  <a:gd name="T48" fmla="*/ 132 w 274"/>
                  <a:gd name="T49" fmla="*/ 5 h 33"/>
                  <a:gd name="T50" fmla="*/ 138 w 274"/>
                  <a:gd name="T51" fmla="*/ 2 h 33"/>
                  <a:gd name="T52" fmla="*/ 144 w 274"/>
                  <a:gd name="T53" fmla="*/ 2 h 33"/>
                  <a:gd name="T54" fmla="*/ 151 w 274"/>
                  <a:gd name="T55" fmla="*/ 2 h 33"/>
                  <a:gd name="T56" fmla="*/ 155 w 274"/>
                  <a:gd name="T57" fmla="*/ 2 h 33"/>
                  <a:gd name="T58" fmla="*/ 162 w 274"/>
                  <a:gd name="T59" fmla="*/ 2 h 33"/>
                  <a:gd name="T60" fmla="*/ 166 w 274"/>
                  <a:gd name="T61" fmla="*/ 2 h 33"/>
                  <a:gd name="T62" fmla="*/ 173 w 274"/>
                  <a:gd name="T63" fmla="*/ 0 h 33"/>
                  <a:gd name="T64" fmla="*/ 177 w 274"/>
                  <a:gd name="T65" fmla="*/ 0 h 33"/>
                  <a:gd name="T66" fmla="*/ 183 w 274"/>
                  <a:gd name="T67" fmla="*/ 0 h 33"/>
                  <a:gd name="T68" fmla="*/ 190 w 274"/>
                  <a:gd name="T69" fmla="*/ 0 h 33"/>
                  <a:gd name="T70" fmla="*/ 194 w 274"/>
                  <a:gd name="T71" fmla="*/ 0 h 33"/>
                  <a:gd name="T72" fmla="*/ 201 w 274"/>
                  <a:gd name="T73" fmla="*/ 2 h 33"/>
                  <a:gd name="T74" fmla="*/ 207 w 274"/>
                  <a:gd name="T75" fmla="*/ 2 h 33"/>
                  <a:gd name="T76" fmla="*/ 211 w 274"/>
                  <a:gd name="T77" fmla="*/ 2 h 33"/>
                  <a:gd name="T78" fmla="*/ 218 w 274"/>
                  <a:gd name="T79" fmla="*/ 2 h 33"/>
                  <a:gd name="T80" fmla="*/ 224 w 274"/>
                  <a:gd name="T81" fmla="*/ 2 h 33"/>
                  <a:gd name="T82" fmla="*/ 229 w 274"/>
                  <a:gd name="T83" fmla="*/ 5 h 33"/>
                  <a:gd name="T84" fmla="*/ 237 w 274"/>
                  <a:gd name="T85" fmla="*/ 5 h 33"/>
                  <a:gd name="T86" fmla="*/ 242 w 274"/>
                  <a:gd name="T87" fmla="*/ 7 h 33"/>
                  <a:gd name="T88" fmla="*/ 248 w 274"/>
                  <a:gd name="T89" fmla="*/ 7 h 33"/>
                  <a:gd name="T90" fmla="*/ 255 w 274"/>
                  <a:gd name="T91" fmla="*/ 9 h 33"/>
                  <a:gd name="T92" fmla="*/ 261 w 274"/>
                  <a:gd name="T93" fmla="*/ 11 h 33"/>
                  <a:gd name="T94" fmla="*/ 263 w 274"/>
                  <a:gd name="T95" fmla="*/ 11 h 33"/>
                  <a:gd name="T96" fmla="*/ 268 w 274"/>
                  <a:gd name="T97" fmla="*/ 11 h 33"/>
                  <a:gd name="T98" fmla="*/ 272 w 274"/>
                  <a:gd name="T99" fmla="*/ 13 h 33"/>
                  <a:gd name="T100" fmla="*/ 274 w 274"/>
                  <a:gd name="T101" fmla="*/ 13 h 3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4"/>
                  <a:gd name="T154" fmla="*/ 0 h 33"/>
                  <a:gd name="T155" fmla="*/ 274 w 274"/>
                  <a:gd name="T156" fmla="*/ 33 h 3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4" h="33">
                    <a:moveTo>
                      <a:pt x="0" y="33"/>
                    </a:moveTo>
                    <a:lnTo>
                      <a:pt x="6" y="31"/>
                    </a:lnTo>
                    <a:lnTo>
                      <a:pt x="13" y="28"/>
                    </a:lnTo>
                    <a:lnTo>
                      <a:pt x="19" y="28"/>
                    </a:lnTo>
                    <a:lnTo>
                      <a:pt x="26" y="26"/>
                    </a:lnTo>
                    <a:lnTo>
                      <a:pt x="32" y="24"/>
                    </a:lnTo>
                    <a:lnTo>
                      <a:pt x="39" y="22"/>
                    </a:lnTo>
                    <a:lnTo>
                      <a:pt x="45" y="20"/>
                    </a:lnTo>
                    <a:lnTo>
                      <a:pt x="52" y="20"/>
                    </a:lnTo>
                    <a:lnTo>
                      <a:pt x="56" y="18"/>
                    </a:lnTo>
                    <a:lnTo>
                      <a:pt x="62" y="15"/>
                    </a:lnTo>
                    <a:lnTo>
                      <a:pt x="67" y="15"/>
                    </a:lnTo>
                    <a:lnTo>
                      <a:pt x="69" y="15"/>
                    </a:lnTo>
                    <a:lnTo>
                      <a:pt x="75" y="13"/>
                    </a:lnTo>
                    <a:lnTo>
                      <a:pt x="82" y="11"/>
                    </a:lnTo>
                    <a:lnTo>
                      <a:pt x="88" y="11"/>
                    </a:lnTo>
                    <a:lnTo>
                      <a:pt x="93" y="9"/>
                    </a:lnTo>
                    <a:lnTo>
                      <a:pt x="99" y="9"/>
                    </a:lnTo>
                    <a:lnTo>
                      <a:pt x="106" y="7"/>
                    </a:lnTo>
                    <a:lnTo>
                      <a:pt x="110" y="7"/>
                    </a:lnTo>
                    <a:lnTo>
                      <a:pt x="114" y="7"/>
                    </a:lnTo>
                    <a:lnTo>
                      <a:pt x="119" y="7"/>
                    </a:lnTo>
                    <a:lnTo>
                      <a:pt x="125" y="5"/>
                    </a:lnTo>
                    <a:lnTo>
                      <a:pt x="127" y="5"/>
                    </a:lnTo>
                    <a:lnTo>
                      <a:pt x="132" y="5"/>
                    </a:lnTo>
                    <a:lnTo>
                      <a:pt x="138" y="2"/>
                    </a:lnTo>
                    <a:lnTo>
                      <a:pt x="144" y="2"/>
                    </a:lnTo>
                    <a:lnTo>
                      <a:pt x="151" y="2"/>
                    </a:lnTo>
                    <a:lnTo>
                      <a:pt x="155" y="2"/>
                    </a:lnTo>
                    <a:lnTo>
                      <a:pt x="162" y="2"/>
                    </a:lnTo>
                    <a:lnTo>
                      <a:pt x="166" y="2"/>
                    </a:lnTo>
                    <a:lnTo>
                      <a:pt x="173" y="0"/>
                    </a:lnTo>
                    <a:lnTo>
                      <a:pt x="177" y="0"/>
                    </a:lnTo>
                    <a:lnTo>
                      <a:pt x="183" y="0"/>
                    </a:lnTo>
                    <a:lnTo>
                      <a:pt x="190" y="0"/>
                    </a:lnTo>
                    <a:lnTo>
                      <a:pt x="194" y="0"/>
                    </a:lnTo>
                    <a:lnTo>
                      <a:pt x="201" y="2"/>
                    </a:lnTo>
                    <a:lnTo>
                      <a:pt x="207" y="2"/>
                    </a:lnTo>
                    <a:lnTo>
                      <a:pt x="211" y="2"/>
                    </a:lnTo>
                    <a:lnTo>
                      <a:pt x="218" y="2"/>
                    </a:lnTo>
                    <a:lnTo>
                      <a:pt x="224" y="2"/>
                    </a:lnTo>
                    <a:lnTo>
                      <a:pt x="229" y="5"/>
                    </a:lnTo>
                    <a:lnTo>
                      <a:pt x="237" y="5"/>
                    </a:lnTo>
                    <a:lnTo>
                      <a:pt x="242" y="7"/>
                    </a:lnTo>
                    <a:lnTo>
                      <a:pt x="248" y="7"/>
                    </a:lnTo>
                    <a:lnTo>
                      <a:pt x="255" y="9"/>
                    </a:lnTo>
                    <a:lnTo>
                      <a:pt x="261" y="11"/>
                    </a:lnTo>
                    <a:lnTo>
                      <a:pt x="263" y="11"/>
                    </a:lnTo>
                    <a:lnTo>
                      <a:pt x="268" y="11"/>
                    </a:lnTo>
                    <a:lnTo>
                      <a:pt x="272" y="13"/>
                    </a:lnTo>
                    <a:lnTo>
                      <a:pt x="274" y="13"/>
                    </a:lnTo>
                  </a:path>
                </a:pathLst>
              </a:custGeom>
              <a:noFill/>
              <a:ln w="25400">
                <a:solidFill>
                  <a:srgbClr val="FF0000"/>
                </a:solidFill>
                <a:round/>
                <a:headEnd/>
                <a:tailEnd/>
              </a:ln>
            </p:spPr>
            <p:txBody>
              <a:bodyPr/>
              <a:lstStyle/>
              <a:p>
                <a:endParaRPr lang="en-US">
                  <a:solidFill>
                    <a:srgbClr val="000000"/>
                  </a:solidFill>
                </a:endParaRPr>
              </a:p>
            </p:txBody>
          </p:sp>
          <p:grpSp>
            <p:nvGrpSpPr>
              <p:cNvPr id="17" name="Groupe 516"/>
              <p:cNvGrpSpPr>
                <a:grpSpLocks/>
              </p:cNvGrpSpPr>
              <p:nvPr/>
            </p:nvGrpSpPr>
            <p:grpSpPr bwMode="auto">
              <a:xfrm>
                <a:off x="6490859" y="4918646"/>
                <a:ext cx="2370875" cy="1617554"/>
                <a:chOff x="6490859" y="4918646"/>
                <a:chExt cx="2370875" cy="1617554"/>
              </a:xfrm>
            </p:grpSpPr>
            <p:sp>
              <p:nvSpPr>
                <p:cNvPr id="22585" name="Freeform 33"/>
                <p:cNvSpPr>
                  <a:spLocks/>
                </p:cNvSpPr>
                <p:nvPr/>
              </p:nvSpPr>
              <p:spPr bwMode="auto">
                <a:xfrm>
                  <a:off x="6490859" y="4929664"/>
                  <a:ext cx="863551" cy="794660"/>
                </a:xfrm>
                <a:custGeom>
                  <a:avLst/>
                  <a:gdLst>
                    <a:gd name="T0" fmla="*/ 0 w 1743"/>
                    <a:gd name="T1" fmla="*/ 1450 h 1450"/>
                    <a:gd name="T2" fmla="*/ 194 w 1743"/>
                    <a:gd name="T3" fmla="*/ 1243 h 1450"/>
                    <a:gd name="T4" fmla="*/ 296 w 1743"/>
                    <a:gd name="T5" fmla="*/ 1136 h 1450"/>
                    <a:gd name="T6" fmla="*/ 406 w 1743"/>
                    <a:gd name="T7" fmla="*/ 1022 h 1450"/>
                    <a:gd name="T8" fmla="*/ 509 w 1743"/>
                    <a:gd name="T9" fmla="*/ 916 h 1450"/>
                    <a:gd name="T10" fmla="*/ 604 w 1743"/>
                    <a:gd name="T11" fmla="*/ 820 h 1450"/>
                    <a:gd name="T12" fmla="*/ 704 w 1743"/>
                    <a:gd name="T13" fmla="*/ 725 h 1450"/>
                    <a:gd name="T14" fmla="*/ 758 w 1743"/>
                    <a:gd name="T15" fmla="*/ 673 h 1450"/>
                    <a:gd name="T16" fmla="*/ 807 w 1743"/>
                    <a:gd name="T17" fmla="*/ 625 h 1450"/>
                    <a:gd name="T18" fmla="*/ 857 w 1743"/>
                    <a:gd name="T19" fmla="*/ 582 h 1450"/>
                    <a:gd name="T20" fmla="*/ 909 w 1743"/>
                    <a:gd name="T21" fmla="*/ 537 h 1450"/>
                    <a:gd name="T22" fmla="*/ 952 w 1743"/>
                    <a:gd name="T23" fmla="*/ 498 h 1450"/>
                    <a:gd name="T24" fmla="*/ 1002 w 1743"/>
                    <a:gd name="T25" fmla="*/ 457 h 1450"/>
                    <a:gd name="T26" fmla="*/ 1052 w 1743"/>
                    <a:gd name="T27" fmla="*/ 415 h 1450"/>
                    <a:gd name="T28" fmla="*/ 1099 w 1743"/>
                    <a:gd name="T29" fmla="*/ 379 h 1450"/>
                    <a:gd name="T30" fmla="*/ 1125 w 1743"/>
                    <a:gd name="T31" fmla="*/ 357 h 1450"/>
                    <a:gd name="T32" fmla="*/ 1153 w 1743"/>
                    <a:gd name="T33" fmla="*/ 335 h 1450"/>
                    <a:gd name="T34" fmla="*/ 1203 w 1743"/>
                    <a:gd name="T35" fmla="*/ 299 h 1450"/>
                    <a:gd name="T36" fmla="*/ 1231 w 1743"/>
                    <a:gd name="T37" fmla="*/ 279 h 1450"/>
                    <a:gd name="T38" fmla="*/ 1255 w 1743"/>
                    <a:gd name="T39" fmla="*/ 260 h 1450"/>
                    <a:gd name="T40" fmla="*/ 1302 w 1743"/>
                    <a:gd name="T41" fmla="*/ 227 h 1450"/>
                    <a:gd name="T42" fmla="*/ 1328 w 1743"/>
                    <a:gd name="T43" fmla="*/ 210 h 1450"/>
                    <a:gd name="T44" fmla="*/ 1352 w 1743"/>
                    <a:gd name="T45" fmla="*/ 195 h 1450"/>
                    <a:gd name="T46" fmla="*/ 1380 w 1743"/>
                    <a:gd name="T47" fmla="*/ 177 h 1450"/>
                    <a:gd name="T48" fmla="*/ 1408 w 1743"/>
                    <a:gd name="T49" fmla="*/ 160 h 1450"/>
                    <a:gd name="T50" fmla="*/ 1432 w 1743"/>
                    <a:gd name="T51" fmla="*/ 145 h 1450"/>
                    <a:gd name="T52" fmla="*/ 1455 w 1743"/>
                    <a:gd name="T53" fmla="*/ 132 h 1450"/>
                    <a:gd name="T54" fmla="*/ 1481 w 1743"/>
                    <a:gd name="T55" fmla="*/ 117 h 1450"/>
                    <a:gd name="T56" fmla="*/ 1505 w 1743"/>
                    <a:gd name="T57" fmla="*/ 104 h 1450"/>
                    <a:gd name="T58" fmla="*/ 1529 w 1743"/>
                    <a:gd name="T59" fmla="*/ 91 h 1450"/>
                    <a:gd name="T60" fmla="*/ 1551 w 1743"/>
                    <a:gd name="T61" fmla="*/ 80 h 1450"/>
                    <a:gd name="T62" fmla="*/ 1561 w 1743"/>
                    <a:gd name="T63" fmla="*/ 76 h 1450"/>
                    <a:gd name="T64" fmla="*/ 1574 w 1743"/>
                    <a:gd name="T65" fmla="*/ 69 h 1450"/>
                    <a:gd name="T66" fmla="*/ 1585 w 1743"/>
                    <a:gd name="T67" fmla="*/ 63 h 1450"/>
                    <a:gd name="T68" fmla="*/ 1598 w 1743"/>
                    <a:gd name="T69" fmla="*/ 58 h 1450"/>
                    <a:gd name="T70" fmla="*/ 1611 w 1743"/>
                    <a:gd name="T71" fmla="*/ 52 h 1450"/>
                    <a:gd name="T72" fmla="*/ 1622 w 1743"/>
                    <a:gd name="T73" fmla="*/ 45 h 1450"/>
                    <a:gd name="T74" fmla="*/ 1635 w 1743"/>
                    <a:gd name="T75" fmla="*/ 41 h 1450"/>
                    <a:gd name="T76" fmla="*/ 1648 w 1743"/>
                    <a:gd name="T77" fmla="*/ 34 h 1450"/>
                    <a:gd name="T78" fmla="*/ 1661 w 1743"/>
                    <a:gd name="T79" fmla="*/ 30 h 1450"/>
                    <a:gd name="T80" fmla="*/ 1674 w 1743"/>
                    <a:gd name="T81" fmla="*/ 26 h 1450"/>
                    <a:gd name="T82" fmla="*/ 1684 w 1743"/>
                    <a:gd name="T83" fmla="*/ 21 h 1450"/>
                    <a:gd name="T84" fmla="*/ 1695 w 1743"/>
                    <a:gd name="T85" fmla="*/ 17 h 1450"/>
                    <a:gd name="T86" fmla="*/ 1702 w 1743"/>
                    <a:gd name="T87" fmla="*/ 15 h 1450"/>
                    <a:gd name="T88" fmla="*/ 1708 w 1743"/>
                    <a:gd name="T89" fmla="*/ 13 h 1450"/>
                    <a:gd name="T90" fmla="*/ 1715 w 1743"/>
                    <a:gd name="T91" fmla="*/ 11 h 1450"/>
                    <a:gd name="T92" fmla="*/ 1721 w 1743"/>
                    <a:gd name="T93" fmla="*/ 8 h 1450"/>
                    <a:gd name="T94" fmla="*/ 1728 w 1743"/>
                    <a:gd name="T95" fmla="*/ 6 h 1450"/>
                    <a:gd name="T96" fmla="*/ 1736 w 1743"/>
                    <a:gd name="T97" fmla="*/ 2 h 1450"/>
                    <a:gd name="T98" fmla="*/ 1743 w 1743"/>
                    <a:gd name="T99" fmla="*/ 0 h 14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43"/>
                    <a:gd name="T151" fmla="*/ 0 h 1450"/>
                    <a:gd name="T152" fmla="*/ 1743 w 1743"/>
                    <a:gd name="T153" fmla="*/ 1450 h 14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43" h="1450">
                      <a:moveTo>
                        <a:pt x="0" y="1450"/>
                      </a:moveTo>
                      <a:lnTo>
                        <a:pt x="194" y="1243"/>
                      </a:lnTo>
                      <a:lnTo>
                        <a:pt x="296" y="1136"/>
                      </a:lnTo>
                      <a:lnTo>
                        <a:pt x="406" y="1022"/>
                      </a:lnTo>
                      <a:lnTo>
                        <a:pt x="509" y="916"/>
                      </a:lnTo>
                      <a:lnTo>
                        <a:pt x="604" y="820"/>
                      </a:lnTo>
                      <a:lnTo>
                        <a:pt x="704" y="725"/>
                      </a:lnTo>
                      <a:lnTo>
                        <a:pt x="758" y="673"/>
                      </a:lnTo>
                      <a:lnTo>
                        <a:pt x="807" y="625"/>
                      </a:lnTo>
                      <a:lnTo>
                        <a:pt x="857" y="582"/>
                      </a:lnTo>
                      <a:lnTo>
                        <a:pt x="909" y="537"/>
                      </a:lnTo>
                      <a:lnTo>
                        <a:pt x="952" y="498"/>
                      </a:lnTo>
                      <a:lnTo>
                        <a:pt x="1002" y="457"/>
                      </a:lnTo>
                      <a:lnTo>
                        <a:pt x="1052" y="415"/>
                      </a:lnTo>
                      <a:lnTo>
                        <a:pt x="1099" y="379"/>
                      </a:lnTo>
                      <a:lnTo>
                        <a:pt x="1125" y="357"/>
                      </a:lnTo>
                      <a:lnTo>
                        <a:pt x="1153" y="335"/>
                      </a:lnTo>
                      <a:lnTo>
                        <a:pt x="1203" y="299"/>
                      </a:lnTo>
                      <a:lnTo>
                        <a:pt x="1231" y="279"/>
                      </a:lnTo>
                      <a:lnTo>
                        <a:pt x="1255" y="260"/>
                      </a:lnTo>
                      <a:lnTo>
                        <a:pt x="1302" y="227"/>
                      </a:lnTo>
                      <a:lnTo>
                        <a:pt x="1328" y="210"/>
                      </a:lnTo>
                      <a:lnTo>
                        <a:pt x="1352" y="195"/>
                      </a:lnTo>
                      <a:lnTo>
                        <a:pt x="1380" y="177"/>
                      </a:lnTo>
                      <a:lnTo>
                        <a:pt x="1408" y="160"/>
                      </a:lnTo>
                      <a:lnTo>
                        <a:pt x="1432" y="145"/>
                      </a:lnTo>
                      <a:lnTo>
                        <a:pt x="1455" y="132"/>
                      </a:lnTo>
                      <a:lnTo>
                        <a:pt x="1481" y="117"/>
                      </a:lnTo>
                      <a:lnTo>
                        <a:pt x="1505" y="104"/>
                      </a:lnTo>
                      <a:lnTo>
                        <a:pt x="1529" y="91"/>
                      </a:lnTo>
                      <a:lnTo>
                        <a:pt x="1551" y="80"/>
                      </a:lnTo>
                      <a:lnTo>
                        <a:pt x="1561" y="76"/>
                      </a:lnTo>
                      <a:lnTo>
                        <a:pt x="1574" y="69"/>
                      </a:lnTo>
                      <a:lnTo>
                        <a:pt x="1585" y="63"/>
                      </a:lnTo>
                      <a:lnTo>
                        <a:pt x="1598" y="58"/>
                      </a:lnTo>
                      <a:lnTo>
                        <a:pt x="1611" y="52"/>
                      </a:lnTo>
                      <a:lnTo>
                        <a:pt x="1622" y="45"/>
                      </a:lnTo>
                      <a:lnTo>
                        <a:pt x="1635" y="41"/>
                      </a:lnTo>
                      <a:lnTo>
                        <a:pt x="1648" y="34"/>
                      </a:lnTo>
                      <a:lnTo>
                        <a:pt x="1661" y="30"/>
                      </a:lnTo>
                      <a:lnTo>
                        <a:pt x="1674" y="26"/>
                      </a:lnTo>
                      <a:lnTo>
                        <a:pt x="1684" y="21"/>
                      </a:lnTo>
                      <a:lnTo>
                        <a:pt x="1695" y="17"/>
                      </a:lnTo>
                      <a:lnTo>
                        <a:pt x="1702" y="15"/>
                      </a:lnTo>
                      <a:lnTo>
                        <a:pt x="1708" y="13"/>
                      </a:lnTo>
                      <a:lnTo>
                        <a:pt x="1715" y="11"/>
                      </a:lnTo>
                      <a:lnTo>
                        <a:pt x="1721" y="8"/>
                      </a:lnTo>
                      <a:lnTo>
                        <a:pt x="1728" y="6"/>
                      </a:lnTo>
                      <a:lnTo>
                        <a:pt x="1736" y="2"/>
                      </a:lnTo>
                      <a:lnTo>
                        <a:pt x="1743" y="0"/>
                      </a:lnTo>
                    </a:path>
                  </a:pathLst>
                </a:custGeom>
                <a:noFill/>
                <a:ln w="25400">
                  <a:solidFill>
                    <a:srgbClr val="FF0000"/>
                  </a:solidFill>
                  <a:round/>
                  <a:headEnd/>
                  <a:tailEnd/>
                </a:ln>
              </p:spPr>
              <p:txBody>
                <a:bodyPr/>
                <a:lstStyle/>
                <a:p>
                  <a:endParaRPr lang="en-US">
                    <a:solidFill>
                      <a:srgbClr val="000000"/>
                    </a:solidFill>
                  </a:endParaRPr>
                </a:p>
              </p:txBody>
            </p:sp>
            <p:sp>
              <p:nvSpPr>
                <p:cNvPr id="22586" name="Freeform 35"/>
                <p:cNvSpPr>
                  <a:spLocks/>
                </p:cNvSpPr>
                <p:nvPr/>
              </p:nvSpPr>
              <p:spPr bwMode="auto">
                <a:xfrm>
                  <a:off x="7490761" y="4918646"/>
                  <a:ext cx="130747" cy="278200"/>
                </a:xfrm>
                <a:custGeom>
                  <a:avLst/>
                  <a:gdLst>
                    <a:gd name="T0" fmla="*/ 0 w 264"/>
                    <a:gd name="T1" fmla="*/ 0 h 507"/>
                    <a:gd name="T2" fmla="*/ 7 w 264"/>
                    <a:gd name="T3" fmla="*/ 2 h 507"/>
                    <a:gd name="T4" fmla="*/ 13 w 264"/>
                    <a:gd name="T5" fmla="*/ 5 h 507"/>
                    <a:gd name="T6" fmla="*/ 15 w 264"/>
                    <a:gd name="T7" fmla="*/ 7 h 507"/>
                    <a:gd name="T8" fmla="*/ 20 w 264"/>
                    <a:gd name="T9" fmla="*/ 9 h 507"/>
                    <a:gd name="T10" fmla="*/ 26 w 264"/>
                    <a:gd name="T11" fmla="*/ 11 h 507"/>
                    <a:gd name="T12" fmla="*/ 32 w 264"/>
                    <a:gd name="T13" fmla="*/ 13 h 507"/>
                    <a:gd name="T14" fmla="*/ 37 w 264"/>
                    <a:gd name="T15" fmla="*/ 15 h 507"/>
                    <a:gd name="T16" fmla="*/ 43 w 264"/>
                    <a:gd name="T17" fmla="*/ 20 h 507"/>
                    <a:gd name="T18" fmla="*/ 50 w 264"/>
                    <a:gd name="T19" fmla="*/ 24 h 507"/>
                    <a:gd name="T20" fmla="*/ 56 w 264"/>
                    <a:gd name="T21" fmla="*/ 26 h 507"/>
                    <a:gd name="T22" fmla="*/ 61 w 264"/>
                    <a:gd name="T23" fmla="*/ 31 h 507"/>
                    <a:gd name="T24" fmla="*/ 67 w 264"/>
                    <a:gd name="T25" fmla="*/ 35 h 507"/>
                    <a:gd name="T26" fmla="*/ 71 w 264"/>
                    <a:gd name="T27" fmla="*/ 39 h 507"/>
                    <a:gd name="T28" fmla="*/ 78 w 264"/>
                    <a:gd name="T29" fmla="*/ 44 h 507"/>
                    <a:gd name="T30" fmla="*/ 84 w 264"/>
                    <a:gd name="T31" fmla="*/ 50 h 507"/>
                    <a:gd name="T32" fmla="*/ 89 w 264"/>
                    <a:gd name="T33" fmla="*/ 52 h 507"/>
                    <a:gd name="T34" fmla="*/ 91 w 264"/>
                    <a:gd name="T35" fmla="*/ 57 h 507"/>
                    <a:gd name="T36" fmla="*/ 97 w 264"/>
                    <a:gd name="T37" fmla="*/ 63 h 507"/>
                    <a:gd name="T38" fmla="*/ 104 w 264"/>
                    <a:gd name="T39" fmla="*/ 67 h 507"/>
                    <a:gd name="T40" fmla="*/ 110 w 264"/>
                    <a:gd name="T41" fmla="*/ 76 h 507"/>
                    <a:gd name="T42" fmla="*/ 117 w 264"/>
                    <a:gd name="T43" fmla="*/ 83 h 507"/>
                    <a:gd name="T44" fmla="*/ 123 w 264"/>
                    <a:gd name="T45" fmla="*/ 91 h 507"/>
                    <a:gd name="T46" fmla="*/ 125 w 264"/>
                    <a:gd name="T47" fmla="*/ 96 h 507"/>
                    <a:gd name="T48" fmla="*/ 130 w 264"/>
                    <a:gd name="T49" fmla="*/ 100 h 507"/>
                    <a:gd name="T50" fmla="*/ 136 w 264"/>
                    <a:gd name="T51" fmla="*/ 109 h 507"/>
                    <a:gd name="T52" fmla="*/ 140 w 264"/>
                    <a:gd name="T53" fmla="*/ 115 h 507"/>
                    <a:gd name="T54" fmla="*/ 143 w 264"/>
                    <a:gd name="T55" fmla="*/ 121 h 507"/>
                    <a:gd name="T56" fmla="*/ 147 w 264"/>
                    <a:gd name="T57" fmla="*/ 126 h 507"/>
                    <a:gd name="T58" fmla="*/ 151 w 264"/>
                    <a:gd name="T59" fmla="*/ 134 h 507"/>
                    <a:gd name="T60" fmla="*/ 153 w 264"/>
                    <a:gd name="T61" fmla="*/ 139 h 507"/>
                    <a:gd name="T62" fmla="*/ 158 w 264"/>
                    <a:gd name="T63" fmla="*/ 147 h 507"/>
                    <a:gd name="T64" fmla="*/ 162 w 264"/>
                    <a:gd name="T65" fmla="*/ 154 h 507"/>
                    <a:gd name="T66" fmla="*/ 164 w 264"/>
                    <a:gd name="T67" fmla="*/ 160 h 507"/>
                    <a:gd name="T68" fmla="*/ 171 w 264"/>
                    <a:gd name="T69" fmla="*/ 173 h 507"/>
                    <a:gd name="T70" fmla="*/ 177 w 264"/>
                    <a:gd name="T71" fmla="*/ 189 h 507"/>
                    <a:gd name="T72" fmla="*/ 184 w 264"/>
                    <a:gd name="T73" fmla="*/ 202 h 507"/>
                    <a:gd name="T74" fmla="*/ 190 w 264"/>
                    <a:gd name="T75" fmla="*/ 219 h 507"/>
                    <a:gd name="T76" fmla="*/ 197 w 264"/>
                    <a:gd name="T77" fmla="*/ 236 h 507"/>
                    <a:gd name="T78" fmla="*/ 203 w 264"/>
                    <a:gd name="T79" fmla="*/ 254 h 507"/>
                    <a:gd name="T80" fmla="*/ 207 w 264"/>
                    <a:gd name="T81" fmla="*/ 271 h 507"/>
                    <a:gd name="T82" fmla="*/ 214 w 264"/>
                    <a:gd name="T83" fmla="*/ 288 h 507"/>
                    <a:gd name="T84" fmla="*/ 218 w 264"/>
                    <a:gd name="T85" fmla="*/ 310 h 507"/>
                    <a:gd name="T86" fmla="*/ 225 w 264"/>
                    <a:gd name="T87" fmla="*/ 332 h 507"/>
                    <a:gd name="T88" fmla="*/ 231 w 264"/>
                    <a:gd name="T89" fmla="*/ 355 h 507"/>
                    <a:gd name="T90" fmla="*/ 238 w 264"/>
                    <a:gd name="T91" fmla="*/ 381 h 507"/>
                    <a:gd name="T92" fmla="*/ 244 w 264"/>
                    <a:gd name="T93" fmla="*/ 407 h 507"/>
                    <a:gd name="T94" fmla="*/ 248 w 264"/>
                    <a:gd name="T95" fmla="*/ 435 h 507"/>
                    <a:gd name="T96" fmla="*/ 257 w 264"/>
                    <a:gd name="T97" fmla="*/ 470 h 507"/>
                    <a:gd name="T98" fmla="*/ 259 w 264"/>
                    <a:gd name="T99" fmla="*/ 490 h 507"/>
                    <a:gd name="T100" fmla="*/ 264 w 264"/>
                    <a:gd name="T101" fmla="*/ 507 h 5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4"/>
                    <a:gd name="T154" fmla="*/ 0 h 507"/>
                    <a:gd name="T155" fmla="*/ 264 w 264"/>
                    <a:gd name="T156" fmla="*/ 507 h 5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4" h="507">
                      <a:moveTo>
                        <a:pt x="0" y="0"/>
                      </a:moveTo>
                      <a:lnTo>
                        <a:pt x="7" y="2"/>
                      </a:lnTo>
                      <a:lnTo>
                        <a:pt x="13" y="5"/>
                      </a:lnTo>
                      <a:lnTo>
                        <a:pt x="15" y="7"/>
                      </a:lnTo>
                      <a:lnTo>
                        <a:pt x="20" y="9"/>
                      </a:lnTo>
                      <a:lnTo>
                        <a:pt x="26" y="11"/>
                      </a:lnTo>
                      <a:lnTo>
                        <a:pt x="32" y="13"/>
                      </a:lnTo>
                      <a:lnTo>
                        <a:pt x="37" y="15"/>
                      </a:lnTo>
                      <a:lnTo>
                        <a:pt x="43" y="20"/>
                      </a:lnTo>
                      <a:lnTo>
                        <a:pt x="50" y="24"/>
                      </a:lnTo>
                      <a:lnTo>
                        <a:pt x="56" y="26"/>
                      </a:lnTo>
                      <a:lnTo>
                        <a:pt x="61" y="31"/>
                      </a:lnTo>
                      <a:lnTo>
                        <a:pt x="67" y="35"/>
                      </a:lnTo>
                      <a:lnTo>
                        <a:pt x="71" y="39"/>
                      </a:lnTo>
                      <a:lnTo>
                        <a:pt x="78" y="44"/>
                      </a:lnTo>
                      <a:lnTo>
                        <a:pt x="84" y="50"/>
                      </a:lnTo>
                      <a:lnTo>
                        <a:pt x="89" y="52"/>
                      </a:lnTo>
                      <a:lnTo>
                        <a:pt x="91" y="57"/>
                      </a:lnTo>
                      <a:lnTo>
                        <a:pt x="97" y="63"/>
                      </a:lnTo>
                      <a:lnTo>
                        <a:pt x="104" y="67"/>
                      </a:lnTo>
                      <a:lnTo>
                        <a:pt x="110" y="76"/>
                      </a:lnTo>
                      <a:lnTo>
                        <a:pt x="117" y="83"/>
                      </a:lnTo>
                      <a:lnTo>
                        <a:pt x="123" y="91"/>
                      </a:lnTo>
                      <a:lnTo>
                        <a:pt x="125" y="96"/>
                      </a:lnTo>
                      <a:lnTo>
                        <a:pt x="130" y="100"/>
                      </a:lnTo>
                      <a:lnTo>
                        <a:pt x="136" y="109"/>
                      </a:lnTo>
                      <a:lnTo>
                        <a:pt x="140" y="115"/>
                      </a:lnTo>
                      <a:lnTo>
                        <a:pt x="143" y="121"/>
                      </a:lnTo>
                      <a:lnTo>
                        <a:pt x="147" y="126"/>
                      </a:lnTo>
                      <a:lnTo>
                        <a:pt x="151" y="134"/>
                      </a:lnTo>
                      <a:lnTo>
                        <a:pt x="153" y="139"/>
                      </a:lnTo>
                      <a:lnTo>
                        <a:pt x="158" y="147"/>
                      </a:lnTo>
                      <a:lnTo>
                        <a:pt x="162" y="154"/>
                      </a:lnTo>
                      <a:lnTo>
                        <a:pt x="164" y="160"/>
                      </a:lnTo>
                      <a:lnTo>
                        <a:pt x="171" y="173"/>
                      </a:lnTo>
                      <a:lnTo>
                        <a:pt x="177" y="189"/>
                      </a:lnTo>
                      <a:lnTo>
                        <a:pt x="184" y="202"/>
                      </a:lnTo>
                      <a:lnTo>
                        <a:pt x="190" y="219"/>
                      </a:lnTo>
                      <a:lnTo>
                        <a:pt x="197" y="236"/>
                      </a:lnTo>
                      <a:lnTo>
                        <a:pt x="203" y="254"/>
                      </a:lnTo>
                      <a:lnTo>
                        <a:pt x="207" y="271"/>
                      </a:lnTo>
                      <a:lnTo>
                        <a:pt x="214" y="288"/>
                      </a:lnTo>
                      <a:lnTo>
                        <a:pt x="218" y="310"/>
                      </a:lnTo>
                      <a:lnTo>
                        <a:pt x="225" y="332"/>
                      </a:lnTo>
                      <a:lnTo>
                        <a:pt x="231" y="355"/>
                      </a:lnTo>
                      <a:lnTo>
                        <a:pt x="238" y="381"/>
                      </a:lnTo>
                      <a:lnTo>
                        <a:pt x="244" y="407"/>
                      </a:lnTo>
                      <a:lnTo>
                        <a:pt x="248" y="435"/>
                      </a:lnTo>
                      <a:lnTo>
                        <a:pt x="257" y="470"/>
                      </a:lnTo>
                      <a:lnTo>
                        <a:pt x="259" y="490"/>
                      </a:lnTo>
                      <a:lnTo>
                        <a:pt x="264" y="507"/>
                      </a:lnTo>
                    </a:path>
                  </a:pathLst>
                </a:custGeom>
                <a:noFill/>
                <a:ln w="25400">
                  <a:solidFill>
                    <a:srgbClr val="FF0000"/>
                  </a:solidFill>
                  <a:round/>
                  <a:headEnd/>
                  <a:tailEnd/>
                </a:ln>
              </p:spPr>
              <p:txBody>
                <a:bodyPr/>
                <a:lstStyle/>
                <a:p>
                  <a:endParaRPr lang="en-US">
                    <a:solidFill>
                      <a:srgbClr val="000000"/>
                    </a:solidFill>
                  </a:endParaRPr>
                </a:p>
              </p:txBody>
            </p:sp>
            <p:sp>
              <p:nvSpPr>
                <p:cNvPr id="22587" name="Freeform 36"/>
                <p:cNvSpPr>
                  <a:spLocks/>
                </p:cNvSpPr>
                <p:nvPr/>
              </p:nvSpPr>
              <p:spPr bwMode="auto">
                <a:xfrm>
                  <a:off x="7621507" y="5196846"/>
                  <a:ext cx="150670" cy="1224355"/>
                </a:xfrm>
                <a:custGeom>
                  <a:avLst/>
                  <a:gdLst>
                    <a:gd name="T0" fmla="*/ 0 w 304"/>
                    <a:gd name="T1" fmla="*/ 0 h 2234"/>
                    <a:gd name="T2" fmla="*/ 6 w 304"/>
                    <a:gd name="T3" fmla="*/ 39 h 2234"/>
                    <a:gd name="T4" fmla="*/ 13 w 304"/>
                    <a:gd name="T5" fmla="*/ 76 h 2234"/>
                    <a:gd name="T6" fmla="*/ 17 w 304"/>
                    <a:gd name="T7" fmla="*/ 110 h 2234"/>
                    <a:gd name="T8" fmla="*/ 23 w 304"/>
                    <a:gd name="T9" fmla="*/ 149 h 2234"/>
                    <a:gd name="T10" fmla="*/ 30 w 304"/>
                    <a:gd name="T11" fmla="*/ 193 h 2234"/>
                    <a:gd name="T12" fmla="*/ 34 w 304"/>
                    <a:gd name="T13" fmla="*/ 236 h 2234"/>
                    <a:gd name="T14" fmla="*/ 41 w 304"/>
                    <a:gd name="T15" fmla="*/ 277 h 2234"/>
                    <a:gd name="T16" fmla="*/ 45 w 304"/>
                    <a:gd name="T17" fmla="*/ 318 h 2234"/>
                    <a:gd name="T18" fmla="*/ 51 w 304"/>
                    <a:gd name="T19" fmla="*/ 366 h 2234"/>
                    <a:gd name="T20" fmla="*/ 56 w 304"/>
                    <a:gd name="T21" fmla="*/ 411 h 2234"/>
                    <a:gd name="T22" fmla="*/ 62 w 304"/>
                    <a:gd name="T23" fmla="*/ 463 h 2234"/>
                    <a:gd name="T24" fmla="*/ 69 w 304"/>
                    <a:gd name="T25" fmla="*/ 522 h 2234"/>
                    <a:gd name="T26" fmla="*/ 73 w 304"/>
                    <a:gd name="T27" fmla="*/ 578 h 2234"/>
                    <a:gd name="T28" fmla="*/ 80 w 304"/>
                    <a:gd name="T29" fmla="*/ 630 h 2234"/>
                    <a:gd name="T30" fmla="*/ 92 w 304"/>
                    <a:gd name="T31" fmla="*/ 762 h 2234"/>
                    <a:gd name="T32" fmla="*/ 103 w 304"/>
                    <a:gd name="T33" fmla="*/ 890 h 2234"/>
                    <a:gd name="T34" fmla="*/ 116 w 304"/>
                    <a:gd name="T35" fmla="*/ 1020 h 2234"/>
                    <a:gd name="T36" fmla="*/ 129 w 304"/>
                    <a:gd name="T37" fmla="*/ 1160 h 2234"/>
                    <a:gd name="T38" fmla="*/ 136 w 304"/>
                    <a:gd name="T39" fmla="*/ 1225 h 2234"/>
                    <a:gd name="T40" fmla="*/ 142 w 304"/>
                    <a:gd name="T41" fmla="*/ 1286 h 2234"/>
                    <a:gd name="T42" fmla="*/ 146 w 304"/>
                    <a:gd name="T43" fmla="*/ 1340 h 2234"/>
                    <a:gd name="T44" fmla="*/ 153 w 304"/>
                    <a:gd name="T45" fmla="*/ 1399 h 2234"/>
                    <a:gd name="T46" fmla="*/ 159 w 304"/>
                    <a:gd name="T47" fmla="*/ 1457 h 2234"/>
                    <a:gd name="T48" fmla="*/ 166 w 304"/>
                    <a:gd name="T49" fmla="*/ 1516 h 2234"/>
                    <a:gd name="T50" fmla="*/ 172 w 304"/>
                    <a:gd name="T51" fmla="*/ 1565 h 2234"/>
                    <a:gd name="T52" fmla="*/ 177 w 304"/>
                    <a:gd name="T53" fmla="*/ 1617 h 2234"/>
                    <a:gd name="T54" fmla="*/ 181 w 304"/>
                    <a:gd name="T55" fmla="*/ 1645 h 2234"/>
                    <a:gd name="T56" fmla="*/ 185 w 304"/>
                    <a:gd name="T57" fmla="*/ 1671 h 2234"/>
                    <a:gd name="T58" fmla="*/ 188 w 304"/>
                    <a:gd name="T59" fmla="*/ 1700 h 2234"/>
                    <a:gd name="T60" fmla="*/ 192 w 304"/>
                    <a:gd name="T61" fmla="*/ 1726 h 2234"/>
                    <a:gd name="T62" fmla="*/ 198 w 304"/>
                    <a:gd name="T63" fmla="*/ 1771 h 2234"/>
                    <a:gd name="T64" fmla="*/ 200 w 304"/>
                    <a:gd name="T65" fmla="*/ 1795 h 2234"/>
                    <a:gd name="T66" fmla="*/ 205 w 304"/>
                    <a:gd name="T67" fmla="*/ 1819 h 2234"/>
                    <a:gd name="T68" fmla="*/ 211 w 304"/>
                    <a:gd name="T69" fmla="*/ 1855 h 2234"/>
                    <a:gd name="T70" fmla="*/ 218 w 304"/>
                    <a:gd name="T71" fmla="*/ 1892 h 2234"/>
                    <a:gd name="T72" fmla="*/ 222 w 304"/>
                    <a:gd name="T73" fmla="*/ 1927 h 2234"/>
                    <a:gd name="T74" fmla="*/ 229 w 304"/>
                    <a:gd name="T75" fmla="*/ 1957 h 2234"/>
                    <a:gd name="T76" fmla="*/ 233 w 304"/>
                    <a:gd name="T77" fmla="*/ 1981 h 2234"/>
                    <a:gd name="T78" fmla="*/ 239 w 304"/>
                    <a:gd name="T79" fmla="*/ 2009 h 2234"/>
                    <a:gd name="T80" fmla="*/ 244 w 304"/>
                    <a:gd name="T81" fmla="*/ 2035 h 2234"/>
                    <a:gd name="T82" fmla="*/ 250 w 304"/>
                    <a:gd name="T83" fmla="*/ 2059 h 2234"/>
                    <a:gd name="T84" fmla="*/ 257 w 304"/>
                    <a:gd name="T85" fmla="*/ 2083 h 2234"/>
                    <a:gd name="T86" fmla="*/ 261 w 304"/>
                    <a:gd name="T87" fmla="*/ 2107 h 2234"/>
                    <a:gd name="T88" fmla="*/ 267 w 304"/>
                    <a:gd name="T89" fmla="*/ 2126 h 2234"/>
                    <a:gd name="T90" fmla="*/ 272 w 304"/>
                    <a:gd name="T91" fmla="*/ 2146 h 2234"/>
                    <a:gd name="T92" fmla="*/ 278 w 304"/>
                    <a:gd name="T93" fmla="*/ 2165 h 2234"/>
                    <a:gd name="T94" fmla="*/ 285 w 304"/>
                    <a:gd name="T95" fmla="*/ 2187 h 2234"/>
                    <a:gd name="T96" fmla="*/ 291 w 304"/>
                    <a:gd name="T97" fmla="*/ 2204 h 2234"/>
                    <a:gd name="T98" fmla="*/ 298 w 304"/>
                    <a:gd name="T99" fmla="*/ 2219 h 2234"/>
                    <a:gd name="T100" fmla="*/ 304 w 304"/>
                    <a:gd name="T101" fmla="*/ 2234 h 223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04"/>
                    <a:gd name="T154" fmla="*/ 0 h 2234"/>
                    <a:gd name="T155" fmla="*/ 304 w 304"/>
                    <a:gd name="T156" fmla="*/ 2234 h 223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04" h="2234">
                      <a:moveTo>
                        <a:pt x="0" y="0"/>
                      </a:moveTo>
                      <a:lnTo>
                        <a:pt x="6" y="39"/>
                      </a:lnTo>
                      <a:lnTo>
                        <a:pt x="13" y="76"/>
                      </a:lnTo>
                      <a:lnTo>
                        <a:pt x="17" y="110"/>
                      </a:lnTo>
                      <a:lnTo>
                        <a:pt x="23" y="149"/>
                      </a:lnTo>
                      <a:lnTo>
                        <a:pt x="30" y="193"/>
                      </a:lnTo>
                      <a:lnTo>
                        <a:pt x="34" y="236"/>
                      </a:lnTo>
                      <a:lnTo>
                        <a:pt x="41" y="277"/>
                      </a:lnTo>
                      <a:lnTo>
                        <a:pt x="45" y="318"/>
                      </a:lnTo>
                      <a:lnTo>
                        <a:pt x="51" y="366"/>
                      </a:lnTo>
                      <a:lnTo>
                        <a:pt x="56" y="411"/>
                      </a:lnTo>
                      <a:lnTo>
                        <a:pt x="62" y="463"/>
                      </a:lnTo>
                      <a:lnTo>
                        <a:pt x="69" y="522"/>
                      </a:lnTo>
                      <a:lnTo>
                        <a:pt x="73" y="578"/>
                      </a:lnTo>
                      <a:lnTo>
                        <a:pt x="80" y="630"/>
                      </a:lnTo>
                      <a:lnTo>
                        <a:pt x="92" y="762"/>
                      </a:lnTo>
                      <a:lnTo>
                        <a:pt x="103" y="890"/>
                      </a:lnTo>
                      <a:lnTo>
                        <a:pt x="116" y="1020"/>
                      </a:lnTo>
                      <a:lnTo>
                        <a:pt x="129" y="1160"/>
                      </a:lnTo>
                      <a:lnTo>
                        <a:pt x="136" y="1225"/>
                      </a:lnTo>
                      <a:lnTo>
                        <a:pt x="142" y="1286"/>
                      </a:lnTo>
                      <a:lnTo>
                        <a:pt x="146" y="1340"/>
                      </a:lnTo>
                      <a:lnTo>
                        <a:pt x="153" y="1399"/>
                      </a:lnTo>
                      <a:lnTo>
                        <a:pt x="159" y="1457"/>
                      </a:lnTo>
                      <a:lnTo>
                        <a:pt x="166" y="1516"/>
                      </a:lnTo>
                      <a:lnTo>
                        <a:pt x="172" y="1565"/>
                      </a:lnTo>
                      <a:lnTo>
                        <a:pt x="177" y="1617"/>
                      </a:lnTo>
                      <a:lnTo>
                        <a:pt x="181" y="1645"/>
                      </a:lnTo>
                      <a:lnTo>
                        <a:pt x="185" y="1671"/>
                      </a:lnTo>
                      <a:lnTo>
                        <a:pt x="188" y="1700"/>
                      </a:lnTo>
                      <a:lnTo>
                        <a:pt x="192" y="1726"/>
                      </a:lnTo>
                      <a:lnTo>
                        <a:pt x="198" y="1771"/>
                      </a:lnTo>
                      <a:lnTo>
                        <a:pt x="200" y="1795"/>
                      </a:lnTo>
                      <a:lnTo>
                        <a:pt x="205" y="1819"/>
                      </a:lnTo>
                      <a:lnTo>
                        <a:pt x="211" y="1855"/>
                      </a:lnTo>
                      <a:lnTo>
                        <a:pt x="218" y="1892"/>
                      </a:lnTo>
                      <a:lnTo>
                        <a:pt x="222" y="1927"/>
                      </a:lnTo>
                      <a:lnTo>
                        <a:pt x="229" y="1957"/>
                      </a:lnTo>
                      <a:lnTo>
                        <a:pt x="233" y="1981"/>
                      </a:lnTo>
                      <a:lnTo>
                        <a:pt x="239" y="2009"/>
                      </a:lnTo>
                      <a:lnTo>
                        <a:pt x="244" y="2035"/>
                      </a:lnTo>
                      <a:lnTo>
                        <a:pt x="250" y="2059"/>
                      </a:lnTo>
                      <a:lnTo>
                        <a:pt x="257" y="2083"/>
                      </a:lnTo>
                      <a:lnTo>
                        <a:pt x="261" y="2107"/>
                      </a:lnTo>
                      <a:lnTo>
                        <a:pt x="267" y="2126"/>
                      </a:lnTo>
                      <a:lnTo>
                        <a:pt x="272" y="2146"/>
                      </a:lnTo>
                      <a:lnTo>
                        <a:pt x="278" y="2165"/>
                      </a:lnTo>
                      <a:lnTo>
                        <a:pt x="285" y="2187"/>
                      </a:lnTo>
                      <a:lnTo>
                        <a:pt x="291" y="2204"/>
                      </a:lnTo>
                      <a:lnTo>
                        <a:pt x="298" y="2219"/>
                      </a:lnTo>
                      <a:lnTo>
                        <a:pt x="304" y="2234"/>
                      </a:lnTo>
                    </a:path>
                  </a:pathLst>
                </a:custGeom>
                <a:noFill/>
                <a:ln w="25400">
                  <a:solidFill>
                    <a:srgbClr val="FF0000"/>
                  </a:solidFill>
                  <a:round/>
                  <a:headEnd/>
                  <a:tailEnd/>
                </a:ln>
              </p:spPr>
              <p:txBody>
                <a:bodyPr/>
                <a:lstStyle/>
                <a:p>
                  <a:endParaRPr lang="en-US">
                    <a:solidFill>
                      <a:srgbClr val="000000"/>
                    </a:solidFill>
                  </a:endParaRPr>
                </a:p>
              </p:txBody>
            </p:sp>
            <p:sp>
              <p:nvSpPr>
                <p:cNvPr id="22588" name="Freeform 37"/>
                <p:cNvSpPr>
                  <a:spLocks/>
                </p:cNvSpPr>
                <p:nvPr/>
              </p:nvSpPr>
              <p:spPr bwMode="auto">
                <a:xfrm>
                  <a:off x="7772177" y="6421201"/>
                  <a:ext cx="120785" cy="113621"/>
                </a:xfrm>
                <a:custGeom>
                  <a:avLst/>
                  <a:gdLst>
                    <a:gd name="T0" fmla="*/ 0 w 244"/>
                    <a:gd name="T1" fmla="*/ 0 h 208"/>
                    <a:gd name="T2" fmla="*/ 4 w 244"/>
                    <a:gd name="T3" fmla="*/ 13 h 208"/>
                    <a:gd name="T4" fmla="*/ 11 w 244"/>
                    <a:gd name="T5" fmla="*/ 26 h 208"/>
                    <a:gd name="T6" fmla="*/ 17 w 244"/>
                    <a:gd name="T7" fmla="*/ 42 h 208"/>
                    <a:gd name="T8" fmla="*/ 22 w 244"/>
                    <a:gd name="T9" fmla="*/ 48 h 208"/>
                    <a:gd name="T10" fmla="*/ 24 w 244"/>
                    <a:gd name="T11" fmla="*/ 55 h 208"/>
                    <a:gd name="T12" fmla="*/ 33 w 244"/>
                    <a:gd name="T13" fmla="*/ 68 h 208"/>
                    <a:gd name="T14" fmla="*/ 37 w 244"/>
                    <a:gd name="T15" fmla="*/ 78 h 208"/>
                    <a:gd name="T16" fmla="*/ 43 w 244"/>
                    <a:gd name="T17" fmla="*/ 87 h 208"/>
                    <a:gd name="T18" fmla="*/ 50 w 244"/>
                    <a:gd name="T19" fmla="*/ 96 h 208"/>
                    <a:gd name="T20" fmla="*/ 54 w 244"/>
                    <a:gd name="T21" fmla="*/ 102 h 208"/>
                    <a:gd name="T22" fmla="*/ 61 w 244"/>
                    <a:gd name="T23" fmla="*/ 111 h 208"/>
                    <a:gd name="T24" fmla="*/ 67 w 244"/>
                    <a:gd name="T25" fmla="*/ 117 h 208"/>
                    <a:gd name="T26" fmla="*/ 71 w 244"/>
                    <a:gd name="T27" fmla="*/ 126 h 208"/>
                    <a:gd name="T28" fmla="*/ 78 w 244"/>
                    <a:gd name="T29" fmla="*/ 132 h 208"/>
                    <a:gd name="T30" fmla="*/ 84 w 244"/>
                    <a:gd name="T31" fmla="*/ 137 h 208"/>
                    <a:gd name="T32" fmla="*/ 91 w 244"/>
                    <a:gd name="T33" fmla="*/ 143 h 208"/>
                    <a:gd name="T34" fmla="*/ 93 w 244"/>
                    <a:gd name="T35" fmla="*/ 148 h 208"/>
                    <a:gd name="T36" fmla="*/ 97 w 244"/>
                    <a:gd name="T37" fmla="*/ 150 h 208"/>
                    <a:gd name="T38" fmla="*/ 102 w 244"/>
                    <a:gd name="T39" fmla="*/ 152 h 208"/>
                    <a:gd name="T40" fmla="*/ 104 w 244"/>
                    <a:gd name="T41" fmla="*/ 156 h 208"/>
                    <a:gd name="T42" fmla="*/ 110 w 244"/>
                    <a:gd name="T43" fmla="*/ 161 h 208"/>
                    <a:gd name="T44" fmla="*/ 117 w 244"/>
                    <a:gd name="T45" fmla="*/ 165 h 208"/>
                    <a:gd name="T46" fmla="*/ 119 w 244"/>
                    <a:gd name="T47" fmla="*/ 167 h 208"/>
                    <a:gd name="T48" fmla="*/ 123 w 244"/>
                    <a:gd name="T49" fmla="*/ 169 h 208"/>
                    <a:gd name="T50" fmla="*/ 130 w 244"/>
                    <a:gd name="T51" fmla="*/ 174 h 208"/>
                    <a:gd name="T52" fmla="*/ 134 w 244"/>
                    <a:gd name="T53" fmla="*/ 176 h 208"/>
                    <a:gd name="T54" fmla="*/ 138 w 244"/>
                    <a:gd name="T55" fmla="*/ 178 h 208"/>
                    <a:gd name="T56" fmla="*/ 141 w 244"/>
                    <a:gd name="T57" fmla="*/ 180 h 208"/>
                    <a:gd name="T58" fmla="*/ 145 w 244"/>
                    <a:gd name="T59" fmla="*/ 182 h 208"/>
                    <a:gd name="T60" fmla="*/ 151 w 244"/>
                    <a:gd name="T61" fmla="*/ 184 h 208"/>
                    <a:gd name="T62" fmla="*/ 154 w 244"/>
                    <a:gd name="T63" fmla="*/ 187 h 208"/>
                    <a:gd name="T64" fmla="*/ 158 w 244"/>
                    <a:gd name="T65" fmla="*/ 189 h 208"/>
                    <a:gd name="T66" fmla="*/ 164 w 244"/>
                    <a:gd name="T67" fmla="*/ 191 h 208"/>
                    <a:gd name="T68" fmla="*/ 166 w 244"/>
                    <a:gd name="T69" fmla="*/ 193 h 208"/>
                    <a:gd name="T70" fmla="*/ 171 w 244"/>
                    <a:gd name="T71" fmla="*/ 193 h 208"/>
                    <a:gd name="T72" fmla="*/ 177 w 244"/>
                    <a:gd name="T73" fmla="*/ 195 h 208"/>
                    <a:gd name="T74" fmla="*/ 182 w 244"/>
                    <a:gd name="T75" fmla="*/ 197 h 208"/>
                    <a:gd name="T76" fmla="*/ 188 w 244"/>
                    <a:gd name="T77" fmla="*/ 200 h 208"/>
                    <a:gd name="T78" fmla="*/ 195 w 244"/>
                    <a:gd name="T79" fmla="*/ 202 h 208"/>
                    <a:gd name="T80" fmla="*/ 201 w 244"/>
                    <a:gd name="T81" fmla="*/ 202 h 208"/>
                    <a:gd name="T82" fmla="*/ 205 w 244"/>
                    <a:gd name="T83" fmla="*/ 204 h 208"/>
                    <a:gd name="T84" fmla="*/ 208 w 244"/>
                    <a:gd name="T85" fmla="*/ 204 h 208"/>
                    <a:gd name="T86" fmla="*/ 214 w 244"/>
                    <a:gd name="T87" fmla="*/ 206 h 208"/>
                    <a:gd name="T88" fmla="*/ 220 w 244"/>
                    <a:gd name="T89" fmla="*/ 206 h 208"/>
                    <a:gd name="T90" fmla="*/ 225 w 244"/>
                    <a:gd name="T91" fmla="*/ 206 h 208"/>
                    <a:gd name="T92" fmla="*/ 227 w 244"/>
                    <a:gd name="T93" fmla="*/ 208 h 208"/>
                    <a:gd name="T94" fmla="*/ 233 w 244"/>
                    <a:gd name="T95" fmla="*/ 208 h 208"/>
                    <a:gd name="T96" fmla="*/ 238 w 244"/>
                    <a:gd name="T97" fmla="*/ 208 h 208"/>
                    <a:gd name="T98" fmla="*/ 240 w 244"/>
                    <a:gd name="T99" fmla="*/ 208 h 208"/>
                    <a:gd name="T100" fmla="*/ 244 w 244"/>
                    <a:gd name="T101" fmla="*/ 208 h 2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44"/>
                    <a:gd name="T154" fmla="*/ 0 h 208"/>
                    <a:gd name="T155" fmla="*/ 244 w 244"/>
                    <a:gd name="T156" fmla="*/ 208 h 2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44" h="208">
                      <a:moveTo>
                        <a:pt x="0" y="0"/>
                      </a:moveTo>
                      <a:lnTo>
                        <a:pt x="4" y="13"/>
                      </a:lnTo>
                      <a:lnTo>
                        <a:pt x="11" y="26"/>
                      </a:lnTo>
                      <a:lnTo>
                        <a:pt x="17" y="42"/>
                      </a:lnTo>
                      <a:lnTo>
                        <a:pt x="22" y="48"/>
                      </a:lnTo>
                      <a:lnTo>
                        <a:pt x="24" y="55"/>
                      </a:lnTo>
                      <a:lnTo>
                        <a:pt x="33" y="68"/>
                      </a:lnTo>
                      <a:lnTo>
                        <a:pt x="37" y="78"/>
                      </a:lnTo>
                      <a:lnTo>
                        <a:pt x="43" y="87"/>
                      </a:lnTo>
                      <a:lnTo>
                        <a:pt x="50" y="96"/>
                      </a:lnTo>
                      <a:lnTo>
                        <a:pt x="54" y="102"/>
                      </a:lnTo>
                      <a:lnTo>
                        <a:pt x="61" y="111"/>
                      </a:lnTo>
                      <a:lnTo>
                        <a:pt x="67" y="117"/>
                      </a:lnTo>
                      <a:lnTo>
                        <a:pt x="71" y="126"/>
                      </a:lnTo>
                      <a:lnTo>
                        <a:pt x="78" y="132"/>
                      </a:lnTo>
                      <a:lnTo>
                        <a:pt x="84" y="137"/>
                      </a:lnTo>
                      <a:lnTo>
                        <a:pt x="91" y="143"/>
                      </a:lnTo>
                      <a:lnTo>
                        <a:pt x="93" y="148"/>
                      </a:lnTo>
                      <a:lnTo>
                        <a:pt x="97" y="150"/>
                      </a:lnTo>
                      <a:lnTo>
                        <a:pt x="102" y="152"/>
                      </a:lnTo>
                      <a:lnTo>
                        <a:pt x="104" y="156"/>
                      </a:lnTo>
                      <a:lnTo>
                        <a:pt x="110" y="161"/>
                      </a:lnTo>
                      <a:lnTo>
                        <a:pt x="117" y="165"/>
                      </a:lnTo>
                      <a:lnTo>
                        <a:pt x="119" y="167"/>
                      </a:lnTo>
                      <a:lnTo>
                        <a:pt x="123" y="169"/>
                      </a:lnTo>
                      <a:lnTo>
                        <a:pt x="130" y="174"/>
                      </a:lnTo>
                      <a:lnTo>
                        <a:pt x="134" y="176"/>
                      </a:lnTo>
                      <a:lnTo>
                        <a:pt x="138" y="178"/>
                      </a:lnTo>
                      <a:lnTo>
                        <a:pt x="141" y="180"/>
                      </a:lnTo>
                      <a:lnTo>
                        <a:pt x="145" y="182"/>
                      </a:lnTo>
                      <a:lnTo>
                        <a:pt x="151" y="184"/>
                      </a:lnTo>
                      <a:lnTo>
                        <a:pt x="154" y="187"/>
                      </a:lnTo>
                      <a:lnTo>
                        <a:pt x="158" y="189"/>
                      </a:lnTo>
                      <a:lnTo>
                        <a:pt x="164" y="191"/>
                      </a:lnTo>
                      <a:lnTo>
                        <a:pt x="166" y="193"/>
                      </a:lnTo>
                      <a:lnTo>
                        <a:pt x="171" y="193"/>
                      </a:lnTo>
                      <a:lnTo>
                        <a:pt x="177" y="195"/>
                      </a:lnTo>
                      <a:lnTo>
                        <a:pt x="182" y="197"/>
                      </a:lnTo>
                      <a:lnTo>
                        <a:pt x="188" y="200"/>
                      </a:lnTo>
                      <a:lnTo>
                        <a:pt x="195" y="202"/>
                      </a:lnTo>
                      <a:lnTo>
                        <a:pt x="201" y="202"/>
                      </a:lnTo>
                      <a:lnTo>
                        <a:pt x="205" y="204"/>
                      </a:lnTo>
                      <a:lnTo>
                        <a:pt x="208" y="204"/>
                      </a:lnTo>
                      <a:lnTo>
                        <a:pt x="214" y="206"/>
                      </a:lnTo>
                      <a:lnTo>
                        <a:pt x="220" y="206"/>
                      </a:lnTo>
                      <a:lnTo>
                        <a:pt x="225" y="206"/>
                      </a:lnTo>
                      <a:lnTo>
                        <a:pt x="227" y="208"/>
                      </a:lnTo>
                      <a:lnTo>
                        <a:pt x="233" y="208"/>
                      </a:lnTo>
                      <a:lnTo>
                        <a:pt x="238" y="208"/>
                      </a:lnTo>
                      <a:lnTo>
                        <a:pt x="240" y="208"/>
                      </a:lnTo>
                      <a:lnTo>
                        <a:pt x="244" y="208"/>
                      </a:lnTo>
                    </a:path>
                  </a:pathLst>
                </a:custGeom>
                <a:noFill/>
                <a:ln w="25400">
                  <a:solidFill>
                    <a:srgbClr val="FF0000"/>
                  </a:solidFill>
                  <a:round/>
                  <a:headEnd/>
                  <a:tailEnd/>
                </a:ln>
              </p:spPr>
              <p:txBody>
                <a:bodyPr/>
                <a:lstStyle/>
                <a:p>
                  <a:endParaRPr lang="en-US">
                    <a:solidFill>
                      <a:srgbClr val="000000"/>
                    </a:solidFill>
                  </a:endParaRPr>
                </a:p>
              </p:txBody>
            </p:sp>
            <p:sp>
              <p:nvSpPr>
                <p:cNvPr id="22589" name="Freeform 38"/>
                <p:cNvSpPr>
                  <a:spLocks/>
                </p:cNvSpPr>
                <p:nvPr/>
              </p:nvSpPr>
              <p:spPr bwMode="auto">
                <a:xfrm>
                  <a:off x="7892963" y="6494883"/>
                  <a:ext cx="161254" cy="41317"/>
                </a:xfrm>
                <a:custGeom>
                  <a:avLst/>
                  <a:gdLst>
                    <a:gd name="T0" fmla="*/ 0 w 326"/>
                    <a:gd name="T1" fmla="*/ 73 h 75"/>
                    <a:gd name="T2" fmla="*/ 5 w 326"/>
                    <a:gd name="T3" fmla="*/ 75 h 75"/>
                    <a:gd name="T4" fmla="*/ 11 w 326"/>
                    <a:gd name="T5" fmla="*/ 75 h 75"/>
                    <a:gd name="T6" fmla="*/ 13 w 326"/>
                    <a:gd name="T7" fmla="*/ 75 h 75"/>
                    <a:gd name="T8" fmla="*/ 18 w 326"/>
                    <a:gd name="T9" fmla="*/ 75 h 75"/>
                    <a:gd name="T10" fmla="*/ 24 w 326"/>
                    <a:gd name="T11" fmla="*/ 75 h 75"/>
                    <a:gd name="T12" fmla="*/ 30 w 326"/>
                    <a:gd name="T13" fmla="*/ 75 h 75"/>
                    <a:gd name="T14" fmla="*/ 35 w 326"/>
                    <a:gd name="T15" fmla="*/ 75 h 75"/>
                    <a:gd name="T16" fmla="*/ 41 w 326"/>
                    <a:gd name="T17" fmla="*/ 75 h 75"/>
                    <a:gd name="T18" fmla="*/ 48 w 326"/>
                    <a:gd name="T19" fmla="*/ 75 h 75"/>
                    <a:gd name="T20" fmla="*/ 54 w 326"/>
                    <a:gd name="T21" fmla="*/ 75 h 75"/>
                    <a:gd name="T22" fmla="*/ 61 w 326"/>
                    <a:gd name="T23" fmla="*/ 73 h 75"/>
                    <a:gd name="T24" fmla="*/ 65 w 326"/>
                    <a:gd name="T25" fmla="*/ 73 h 75"/>
                    <a:gd name="T26" fmla="*/ 72 w 326"/>
                    <a:gd name="T27" fmla="*/ 73 h 75"/>
                    <a:gd name="T28" fmla="*/ 76 w 326"/>
                    <a:gd name="T29" fmla="*/ 73 h 75"/>
                    <a:gd name="T30" fmla="*/ 78 w 326"/>
                    <a:gd name="T31" fmla="*/ 73 h 75"/>
                    <a:gd name="T32" fmla="*/ 84 w 326"/>
                    <a:gd name="T33" fmla="*/ 71 h 75"/>
                    <a:gd name="T34" fmla="*/ 91 w 326"/>
                    <a:gd name="T35" fmla="*/ 71 h 75"/>
                    <a:gd name="T36" fmla="*/ 97 w 326"/>
                    <a:gd name="T37" fmla="*/ 71 h 75"/>
                    <a:gd name="T38" fmla="*/ 102 w 326"/>
                    <a:gd name="T39" fmla="*/ 69 h 75"/>
                    <a:gd name="T40" fmla="*/ 108 w 326"/>
                    <a:gd name="T41" fmla="*/ 69 h 75"/>
                    <a:gd name="T42" fmla="*/ 113 w 326"/>
                    <a:gd name="T43" fmla="*/ 67 h 75"/>
                    <a:gd name="T44" fmla="*/ 119 w 326"/>
                    <a:gd name="T45" fmla="*/ 67 h 75"/>
                    <a:gd name="T46" fmla="*/ 123 w 326"/>
                    <a:gd name="T47" fmla="*/ 65 h 75"/>
                    <a:gd name="T48" fmla="*/ 130 w 326"/>
                    <a:gd name="T49" fmla="*/ 65 h 75"/>
                    <a:gd name="T50" fmla="*/ 136 w 326"/>
                    <a:gd name="T51" fmla="*/ 62 h 75"/>
                    <a:gd name="T52" fmla="*/ 141 w 326"/>
                    <a:gd name="T53" fmla="*/ 62 h 75"/>
                    <a:gd name="T54" fmla="*/ 147 w 326"/>
                    <a:gd name="T55" fmla="*/ 60 h 75"/>
                    <a:gd name="T56" fmla="*/ 154 w 326"/>
                    <a:gd name="T57" fmla="*/ 60 h 75"/>
                    <a:gd name="T58" fmla="*/ 158 w 326"/>
                    <a:gd name="T59" fmla="*/ 58 h 75"/>
                    <a:gd name="T60" fmla="*/ 164 w 326"/>
                    <a:gd name="T61" fmla="*/ 56 h 75"/>
                    <a:gd name="T62" fmla="*/ 171 w 326"/>
                    <a:gd name="T63" fmla="*/ 54 h 75"/>
                    <a:gd name="T64" fmla="*/ 177 w 326"/>
                    <a:gd name="T65" fmla="*/ 54 h 75"/>
                    <a:gd name="T66" fmla="*/ 182 w 326"/>
                    <a:gd name="T67" fmla="*/ 52 h 75"/>
                    <a:gd name="T68" fmla="*/ 188 w 326"/>
                    <a:gd name="T69" fmla="*/ 49 h 75"/>
                    <a:gd name="T70" fmla="*/ 195 w 326"/>
                    <a:gd name="T71" fmla="*/ 47 h 75"/>
                    <a:gd name="T72" fmla="*/ 201 w 326"/>
                    <a:gd name="T73" fmla="*/ 47 h 75"/>
                    <a:gd name="T74" fmla="*/ 208 w 326"/>
                    <a:gd name="T75" fmla="*/ 45 h 75"/>
                    <a:gd name="T76" fmla="*/ 216 w 326"/>
                    <a:gd name="T77" fmla="*/ 43 h 75"/>
                    <a:gd name="T78" fmla="*/ 223 w 326"/>
                    <a:gd name="T79" fmla="*/ 41 h 75"/>
                    <a:gd name="T80" fmla="*/ 234 w 326"/>
                    <a:gd name="T81" fmla="*/ 36 h 75"/>
                    <a:gd name="T82" fmla="*/ 240 w 326"/>
                    <a:gd name="T83" fmla="*/ 34 h 75"/>
                    <a:gd name="T84" fmla="*/ 246 w 326"/>
                    <a:gd name="T85" fmla="*/ 32 h 75"/>
                    <a:gd name="T86" fmla="*/ 253 w 326"/>
                    <a:gd name="T87" fmla="*/ 28 h 75"/>
                    <a:gd name="T88" fmla="*/ 259 w 326"/>
                    <a:gd name="T89" fmla="*/ 26 h 75"/>
                    <a:gd name="T90" fmla="*/ 272 w 326"/>
                    <a:gd name="T91" fmla="*/ 21 h 75"/>
                    <a:gd name="T92" fmla="*/ 281 w 326"/>
                    <a:gd name="T93" fmla="*/ 19 h 75"/>
                    <a:gd name="T94" fmla="*/ 288 w 326"/>
                    <a:gd name="T95" fmla="*/ 17 h 75"/>
                    <a:gd name="T96" fmla="*/ 300 w 326"/>
                    <a:gd name="T97" fmla="*/ 10 h 75"/>
                    <a:gd name="T98" fmla="*/ 313 w 326"/>
                    <a:gd name="T99" fmla="*/ 6 h 75"/>
                    <a:gd name="T100" fmla="*/ 326 w 326"/>
                    <a:gd name="T101" fmla="*/ 0 h 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6"/>
                    <a:gd name="T154" fmla="*/ 0 h 75"/>
                    <a:gd name="T155" fmla="*/ 326 w 326"/>
                    <a:gd name="T156" fmla="*/ 75 h 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6" h="75">
                      <a:moveTo>
                        <a:pt x="0" y="73"/>
                      </a:moveTo>
                      <a:lnTo>
                        <a:pt x="5" y="75"/>
                      </a:lnTo>
                      <a:lnTo>
                        <a:pt x="11" y="75"/>
                      </a:lnTo>
                      <a:lnTo>
                        <a:pt x="13" y="75"/>
                      </a:lnTo>
                      <a:lnTo>
                        <a:pt x="18" y="75"/>
                      </a:lnTo>
                      <a:lnTo>
                        <a:pt x="24" y="75"/>
                      </a:lnTo>
                      <a:lnTo>
                        <a:pt x="30" y="75"/>
                      </a:lnTo>
                      <a:lnTo>
                        <a:pt x="35" y="75"/>
                      </a:lnTo>
                      <a:lnTo>
                        <a:pt x="41" y="75"/>
                      </a:lnTo>
                      <a:lnTo>
                        <a:pt x="48" y="75"/>
                      </a:lnTo>
                      <a:lnTo>
                        <a:pt x="54" y="75"/>
                      </a:lnTo>
                      <a:lnTo>
                        <a:pt x="61" y="73"/>
                      </a:lnTo>
                      <a:lnTo>
                        <a:pt x="65" y="73"/>
                      </a:lnTo>
                      <a:lnTo>
                        <a:pt x="72" y="73"/>
                      </a:lnTo>
                      <a:lnTo>
                        <a:pt x="76" y="73"/>
                      </a:lnTo>
                      <a:lnTo>
                        <a:pt x="78" y="73"/>
                      </a:lnTo>
                      <a:lnTo>
                        <a:pt x="84" y="71"/>
                      </a:lnTo>
                      <a:lnTo>
                        <a:pt x="91" y="71"/>
                      </a:lnTo>
                      <a:lnTo>
                        <a:pt x="97" y="71"/>
                      </a:lnTo>
                      <a:lnTo>
                        <a:pt x="102" y="69"/>
                      </a:lnTo>
                      <a:lnTo>
                        <a:pt x="108" y="69"/>
                      </a:lnTo>
                      <a:lnTo>
                        <a:pt x="113" y="67"/>
                      </a:lnTo>
                      <a:lnTo>
                        <a:pt x="119" y="67"/>
                      </a:lnTo>
                      <a:lnTo>
                        <a:pt x="123" y="65"/>
                      </a:lnTo>
                      <a:lnTo>
                        <a:pt x="130" y="65"/>
                      </a:lnTo>
                      <a:lnTo>
                        <a:pt x="136" y="62"/>
                      </a:lnTo>
                      <a:lnTo>
                        <a:pt x="141" y="62"/>
                      </a:lnTo>
                      <a:lnTo>
                        <a:pt x="147" y="60"/>
                      </a:lnTo>
                      <a:lnTo>
                        <a:pt x="154" y="60"/>
                      </a:lnTo>
                      <a:lnTo>
                        <a:pt x="158" y="58"/>
                      </a:lnTo>
                      <a:lnTo>
                        <a:pt x="164" y="56"/>
                      </a:lnTo>
                      <a:lnTo>
                        <a:pt x="171" y="54"/>
                      </a:lnTo>
                      <a:lnTo>
                        <a:pt x="177" y="54"/>
                      </a:lnTo>
                      <a:lnTo>
                        <a:pt x="182" y="52"/>
                      </a:lnTo>
                      <a:lnTo>
                        <a:pt x="188" y="49"/>
                      </a:lnTo>
                      <a:lnTo>
                        <a:pt x="195" y="47"/>
                      </a:lnTo>
                      <a:lnTo>
                        <a:pt x="201" y="47"/>
                      </a:lnTo>
                      <a:lnTo>
                        <a:pt x="208" y="45"/>
                      </a:lnTo>
                      <a:lnTo>
                        <a:pt x="216" y="43"/>
                      </a:lnTo>
                      <a:lnTo>
                        <a:pt x="223" y="41"/>
                      </a:lnTo>
                      <a:lnTo>
                        <a:pt x="234" y="36"/>
                      </a:lnTo>
                      <a:lnTo>
                        <a:pt x="240" y="34"/>
                      </a:lnTo>
                      <a:lnTo>
                        <a:pt x="246" y="32"/>
                      </a:lnTo>
                      <a:lnTo>
                        <a:pt x="253" y="28"/>
                      </a:lnTo>
                      <a:lnTo>
                        <a:pt x="259" y="26"/>
                      </a:lnTo>
                      <a:lnTo>
                        <a:pt x="272" y="21"/>
                      </a:lnTo>
                      <a:lnTo>
                        <a:pt x="281" y="19"/>
                      </a:lnTo>
                      <a:lnTo>
                        <a:pt x="288" y="17"/>
                      </a:lnTo>
                      <a:lnTo>
                        <a:pt x="300" y="10"/>
                      </a:lnTo>
                      <a:lnTo>
                        <a:pt x="313" y="6"/>
                      </a:lnTo>
                      <a:lnTo>
                        <a:pt x="326" y="0"/>
                      </a:lnTo>
                    </a:path>
                  </a:pathLst>
                </a:custGeom>
                <a:noFill/>
                <a:ln w="25400">
                  <a:solidFill>
                    <a:srgbClr val="FF0000"/>
                  </a:solidFill>
                  <a:round/>
                  <a:headEnd/>
                  <a:tailEnd/>
                </a:ln>
              </p:spPr>
              <p:txBody>
                <a:bodyPr/>
                <a:lstStyle/>
                <a:p>
                  <a:endParaRPr lang="en-US">
                    <a:solidFill>
                      <a:srgbClr val="000000"/>
                    </a:solidFill>
                  </a:endParaRPr>
                </a:p>
              </p:txBody>
            </p:sp>
            <p:sp>
              <p:nvSpPr>
                <p:cNvPr id="22590" name="Freeform 39"/>
                <p:cNvSpPr>
                  <a:spLocks/>
                </p:cNvSpPr>
                <p:nvPr/>
              </p:nvSpPr>
              <p:spPr bwMode="auto">
                <a:xfrm>
                  <a:off x="8054217" y="5724324"/>
                  <a:ext cx="807517" cy="770559"/>
                </a:xfrm>
                <a:custGeom>
                  <a:avLst/>
                  <a:gdLst>
                    <a:gd name="T0" fmla="*/ 0 w 1629"/>
                    <a:gd name="T1" fmla="*/ 1406 h 1406"/>
                    <a:gd name="T2" fmla="*/ 13 w 1629"/>
                    <a:gd name="T3" fmla="*/ 1399 h 1406"/>
                    <a:gd name="T4" fmla="*/ 26 w 1629"/>
                    <a:gd name="T5" fmla="*/ 1395 h 1406"/>
                    <a:gd name="T6" fmla="*/ 39 w 1629"/>
                    <a:gd name="T7" fmla="*/ 1388 h 1406"/>
                    <a:gd name="T8" fmla="*/ 52 w 1629"/>
                    <a:gd name="T9" fmla="*/ 1382 h 1406"/>
                    <a:gd name="T10" fmla="*/ 65 w 1629"/>
                    <a:gd name="T11" fmla="*/ 1375 h 1406"/>
                    <a:gd name="T12" fmla="*/ 78 w 1629"/>
                    <a:gd name="T13" fmla="*/ 1369 h 1406"/>
                    <a:gd name="T14" fmla="*/ 102 w 1629"/>
                    <a:gd name="T15" fmla="*/ 1356 h 1406"/>
                    <a:gd name="T16" fmla="*/ 115 w 1629"/>
                    <a:gd name="T17" fmla="*/ 1349 h 1406"/>
                    <a:gd name="T18" fmla="*/ 128 w 1629"/>
                    <a:gd name="T19" fmla="*/ 1343 h 1406"/>
                    <a:gd name="T20" fmla="*/ 152 w 1629"/>
                    <a:gd name="T21" fmla="*/ 1330 h 1406"/>
                    <a:gd name="T22" fmla="*/ 173 w 1629"/>
                    <a:gd name="T23" fmla="*/ 1319 h 1406"/>
                    <a:gd name="T24" fmla="*/ 197 w 1629"/>
                    <a:gd name="T25" fmla="*/ 1304 h 1406"/>
                    <a:gd name="T26" fmla="*/ 221 w 1629"/>
                    <a:gd name="T27" fmla="*/ 1289 h 1406"/>
                    <a:gd name="T28" fmla="*/ 247 w 1629"/>
                    <a:gd name="T29" fmla="*/ 1274 h 1406"/>
                    <a:gd name="T30" fmla="*/ 268 w 1629"/>
                    <a:gd name="T31" fmla="*/ 1261 h 1406"/>
                    <a:gd name="T32" fmla="*/ 294 w 1629"/>
                    <a:gd name="T33" fmla="*/ 1243 h 1406"/>
                    <a:gd name="T34" fmla="*/ 320 w 1629"/>
                    <a:gd name="T35" fmla="*/ 1226 h 1406"/>
                    <a:gd name="T36" fmla="*/ 363 w 1629"/>
                    <a:gd name="T37" fmla="*/ 1196 h 1406"/>
                    <a:gd name="T38" fmla="*/ 389 w 1629"/>
                    <a:gd name="T39" fmla="*/ 1178 h 1406"/>
                    <a:gd name="T40" fmla="*/ 411 w 1629"/>
                    <a:gd name="T41" fmla="*/ 1161 h 1406"/>
                    <a:gd name="T42" fmla="*/ 460 w 1629"/>
                    <a:gd name="T43" fmla="*/ 1126 h 1406"/>
                    <a:gd name="T44" fmla="*/ 506 w 1629"/>
                    <a:gd name="T45" fmla="*/ 1092 h 1406"/>
                    <a:gd name="T46" fmla="*/ 556 w 1629"/>
                    <a:gd name="T47" fmla="*/ 1053 h 1406"/>
                    <a:gd name="T48" fmla="*/ 610 w 1629"/>
                    <a:gd name="T49" fmla="*/ 1009 h 1406"/>
                    <a:gd name="T50" fmla="*/ 657 w 1629"/>
                    <a:gd name="T51" fmla="*/ 968 h 1406"/>
                    <a:gd name="T52" fmla="*/ 709 w 1629"/>
                    <a:gd name="T53" fmla="*/ 923 h 1406"/>
                    <a:gd name="T54" fmla="*/ 765 w 1629"/>
                    <a:gd name="T55" fmla="*/ 875 h 1406"/>
                    <a:gd name="T56" fmla="*/ 815 w 1629"/>
                    <a:gd name="T57" fmla="*/ 828 h 1406"/>
                    <a:gd name="T58" fmla="*/ 918 w 1629"/>
                    <a:gd name="T59" fmla="*/ 732 h 1406"/>
                    <a:gd name="T60" fmla="*/ 1011 w 1629"/>
                    <a:gd name="T61" fmla="*/ 641 h 1406"/>
                    <a:gd name="T62" fmla="*/ 1106 w 1629"/>
                    <a:gd name="T63" fmla="*/ 546 h 1406"/>
                    <a:gd name="T64" fmla="*/ 1212 w 1629"/>
                    <a:gd name="T65" fmla="*/ 440 h 1406"/>
                    <a:gd name="T66" fmla="*/ 1417 w 1629"/>
                    <a:gd name="T67" fmla="*/ 226 h 1406"/>
                    <a:gd name="T68" fmla="*/ 1614 w 1629"/>
                    <a:gd name="T69" fmla="*/ 13 h 1406"/>
                    <a:gd name="T70" fmla="*/ 1629 w 1629"/>
                    <a:gd name="T71" fmla="*/ 0 h 140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29"/>
                    <a:gd name="T109" fmla="*/ 0 h 1406"/>
                    <a:gd name="T110" fmla="*/ 1629 w 1629"/>
                    <a:gd name="T111" fmla="*/ 1406 h 140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29" h="1406">
                      <a:moveTo>
                        <a:pt x="0" y="1406"/>
                      </a:moveTo>
                      <a:lnTo>
                        <a:pt x="13" y="1399"/>
                      </a:lnTo>
                      <a:lnTo>
                        <a:pt x="26" y="1395"/>
                      </a:lnTo>
                      <a:lnTo>
                        <a:pt x="39" y="1388"/>
                      </a:lnTo>
                      <a:lnTo>
                        <a:pt x="52" y="1382"/>
                      </a:lnTo>
                      <a:lnTo>
                        <a:pt x="65" y="1375"/>
                      </a:lnTo>
                      <a:lnTo>
                        <a:pt x="78" y="1369"/>
                      </a:lnTo>
                      <a:lnTo>
                        <a:pt x="102" y="1356"/>
                      </a:lnTo>
                      <a:lnTo>
                        <a:pt x="115" y="1349"/>
                      </a:lnTo>
                      <a:lnTo>
                        <a:pt x="128" y="1343"/>
                      </a:lnTo>
                      <a:lnTo>
                        <a:pt x="152" y="1330"/>
                      </a:lnTo>
                      <a:lnTo>
                        <a:pt x="173" y="1319"/>
                      </a:lnTo>
                      <a:lnTo>
                        <a:pt x="197" y="1304"/>
                      </a:lnTo>
                      <a:lnTo>
                        <a:pt x="221" y="1289"/>
                      </a:lnTo>
                      <a:lnTo>
                        <a:pt x="247" y="1274"/>
                      </a:lnTo>
                      <a:lnTo>
                        <a:pt x="268" y="1261"/>
                      </a:lnTo>
                      <a:lnTo>
                        <a:pt x="294" y="1243"/>
                      </a:lnTo>
                      <a:lnTo>
                        <a:pt x="320" y="1226"/>
                      </a:lnTo>
                      <a:lnTo>
                        <a:pt x="363" y="1196"/>
                      </a:lnTo>
                      <a:lnTo>
                        <a:pt x="389" y="1178"/>
                      </a:lnTo>
                      <a:lnTo>
                        <a:pt x="411" y="1161"/>
                      </a:lnTo>
                      <a:lnTo>
                        <a:pt x="460" y="1126"/>
                      </a:lnTo>
                      <a:lnTo>
                        <a:pt x="506" y="1092"/>
                      </a:lnTo>
                      <a:lnTo>
                        <a:pt x="556" y="1053"/>
                      </a:lnTo>
                      <a:lnTo>
                        <a:pt x="610" y="1009"/>
                      </a:lnTo>
                      <a:lnTo>
                        <a:pt x="657" y="968"/>
                      </a:lnTo>
                      <a:lnTo>
                        <a:pt x="709" y="923"/>
                      </a:lnTo>
                      <a:lnTo>
                        <a:pt x="765" y="875"/>
                      </a:lnTo>
                      <a:lnTo>
                        <a:pt x="815" y="828"/>
                      </a:lnTo>
                      <a:lnTo>
                        <a:pt x="918" y="732"/>
                      </a:lnTo>
                      <a:lnTo>
                        <a:pt x="1011" y="641"/>
                      </a:lnTo>
                      <a:lnTo>
                        <a:pt x="1106" y="546"/>
                      </a:lnTo>
                      <a:lnTo>
                        <a:pt x="1212" y="440"/>
                      </a:lnTo>
                      <a:lnTo>
                        <a:pt x="1417" y="226"/>
                      </a:lnTo>
                      <a:lnTo>
                        <a:pt x="1614" y="13"/>
                      </a:lnTo>
                      <a:lnTo>
                        <a:pt x="1629" y="0"/>
                      </a:lnTo>
                    </a:path>
                  </a:pathLst>
                </a:custGeom>
                <a:noFill/>
                <a:ln w="25400">
                  <a:solidFill>
                    <a:srgbClr val="FF0000"/>
                  </a:solidFill>
                  <a:round/>
                  <a:headEnd/>
                  <a:tailEnd/>
                </a:ln>
              </p:spPr>
              <p:txBody>
                <a:bodyPr/>
                <a:lstStyle/>
                <a:p>
                  <a:endParaRPr lang="en-US">
                    <a:solidFill>
                      <a:srgbClr val="000000"/>
                    </a:solidFill>
                  </a:endParaRPr>
                </a:p>
              </p:txBody>
            </p:sp>
          </p:grpSp>
        </p:grpSp>
      </p:grpSp>
      <p:graphicFrame>
        <p:nvGraphicFramePr>
          <p:cNvPr id="22539" name="Object 11"/>
          <p:cNvGraphicFramePr>
            <a:graphicFrameLocks noChangeAspect="1"/>
          </p:cNvGraphicFramePr>
          <p:nvPr/>
        </p:nvGraphicFramePr>
        <p:xfrm>
          <a:off x="3573463" y="3028950"/>
          <a:ext cx="1143000" cy="381000"/>
        </p:xfrm>
        <a:graphic>
          <a:graphicData uri="http://schemas.openxmlformats.org/presentationml/2006/ole">
            <p:oleObj spid="_x0000_s237573" name="Equation" r:id="rId12" imgW="1143000" imgH="381000" progId="">
              <p:embed/>
            </p:oleObj>
          </a:graphicData>
        </a:graphic>
      </p:graphicFrame>
      <p:graphicFrame>
        <p:nvGraphicFramePr>
          <p:cNvPr id="22540" name="Object 12"/>
          <p:cNvGraphicFramePr>
            <a:graphicFrameLocks noChangeAspect="1"/>
          </p:cNvGraphicFramePr>
          <p:nvPr/>
        </p:nvGraphicFramePr>
        <p:xfrm>
          <a:off x="7493000" y="2806700"/>
          <a:ext cx="1543050" cy="660400"/>
        </p:xfrm>
        <a:graphic>
          <a:graphicData uri="http://schemas.openxmlformats.org/presentationml/2006/ole">
            <p:oleObj spid="_x0000_s237574" name="Equation" r:id="rId13" imgW="1930400" imgH="825500" progId="">
              <p:embed/>
            </p:oleObj>
          </a:graphicData>
        </a:graphic>
      </p:graphicFrame>
      <p:grpSp>
        <p:nvGrpSpPr>
          <p:cNvPr id="18" name="Groupe 539"/>
          <p:cNvGrpSpPr>
            <a:grpSpLocks/>
          </p:cNvGrpSpPr>
          <p:nvPr/>
        </p:nvGrpSpPr>
        <p:grpSpPr bwMode="auto">
          <a:xfrm>
            <a:off x="3276600" y="1266825"/>
            <a:ext cx="1779588" cy="1428750"/>
            <a:chOff x="3367132" y="4585944"/>
            <a:chExt cx="2743499" cy="2199637"/>
          </a:xfrm>
        </p:grpSpPr>
        <p:sp>
          <p:nvSpPr>
            <p:cNvPr id="22577" name="Line 40"/>
            <p:cNvSpPr>
              <a:spLocks noChangeShapeType="1"/>
            </p:cNvSpPr>
            <p:nvPr/>
          </p:nvSpPr>
          <p:spPr bwMode="auto">
            <a:xfrm flipV="1">
              <a:off x="3472231" y="4585944"/>
              <a:ext cx="0" cy="2199637"/>
            </a:xfrm>
            <a:prstGeom prst="line">
              <a:avLst/>
            </a:prstGeom>
            <a:noFill/>
            <a:ln w="25400">
              <a:solidFill>
                <a:schemeClr val="tx1"/>
              </a:solidFill>
              <a:round/>
              <a:headEnd/>
              <a:tailEnd type="triangle" w="med" len="med"/>
            </a:ln>
          </p:spPr>
          <p:txBody>
            <a:bodyPr/>
            <a:lstStyle/>
            <a:p>
              <a:endParaRPr lang="fr-FR"/>
            </a:p>
          </p:txBody>
        </p:sp>
        <p:sp>
          <p:nvSpPr>
            <p:cNvPr id="22578" name="Line 41"/>
            <p:cNvSpPr>
              <a:spLocks noChangeShapeType="1"/>
            </p:cNvSpPr>
            <p:nvPr/>
          </p:nvSpPr>
          <p:spPr bwMode="auto">
            <a:xfrm flipV="1">
              <a:off x="3367132" y="5719731"/>
              <a:ext cx="2743499" cy="0"/>
            </a:xfrm>
            <a:prstGeom prst="line">
              <a:avLst/>
            </a:prstGeom>
            <a:noFill/>
            <a:ln w="25400">
              <a:solidFill>
                <a:schemeClr val="tx1"/>
              </a:solidFill>
              <a:round/>
              <a:headEnd/>
              <a:tailEnd type="triangle" w="med" len="med"/>
            </a:ln>
          </p:spPr>
          <p:txBody>
            <a:bodyPr/>
            <a:lstStyle/>
            <a:p>
              <a:endParaRPr lang="fr-FR"/>
            </a:p>
          </p:txBody>
        </p:sp>
        <p:graphicFrame>
          <p:nvGraphicFramePr>
            <p:cNvPr id="22541" name="Object 13"/>
            <p:cNvGraphicFramePr>
              <a:graphicFrameLocks noChangeAspect="1"/>
            </p:cNvGraphicFramePr>
            <p:nvPr/>
          </p:nvGraphicFramePr>
          <p:xfrm>
            <a:off x="5959424" y="5810150"/>
            <a:ext cx="136525" cy="227013"/>
          </p:xfrm>
          <a:graphic>
            <a:graphicData uri="http://schemas.openxmlformats.org/presentationml/2006/ole">
              <p:oleObj spid="_x0000_s237583" name="Equation" r:id="rId14" imgW="152334" imgH="228501" progId="">
                <p:embed/>
              </p:oleObj>
            </a:graphicData>
          </a:graphic>
        </p:graphicFrame>
        <p:cxnSp>
          <p:nvCxnSpPr>
            <p:cNvPr id="544" name="Connecteur droit 543"/>
            <p:cNvCxnSpPr/>
            <p:nvPr/>
          </p:nvCxnSpPr>
          <p:spPr>
            <a:xfrm flipV="1">
              <a:off x="3420974" y="5719979"/>
              <a:ext cx="2572183"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9" name="Groupe 545"/>
          <p:cNvGrpSpPr>
            <a:grpSpLocks/>
          </p:cNvGrpSpPr>
          <p:nvPr/>
        </p:nvGrpSpPr>
        <p:grpSpPr bwMode="auto">
          <a:xfrm>
            <a:off x="5580063" y="1196975"/>
            <a:ext cx="1870075" cy="1498600"/>
            <a:chOff x="373067" y="4477047"/>
            <a:chExt cx="2882103" cy="2308534"/>
          </a:xfrm>
        </p:grpSpPr>
        <p:grpSp>
          <p:nvGrpSpPr>
            <p:cNvPr id="20" name="Group 48"/>
            <p:cNvGrpSpPr>
              <a:grpSpLocks/>
            </p:cNvGrpSpPr>
            <p:nvPr/>
          </p:nvGrpSpPr>
          <p:grpSpPr bwMode="auto">
            <a:xfrm>
              <a:off x="610948" y="4912319"/>
              <a:ext cx="2370875" cy="1624440"/>
              <a:chOff x="5533001" y="4171556"/>
              <a:chExt cx="2370875" cy="1624440"/>
            </a:xfrm>
          </p:grpSpPr>
          <p:sp>
            <p:nvSpPr>
              <p:cNvPr id="22570" name="Freeform 33"/>
              <p:cNvSpPr>
                <a:spLocks/>
              </p:cNvSpPr>
              <p:nvPr/>
            </p:nvSpPr>
            <p:spPr bwMode="auto">
              <a:xfrm>
                <a:off x="5533001" y="4189460"/>
                <a:ext cx="863551" cy="794660"/>
              </a:xfrm>
              <a:custGeom>
                <a:avLst/>
                <a:gdLst>
                  <a:gd name="T0" fmla="*/ 0 w 1743"/>
                  <a:gd name="T1" fmla="*/ 1450 h 1450"/>
                  <a:gd name="T2" fmla="*/ 194 w 1743"/>
                  <a:gd name="T3" fmla="*/ 1243 h 1450"/>
                  <a:gd name="T4" fmla="*/ 296 w 1743"/>
                  <a:gd name="T5" fmla="*/ 1136 h 1450"/>
                  <a:gd name="T6" fmla="*/ 406 w 1743"/>
                  <a:gd name="T7" fmla="*/ 1022 h 1450"/>
                  <a:gd name="T8" fmla="*/ 509 w 1743"/>
                  <a:gd name="T9" fmla="*/ 916 h 1450"/>
                  <a:gd name="T10" fmla="*/ 604 w 1743"/>
                  <a:gd name="T11" fmla="*/ 820 h 1450"/>
                  <a:gd name="T12" fmla="*/ 704 w 1743"/>
                  <a:gd name="T13" fmla="*/ 725 h 1450"/>
                  <a:gd name="T14" fmla="*/ 758 w 1743"/>
                  <a:gd name="T15" fmla="*/ 673 h 1450"/>
                  <a:gd name="T16" fmla="*/ 807 w 1743"/>
                  <a:gd name="T17" fmla="*/ 625 h 1450"/>
                  <a:gd name="T18" fmla="*/ 857 w 1743"/>
                  <a:gd name="T19" fmla="*/ 582 h 1450"/>
                  <a:gd name="T20" fmla="*/ 909 w 1743"/>
                  <a:gd name="T21" fmla="*/ 537 h 1450"/>
                  <a:gd name="T22" fmla="*/ 952 w 1743"/>
                  <a:gd name="T23" fmla="*/ 498 h 1450"/>
                  <a:gd name="T24" fmla="*/ 1002 w 1743"/>
                  <a:gd name="T25" fmla="*/ 457 h 1450"/>
                  <a:gd name="T26" fmla="*/ 1052 w 1743"/>
                  <a:gd name="T27" fmla="*/ 415 h 1450"/>
                  <a:gd name="T28" fmla="*/ 1099 w 1743"/>
                  <a:gd name="T29" fmla="*/ 379 h 1450"/>
                  <a:gd name="T30" fmla="*/ 1125 w 1743"/>
                  <a:gd name="T31" fmla="*/ 357 h 1450"/>
                  <a:gd name="T32" fmla="*/ 1153 w 1743"/>
                  <a:gd name="T33" fmla="*/ 335 h 1450"/>
                  <a:gd name="T34" fmla="*/ 1203 w 1743"/>
                  <a:gd name="T35" fmla="*/ 299 h 1450"/>
                  <a:gd name="T36" fmla="*/ 1231 w 1743"/>
                  <a:gd name="T37" fmla="*/ 279 h 1450"/>
                  <a:gd name="T38" fmla="*/ 1255 w 1743"/>
                  <a:gd name="T39" fmla="*/ 260 h 1450"/>
                  <a:gd name="T40" fmla="*/ 1302 w 1743"/>
                  <a:gd name="T41" fmla="*/ 227 h 1450"/>
                  <a:gd name="T42" fmla="*/ 1328 w 1743"/>
                  <a:gd name="T43" fmla="*/ 210 h 1450"/>
                  <a:gd name="T44" fmla="*/ 1352 w 1743"/>
                  <a:gd name="T45" fmla="*/ 195 h 1450"/>
                  <a:gd name="T46" fmla="*/ 1380 w 1743"/>
                  <a:gd name="T47" fmla="*/ 177 h 1450"/>
                  <a:gd name="T48" fmla="*/ 1408 w 1743"/>
                  <a:gd name="T49" fmla="*/ 160 h 1450"/>
                  <a:gd name="T50" fmla="*/ 1432 w 1743"/>
                  <a:gd name="T51" fmla="*/ 145 h 1450"/>
                  <a:gd name="T52" fmla="*/ 1455 w 1743"/>
                  <a:gd name="T53" fmla="*/ 132 h 1450"/>
                  <a:gd name="T54" fmla="*/ 1481 w 1743"/>
                  <a:gd name="T55" fmla="*/ 117 h 1450"/>
                  <a:gd name="T56" fmla="*/ 1505 w 1743"/>
                  <a:gd name="T57" fmla="*/ 104 h 1450"/>
                  <a:gd name="T58" fmla="*/ 1529 w 1743"/>
                  <a:gd name="T59" fmla="*/ 91 h 1450"/>
                  <a:gd name="T60" fmla="*/ 1551 w 1743"/>
                  <a:gd name="T61" fmla="*/ 80 h 1450"/>
                  <a:gd name="T62" fmla="*/ 1561 w 1743"/>
                  <a:gd name="T63" fmla="*/ 76 h 1450"/>
                  <a:gd name="T64" fmla="*/ 1574 w 1743"/>
                  <a:gd name="T65" fmla="*/ 69 h 1450"/>
                  <a:gd name="T66" fmla="*/ 1585 w 1743"/>
                  <a:gd name="T67" fmla="*/ 63 h 1450"/>
                  <a:gd name="T68" fmla="*/ 1598 w 1743"/>
                  <a:gd name="T69" fmla="*/ 58 h 1450"/>
                  <a:gd name="T70" fmla="*/ 1611 w 1743"/>
                  <a:gd name="T71" fmla="*/ 52 h 1450"/>
                  <a:gd name="T72" fmla="*/ 1622 w 1743"/>
                  <a:gd name="T73" fmla="*/ 45 h 1450"/>
                  <a:gd name="T74" fmla="*/ 1635 w 1743"/>
                  <a:gd name="T75" fmla="*/ 41 h 1450"/>
                  <a:gd name="T76" fmla="*/ 1648 w 1743"/>
                  <a:gd name="T77" fmla="*/ 34 h 1450"/>
                  <a:gd name="T78" fmla="*/ 1661 w 1743"/>
                  <a:gd name="T79" fmla="*/ 30 h 1450"/>
                  <a:gd name="T80" fmla="*/ 1674 w 1743"/>
                  <a:gd name="T81" fmla="*/ 26 h 1450"/>
                  <a:gd name="T82" fmla="*/ 1684 w 1743"/>
                  <a:gd name="T83" fmla="*/ 21 h 1450"/>
                  <a:gd name="T84" fmla="*/ 1695 w 1743"/>
                  <a:gd name="T85" fmla="*/ 17 h 1450"/>
                  <a:gd name="T86" fmla="*/ 1702 w 1743"/>
                  <a:gd name="T87" fmla="*/ 15 h 1450"/>
                  <a:gd name="T88" fmla="*/ 1708 w 1743"/>
                  <a:gd name="T89" fmla="*/ 13 h 1450"/>
                  <a:gd name="T90" fmla="*/ 1715 w 1743"/>
                  <a:gd name="T91" fmla="*/ 11 h 1450"/>
                  <a:gd name="T92" fmla="*/ 1721 w 1743"/>
                  <a:gd name="T93" fmla="*/ 8 h 1450"/>
                  <a:gd name="T94" fmla="*/ 1728 w 1743"/>
                  <a:gd name="T95" fmla="*/ 6 h 1450"/>
                  <a:gd name="T96" fmla="*/ 1736 w 1743"/>
                  <a:gd name="T97" fmla="*/ 2 h 1450"/>
                  <a:gd name="T98" fmla="*/ 1743 w 1743"/>
                  <a:gd name="T99" fmla="*/ 0 h 14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43"/>
                  <a:gd name="T151" fmla="*/ 0 h 1450"/>
                  <a:gd name="T152" fmla="*/ 1743 w 1743"/>
                  <a:gd name="T153" fmla="*/ 1450 h 14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43" h="1450">
                    <a:moveTo>
                      <a:pt x="0" y="1450"/>
                    </a:moveTo>
                    <a:lnTo>
                      <a:pt x="194" y="1243"/>
                    </a:lnTo>
                    <a:lnTo>
                      <a:pt x="296" y="1136"/>
                    </a:lnTo>
                    <a:lnTo>
                      <a:pt x="406" y="1022"/>
                    </a:lnTo>
                    <a:lnTo>
                      <a:pt x="509" y="916"/>
                    </a:lnTo>
                    <a:lnTo>
                      <a:pt x="604" y="820"/>
                    </a:lnTo>
                    <a:lnTo>
                      <a:pt x="704" y="725"/>
                    </a:lnTo>
                    <a:lnTo>
                      <a:pt x="758" y="673"/>
                    </a:lnTo>
                    <a:lnTo>
                      <a:pt x="807" y="625"/>
                    </a:lnTo>
                    <a:lnTo>
                      <a:pt x="857" y="582"/>
                    </a:lnTo>
                    <a:lnTo>
                      <a:pt x="909" y="537"/>
                    </a:lnTo>
                    <a:lnTo>
                      <a:pt x="952" y="498"/>
                    </a:lnTo>
                    <a:lnTo>
                      <a:pt x="1002" y="457"/>
                    </a:lnTo>
                    <a:lnTo>
                      <a:pt x="1052" y="415"/>
                    </a:lnTo>
                    <a:lnTo>
                      <a:pt x="1099" y="379"/>
                    </a:lnTo>
                    <a:lnTo>
                      <a:pt x="1125" y="357"/>
                    </a:lnTo>
                    <a:lnTo>
                      <a:pt x="1153" y="335"/>
                    </a:lnTo>
                    <a:lnTo>
                      <a:pt x="1203" y="299"/>
                    </a:lnTo>
                    <a:lnTo>
                      <a:pt x="1231" y="279"/>
                    </a:lnTo>
                    <a:lnTo>
                      <a:pt x="1255" y="260"/>
                    </a:lnTo>
                    <a:lnTo>
                      <a:pt x="1302" y="227"/>
                    </a:lnTo>
                    <a:lnTo>
                      <a:pt x="1328" y="210"/>
                    </a:lnTo>
                    <a:lnTo>
                      <a:pt x="1352" y="195"/>
                    </a:lnTo>
                    <a:lnTo>
                      <a:pt x="1380" y="177"/>
                    </a:lnTo>
                    <a:lnTo>
                      <a:pt x="1408" y="160"/>
                    </a:lnTo>
                    <a:lnTo>
                      <a:pt x="1432" y="145"/>
                    </a:lnTo>
                    <a:lnTo>
                      <a:pt x="1455" y="132"/>
                    </a:lnTo>
                    <a:lnTo>
                      <a:pt x="1481" y="117"/>
                    </a:lnTo>
                    <a:lnTo>
                      <a:pt x="1505" y="104"/>
                    </a:lnTo>
                    <a:lnTo>
                      <a:pt x="1529" y="91"/>
                    </a:lnTo>
                    <a:lnTo>
                      <a:pt x="1551" y="80"/>
                    </a:lnTo>
                    <a:lnTo>
                      <a:pt x="1561" y="76"/>
                    </a:lnTo>
                    <a:lnTo>
                      <a:pt x="1574" y="69"/>
                    </a:lnTo>
                    <a:lnTo>
                      <a:pt x="1585" y="63"/>
                    </a:lnTo>
                    <a:lnTo>
                      <a:pt x="1598" y="58"/>
                    </a:lnTo>
                    <a:lnTo>
                      <a:pt x="1611" y="52"/>
                    </a:lnTo>
                    <a:lnTo>
                      <a:pt x="1622" y="45"/>
                    </a:lnTo>
                    <a:lnTo>
                      <a:pt x="1635" y="41"/>
                    </a:lnTo>
                    <a:lnTo>
                      <a:pt x="1648" y="34"/>
                    </a:lnTo>
                    <a:lnTo>
                      <a:pt x="1661" y="30"/>
                    </a:lnTo>
                    <a:lnTo>
                      <a:pt x="1674" y="26"/>
                    </a:lnTo>
                    <a:lnTo>
                      <a:pt x="1684" y="21"/>
                    </a:lnTo>
                    <a:lnTo>
                      <a:pt x="1695" y="17"/>
                    </a:lnTo>
                    <a:lnTo>
                      <a:pt x="1702" y="15"/>
                    </a:lnTo>
                    <a:lnTo>
                      <a:pt x="1708" y="13"/>
                    </a:lnTo>
                    <a:lnTo>
                      <a:pt x="1715" y="11"/>
                    </a:lnTo>
                    <a:lnTo>
                      <a:pt x="1721" y="8"/>
                    </a:lnTo>
                    <a:lnTo>
                      <a:pt x="1728" y="6"/>
                    </a:lnTo>
                    <a:lnTo>
                      <a:pt x="1736" y="2"/>
                    </a:lnTo>
                    <a:lnTo>
                      <a:pt x="1743" y="0"/>
                    </a:lnTo>
                  </a:path>
                </a:pathLst>
              </a:custGeom>
              <a:noFill/>
              <a:ln w="25400">
                <a:solidFill>
                  <a:srgbClr val="0000FF"/>
                </a:solidFill>
                <a:round/>
                <a:headEnd/>
                <a:tailEnd/>
              </a:ln>
            </p:spPr>
            <p:txBody>
              <a:bodyPr/>
              <a:lstStyle/>
              <a:p>
                <a:endParaRPr lang="en-US">
                  <a:solidFill>
                    <a:srgbClr val="000000"/>
                  </a:solidFill>
                </a:endParaRPr>
              </a:p>
            </p:txBody>
          </p:sp>
          <p:sp>
            <p:nvSpPr>
              <p:cNvPr id="22571" name="Freeform 34"/>
              <p:cNvSpPr>
                <a:spLocks/>
              </p:cNvSpPr>
              <p:nvPr/>
            </p:nvSpPr>
            <p:spPr bwMode="auto">
              <a:xfrm>
                <a:off x="6396552" y="4171556"/>
                <a:ext cx="136350" cy="17904"/>
              </a:xfrm>
              <a:custGeom>
                <a:avLst/>
                <a:gdLst>
                  <a:gd name="T0" fmla="*/ 0 w 274"/>
                  <a:gd name="T1" fmla="*/ 33 h 33"/>
                  <a:gd name="T2" fmla="*/ 6 w 274"/>
                  <a:gd name="T3" fmla="*/ 31 h 33"/>
                  <a:gd name="T4" fmla="*/ 13 w 274"/>
                  <a:gd name="T5" fmla="*/ 28 h 33"/>
                  <a:gd name="T6" fmla="*/ 19 w 274"/>
                  <a:gd name="T7" fmla="*/ 28 h 33"/>
                  <a:gd name="T8" fmla="*/ 26 w 274"/>
                  <a:gd name="T9" fmla="*/ 26 h 33"/>
                  <a:gd name="T10" fmla="*/ 32 w 274"/>
                  <a:gd name="T11" fmla="*/ 24 h 33"/>
                  <a:gd name="T12" fmla="*/ 39 w 274"/>
                  <a:gd name="T13" fmla="*/ 22 h 33"/>
                  <a:gd name="T14" fmla="*/ 45 w 274"/>
                  <a:gd name="T15" fmla="*/ 20 h 33"/>
                  <a:gd name="T16" fmla="*/ 52 w 274"/>
                  <a:gd name="T17" fmla="*/ 20 h 33"/>
                  <a:gd name="T18" fmla="*/ 56 w 274"/>
                  <a:gd name="T19" fmla="*/ 18 h 33"/>
                  <a:gd name="T20" fmla="*/ 62 w 274"/>
                  <a:gd name="T21" fmla="*/ 15 h 33"/>
                  <a:gd name="T22" fmla="*/ 67 w 274"/>
                  <a:gd name="T23" fmla="*/ 15 h 33"/>
                  <a:gd name="T24" fmla="*/ 69 w 274"/>
                  <a:gd name="T25" fmla="*/ 15 h 33"/>
                  <a:gd name="T26" fmla="*/ 75 w 274"/>
                  <a:gd name="T27" fmla="*/ 13 h 33"/>
                  <a:gd name="T28" fmla="*/ 82 w 274"/>
                  <a:gd name="T29" fmla="*/ 11 h 33"/>
                  <a:gd name="T30" fmla="*/ 88 w 274"/>
                  <a:gd name="T31" fmla="*/ 11 h 33"/>
                  <a:gd name="T32" fmla="*/ 93 w 274"/>
                  <a:gd name="T33" fmla="*/ 9 h 33"/>
                  <a:gd name="T34" fmla="*/ 99 w 274"/>
                  <a:gd name="T35" fmla="*/ 9 h 33"/>
                  <a:gd name="T36" fmla="*/ 106 w 274"/>
                  <a:gd name="T37" fmla="*/ 7 h 33"/>
                  <a:gd name="T38" fmla="*/ 110 w 274"/>
                  <a:gd name="T39" fmla="*/ 7 h 33"/>
                  <a:gd name="T40" fmla="*/ 114 w 274"/>
                  <a:gd name="T41" fmla="*/ 7 h 33"/>
                  <a:gd name="T42" fmla="*/ 119 w 274"/>
                  <a:gd name="T43" fmla="*/ 7 h 33"/>
                  <a:gd name="T44" fmla="*/ 125 w 274"/>
                  <a:gd name="T45" fmla="*/ 5 h 33"/>
                  <a:gd name="T46" fmla="*/ 127 w 274"/>
                  <a:gd name="T47" fmla="*/ 5 h 33"/>
                  <a:gd name="T48" fmla="*/ 132 w 274"/>
                  <a:gd name="T49" fmla="*/ 5 h 33"/>
                  <a:gd name="T50" fmla="*/ 138 w 274"/>
                  <a:gd name="T51" fmla="*/ 2 h 33"/>
                  <a:gd name="T52" fmla="*/ 144 w 274"/>
                  <a:gd name="T53" fmla="*/ 2 h 33"/>
                  <a:gd name="T54" fmla="*/ 151 w 274"/>
                  <a:gd name="T55" fmla="*/ 2 h 33"/>
                  <a:gd name="T56" fmla="*/ 155 w 274"/>
                  <a:gd name="T57" fmla="*/ 2 h 33"/>
                  <a:gd name="T58" fmla="*/ 162 w 274"/>
                  <a:gd name="T59" fmla="*/ 2 h 33"/>
                  <a:gd name="T60" fmla="*/ 166 w 274"/>
                  <a:gd name="T61" fmla="*/ 2 h 33"/>
                  <a:gd name="T62" fmla="*/ 173 w 274"/>
                  <a:gd name="T63" fmla="*/ 0 h 33"/>
                  <a:gd name="T64" fmla="*/ 177 w 274"/>
                  <a:gd name="T65" fmla="*/ 0 h 33"/>
                  <a:gd name="T66" fmla="*/ 183 w 274"/>
                  <a:gd name="T67" fmla="*/ 0 h 33"/>
                  <a:gd name="T68" fmla="*/ 190 w 274"/>
                  <a:gd name="T69" fmla="*/ 0 h 33"/>
                  <a:gd name="T70" fmla="*/ 194 w 274"/>
                  <a:gd name="T71" fmla="*/ 0 h 33"/>
                  <a:gd name="T72" fmla="*/ 201 w 274"/>
                  <a:gd name="T73" fmla="*/ 2 h 33"/>
                  <a:gd name="T74" fmla="*/ 207 w 274"/>
                  <a:gd name="T75" fmla="*/ 2 h 33"/>
                  <a:gd name="T76" fmla="*/ 211 w 274"/>
                  <a:gd name="T77" fmla="*/ 2 h 33"/>
                  <a:gd name="T78" fmla="*/ 218 w 274"/>
                  <a:gd name="T79" fmla="*/ 2 h 33"/>
                  <a:gd name="T80" fmla="*/ 224 w 274"/>
                  <a:gd name="T81" fmla="*/ 2 h 33"/>
                  <a:gd name="T82" fmla="*/ 229 w 274"/>
                  <a:gd name="T83" fmla="*/ 5 h 33"/>
                  <a:gd name="T84" fmla="*/ 237 w 274"/>
                  <a:gd name="T85" fmla="*/ 5 h 33"/>
                  <a:gd name="T86" fmla="*/ 242 w 274"/>
                  <a:gd name="T87" fmla="*/ 7 h 33"/>
                  <a:gd name="T88" fmla="*/ 248 w 274"/>
                  <a:gd name="T89" fmla="*/ 7 h 33"/>
                  <a:gd name="T90" fmla="*/ 255 w 274"/>
                  <a:gd name="T91" fmla="*/ 9 h 33"/>
                  <a:gd name="T92" fmla="*/ 261 w 274"/>
                  <a:gd name="T93" fmla="*/ 11 h 33"/>
                  <a:gd name="T94" fmla="*/ 263 w 274"/>
                  <a:gd name="T95" fmla="*/ 11 h 33"/>
                  <a:gd name="T96" fmla="*/ 268 w 274"/>
                  <a:gd name="T97" fmla="*/ 11 h 33"/>
                  <a:gd name="T98" fmla="*/ 272 w 274"/>
                  <a:gd name="T99" fmla="*/ 13 h 33"/>
                  <a:gd name="T100" fmla="*/ 274 w 274"/>
                  <a:gd name="T101" fmla="*/ 13 h 3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4"/>
                  <a:gd name="T154" fmla="*/ 0 h 33"/>
                  <a:gd name="T155" fmla="*/ 274 w 274"/>
                  <a:gd name="T156" fmla="*/ 33 h 3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4" h="33">
                    <a:moveTo>
                      <a:pt x="0" y="33"/>
                    </a:moveTo>
                    <a:lnTo>
                      <a:pt x="6" y="31"/>
                    </a:lnTo>
                    <a:lnTo>
                      <a:pt x="13" y="28"/>
                    </a:lnTo>
                    <a:lnTo>
                      <a:pt x="19" y="28"/>
                    </a:lnTo>
                    <a:lnTo>
                      <a:pt x="26" y="26"/>
                    </a:lnTo>
                    <a:lnTo>
                      <a:pt x="32" y="24"/>
                    </a:lnTo>
                    <a:lnTo>
                      <a:pt x="39" y="22"/>
                    </a:lnTo>
                    <a:lnTo>
                      <a:pt x="45" y="20"/>
                    </a:lnTo>
                    <a:lnTo>
                      <a:pt x="52" y="20"/>
                    </a:lnTo>
                    <a:lnTo>
                      <a:pt x="56" y="18"/>
                    </a:lnTo>
                    <a:lnTo>
                      <a:pt x="62" y="15"/>
                    </a:lnTo>
                    <a:lnTo>
                      <a:pt x="67" y="15"/>
                    </a:lnTo>
                    <a:lnTo>
                      <a:pt x="69" y="15"/>
                    </a:lnTo>
                    <a:lnTo>
                      <a:pt x="75" y="13"/>
                    </a:lnTo>
                    <a:lnTo>
                      <a:pt x="82" y="11"/>
                    </a:lnTo>
                    <a:lnTo>
                      <a:pt x="88" y="11"/>
                    </a:lnTo>
                    <a:lnTo>
                      <a:pt x="93" y="9"/>
                    </a:lnTo>
                    <a:lnTo>
                      <a:pt x="99" y="9"/>
                    </a:lnTo>
                    <a:lnTo>
                      <a:pt x="106" y="7"/>
                    </a:lnTo>
                    <a:lnTo>
                      <a:pt x="110" y="7"/>
                    </a:lnTo>
                    <a:lnTo>
                      <a:pt x="114" y="7"/>
                    </a:lnTo>
                    <a:lnTo>
                      <a:pt x="119" y="7"/>
                    </a:lnTo>
                    <a:lnTo>
                      <a:pt x="125" y="5"/>
                    </a:lnTo>
                    <a:lnTo>
                      <a:pt x="127" y="5"/>
                    </a:lnTo>
                    <a:lnTo>
                      <a:pt x="132" y="5"/>
                    </a:lnTo>
                    <a:lnTo>
                      <a:pt x="138" y="2"/>
                    </a:lnTo>
                    <a:lnTo>
                      <a:pt x="144" y="2"/>
                    </a:lnTo>
                    <a:lnTo>
                      <a:pt x="151" y="2"/>
                    </a:lnTo>
                    <a:lnTo>
                      <a:pt x="155" y="2"/>
                    </a:lnTo>
                    <a:lnTo>
                      <a:pt x="162" y="2"/>
                    </a:lnTo>
                    <a:lnTo>
                      <a:pt x="166" y="2"/>
                    </a:lnTo>
                    <a:lnTo>
                      <a:pt x="173" y="0"/>
                    </a:lnTo>
                    <a:lnTo>
                      <a:pt x="177" y="0"/>
                    </a:lnTo>
                    <a:lnTo>
                      <a:pt x="183" y="0"/>
                    </a:lnTo>
                    <a:lnTo>
                      <a:pt x="190" y="0"/>
                    </a:lnTo>
                    <a:lnTo>
                      <a:pt x="194" y="0"/>
                    </a:lnTo>
                    <a:lnTo>
                      <a:pt x="201" y="2"/>
                    </a:lnTo>
                    <a:lnTo>
                      <a:pt x="207" y="2"/>
                    </a:lnTo>
                    <a:lnTo>
                      <a:pt x="211" y="2"/>
                    </a:lnTo>
                    <a:lnTo>
                      <a:pt x="218" y="2"/>
                    </a:lnTo>
                    <a:lnTo>
                      <a:pt x="224" y="2"/>
                    </a:lnTo>
                    <a:lnTo>
                      <a:pt x="229" y="5"/>
                    </a:lnTo>
                    <a:lnTo>
                      <a:pt x="237" y="5"/>
                    </a:lnTo>
                    <a:lnTo>
                      <a:pt x="242" y="7"/>
                    </a:lnTo>
                    <a:lnTo>
                      <a:pt x="248" y="7"/>
                    </a:lnTo>
                    <a:lnTo>
                      <a:pt x="255" y="9"/>
                    </a:lnTo>
                    <a:lnTo>
                      <a:pt x="261" y="11"/>
                    </a:lnTo>
                    <a:lnTo>
                      <a:pt x="263" y="11"/>
                    </a:lnTo>
                    <a:lnTo>
                      <a:pt x="268" y="11"/>
                    </a:lnTo>
                    <a:lnTo>
                      <a:pt x="272" y="13"/>
                    </a:lnTo>
                    <a:lnTo>
                      <a:pt x="274" y="13"/>
                    </a:lnTo>
                  </a:path>
                </a:pathLst>
              </a:custGeom>
              <a:noFill/>
              <a:ln w="25400">
                <a:solidFill>
                  <a:srgbClr val="0000FF"/>
                </a:solidFill>
                <a:round/>
                <a:headEnd/>
                <a:tailEnd/>
              </a:ln>
            </p:spPr>
            <p:txBody>
              <a:bodyPr/>
              <a:lstStyle/>
              <a:p>
                <a:endParaRPr lang="en-US">
                  <a:solidFill>
                    <a:srgbClr val="000000"/>
                  </a:solidFill>
                </a:endParaRPr>
              </a:p>
            </p:txBody>
          </p:sp>
          <p:sp>
            <p:nvSpPr>
              <p:cNvPr id="22572" name="Freeform 35"/>
              <p:cNvSpPr>
                <a:spLocks/>
              </p:cNvSpPr>
              <p:nvPr/>
            </p:nvSpPr>
            <p:spPr bwMode="auto">
              <a:xfrm>
                <a:off x="6532903" y="4178442"/>
                <a:ext cx="130747" cy="278200"/>
              </a:xfrm>
              <a:custGeom>
                <a:avLst/>
                <a:gdLst>
                  <a:gd name="T0" fmla="*/ 0 w 264"/>
                  <a:gd name="T1" fmla="*/ 0 h 507"/>
                  <a:gd name="T2" fmla="*/ 7 w 264"/>
                  <a:gd name="T3" fmla="*/ 2 h 507"/>
                  <a:gd name="T4" fmla="*/ 13 w 264"/>
                  <a:gd name="T5" fmla="*/ 5 h 507"/>
                  <a:gd name="T6" fmla="*/ 15 w 264"/>
                  <a:gd name="T7" fmla="*/ 7 h 507"/>
                  <a:gd name="T8" fmla="*/ 20 w 264"/>
                  <a:gd name="T9" fmla="*/ 9 h 507"/>
                  <a:gd name="T10" fmla="*/ 26 w 264"/>
                  <a:gd name="T11" fmla="*/ 11 h 507"/>
                  <a:gd name="T12" fmla="*/ 32 w 264"/>
                  <a:gd name="T13" fmla="*/ 13 h 507"/>
                  <a:gd name="T14" fmla="*/ 37 w 264"/>
                  <a:gd name="T15" fmla="*/ 15 h 507"/>
                  <a:gd name="T16" fmla="*/ 43 w 264"/>
                  <a:gd name="T17" fmla="*/ 20 h 507"/>
                  <a:gd name="T18" fmla="*/ 50 w 264"/>
                  <a:gd name="T19" fmla="*/ 24 h 507"/>
                  <a:gd name="T20" fmla="*/ 56 w 264"/>
                  <a:gd name="T21" fmla="*/ 26 h 507"/>
                  <a:gd name="T22" fmla="*/ 61 w 264"/>
                  <a:gd name="T23" fmla="*/ 31 h 507"/>
                  <a:gd name="T24" fmla="*/ 67 w 264"/>
                  <a:gd name="T25" fmla="*/ 35 h 507"/>
                  <a:gd name="T26" fmla="*/ 71 w 264"/>
                  <a:gd name="T27" fmla="*/ 39 h 507"/>
                  <a:gd name="T28" fmla="*/ 78 w 264"/>
                  <a:gd name="T29" fmla="*/ 44 h 507"/>
                  <a:gd name="T30" fmla="*/ 84 w 264"/>
                  <a:gd name="T31" fmla="*/ 50 h 507"/>
                  <a:gd name="T32" fmla="*/ 89 w 264"/>
                  <a:gd name="T33" fmla="*/ 52 h 507"/>
                  <a:gd name="T34" fmla="*/ 91 w 264"/>
                  <a:gd name="T35" fmla="*/ 57 h 507"/>
                  <a:gd name="T36" fmla="*/ 97 w 264"/>
                  <a:gd name="T37" fmla="*/ 63 h 507"/>
                  <a:gd name="T38" fmla="*/ 104 w 264"/>
                  <a:gd name="T39" fmla="*/ 67 h 507"/>
                  <a:gd name="T40" fmla="*/ 110 w 264"/>
                  <a:gd name="T41" fmla="*/ 76 h 507"/>
                  <a:gd name="T42" fmla="*/ 117 w 264"/>
                  <a:gd name="T43" fmla="*/ 83 h 507"/>
                  <a:gd name="T44" fmla="*/ 123 w 264"/>
                  <a:gd name="T45" fmla="*/ 91 h 507"/>
                  <a:gd name="T46" fmla="*/ 125 w 264"/>
                  <a:gd name="T47" fmla="*/ 96 h 507"/>
                  <a:gd name="T48" fmla="*/ 130 w 264"/>
                  <a:gd name="T49" fmla="*/ 100 h 507"/>
                  <a:gd name="T50" fmla="*/ 136 w 264"/>
                  <a:gd name="T51" fmla="*/ 109 h 507"/>
                  <a:gd name="T52" fmla="*/ 140 w 264"/>
                  <a:gd name="T53" fmla="*/ 115 h 507"/>
                  <a:gd name="T54" fmla="*/ 143 w 264"/>
                  <a:gd name="T55" fmla="*/ 121 h 507"/>
                  <a:gd name="T56" fmla="*/ 147 w 264"/>
                  <a:gd name="T57" fmla="*/ 126 h 507"/>
                  <a:gd name="T58" fmla="*/ 151 w 264"/>
                  <a:gd name="T59" fmla="*/ 134 h 507"/>
                  <a:gd name="T60" fmla="*/ 153 w 264"/>
                  <a:gd name="T61" fmla="*/ 139 h 507"/>
                  <a:gd name="T62" fmla="*/ 158 w 264"/>
                  <a:gd name="T63" fmla="*/ 147 h 507"/>
                  <a:gd name="T64" fmla="*/ 162 w 264"/>
                  <a:gd name="T65" fmla="*/ 154 h 507"/>
                  <a:gd name="T66" fmla="*/ 164 w 264"/>
                  <a:gd name="T67" fmla="*/ 160 h 507"/>
                  <a:gd name="T68" fmla="*/ 171 w 264"/>
                  <a:gd name="T69" fmla="*/ 173 h 507"/>
                  <a:gd name="T70" fmla="*/ 177 w 264"/>
                  <a:gd name="T71" fmla="*/ 189 h 507"/>
                  <a:gd name="T72" fmla="*/ 184 w 264"/>
                  <a:gd name="T73" fmla="*/ 202 h 507"/>
                  <a:gd name="T74" fmla="*/ 190 w 264"/>
                  <a:gd name="T75" fmla="*/ 219 h 507"/>
                  <a:gd name="T76" fmla="*/ 197 w 264"/>
                  <a:gd name="T77" fmla="*/ 236 h 507"/>
                  <a:gd name="T78" fmla="*/ 203 w 264"/>
                  <a:gd name="T79" fmla="*/ 254 h 507"/>
                  <a:gd name="T80" fmla="*/ 207 w 264"/>
                  <a:gd name="T81" fmla="*/ 271 h 507"/>
                  <a:gd name="T82" fmla="*/ 214 w 264"/>
                  <a:gd name="T83" fmla="*/ 288 h 507"/>
                  <a:gd name="T84" fmla="*/ 218 w 264"/>
                  <a:gd name="T85" fmla="*/ 310 h 507"/>
                  <a:gd name="T86" fmla="*/ 225 w 264"/>
                  <a:gd name="T87" fmla="*/ 332 h 507"/>
                  <a:gd name="T88" fmla="*/ 231 w 264"/>
                  <a:gd name="T89" fmla="*/ 355 h 507"/>
                  <a:gd name="T90" fmla="*/ 238 w 264"/>
                  <a:gd name="T91" fmla="*/ 381 h 507"/>
                  <a:gd name="T92" fmla="*/ 244 w 264"/>
                  <a:gd name="T93" fmla="*/ 407 h 507"/>
                  <a:gd name="T94" fmla="*/ 248 w 264"/>
                  <a:gd name="T95" fmla="*/ 435 h 507"/>
                  <a:gd name="T96" fmla="*/ 257 w 264"/>
                  <a:gd name="T97" fmla="*/ 470 h 507"/>
                  <a:gd name="T98" fmla="*/ 259 w 264"/>
                  <a:gd name="T99" fmla="*/ 490 h 507"/>
                  <a:gd name="T100" fmla="*/ 264 w 264"/>
                  <a:gd name="T101" fmla="*/ 507 h 5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4"/>
                  <a:gd name="T154" fmla="*/ 0 h 507"/>
                  <a:gd name="T155" fmla="*/ 264 w 264"/>
                  <a:gd name="T156" fmla="*/ 507 h 5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4" h="507">
                    <a:moveTo>
                      <a:pt x="0" y="0"/>
                    </a:moveTo>
                    <a:lnTo>
                      <a:pt x="7" y="2"/>
                    </a:lnTo>
                    <a:lnTo>
                      <a:pt x="13" y="5"/>
                    </a:lnTo>
                    <a:lnTo>
                      <a:pt x="15" y="7"/>
                    </a:lnTo>
                    <a:lnTo>
                      <a:pt x="20" y="9"/>
                    </a:lnTo>
                    <a:lnTo>
                      <a:pt x="26" y="11"/>
                    </a:lnTo>
                    <a:lnTo>
                      <a:pt x="32" y="13"/>
                    </a:lnTo>
                    <a:lnTo>
                      <a:pt x="37" y="15"/>
                    </a:lnTo>
                    <a:lnTo>
                      <a:pt x="43" y="20"/>
                    </a:lnTo>
                    <a:lnTo>
                      <a:pt x="50" y="24"/>
                    </a:lnTo>
                    <a:lnTo>
                      <a:pt x="56" y="26"/>
                    </a:lnTo>
                    <a:lnTo>
                      <a:pt x="61" y="31"/>
                    </a:lnTo>
                    <a:lnTo>
                      <a:pt x="67" y="35"/>
                    </a:lnTo>
                    <a:lnTo>
                      <a:pt x="71" y="39"/>
                    </a:lnTo>
                    <a:lnTo>
                      <a:pt x="78" y="44"/>
                    </a:lnTo>
                    <a:lnTo>
                      <a:pt x="84" y="50"/>
                    </a:lnTo>
                    <a:lnTo>
                      <a:pt x="89" y="52"/>
                    </a:lnTo>
                    <a:lnTo>
                      <a:pt x="91" y="57"/>
                    </a:lnTo>
                    <a:lnTo>
                      <a:pt x="97" y="63"/>
                    </a:lnTo>
                    <a:lnTo>
                      <a:pt x="104" y="67"/>
                    </a:lnTo>
                    <a:lnTo>
                      <a:pt x="110" y="76"/>
                    </a:lnTo>
                    <a:lnTo>
                      <a:pt x="117" y="83"/>
                    </a:lnTo>
                    <a:lnTo>
                      <a:pt x="123" y="91"/>
                    </a:lnTo>
                    <a:lnTo>
                      <a:pt x="125" y="96"/>
                    </a:lnTo>
                    <a:lnTo>
                      <a:pt x="130" y="100"/>
                    </a:lnTo>
                    <a:lnTo>
                      <a:pt x="136" y="109"/>
                    </a:lnTo>
                    <a:lnTo>
                      <a:pt x="140" y="115"/>
                    </a:lnTo>
                    <a:lnTo>
                      <a:pt x="143" y="121"/>
                    </a:lnTo>
                    <a:lnTo>
                      <a:pt x="147" y="126"/>
                    </a:lnTo>
                    <a:lnTo>
                      <a:pt x="151" y="134"/>
                    </a:lnTo>
                    <a:lnTo>
                      <a:pt x="153" y="139"/>
                    </a:lnTo>
                    <a:lnTo>
                      <a:pt x="158" y="147"/>
                    </a:lnTo>
                    <a:lnTo>
                      <a:pt x="162" y="154"/>
                    </a:lnTo>
                    <a:lnTo>
                      <a:pt x="164" y="160"/>
                    </a:lnTo>
                    <a:lnTo>
                      <a:pt x="171" y="173"/>
                    </a:lnTo>
                    <a:lnTo>
                      <a:pt x="177" y="189"/>
                    </a:lnTo>
                    <a:lnTo>
                      <a:pt x="184" y="202"/>
                    </a:lnTo>
                    <a:lnTo>
                      <a:pt x="190" y="219"/>
                    </a:lnTo>
                    <a:lnTo>
                      <a:pt x="197" y="236"/>
                    </a:lnTo>
                    <a:lnTo>
                      <a:pt x="203" y="254"/>
                    </a:lnTo>
                    <a:lnTo>
                      <a:pt x="207" y="271"/>
                    </a:lnTo>
                    <a:lnTo>
                      <a:pt x="214" y="288"/>
                    </a:lnTo>
                    <a:lnTo>
                      <a:pt x="218" y="310"/>
                    </a:lnTo>
                    <a:lnTo>
                      <a:pt x="225" y="332"/>
                    </a:lnTo>
                    <a:lnTo>
                      <a:pt x="231" y="355"/>
                    </a:lnTo>
                    <a:lnTo>
                      <a:pt x="238" y="381"/>
                    </a:lnTo>
                    <a:lnTo>
                      <a:pt x="244" y="407"/>
                    </a:lnTo>
                    <a:lnTo>
                      <a:pt x="248" y="435"/>
                    </a:lnTo>
                    <a:lnTo>
                      <a:pt x="257" y="470"/>
                    </a:lnTo>
                    <a:lnTo>
                      <a:pt x="259" y="490"/>
                    </a:lnTo>
                    <a:lnTo>
                      <a:pt x="264" y="507"/>
                    </a:lnTo>
                  </a:path>
                </a:pathLst>
              </a:custGeom>
              <a:noFill/>
              <a:ln w="25400">
                <a:solidFill>
                  <a:srgbClr val="0000FF"/>
                </a:solidFill>
                <a:round/>
                <a:headEnd/>
                <a:tailEnd/>
              </a:ln>
            </p:spPr>
            <p:txBody>
              <a:bodyPr/>
              <a:lstStyle/>
              <a:p>
                <a:endParaRPr lang="en-US">
                  <a:solidFill>
                    <a:srgbClr val="000000"/>
                  </a:solidFill>
                </a:endParaRPr>
              </a:p>
            </p:txBody>
          </p:sp>
          <p:sp>
            <p:nvSpPr>
              <p:cNvPr id="22573" name="Freeform 36"/>
              <p:cNvSpPr>
                <a:spLocks/>
              </p:cNvSpPr>
              <p:nvPr/>
            </p:nvSpPr>
            <p:spPr bwMode="auto">
              <a:xfrm>
                <a:off x="6663649" y="4456642"/>
                <a:ext cx="150670" cy="1224355"/>
              </a:xfrm>
              <a:custGeom>
                <a:avLst/>
                <a:gdLst>
                  <a:gd name="T0" fmla="*/ 0 w 304"/>
                  <a:gd name="T1" fmla="*/ 0 h 2234"/>
                  <a:gd name="T2" fmla="*/ 6 w 304"/>
                  <a:gd name="T3" fmla="*/ 39 h 2234"/>
                  <a:gd name="T4" fmla="*/ 13 w 304"/>
                  <a:gd name="T5" fmla="*/ 76 h 2234"/>
                  <a:gd name="T6" fmla="*/ 17 w 304"/>
                  <a:gd name="T7" fmla="*/ 110 h 2234"/>
                  <a:gd name="T8" fmla="*/ 23 w 304"/>
                  <a:gd name="T9" fmla="*/ 149 h 2234"/>
                  <a:gd name="T10" fmla="*/ 30 w 304"/>
                  <a:gd name="T11" fmla="*/ 193 h 2234"/>
                  <a:gd name="T12" fmla="*/ 34 w 304"/>
                  <a:gd name="T13" fmla="*/ 236 h 2234"/>
                  <a:gd name="T14" fmla="*/ 41 w 304"/>
                  <a:gd name="T15" fmla="*/ 277 h 2234"/>
                  <a:gd name="T16" fmla="*/ 45 w 304"/>
                  <a:gd name="T17" fmla="*/ 318 h 2234"/>
                  <a:gd name="T18" fmla="*/ 51 w 304"/>
                  <a:gd name="T19" fmla="*/ 366 h 2234"/>
                  <a:gd name="T20" fmla="*/ 56 w 304"/>
                  <a:gd name="T21" fmla="*/ 411 h 2234"/>
                  <a:gd name="T22" fmla="*/ 62 w 304"/>
                  <a:gd name="T23" fmla="*/ 463 h 2234"/>
                  <a:gd name="T24" fmla="*/ 69 w 304"/>
                  <a:gd name="T25" fmla="*/ 522 h 2234"/>
                  <a:gd name="T26" fmla="*/ 73 w 304"/>
                  <a:gd name="T27" fmla="*/ 578 h 2234"/>
                  <a:gd name="T28" fmla="*/ 80 w 304"/>
                  <a:gd name="T29" fmla="*/ 630 h 2234"/>
                  <a:gd name="T30" fmla="*/ 92 w 304"/>
                  <a:gd name="T31" fmla="*/ 762 h 2234"/>
                  <a:gd name="T32" fmla="*/ 103 w 304"/>
                  <a:gd name="T33" fmla="*/ 890 h 2234"/>
                  <a:gd name="T34" fmla="*/ 116 w 304"/>
                  <a:gd name="T35" fmla="*/ 1020 h 2234"/>
                  <a:gd name="T36" fmla="*/ 129 w 304"/>
                  <a:gd name="T37" fmla="*/ 1160 h 2234"/>
                  <a:gd name="T38" fmla="*/ 136 w 304"/>
                  <a:gd name="T39" fmla="*/ 1225 h 2234"/>
                  <a:gd name="T40" fmla="*/ 142 w 304"/>
                  <a:gd name="T41" fmla="*/ 1286 h 2234"/>
                  <a:gd name="T42" fmla="*/ 146 w 304"/>
                  <a:gd name="T43" fmla="*/ 1340 h 2234"/>
                  <a:gd name="T44" fmla="*/ 153 w 304"/>
                  <a:gd name="T45" fmla="*/ 1399 h 2234"/>
                  <a:gd name="T46" fmla="*/ 159 w 304"/>
                  <a:gd name="T47" fmla="*/ 1457 h 2234"/>
                  <a:gd name="T48" fmla="*/ 166 w 304"/>
                  <a:gd name="T49" fmla="*/ 1516 h 2234"/>
                  <a:gd name="T50" fmla="*/ 172 w 304"/>
                  <a:gd name="T51" fmla="*/ 1565 h 2234"/>
                  <a:gd name="T52" fmla="*/ 177 w 304"/>
                  <a:gd name="T53" fmla="*/ 1617 h 2234"/>
                  <a:gd name="T54" fmla="*/ 181 w 304"/>
                  <a:gd name="T55" fmla="*/ 1645 h 2234"/>
                  <a:gd name="T56" fmla="*/ 185 w 304"/>
                  <a:gd name="T57" fmla="*/ 1671 h 2234"/>
                  <a:gd name="T58" fmla="*/ 188 w 304"/>
                  <a:gd name="T59" fmla="*/ 1700 h 2234"/>
                  <a:gd name="T60" fmla="*/ 192 w 304"/>
                  <a:gd name="T61" fmla="*/ 1726 h 2234"/>
                  <a:gd name="T62" fmla="*/ 198 w 304"/>
                  <a:gd name="T63" fmla="*/ 1771 h 2234"/>
                  <a:gd name="T64" fmla="*/ 200 w 304"/>
                  <a:gd name="T65" fmla="*/ 1795 h 2234"/>
                  <a:gd name="T66" fmla="*/ 205 w 304"/>
                  <a:gd name="T67" fmla="*/ 1819 h 2234"/>
                  <a:gd name="T68" fmla="*/ 211 w 304"/>
                  <a:gd name="T69" fmla="*/ 1855 h 2234"/>
                  <a:gd name="T70" fmla="*/ 218 w 304"/>
                  <a:gd name="T71" fmla="*/ 1892 h 2234"/>
                  <a:gd name="T72" fmla="*/ 222 w 304"/>
                  <a:gd name="T73" fmla="*/ 1927 h 2234"/>
                  <a:gd name="T74" fmla="*/ 229 w 304"/>
                  <a:gd name="T75" fmla="*/ 1957 h 2234"/>
                  <a:gd name="T76" fmla="*/ 233 w 304"/>
                  <a:gd name="T77" fmla="*/ 1981 h 2234"/>
                  <a:gd name="T78" fmla="*/ 239 w 304"/>
                  <a:gd name="T79" fmla="*/ 2009 h 2234"/>
                  <a:gd name="T80" fmla="*/ 244 w 304"/>
                  <a:gd name="T81" fmla="*/ 2035 h 2234"/>
                  <a:gd name="T82" fmla="*/ 250 w 304"/>
                  <a:gd name="T83" fmla="*/ 2059 h 2234"/>
                  <a:gd name="T84" fmla="*/ 257 w 304"/>
                  <a:gd name="T85" fmla="*/ 2083 h 2234"/>
                  <a:gd name="T86" fmla="*/ 261 w 304"/>
                  <a:gd name="T87" fmla="*/ 2107 h 2234"/>
                  <a:gd name="T88" fmla="*/ 267 w 304"/>
                  <a:gd name="T89" fmla="*/ 2126 h 2234"/>
                  <a:gd name="T90" fmla="*/ 272 w 304"/>
                  <a:gd name="T91" fmla="*/ 2146 h 2234"/>
                  <a:gd name="T92" fmla="*/ 278 w 304"/>
                  <a:gd name="T93" fmla="*/ 2165 h 2234"/>
                  <a:gd name="T94" fmla="*/ 285 w 304"/>
                  <a:gd name="T95" fmla="*/ 2187 h 2234"/>
                  <a:gd name="T96" fmla="*/ 291 w 304"/>
                  <a:gd name="T97" fmla="*/ 2204 h 2234"/>
                  <a:gd name="T98" fmla="*/ 298 w 304"/>
                  <a:gd name="T99" fmla="*/ 2219 h 2234"/>
                  <a:gd name="T100" fmla="*/ 304 w 304"/>
                  <a:gd name="T101" fmla="*/ 2234 h 223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04"/>
                  <a:gd name="T154" fmla="*/ 0 h 2234"/>
                  <a:gd name="T155" fmla="*/ 304 w 304"/>
                  <a:gd name="T156" fmla="*/ 2234 h 223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04" h="2234">
                    <a:moveTo>
                      <a:pt x="0" y="0"/>
                    </a:moveTo>
                    <a:lnTo>
                      <a:pt x="6" y="39"/>
                    </a:lnTo>
                    <a:lnTo>
                      <a:pt x="13" y="76"/>
                    </a:lnTo>
                    <a:lnTo>
                      <a:pt x="17" y="110"/>
                    </a:lnTo>
                    <a:lnTo>
                      <a:pt x="23" y="149"/>
                    </a:lnTo>
                    <a:lnTo>
                      <a:pt x="30" y="193"/>
                    </a:lnTo>
                    <a:lnTo>
                      <a:pt x="34" y="236"/>
                    </a:lnTo>
                    <a:lnTo>
                      <a:pt x="41" y="277"/>
                    </a:lnTo>
                    <a:lnTo>
                      <a:pt x="45" y="318"/>
                    </a:lnTo>
                    <a:lnTo>
                      <a:pt x="51" y="366"/>
                    </a:lnTo>
                    <a:lnTo>
                      <a:pt x="56" y="411"/>
                    </a:lnTo>
                    <a:lnTo>
                      <a:pt x="62" y="463"/>
                    </a:lnTo>
                    <a:lnTo>
                      <a:pt x="69" y="522"/>
                    </a:lnTo>
                    <a:lnTo>
                      <a:pt x="73" y="578"/>
                    </a:lnTo>
                    <a:lnTo>
                      <a:pt x="80" y="630"/>
                    </a:lnTo>
                    <a:lnTo>
                      <a:pt x="92" y="762"/>
                    </a:lnTo>
                    <a:lnTo>
                      <a:pt x="103" y="890"/>
                    </a:lnTo>
                    <a:lnTo>
                      <a:pt x="116" y="1020"/>
                    </a:lnTo>
                    <a:lnTo>
                      <a:pt x="129" y="1160"/>
                    </a:lnTo>
                    <a:lnTo>
                      <a:pt x="136" y="1225"/>
                    </a:lnTo>
                    <a:lnTo>
                      <a:pt x="142" y="1286"/>
                    </a:lnTo>
                    <a:lnTo>
                      <a:pt x="146" y="1340"/>
                    </a:lnTo>
                    <a:lnTo>
                      <a:pt x="153" y="1399"/>
                    </a:lnTo>
                    <a:lnTo>
                      <a:pt x="159" y="1457"/>
                    </a:lnTo>
                    <a:lnTo>
                      <a:pt x="166" y="1516"/>
                    </a:lnTo>
                    <a:lnTo>
                      <a:pt x="172" y="1565"/>
                    </a:lnTo>
                    <a:lnTo>
                      <a:pt x="177" y="1617"/>
                    </a:lnTo>
                    <a:lnTo>
                      <a:pt x="181" y="1645"/>
                    </a:lnTo>
                    <a:lnTo>
                      <a:pt x="185" y="1671"/>
                    </a:lnTo>
                    <a:lnTo>
                      <a:pt x="188" y="1700"/>
                    </a:lnTo>
                    <a:lnTo>
                      <a:pt x="192" y="1726"/>
                    </a:lnTo>
                    <a:lnTo>
                      <a:pt x="198" y="1771"/>
                    </a:lnTo>
                    <a:lnTo>
                      <a:pt x="200" y="1795"/>
                    </a:lnTo>
                    <a:lnTo>
                      <a:pt x="205" y="1819"/>
                    </a:lnTo>
                    <a:lnTo>
                      <a:pt x="211" y="1855"/>
                    </a:lnTo>
                    <a:lnTo>
                      <a:pt x="218" y="1892"/>
                    </a:lnTo>
                    <a:lnTo>
                      <a:pt x="222" y="1927"/>
                    </a:lnTo>
                    <a:lnTo>
                      <a:pt x="229" y="1957"/>
                    </a:lnTo>
                    <a:lnTo>
                      <a:pt x="233" y="1981"/>
                    </a:lnTo>
                    <a:lnTo>
                      <a:pt x="239" y="2009"/>
                    </a:lnTo>
                    <a:lnTo>
                      <a:pt x="244" y="2035"/>
                    </a:lnTo>
                    <a:lnTo>
                      <a:pt x="250" y="2059"/>
                    </a:lnTo>
                    <a:lnTo>
                      <a:pt x="257" y="2083"/>
                    </a:lnTo>
                    <a:lnTo>
                      <a:pt x="261" y="2107"/>
                    </a:lnTo>
                    <a:lnTo>
                      <a:pt x="267" y="2126"/>
                    </a:lnTo>
                    <a:lnTo>
                      <a:pt x="272" y="2146"/>
                    </a:lnTo>
                    <a:lnTo>
                      <a:pt x="278" y="2165"/>
                    </a:lnTo>
                    <a:lnTo>
                      <a:pt x="285" y="2187"/>
                    </a:lnTo>
                    <a:lnTo>
                      <a:pt x="291" y="2204"/>
                    </a:lnTo>
                    <a:lnTo>
                      <a:pt x="298" y="2219"/>
                    </a:lnTo>
                    <a:lnTo>
                      <a:pt x="304" y="2234"/>
                    </a:lnTo>
                  </a:path>
                </a:pathLst>
              </a:custGeom>
              <a:noFill/>
              <a:ln w="25400">
                <a:solidFill>
                  <a:srgbClr val="0000FF"/>
                </a:solidFill>
                <a:round/>
                <a:headEnd/>
                <a:tailEnd/>
              </a:ln>
            </p:spPr>
            <p:txBody>
              <a:bodyPr/>
              <a:lstStyle/>
              <a:p>
                <a:endParaRPr lang="en-US">
                  <a:solidFill>
                    <a:srgbClr val="000000"/>
                  </a:solidFill>
                </a:endParaRPr>
              </a:p>
            </p:txBody>
          </p:sp>
          <p:sp>
            <p:nvSpPr>
              <p:cNvPr id="22574" name="Freeform 37"/>
              <p:cNvSpPr>
                <a:spLocks/>
              </p:cNvSpPr>
              <p:nvPr/>
            </p:nvSpPr>
            <p:spPr bwMode="auto">
              <a:xfrm>
                <a:off x="6814319" y="5680997"/>
                <a:ext cx="120785" cy="113621"/>
              </a:xfrm>
              <a:custGeom>
                <a:avLst/>
                <a:gdLst>
                  <a:gd name="T0" fmla="*/ 0 w 244"/>
                  <a:gd name="T1" fmla="*/ 0 h 208"/>
                  <a:gd name="T2" fmla="*/ 4 w 244"/>
                  <a:gd name="T3" fmla="*/ 13 h 208"/>
                  <a:gd name="T4" fmla="*/ 11 w 244"/>
                  <a:gd name="T5" fmla="*/ 26 h 208"/>
                  <a:gd name="T6" fmla="*/ 17 w 244"/>
                  <a:gd name="T7" fmla="*/ 42 h 208"/>
                  <a:gd name="T8" fmla="*/ 22 w 244"/>
                  <a:gd name="T9" fmla="*/ 48 h 208"/>
                  <a:gd name="T10" fmla="*/ 24 w 244"/>
                  <a:gd name="T11" fmla="*/ 55 h 208"/>
                  <a:gd name="T12" fmla="*/ 33 w 244"/>
                  <a:gd name="T13" fmla="*/ 68 h 208"/>
                  <a:gd name="T14" fmla="*/ 37 w 244"/>
                  <a:gd name="T15" fmla="*/ 78 h 208"/>
                  <a:gd name="T16" fmla="*/ 43 w 244"/>
                  <a:gd name="T17" fmla="*/ 87 h 208"/>
                  <a:gd name="T18" fmla="*/ 50 w 244"/>
                  <a:gd name="T19" fmla="*/ 96 h 208"/>
                  <a:gd name="T20" fmla="*/ 54 w 244"/>
                  <a:gd name="T21" fmla="*/ 102 h 208"/>
                  <a:gd name="T22" fmla="*/ 61 w 244"/>
                  <a:gd name="T23" fmla="*/ 111 h 208"/>
                  <a:gd name="T24" fmla="*/ 67 w 244"/>
                  <a:gd name="T25" fmla="*/ 117 h 208"/>
                  <a:gd name="T26" fmla="*/ 71 w 244"/>
                  <a:gd name="T27" fmla="*/ 126 h 208"/>
                  <a:gd name="T28" fmla="*/ 78 w 244"/>
                  <a:gd name="T29" fmla="*/ 132 h 208"/>
                  <a:gd name="T30" fmla="*/ 84 w 244"/>
                  <a:gd name="T31" fmla="*/ 137 h 208"/>
                  <a:gd name="T32" fmla="*/ 91 w 244"/>
                  <a:gd name="T33" fmla="*/ 143 h 208"/>
                  <a:gd name="T34" fmla="*/ 93 w 244"/>
                  <a:gd name="T35" fmla="*/ 148 h 208"/>
                  <a:gd name="T36" fmla="*/ 97 w 244"/>
                  <a:gd name="T37" fmla="*/ 150 h 208"/>
                  <a:gd name="T38" fmla="*/ 102 w 244"/>
                  <a:gd name="T39" fmla="*/ 152 h 208"/>
                  <a:gd name="T40" fmla="*/ 104 w 244"/>
                  <a:gd name="T41" fmla="*/ 156 h 208"/>
                  <a:gd name="T42" fmla="*/ 110 w 244"/>
                  <a:gd name="T43" fmla="*/ 161 h 208"/>
                  <a:gd name="T44" fmla="*/ 117 w 244"/>
                  <a:gd name="T45" fmla="*/ 165 h 208"/>
                  <a:gd name="T46" fmla="*/ 119 w 244"/>
                  <a:gd name="T47" fmla="*/ 167 h 208"/>
                  <a:gd name="T48" fmla="*/ 123 w 244"/>
                  <a:gd name="T49" fmla="*/ 169 h 208"/>
                  <a:gd name="T50" fmla="*/ 130 w 244"/>
                  <a:gd name="T51" fmla="*/ 174 h 208"/>
                  <a:gd name="T52" fmla="*/ 134 w 244"/>
                  <a:gd name="T53" fmla="*/ 176 h 208"/>
                  <a:gd name="T54" fmla="*/ 138 w 244"/>
                  <a:gd name="T55" fmla="*/ 178 h 208"/>
                  <a:gd name="T56" fmla="*/ 141 w 244"/>
                  <a:gd name="T57" fmla="*/ 180 h 208"/>
                  <a:gd name="T58" fmla="*/ 145 w 244"/>
                  <a:gd name="T59" fmla="*/ 182 h 208"/>
                  <a:gd name="T60" fmla="*/ 151 w 244"/>
                  <a:gd name="T61" fmla="*/ 184 h 208"/>
                  <a:gd name="T62" fmla="*/ 154 w 244"/>
                  <a:gd name="T63" fmla="*/ 187 h 208"/>
                  <a:gd name="T64" fmla="*/ 158 w 244"/>
                  <a:gd name="T65" fmla="*/ 189 h 208"/>
                  <a:gd name="T66" fmla="*/ 164 w 244"/>
                  <a:gd name="T67" fmla="*/ 191 h 208"/>
                  <a:gd name="T68" fmla="*/ 166 w 244"/>
                  <a:gd name="T69" fmla="*/ 193 h 208"/>
                  <a:gd name="T70" fmla="*/ 171 w 244"/>
                  <a:gd name="T71" fmla="*/ 193 h 208"/>
                  <a:gd name="T72" fmla="*/ 177 w 244"/>
                  <a:gd name="T73" fmla="*/ 195 h 208"/>
                  <a:gd name="T74" fmla="*/ 182 w 244"/>
                  <a:gd name="T75" fmla="*/ 197 h 208"/>
                  <a:gd name="T76" fmla="*/ 188 w 244"/>
                  <a:gd name="T77" fmla="*/ 200 h 208"/>
                  <a:gd name="T78" fmla="*/ 195 w 244"/>
                  <a:gd name="T79" fmla="*/ 202 h 208"/>
                  <a:gd name="T80" fmla="*/ 201 w 244"/>
                  <a:gd name="T81" fmla="*/ 202 h 208"/>
                  <a:gd name="T82" fmla="*/ 205 w 244"/>
                  <a:gd name="T83" fmla="*/ 204 h 208"/>
                  <a:gd name="T84" fmla="*/ 208 w 244"/>
                  <a:gd name="T85" fmla="*/ 204 h 208"/>
                  <a:gd name="T86" fmla="*/ 214 w 244"/>
                  <a:gd name="T87" fmla="*/ 206 h 208"/>
                  <a:gd name="T88" fmla="*/ 220 w 244"/>
                  <a:gd name="T89" fmla="*/ 206 h 208"/>
                  <a:gd name="T90" fmla="*/ 225 w 244"/>
                  <a:gd name="T91" fmla="*/ 206 h 208"/>
                  <a:gd name="T92" fmla="*/ 227 w 244"/>
                  <a:gd name="T93" fmla="*/ 208 h 208"/>
                  <a:gd name="T94" fmla="*/ 233 w 244"/>
                  <a:gd name="T95" fmla="*/ 208 h 208"/>
                  <a:gd name="T96" fmla="*/ 238 w 244"/>
                  <a:gd name="T97" fmla="*/ 208 h 208"/>
                  <a:gd name="T98" fmla="*/ 240 w 244"/>
                  <a:gd name="T99" fmla="*/ 208 h 208"/>
                  <a:gd name="T100" fmla="*/ 244 w 244"/>
                  <a:gd name="T101" fmla="*/ 208 h 2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44"/>
                  <a:gd name="T154" fmla="*/ 0 h 208"/>
                  <a:gd name="T155" fmla="*/ 244 w 244"/>
                  <a:gd name="T156" fmla="*/ 208 h 2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44" h="208">
                    <a:moveTo>
                      <a:pt x="0" y="0"/>
                    </a:moveTo>
                    <a:lnTo>
                      <a:pt x="4" y="13"/>
                    </a:lnTo>
                    <a:lnTo>
                      <a:pt x="11" y="26"/>
                    </a:lnTo>
                    <a:lnTo>
                      <a:pt x="17" y="42"/>
                    </a:lnTo>
                    <a:lnTo>
                      <a:pt x="22" y="48"/>
                    </a:lnTo>
                    <a:lnTo>
                      <a:pt x="24" y="55"/>
                    </a:lnTo>
                    <a:lnTo>
                      <a:pt x="33" y="68"/>
                    </a:lnTo>
                    <a:lnTo>
                      <a:pt x="37" y="78"/>
                    </a:lnTo>
                    <a:lnTo>
                      <a:pt x="43" y="87"/>
                    </a:lnTo>
                    <a:lnTo>
                      <a:pt x="50" y="96"/>
                    </a:lnTo>
                    <a:lnTo>
                      <a:pt x="54" y="102"/>
                    </a:lnTo>
                    <a:lnTo>
                      <a:pt x="61" y="111"/>
                    </a:lnTo>
                    <a:lnTo>
                      <a:pt x="67" y="117"/>
                    </a:lnTo>
                    <a:lnTo>
                      <a:pt x="71" y="126"/>
                    </a:lnTo>
                    <a:lnTo>
                      <a:pt x="78" y="132"/>
                    </a:lnTo>
                    <a:lnTo>
                      <a:pt x="84" y="137"/>
                    </a:lnTo>
                    <a:lnTo>
                      <a:pt x="91" y="143"/>
                    </a:lnTo>
                    <a:lnTo>
                      <a:pt x="93" y="148"/>
                    </a:lnTo>
                    <a:lnTo>
                      <a:pt x="97" y="150"/>
                    </a:lnTo>
                    <a:lnTo>
                      <a:pt x="102" y="152"/>
                    </a:lnTo>
                    <a:lnTo>
                      <a:pt x="104" y="156"/>
                    </a:lnTo>
                    <a:lnTo>
                      <a:pt x="110" y="161"/>
                    </a:lnTo>
                    <a:lnTo>
                      <a:pt x="117" y="165"/>
                    </a:lnTo>
                    <a:lnTo>
                      <a:pt x="119" y="167"/>
                    </a:lnTo>
                    <a:lnTo>
                      <a:pt x="123" y="169"/>
                    </a:lnTo>
                    <a:lnTo>
                      <a:pt x="130" y="174"/>
                    </a:lnTo>
                    <a:lnTo>
                      <a:pt x="134" y="176"/>
                    </a:lnTo>
                    <a:lnTo>
                      <a:pt x="138" y="178"/>
                    </a:lnTo>
                    <a:lnTo>
                      <a:pt x="141" y="180"/>
                    </a:lnTo>
                    <a:lnTo>
                      <a:pt x="145" y="182"/>
                    </a:lnTo>
                    <a:lnTo>
                      <a:pt x="151" y="184"/>
                    </a:lnTo>
                    <a:lnTo>
                      <a:pt x="154" y="187"/>
                    </a:lnTo>
                    <a:lnTo>
                      <a:pt x="158" y="189"/>
                    </a:lnTo>
                    <a:lnTo>
                      <a:pt x="164" y="191"/>
                    </a:lnTo>
                    <a:lnTo>
                      <a:pt x="166" y="193"/>
                    </a:lnTo>
                    <a:lnTo>
                      <a:pt x="171" y="193"/>
                    </a:lnTo>
                    <a:lnTo>
                      <a:pt x="177" y="195"/>
                    </a:lnTo>
                    <a:lnTo>
                      <a:pt x="182" y="197"/>
                    </a:lnTo>
                    <a:lnTo>
                      <a:pt x="188" y="200"/>
                    </a:lnTo>
                    <a:lnTo>
                      <a:pt x="195" y="202"/>
                    </a:lnTo>
                    <a:lnTo>
                      <a:pt x="201" y="202"/>
                    </a:lnTo>
                    <a:lnTo>
                      <a:pt x="205" y="204"/>
                    </a:lnTo>
                    <a:lnTo>
                      <a:pt x="208" y="204"/>
                    </a:lnTo>
                    <a:lnTo>
                      <a:pt x="214" y="206"/>
                    </a:lnTo>
                    <a:lnTo>
                      <a:pt x="220" y="206"/>
                    </a:lnTo>
                    <a:lnTo>
                      <a:pt x="225" y="206"/>
                    </a:lnTo>
                    <a:lnTo>
                      <a:pt x="227" y="208"/>
                    </a:lnTo>
                    <a:lnTo>
                      <a:pt x="233" y="208"/>
                    </a:lnTo>
                    <a:lnTo>
                      <a:pt x="238" y="208"/>
                    </a:lnTo>
                    <a:lnTo>
                      <a:pt x="240" y="208"/>
                    </a:lnTo>
                    <a:lnTo>
                      <a:pt x="244" y="208"/>
                    </a:lnTo>
                  </a:path>
                </a:pathLst>
              </a:custGeom>
              <a:noFill/>
              <a:ln w="25400">
                <a:solidFill>
                  <a:srgbClr val="0000FF"/>
                </a:solidFill>
                <a:round/>
                <a:headEnd/>
                <a:tailEnd/>
              </a:ln>
            </p:spPr>
            <p:txBody>
              <a:bodyPr/>
              <a:lstStyle/>
              <a:p>
                <a:endParaRPr lang="en-US">
                  <a:solidFill>
                    <a:srgbClr val="000000"/>
                  </a:solidFill>
                </a:endParaRPr>
              </a:p>
            </p:txBody>
          </p:sp>
          <p:sp>
            <p:nvSpPr>
              <p:cNvPr id="22575" name="Freeform 38"/>
              <p:cNvSpPr>
                <a:spLocks/>
              </p:cNvSpPr>
              <p:nvPr/>
            </p:nvSpPr>
            <p:spPr bwMode="auto">
              <a:xfrm>
                <a:off x="6935105" y="5754679"/>
                <a:ext cx="161254" cy="41317"/>
              </a:xfrm>
              <a:custGeom>
                <a:avLst/>
                <a:gdLst>
                  <a:gd name="T0" fmla="*/ 0 w 326"/>
                  <a:gd name="T1" fmla="*/ 73 h 75"/>
                  <a:gd name="T2" fmla="*/ 5 w 326"/>
                  <a:gd name="T3" fmla="*/ 75 h 75"/>
                  <a:gd name="T4" fmla="*/ 11 w 326"/>
                  <a:gd name="T5" fmla="*/ 75 h 75"/>
                  <a:gd name="T6" fmla="*/ 13 w 326"/>
                  <a:gd name="T7" fmla="*/ 75 h 75"/>
                  <a:gd name="T8" fmla="*/ 18 w 326"/>
                  <a:gd name="T9" fmla="*/ 75 h 75"/>
                  <a:gd name="T10" fmla="*/ 24 w 326"/>
                  <a:gd name="T11" fmla="*/ 75 h 75"/>
                  <a:gd name="T12" fmla="*/ 30 w 326"/>
                  <a:gd name="T13" fmla="*/ 75 h 75"/>
                  <a:gd name="T14" fmla="*/ 35 w 326"/>
                  <a:gd name="T15" fmla="*/ 75 h 75"/>
                  <a:gd name="T16" fmla="*/ 41 w 326"/>
                  <a:gd name="T17" fmla="*/ 75 h 75"/>
                  <a:gd name="T18" fmla="*/ 48 w 326"/>
                  <a:gd name="T19" fmla="*/ 75 h 75"/>
                  <a:gd name="T20" fmla="*/ 54 w 326"/>
                  <a:gd name="T21" fmla="*/ 75 h 75"/>
                  <a:gd name="T22" fmla="*/ 61 w 326"/>
                  <a:gd name="T23" fmla="*/ 73 h 75"/>
                  <a:gd name="T24" fmla="*/ 65 w 326"/>
                  <a:gd name="T25" fmla="*/ 73 h 75"/>
                  <a:gd name="T26" fmla="*/ 72 w 326"/>
                  <a:gd name="T27" fmla="*/ 73 h 75"/>
                  <a:gd name="T28" fmla="*/ 76 w 326"/>
                  <a:gd name="T29" fmla="*/ 73 h 75"/>
                  <a:gd name="T30" fmla="*/ 78 w 326"/>
                  <a:gd name="T31" fmla="*/ 73 h 75"/>
                  <a:gd name="T32" fmla="*/ 84 w 326"/>
                  <a:gd name="T33" fmla="*/ 71 h 75"/>
                  <a:gd name="T34" fmla="*/ 91 w 326"/>
                  <a:gd name="T35" fmla="*/ 71 h 75"/>
                  <a:gd name="T36" fmla="*/ 97 w 326"/>
                  <a:gd name="T37" fmla="*/ 71 h 75"/>
                  <a:gd name="T38" fmla="*/ 102 w 326"/>
                  <a:gd name="T39" fmla="*/ 69 h 75"/>
                  <a:gd name="T40" fmla="*/ 108 w 326"/>
                  <a:gd name="T41" fmla="*/ 69 h 75"/>
                  <a:gd name="T42" fmla="*/ 113 w 326"/>
                  <a:gd name="T43" fmla="*/ 67 h 75"/>
                  <a:gd name="T44" fmla="*/ 119 w 326"/>
                  <a:gd name="T45" fmla="*/ 67 h 75"/>
                  <a:gd name="T46" fmla="*/ 123 w 326"/>
                  <a:gd name="T47" fmla="*/ 65 h 75"/>
                  <a:gd name="T48" fmla="*/ 130 w 326"/>
                  <a:gd name="T49" fmla="*/ 65 h 75"/>
                  <a:gd name="T50" fmla="*/ 136 w 326"/>
                  <a:gd name="T51" fmla="*/ 62 h 75"/>
                  <a:gd name="T52" fmla="*/ 141 w 326"/>
                  <a:gd name="T53" fmla="*/ 62 h 75"/>
                  <a:gd name="T54" fmla="*/ 147 w 326"/>
                  <a:gd name="T55" fmla="*/ 60 h 75"/>
                  <a:gd name="T56" fmla="*/ 154 w 326"/>
                  <a:gd name="T57" fmla="*/ 60 h 75"/>
                  <a:gd name="T58" fmla="*/ 158 w 326"/>
                  <a:gd name="T59" fmla="*/ 58 h 75"/>
                  <a:gd name="T60" fmla="*/ 164 w 326"/>
                  <a:gd name="T61" fmla="*/ 56 h 75"/>
                  <a:gd name="T62" fmla="*/ 171 w 326"/>
                  <a:gd name="T63" fmla="*/ 54 h 75"/>
                  <a:gd name="T64" fmla="*/ 177 w 326"/>
                  <a:gd name="T65" fmla="*/ 54 h 75"/>
                  <a:gd name="T66" fmla="*/ 182 w 326"/>
                  <a:gd name="T67" fmla="*/ 52 h 75"/>
                  <a:gd name="T68" fmla="*/ 188 w 326"/>
                  <a:gd name="T69" fmla="*/ 49 h 75"/>
                  <a:gd name="T70" fmla="*/ 195 w 326"/>
                  <a:gd name="T71" fmla="*/ 47 h 75"/>
                  <a:gd name="T72" fmla="*/ 201 w 326"/>
                  <a:gd name="T73" fmla="*/ 47 h 75"/>
                  <a:gd name="T74" fmla="*/ 208 w 326"/>
                  <a:gd name="T75" fmla="*/ 45 h 75"/>
                  <a:gd name="T76" fmla="*/ 216 w 326"/>
                  <a:gd name="T77" fmla="*/ 43 h 75"/>
                  <a:gd name="T78" fmla="*/ 223 w 326"/>
                  <a:gd name="T79" fmla="*/ 41 h 75"/>
                  <a:gd name="T80" fmla="*/ 234 w 326"/>
                  <a:gd name="T81" fmla="*/ 36 h 75"/>
                  <a:gd name="T82" fmla="*/ 240 w 326"/>
                  <a:gd name="T83" fmla="*/ 34 h 75"/>
                  <a:gd name="T84" fmla="*/ 246 w 326"/>
                  <a:gd name="T85" fmla="*/ 32 h 75"/>
                  <a:gd name="T86" fmla="*/ 253 w 326"/>
                  <a:gd name="T87" fmla="*/ 28 h 75"/>
                  <a:gd name="T88" fmla="*/ 259 w 326"/>
                  <a:gd name="T89" fmla="*/ 26 h 75"/>
                  <a:gd name="T90" fmla="*/ 272 w 326"/>
                  <a:gd name="T91" fmla="*/ 21 h 75"/>
                  <a:gd name="T92" fmla="*/ 281 w 326"/>
                  <a:gd name="T93" fmla="*/ 19 h 75"/>
                  <a:gd name="T94" fmla="*/ 288 w 326"/>
                  <a:gd name="T95" fmla="*/ 17 h 75"/>
                  <a:gd name="T96" fmla="*/ 300 w 326"/>
                  <a:gd name="T97" fmla="*/ 10 h 75"/>
                  <a:gd name="T98" fmla="*/ 313 w 326"/>
                  <a:gd name="T99" fmla="*/ 6 h 75"/>
                  <a:gd name="T100" fmla="*/ 326 w 326"/>
                  <a:gd name="T101" fmla="*/ 0 h 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6"/>
                  <a:gd name="T154" fmla="*/ 0 h 75"/>
                  <a:gd name="T155" fmla="*/ 326 w 326"/>
                  <a:gd name="T156" fmla="*/ 75 h 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6" h="75">
                    <a:moveTo>
                      <a:pt x="0" y="73"/>
                    </a:moveTo>
                    <a:lnTo>
                      <a:pt x="5" y="75"/>
                    </a:lnTo>
                    <a:lnTo>
                      <a:pt x="11" y="75"/>
                    </a:lnTo>
                    <a:lnTo>
                      <a:pt x="13" y="75"/>
                    </a:lnTo>
                    <a:lnTo>
                      <a:pt x="18" y="75"/>
                    </a:lnTo>
                    <a:lnTo>
                      <a:pt x="24" y="75"/>
                    </a:lnTo>
                    <a:lnTo>
                      <a:pt x="30" y="75"/>
                    </a:lnTo>
                    <a:lnTo>
                      <a:pt x="35" y="75"/>
                    </a:lnTo>
                    <a:lnTo>
                      <a:pt x="41" y="75"/>
                    </a:lnTo>
                    <a:lnTo>
                      <a:pt x="48" y="75"/>
                    </a:lnTo>
                    <a:lnTo>
                      <a:pt x="54" y="75"/>
                    </a:lnTo>
                    <a:lnTo>
                      <a:pt x="61" y="73"/>
                    </a:lnTo>
                    <a:lnTo>
                      <a:pt x="65" y="73"/>
                    </a:lnTo>
                    <a:lnTo>
                      <a:pt x="72" y="73"/>
                    </a:lnTo>
                    <a:lnTo>
                      <a:pt x="76" y="73"/>
                    </a:lnTo>
                    <a:lnTo>
                      <a:pt x="78" y="73"/>
                    </a:lnTo>
                    <a:lnTo>
                      <a:pt x="84" y="71"/>
                    </a:lnTo>
                    <a:lnTo>
                      <a:pt x="91" y="71"/>
                    </a:lnTo>
                    <a:lnTo>
                      <a:pt x="97" y="71"/>
                    </a:lnTo>
                    <a:lnTo>
                      <a:pt x="102" y="69"/>
                    </a:lnTo>
                    <a:lnTo>
                      <a:pt x="108" y="69"/>
                    </a:lnTo>
                    <a:lnTo>
                      <a:pt x="113" y="67"/>
                    </a:lnTo>
                    <a:lnTo>
                      <a:pt x="119" y="67"/>
                    </a:lnTo>
                    <a:lnTo>
                      <a:pt x="123" y="65"/>
                    </a:lnTo>
                    <a:lnTo>
                      <a:pt x="130" y="65"/>
                    </a:lnTo>
                    <a:lnTo>
                      <a:pt x="136" y="62"/>
                    </a:lnTo>
                    <a:lnTo>
                      <a:pt x="141" y="62"/>
                    </a:lnTo>
                    <a:lnTo>
                      <a:pt x="147" y="60"/>
                    </a:lnTo>
                    <a:lnTo>
                      <a:pt x="154" y="60"/>
                    </a:lnTo>
                    <a:lnTo>
                      <a:pt x="158" y="58"/>
                    </a:lnTo>
                    <a:lnTo>
                      <a:pt x="164" y="56"/>
                    </a:lnTo>
                    <a:lnTo>
                      <a:pt x="171" y="54"/>
                    </a:lnTo>
                    <a:lnTo>
                      <a:pt x="177" y="54"/>
                    </a:lnTo>
                    <a:lnTo>
                      <a:pt x="182" y="52"/>
                    </a:lnTo>
                    <a:lnTo>
                      <a:pt x="188" y="49"/>
                    </a:lnTo>
                    <a:lnTo>
                      <a:pt x="195" y="47"/>
                    </a:lnTo>
                    <a:lnTo>
                      <a:pt x="201" y="47"/>
                    </a:lnTo>
                    <a:lnTo>
                      <a:pt x="208" y="45"/>
                    </a:lnTo>
                    <a:lnTo>
                      <a:pt x="216" y="43"/>
                    </a:lnTo>
                    <a:lnTo>
                      <a:pt x="223" y="41"/>
                    </a:lnTo>
                    <a:lnTo>
                      <a:pt x="234" y="36"/>
                    </a:lnTo>
                    <a:lnTo>
                      <a:pt x="240" y="34"/>
                    </a:lnTo>
                    <a:lnTo>
                      <a:pt x="246" y="32"/>
                    </a:lnTo>
                    <a:lnTo>
                      <a:pt x="253" y="28"/>
                    </a:lnTo>
                    <a:lnTo>
                      <a:pt x="259" y="26"/>
                    </a:lnTo>
                    <a:lnTo>
                      <a:pt x="272" y="21"/>
                    </a:lnTo>
                    <a:lnTo>
                      <a:pt x="281" y="19"/>
                    </a:lnTo>
                    <a:lnTo>
                      <a:pt x="288" y="17"/>
                    </a:lnTo>
                    <a:lnTo>
                      <a:pt x="300" y="10"/>
                    </a:lnTo>
                    <a:lnTo>
                      <a:pt x="313" y="6"/>
                    </a:lnTo>
                    <a:lnTo>
                      <a:pt x="326" y="0"/>
                    </a:lnTo>
                  </a:path>
                </a:pathLst>
              </a:custGeom>
              <a:noFill/>
              <a:ln w="25400">
                <a:solidFill>
                  <a:srgbClr val="0000FF"/>
                </a:solidFill>
                <a:round/>
                <a:headEnd/>
                <a:tailEnd/>
              </a:ln>
            </p:spPr>
            <p:txBody>
              <a:bodyPr/>
              <a:lstStyle/>
              <a:p>
                <a:endParaRPr lang="en-US">
                  <a:solidFill>
                    <a:srgbClr val="000000"/>
                  </a:solidFill>
                </a:endParaRPr>
              </a:p>
            </p:txBody>
          </p:sp>
          <p:sp>
            <p:nvSpPr>
              <p:cNvPr id="22576" name="Freeform 39"/>
              <p:cNvSpPr>
                <a:spLocks/>
              </p:cNvSpPr>
              <p:nvPr/>
            </p:nvSpPr>
            <p:spPr bwMode="auto">
              <a:xfrm>
                <a:off x="7096359" y="4984120"/>
                <a:ext cx="807517" cy="770559"/>
              </a:xfrm>
              <a:custGeom>
                <a:avLst/>
                <a:gdLst>
                  <a:gd name="T0" fmla="*/ 0 w 1629"/>
                  <a:gd name="T1" fmla="*/ 1406 h 1406"/>
                  <a:gd name="T2" fmla="*/ 13 w 1629"/>
                  <a:gd name="T3" fmla="*/ 1399 h 1406"/>
                  <a:gd name="T4" fmla="*/ 26 w 1629"/>
                  <a:gd name="T5" fmla="*/ 1395 h 1406"/>
                  <a:gd name="T6" fmla="*/ 39 w 1629"/>
                  <a:gd name="T7" fmla="*/ 1388 h 1406"/>
                  <a:gd name="T8" fmla="*/ 52 w 1629"/>
                  <a:gd name="T9" fmla="*/ 1382 h 1406"/>
                  <a:gd name="T10" fmla="*/ 65 w 1629"/>
                  <a:gd name="T11" fmla="*/ 1375 h 1406"/>
                  <a:gd name="T12" fmla="*/ 78 w 1629"/>
                  <a:gd name="T13" fmla="*/ 1369 h 1406"/>
                  <a:gd name="T14" fmla="*/ 102 w 1629"/>
                  <a:gd name="T15" fmla="*/ 1356 h 1406"/>
                  <a:gd name="T16" fmla="*/ 115 w 1629"/>
                  <a:gd name="T17" fmla="*/ 1349 h 1406"/>
                  <a:gd name="T18" fmla="*/ 128 w 1629"/>
                  <a:gd name="T19" fmla="*/ 1343 h 1406"/>
                  <a:gd name="T20" fmla="*/ 152 w 1629"/>
                  <a:gd name="T21" fmla="*/ 1330 h 1406"/>
                  <a:gd name="T22" fmla="*/ 173 w 1629"/>
                  <a:gd name="T23" fmla="*/ 1319 h 1406"/>
                  <a:gd name="T24" fmla="*/ 197 w 1629"/>
                  <a:gd name="T25" fmla="*/ 1304 h 1406"/>
                  <a:gd name="T26" fmla="*/ 221 w 1629"/>
                  <a:gd name="T27" fmla="*/ 1289 h 1406"/>
                  <a:gd name="T28" fmla="*/ 247 w 1629"/>
                  <a:gd name="T29" fmla="*/ 1274 h 1406"/>
                  <a:gd name="T30" fmla="*/ 268 w 1629"/>
                  <a:gd name="T31" fmla="*/ 1261 h 1406"/>
                  <a:gd name="T32" fmla="*/ 294 w 1629"/>
                  <a:gd name="T33" fmla="*/ 1243 h 1406"/>
                  <a:gd name="T34" fmla="*/ 320 w 1629"/>
                  <a:gd name="T35" fmla="*/ 1226 h 1406"/>
                  <a:gd name="T36" fmla="*/ 363 w 1629"/>
                  <a:gd name="T37" fmla="*/ 1196 h 1406"/>
                  <a:gd name="T38" fmla="*/ 389 w 1629"/>
                  <a:gd name="T39" fmla="*/ 1178 h 1406"/>
                  <a:gd name="T40" fmla="*/ 411 w 1629"/>
                  <a:gd name="T41" fmla="*/ 1161 h 1406"/>
                  <a:gd name="T42" fmla="*/ 460 w 1629"/>
                  <a:gd name="T43" fmla="*/ 1126 h 1406"/>
                  <a:gd name="T44" fmla="*/ 506 w 1629"/>
                  <a:gd name="T45" fmla="*/ 1092 h 1406"/>
                  <a:gd name="T46" fmla="*/ 556 w 1629"/>
                  <a:gd name="T47" fmla="*/ 1053 h 1406"/>
                  <a:gd name="T48" fmla="*/ 610 w 1629"/>
                  <a:gd name="T49" fmla="*/ 1009 h 1406"/>
                  <a:gd name="T50" fmla="*/ 657 w 1629"/>
                  <a:gd name="T51" fmla="*/ 968 h 1406"/>
                  <a:gd name="T52" fmla="*/ 709 w 1629"/>
                  <a:gd name="T53" fmla="*/ 923 h 1406"/>
                  <a:gd name="T54" fmla="*/ 765 w 1629"/>
                  <a:gd name="T55" fmla="*/ 875 h 1406"/>
                  <a:gd name="T56" fmla="*/ 815 w 1629"/>
                  <a:gd name="T57" fmla="*/ 828 h 1406"/>
                  <a:gd name="T58" fmla="*/ 918 w 1629"/>
                  <a:gd name="T59" fmla="*/ 732 h 1406"/>
                  <a:gd name="T60" fmla="*/ 1011 w 1629"/>
                  <a:gd name="T61" fmla="*/ 641 h 1406"/>
                  <a:gd name="T62" fmla="*/ 1106 w 1629"/>
                  <a:gd name="T63" fmla="*/ 546 h 1406"/>
                  <a:gd name="T64" fmla="*/ 1212 w 1629"/>
                  <a:gd name="T65" fmla="*/ 440 h 1406"/>
                  <a:gd name="T66" fmla="*/ 1417 w 1629"/>
                  <a:gd name="T67" fmla="*/ 226 h 1406"/>
                  <a:gd name="T68" fmla="*/ 1614 w 1629"/>
                  <a:gd name="T69" fmla="*/ 13 h 1406"/>
                  <a:gd name="T70" fmla="*/ 1629 w 1629"/>
                  <a:gd name="T71" fmla="*/ 0 h 140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29"/>
                  <a:gd name="T109" fmla="*/ 0 h 1406"/>
                  <a:gd name="T110" fmla="*/ 1629 w 1629"/>
                  <a:gd name="T111" fmla="*/ 1406 h 140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29" h="1406">
                    <a:moveTo>
                      <a:pt x="0" y="1406"/>
                    </a:moveTo>
                    <a:lnTo>
                      <a:pt x="13" y="1399"/>
                    </a:lnTo>
                    <a:lnTo>
                      <a:pt x="26" y="1395"/>
                    </a:lnTo>
                    <a:lnTo>
                      <a:pt x="39" y="1388"/>
                    </a:lnTo>
                    <a:lnTo>
                      <a:pt x="52" y="1382"/>
                    </a:lnTo>
                    <a:lnTo>
                      <a:pt x="65" y="1375"/>
                    </a:lnTo>
                    <a:lnTo>
                      <a:pt x="78" y="1369"/>
                    </a:lnTo>
                    <a:lnTo>
                      <a:pt x="102" y="1356"/>
                    </a:lnTo>
                    <a:lnTo>
                      <a:pt x="115" y="1349"/>
                    </a:lnTo>
                    <a:lnTo>
                      <a:pt x="128" y="1343"/>
                    </a:lnTo>
                    <a:lnTo>
                      <a:pt x="152" y="1330"/>
                    </a:lnTo>
                    <a:lnTo>
                      <a:pt x="173" y="1319"/>
                    </a:lnTo>
                    <a:lnTo>
                      <a:pt x="197" y="1304"/>
                    </a:lnTo>
                    <a:lnTo>
                      <a:pt x="221" y="1289"/>
                    </a:lnTo>
                    <a:lnTo>
                      <a:pt x="247" y="1274"/>
                    </a:lnTo>
                    <a:lnTo>
                      <a:pt x="268" y="1261"/>
                    </a:lnTo>
                    <a:lnTo>
                      <a:pt x="294" y="1243"/>
                    </a:lnTo>
                    <a:lnTo>
                      <a:pt x="320" y="1226"/>
                    </a:lnTo>
                    <a:lnTo>
                      <a:pt x="363" y="1196"/>
                    </a:lnTo>
                    <a:lnTo>
                      <a:pt x="389" y="1178"/>
                    </a:lnTo>
                    <a:lnTo>
                      <a:pt x="411" y="1161"/>
                    </a:lnTo>
                    <a:lnTo>
                      <a:pt x="460" y="1126"/>
                    </a:lnTo>
                    <a:lnTo>
                      <a:pt x="506" y="1092"/>
                    </a:lnTo>
                    <a:lnTo>
                      <a:pt x="556" y="1053"/>
                    </a:lnTo>
                    <a:lnTo>
                      <a:pt x="610" y="1009"/>
                    </a:lnTo>
                    <a:lnTo>
                      <a:pt x="657" y="968"/>
                    </a:lnTo>
                    <a:lnTo>
                      <a:pt x="709" y="923"/>
                    </a:lnTo>
                    <a:lnTo>
                      <a:pt x="765" y="875"/>
                    </a:lnTo>
                    <a:lnTo>
                      <a:pt x="815" y="828"/>
                    </a:lnTo>
                    <a:lnTo>
                      <a:pt x="918" y="732"/>
                    </a:lnTo>
                    <a:lnTo>
                      <a:pt x="1011" y="641"/>
                    </a:lnTo>
                    <a:lnTo>
                      <a:pt x="1106" y="546"/>
                    </a:lnTo>
                    <a:lnTo>
                      <a:pt x="1212" y="440"/>
                    </a:lnTo>
                    <a:lnTo>
                      <a:pt x="1417" y="226"/>
                    </a:lnTo>
                    <a:lnTo>
                      <a:pt x="1614" y="13"/>
                    </a:lnTo>
                    <a:lnTo>
                      <a:pt x="1629" y="0"/>
                    </a:lnTo>
                  </a:path>
                </a:pathLst>
              </a:custGeom>
              <a:noFill/>
              <a:ln w="25400">
                <a:solidFill>
                  <a:srgbClr val="0000FF"/>
                </a:solidFill>
                <a:round/>
                <a:headEnd/>
                <a:tailEnd/>
              </a:ln>
            </p:spPr>
            <p:txBody>
              <a:bodyPr/>
              <a:lstStyle/>
              <a:p>
                <a:endParaRPr lang="en-US">
                  <a:solidFill>
                    <a:srgbClr val="000000"/>
                  </a:solidFill>
                </a:endParaRPr>
              </a:p>
            </p:txBody>
          </p:sp>
        </p:grpSp>
        <p:sp>
          <p:nvSpPr>
            <p:cNvPr id="22567" name="Line 40"/>
            <p:cNvSpPr>
              <a:spLocks noChangeShapeType="1"/>
            </p:cNvSpPr>
            <p:nvPr/>
          </p:nvSpPr>
          <p:spPr bwMode="auto">
            <a:xfrm flipV="1">
              <a:off x="616770" y="4585944"/>
              <a:ext cx="0" cy="2199637"/>
            </a:xfrm>
            <a:prstGeom prst="line">
              <a:avLst/>
            </a:prstGeom>
            <a:noFill/>
            <a:ln w="25400">
              <a:solidFill>
                <a:schemeClr val="tx1"/>
              </a:solidFill>
              <a:round/>
              <a:headEnd/>
              <a:tailEnd type="triangle" w="med" len="med"/>
            </a:ln>
          </p:spPr>
          <p:txBody>
            <a:bodyPr/>
            <a:lstStyle/>
            <a:p>
              <a:endParaRPr lang="fr-FR"/>
            </a:p>
          </p:txBody>
        </p:sp>
        <p:sp>
          <p:nvSpPr>
            <p:cNvPr id="22568" name="Line 41"/>
            <p:cNvSpPr>
              <a:spLocks noChangeShapeType="1"/>
            </p:cNvSpPr>
            <p:nvPr/>
          </p:nvSpPr>
          <p:spPr bwMode="auto">
            <a:xfrm flipV="1">
              <a:off x="511671" y="5719731"/>
              <a:ext cx="2743499" cy="0"/>
            </a:xfrm>
            <a:prstGeom prst="line">
              <a:avLst/>
            </a:prstGeom>
            <a:noFill/>
            <a:ln w="25400">
              <a:solidFill>
                <a:schemeClr val="tx1"/>
              </a:solidFill>
              <a:round/>
              <a:headEnd/>
              <a:tailEnd type="triangle" w="med" len="med"/>
            </a:ln>
          </p:spPr>
          <p:txBody>
            <a:bodyPr/>
            <a:lstStyle/>
            <a:p>
              <a:endParaRPr lang="fr-FR"/>
            </a:p>
          </p:txBody>
        </p:sp>
        <p:graphicFrame>
          <p:nvGraphicFramePr>
            <p:cNvPr id="22542" name="Object 14"/>
            <p:cNvGraphicFramePr>
              <a:graphicFrameLocks noChangeAspect="1"/>
            </p:cNvGraphicFramePr>
            <p:nvPr/>
          </p:nvGraphicFramePr>
          <p:xfrm>
            <a:off x="748391" y="4477047"/>
            <a:ext cx="536575" cy="392113"/>
          </p:xfrm>
          <a:graphic>
            <a:graphicData uri="http://schemas.openxmlformats.org/presentationml/2006/ole">
              <p:oleObj spid="_x0000_s237579" name="Equation" r:id="rId15" imgW="520474" imgH="342751" progId="">
                <p:embed/>
              </p:oleObj>
            </a:graphicData>
          </a:graphic>
        </p:graphicFrame>
        <p:graphicFrame>
          <p:nvGraphicFramePr>
            <p:cNvPr id="22543" name="Object 15"/>
            <p:cNvGraphicFramePr>
              <a:graphicFrameLocks noChangeAspect="1"/>
            </p:cNvGraphicFramePr>
            <p:nvPr/>
          </p:nvGraphicFramePr>
          <p:xfrm>
            <a:off x="1824729" y="5746906"/>
            <a:ext cx="158331" cy="175125"/>
          </p:xfrm>
          <a:graphic>
            <a:graphicData uri="http://schemas.openxmlformats.org/presentationml/2006/ole">
              <p:oleObj spid="_x0000_s237580" name="Equation" r:id="rId16" imgW="139700" imgH="139700" progId="">
                <p:embed/>
              </p:oleObj>
            </a:graphicData>
          </a:graphic>
        </p:graphicFrame>
        <p:graphicFrame>
          <p:nvGraphicFramePr>
            <p:cNvPr id="22544" name="Object 16"/>
            <p:cNvGraphicFramePr>
              <a:graphicFrameLocks noChangeAspect="1"/>
            </p:cNvGraphicFramePr>
            <p:nvPr/>
          </p:nvGraphicFramePr>
          <p:xfrm>
            <a:off x="3103963" y="5810150"/>
            <a:ext cx="136525" cy="227013"/>
          </p:xfrm>
          <a:graphic>
            <a:graphicData uri="http://schemas.openxmlformats.org/presentationml/2006/ole">
              <p:oleObj spid="_x0000_s237581" name="Equation" r:id="rId17" imgW="152334" imgH="228501" progId="">
                <p:embed/>
              </p:oleObj>
            </a:graphicData>
          </a:graphic>
        </p:graphicFrame>
        <p:sp>
          <p:nvSpPr>
            <p:cNvPr id="22569" name="Line 46"/>
            <p:cNvSpPr>
              <a:spLocks noChangeShapeType="1"/>
            </p:cNvSpPr>
            <p:nvPr/>
          </p:nvSpPr>
          <p:spPr bwMode="auto">
            <a:xfrm>
              <a:off x="584147" y="4907511"/>
              <a:ext cx="1092076" cy="0"/>
            </a:xfrm>
            <a:prstGeom prst="line">
              <a:avLst/>
            </a:prstGeom>
            <a:noFill/>
            <a:ln w="9525">
              <a:solidFill>
                <a:srgbClr val="C00000"/>
              </a:solidFill>
              <a:prstDash val="dash"/>
              <a:round/>
              <a:headEnd/>
              <a:tailEnd/>
            </a:ln>
          </p:spPr>
          <p:txBody>
            <a:bodyPr/>
            <a:lstStyle/>
            <a:p>
              <a:endParaRPr lang="fr-FR"/>
            </a:p>
          </p:txBody>
        </p:sp>
        <p:graphicFrame>
          <p:nvGraphicFramePr>
            <p:cNvPr id="22545" name="Object 17"/>
            <p:cNvGraphicFramePr>
              <a:graphicFrameLocks noChangeAspect="1"/>
            </p:cNvGraphicFramePr>
            <p:nvPr/>
          </p:nvGraphicFramePr>
          <p:xfrm>
            <a:off x="373067" y="4687243"/>
            <a:ext cx="192087" cy="420687"/>
          </p:xfrm>
          <a:graphic>
            <a:graphicData uri="http://schemas.openxmlformats.org/presentationml/2006/ole">
              <p:oleObj spid="_x0000_s237582" name="Equation" r:id="rId18" imgW="190417" imgH="380835" progId="">
                <p:embed/>
              </p:oleObj>
            </a:graphicData>
          </a:graphic>
        </p:graphicFrame>
      </p:grpSp>
      <p:graphicFrame>
        <p:nvGraphicFramePr>
          <p:cNvPr id="22546" name="Object 18"/>
          <p:cNvGraphicFramePr>
            <a:graphicFrameLocks noChangeAspect="1"/>
          </p:cNvGraphicFramePr>
          <p:nvPr/>
        </p:nvGraphicFramePr>
        <p:xfrm>
          <a:off x="539750" y="4389438"/>
          <a:ext cx="1516063" cy="304800"/>
        </p:xfrm>
        <a:graphic>
          <a:graphicData uri="http://schemas.openxmlformats.org/presentationml/2006/ole">
            <p:oleObj spid="_x0000_s237575" name="Equation" r:id="rId19" imgW="1892300" imgH="381000" progId="">
              <p:embed/>
            </p:oleObj>
          </a:graphicData>
        </a:graphic>
      </p:graphicFrame>
      <p:graphicFrame>
        <p:nvGraphicFramePr>
          <p:cNvPr id="22547" name="Object 19"/>
          <p:cNvGraphicFramePr>
            <a:graphicFrameLocks noChangeAspect="1"/>
          </p:cNvGraphicFramePr>
          <p:nvPr/>
        </p:nvGraphicFramePr>
        <p:xfrm>
          <a:off x="3492500" y="4389438"/>
          <a:ext cx="1239838" cy="284162"/>
        </p:xfrm>
        <a:graphic>
          <a:graphicData uri="http://schemas.openxmlformats.org/presentationml/2006/ole">
            <p:oleObj spid="_x0000_s237576" name="Equation" r:id="rId20" imgW="1548728" imgH="355446" progId="">
              <p:embed/>
            </p:oleObj>
          </a:graphicData>
        </a:graphic>
      </p:graphicFrame>
      <p:graphicFrame>
        <p:nvGraphicFramePr>
          <p:cNvPr id="22548" name="Object 20"/>
          <p:cNvGraphicFramePr>
            <a:graphicFrameLocks noChangeAspect="1"/>
          </p:cNvGraphicFramePr>
          <p:nvPr/>
        </p:nvGraphicFramePr>
        <p:xfrm>
          <a:off x="5773738" y="4365625"/>
          <a:ext cx="1727200" cy="304800"/>
        </p:xfrm>
        <a:graphic>
          <a:graphicData uri="http://schemas.openxmlformats.org/presentationml/2006/ole">
            <p:oleObj spid="_x0000_s237577" name="Equation" r:id="rId21" imgW="2159000" imgH="381000" progId="">
              <p:embed/>
            </p:oleObj>
          </a:graphicData>
        </a:graphic>
      </p:graphicFrame>
      <p:graphicFrame>
        <p:nvGraphicFramePr>
          <p:cNvPr id="22549" name="Object 21"/>
          <p:cNvGraphicFramePr>
            <a:graphicFrameLocks noChangeAspect="1"/>
          </p:cNvGraphicFramePr>
          <p:nvPr/>
        </p:nvGraphicFramePr>
        <p:xfrm>
          <a:off x="7532688" y="4076700"/>
          <a:ext cx="1524000" cy="304800"/>
        </p:xfrm>
        <a:graphic>
          <a:graphicData uri="http://schemas.openxmlformats.org/presentationml/2006/ole">
            <p:oleObj spid="_x0000_s237578" name="Equation" r:id="rId22" imgW="1905000" imgH="381000" progId="">
              <p:embed/>
            </p:oleObj>
          </a:graphicData>
        </a:graphic>
      </p:graphicFrame>
      <p:sp>
        <p:nvSpPr>
          <p:cNvPr id="22562" name="ZoneTexte 561"/>
          <p:cNvSpPr txBox="1">
            <a:spLocks noChangeArrowheads="1"/>
          </p:cNvSpPr>
          <p:nvPr/>
        </p:nvSpPr>
        <p:spPr bwMode="auto">
          <a:xfrm>
            <a:off x="790575" y="3730625"/>
            <a:ext cx="1519238" cy="369888"/>
          </a:xfrm>
          <a:prstGeom prst="rect">
            <a:avLst/>
          </a:prstGeom>
          <a:noFill/>
          <a:ln w="9525">
            <a:noFill/>
            <a:miter lim="800000"/>
            <a:headEnd/>
            <a:tailEnd/>
          </a:ln>
        </p:spPr>
        <p:txBody>
          <a:bodyPr wrap="none">
            <a:spAutoFit/>
          </a:bodyPr>
          <a:lstStyle/>
          <a:p>
            <a:r>
              <a:rPr lang="fr-FR">
                <a:solidFill>
                  <a:srgbClr val="0000FF"/>
                </a:solidFill>
              </a:rPr>
              <a:t>Ground state</a:t>
            </a:r>
          </a:p>
        </p:txBody>
      </p:sp>
      <p:sp>
        <p:nvSpPr>
          <p:cNvPr id="22563" name="ZoneTexte 562"/>
          <p:cNvSpPr txBox="1">
            <a:spLocks noChangeArrowheads="1"/>
          </p:cNvSpPr>
          <p:nvPr/>
        </p:nvSpPr>
        <p:spPr bwMode="auto">
          <a:xfrm>
            <a:off x="5910263" y="3730625"/>
            <a:ext cx="1211262" cy="369888"/>
          </a:xfrm>
          <a:prstGeom prst="rect">
            <a:avLst/>
          </a:prstGeom>
          <a:noFill/>
          <a:ln w="9525">
            <a:noFill/>
            <a:miter lim="800000"/>
            <a:headEnd/>
            <a:tailEnd/>
          </a:ln>
        </p:spPr>
        <p:txBody>
          <a:bodyPr wrap="none">
            <a:spAutoFit/>
          </a:bodyPr>
          <a:lstStyle/>
          <a:p>
            <a:r>
              <a:rPr lang="fr-FR">
                <a:solidFill>
                  <a:srgbClr val="006600"/>
                </a:solidFill>
              </a:rPr>
              <a:t>1-qp state</a:t>
            </a:r>
          </a:p>
        </p:txBody>
      </p:sp>
      <p:sp>
        <p:nvSpPr>
          <p:cNvPr id="22564" name="ZoneTexte 563"/>
          <p:cNvSpPr txBox="1">
            <a:spLocks noChangeArrowheads="1"/>
          </p:cNvSpPr>
          <p:nvPr/>
        </p:nvSpPr>
        <p:spPr bwMode="auto">
          <a:xfrm>
            <a:off x="7508875" y="3730625"/>
            <a:ext cx="1671638" cy="369888"/>
          </a:xfrm>
          <a:prstGeom prst="rect">
            <a:avLst/>
          </a:prstGeom>
          <a:noFill/>
          <a:ln w="9525">
            <a:noFill/>
            <a:miter lim="800000"/>
            <a:headEnd/>
            <a:tailEnd/>
          </a:ln>
        </p:spPr>
        <p:txBody>
          <a:bodyPr wrap="none">
            <a:spAutoFit/>
          </a:bodyPr>
          <a:lstStyle/>
          <a:p>
            <a:r>
              <a:rPr lang="fr-FR">
                <a:solidFill>
                  <a:srgbClr val="FF0000"/>
                </a:solidFill>
              </a:rPr>
              <a:t>Excited singlet</a:t>
            </a:r>
          </a:p>
        </p:txBody>
      </p:sp>
      <p:sp>
        <p:nvSpPr>
          <p:cNvPr id="22565" name="Rectangle 1"/>
          <p:cNvSpPr>
            <a:spLocks noChangeArrowheads="1"/>
          </p:cNvSpPr>
          <p:nvPr/>
        </p:nvSpPr>
        <p:spPr bwMode="auto">
          <a:xfrm>
            <a:off x="2489200" y="2924175"/>
            <a:ext cx="3181350" cy="1296988"/>
          </a:xfrm>
          <a:prstGeom prst="rect">
            <a:avLst/>
          </a:prstGeom>
          <a:noFill/>
          <a:ln w="38100" algn="ctr">
            <a:solidFill>
              <a:srgbClr val="FF0000"/>
            </a:solidFill>
            <a:round/>
            <a:headEnd/>
            <a:tailEnd/>
          </a:ln>
        </p:spPr>
        <p:txBody>
          <a:bodyPr/>
          <a:lstStyle/>
          <a:p>
            <a:pPr algn="ctr"/>
            <a:endParaRPr lang="fr-F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988"/>
            <a:ext cx="8229600" cy="1143001"/>
          </a:xfrm>
        </p:spPr>
        <p:txBody>
          <a:bodyPr/>
          <a:lstStyle/>
          <a:p>
            <a:pPr>
              <a:defRPr/>
            </a:pPr>
            <a:r>
              <a:rPr lang="fr-FR" sz="3000" b="1" cap="all" dirty="0" err="1" smtClean="0">
                <a:solidFill>
                  <a:srgbClr val="0000FF"/>
                </a:solidFill>
                <a:latin typeface="+mn-lt"/>
              </a:rPr>
              <a:t>correlated</a:t>
            </a:r>
            <a:r>
              <a:rPr lang="fr-FR" sz="3000" b="1" cap="all" dirty="0" smtClean="0">
                <a:solidFill>
                  <a:srgbClr val="0000FF"/>
                </a:solidFill>
                <a:latin typeface="+mn-lt"/>
              </a:rPr>
              <a:t> </a:t>
            </a:r>
            <a:r>
              <a:rPr lang="fr-FR" sz="3000" b="1" cap="all" dirty="0" err="1" smtClean="0">
                <a:solidFill>
                  <a:srgbClr val="0000FF"/>
                </a:solidFill>
                <a:latin typeface="+mn-lt"/>
              </a:rPr>
              <a:t>switching</a:t>
            </a:r>
            <a:r>
              <a:rPr lang="fr-FR" sz="3000" b="1" cap="all" dirty="0" smtClean="0">
                <a:solidFill>
                  <a:srgbClr val="0000FF"/>
                </a:solidFill>
                <a:latin typeface="+mn-lt"/>
              </a:rPr>
              <a:t> </a:t>
            </a:r>
            <a:r>
              <a:rPr lang="fr-FR" sz="3000" b="1" cap="all" dirty="0" err="1" smtClean="0">
                <a:solidFill>
                  <a:srgbClr val="0000FF"/>
                </a:solidFill>
                <a:latin typeface="+mn-lt"/>
              </a:rPr>
              <a:t>events</a:t>
            </a:r>
            <a:endParaRPr lang="fr-FR" sz="3000" b="1" cap="all" dirty="0">
              <a:solidFill>
                <a:srgbClr val="0000FF"/>
              </a:solidFill>
              <a:latin typeface="+mn-lt"/>
            </a:endParaRPr>
          </a:p>
        </p:txBody>
      </p:sp>
      <p:graphicFrame>
        <p:nvGraphicFramePr>
          <p:cNvPr id="15362" name="Object 2"/>
          <p:cNvGraphicFramePr>
            <a:graphicFrameLocks noChangeAspect="1"/>
          </p:cNvGraphicFramePr>
          <p:nvPr/>
        </p:nvGraphicFramePr>
        <p:xfrm>
          <a:off x="2700338" y="3357563"/>
          <a:ext cx="3921125" cy="2627312"/>
        </p:xfrm>
        <a:graphic>
          <a:graphicData uri="http://schemas.openxmlformats.org/presentationml/2006/ole">
            <p:oleObj spid="_x0000_s192514" name="Graph" r:id="rId3" imgW="3920947" imgH="2626157" progId="Origin50.Graph">
              <p:embed/>
            </p:oleObj>
          </a:graphicData>
        </a:graphic>
      </p:graphicFrame>
      <p:grpSp>
        <p:nvGrpSpPr>
          <p:cNvPr id="3" name="Group 111"/>
          <p:cNvGrpSpPr>
            <a:grpSpLocks/>
          </p:cNvGrpSpPr>
          <p:nvPr/>
        </p:nvGrpSpPr>
        <p:grpSpPr bwMode="auto">
          <a:xfrm>
            <a:off x="488950" y="981075"/>
            <a:ext cx="7683500" cy="800100"/>
            <a:chOff x="251520" y="3925044"/>
            <a:chExt cx="7683921" cy="800100"/>
          </a:xfrm>
        </p:grpSpPr>
        <p:sp>
          <p:nvSpPr>
            <p:cNvPr id="15367" name="ZoneTexte 8"/>
            <p:cNvSpPr txBox="1">
              <a:spLocks noChangeArrowheads="1"/>
            </p:cNvSpPr>
            <p:nvPr/>
          </p:nvSpPr>
          <p:spPr bwMode="auto">
            <a:xfrm>
              <a:off x="251520" y="4263479"/>
              <a:ext cx="719610" cy="461665"/>
            </a:xfrm>
            <a:prstGeom prst="rect">
              <a:avLst/>
            </a:prstGeom>
            <a:noFill/>
            <a:ln w="9525">
              <a:noFill/>
              <a:miter lim="800000"/>
              <a:headEnd/>
              <a:tailEnd/>
            </a:ln>
          </p:spPr>
          <p:txBody>
            <a:bodyPr>
              <a:spAutoFit/>
            </a:bodyPr>
            <a:lstStyle/>
            <a:p>
              <a:r>
                <a:rPr lang="fr-FR" sz="2400">
                  <a:solidFill>
                    <a:srgbClr val="660066"/>
                  </a:solidFill>
                </a:rPr>
                <a:t>V</a:t>
              </a:r>
              <a:r>
                <a:rPr lang="fr-FR" sz="2400"/>
                <a:t>(t)</a:t>
              </a:r>
              <a:endParaRPr lang="fr-FR" sz="2400" baseline="-25000">
                <a:solidFill>
                  <a:srgbClr val="660066"/>
                </a:solidFill>
              </a:endParaRPr>
            </a:p>
          </p:txBody>
        </p:sp>
        <p:cxnSp>
          <p:nvCxnSpPr>
            <p:cNvPr id="15368" name="Connecteur droit 9"/>
            <p:cNvCxnSpPr>
              <a:cxnSpLocks noChangeShapeType="1"/>
              <a:endCxn id="15374" idx="0"/>
            </p:cNvCxnSpPr>
            <p:nvPr/>
          </p:nvCxnSpPr>
          <p:spPr bwMode="auto">
            <a:xfrm>
              <a:off x="757425" y="4715619"/>
              <a:ext cx="1038225" cy="0"/>
            </a:xfrm>
            <a:prstGeom prst="line">
              <a:avLst/>
            </a:prstGeom>
            <a:noFill/>
            <a:ln w="28575" algn="ctr">
              <a:solidFill>
                <a:srgbClr val="660066"/>
              </a:solidFill>
              <a:round/>
              <a:headEnd/>
              <a:tailEnd/>
            </a:ln>
          </p:spPr>
        </p:cxnSp>
        <p:cxnSp>
          <p:nvCxnSpPr>
            <p:cNvPr id="15369" name="Connecteur droit 10"/>
            <p:cNvCxnSpPr>
              <a:cxnSpLocks noChangeShapeType="1"/>
              <a:stCxn id="15374" idx="3"/>
            </p:cNvCxnSpPr>
            <p:nvPr/>
          </p:nvCxnSpPr>
          <p:spPr bwMode="auto">
            <a:xfrm flipV="1">
              <a:off x="2652900" y="4715619"/>
              <a:ext cx="1924050" cy="998"/>
            </a:xfrm>
            <a:prstGeom prst="line">
              <a:avLst/>
            </a:prstGeom>
            <a:noFill/>
            <a:ln w="28575" algn="ctr">
              <a:solidFill>
                <a:srgbClr val="660066"/>
              </a:solidFill>
              <a:round/>
              <a:headEnd/>
              <a:tailEnd/>
            </a:ln>
          </p:spPr>
        </p:cxnSp>
        <p:cxnSp>
          <p:nvCxnSpPr>
            <p:cNvPr id="15370" name="Connecteur droit 11"/>
            <p:cNvCxnSpPr>
              <a:cxnSpLocks noChangeShapeType="1"/>
            </p:cNvCxnSpPr>
            <p:nvPr/>
          </p:nvCxnSpPr>
          <p:spPr bwMode="auto">
            <a:xfrm>
              <a:off x="4538850" y="4715619"/>
              <a:ext cx="295275" cy="0"/>
            </a:xfrm>
            <a:prstGeom prst="line">
              <a:avLst/>
            </a:prstGeom>
            <a:noFill/>
            <a:ln w="28575" algn="ctr">
              <a:solidFill>
                <a:srgbClr val="660066"/>
              </a:solidFill>
              <a:round/>
              <a:headEnd/>
              <a:tailEnd/>
            </a:ln>
          </p:spPr>
        </p:cxnSp>
        <p:cxnSp>
          <p:nvCxnSpPr>
            <p:cNvPr id="15371" name="Connecteur droit 12"/>
            <p:cNvCxnSpPr>
              <a:cxnSpLocks noChangeShapeType="1"/>
              <a:stCxn id="15375" idx="3"/>
            </p:cNvCxnSpPr>
            <p:nvPr/>
          </p:nvCxnSpPr>
          <p:spPr bwMode="auto">
            <a:xfrm flipV="1">
              <a:off x="7573491" y="4715619"/>
              <a:ext cx="361950" cy="998"/>
            </a:xfrm>
            <a:prstGeom prst="line">
              <a:avLst/>
            </a:prstGeom>
            <a:noFill/>
            <a:ln w="28575" algn="ctr">
              <a:solidFill>
                <a:srgbClr val="660066"/>
              </a:solidFill>
              <a:round/>
              <a:headEnd/>
              <a:tailEnd/>
            </a:ln>
          </p:spPr>
        </p:cxnSp>
        <p:cxnSp>
          <p:nvCxnSpPr>
            <p:cNvPr id="15372" name="Connecteur droit 13"/>
            <p:cNvCxnSpPr>
              <a:cxnSpLocks noChangeShapeType="1"/>
            </p:cNvCxnSpPr>
            <p:nvPr/>
          </p:nvCxnSpPr>
          <p:spPr bwMode="auto">
            <a:xfrm>
              <a:off x="6516216" y="4715619"/>
              <a:ext cx="342900" cy="0"/>
            </a:xfrm>
            <a:prstGeom prst="line">
              <a:avLst/>
            </a:prstGeom>
            <a:noFill/>
            <a:ln w="28575" algn="ctr">
              <a:solidFill>
                <a:srgbClr val="660066"/>
              </a:solidFill>
              <a:round/>
              <a:headEnd/>
              <a:tailEnd/>
            </a:ln>
          </p:spPr>
        </p:cxnSp>
        <p:cxnSp>
          <p:nvCxnSpPr>
            <p:cNvPr id="15373" name="Connecteur droit 14"/>
            <p:cNvCxnSpPr>
              <a:cxnSpLocks noChangeShapeType="1"/>
            </p:cNvCxnSpPr>
            <p:nvPr/>
          </p:nvCxnSpPr>
          <p:spPr bwMode="auto">
            <a:xfrm>
              <a:off x="4834125" y="4715619"/>
              <a:ext cx="1538075" cy="0"/>
            </a:xfrm>
            <a:prstGeom prst="line">
              <a:avLst/>
            </a:prstGeom>
            <a:noFill/>
            <a:ln w="28575" algn="ctr">
              <a:solidFill>
                <a:srgbClr val="660066"/>
              </a:solidFill>
              <a:prstDash val="dash"/>
              <a:round/>
              <a:headEnd/>
              <a:tailEnd/>
            </a:ln>
          </p:spPr>
        </p:cxnSp>
        <p:sp>
          <p:nvSpPr>
            <p:cNvPr id="15374" name="Forme libre 15"/>
            <p:cNvSpPr>
              <a:spLocks noChangeArrowheads="1"/>
            </p:cNvSpPr>
            <p:nvPr/>
          </p:nvSpPr>
          <p:spPr bwMode="auto">
            <a:xfrm>
              <a:off x="1795650" y="3925044"/>
              <a:ext cx="857250" cy="800100"/>
            </a:xfrm>
            <a:custGeom>
              <a:avLst/>
              <a:gdLst>
                <a:gd name="T0" fmla="*/ 0 w 628650"/>
                <a:gd name="T1" fmla="*/ 800100 h 893762"/>
                <a:gd name="T2" fmla="*/ 233795 w 628650"/>
                <a:gd name="T3" fmla="*/ 49739 h 893762"/>
                <a:gd name="T4" fmla="*/ 597477 w 628650"/>
                <a:gd name="T5" fmla="*/ 501661 h 893762"/>
                <a:gd name="T6" fmla="*/ 857250 w 628650"/>
                <a:gd name="T7" fmla="*/ 791573 h 893762"/>
                <a:gd name="T8" fmla="*/ 0 60000 65536"/>
                <a:gd name="T9" fmla="*/ 0 60000 65536"/>
                <a:gd name="T10" fmla="*/ 0 60000 65536"/>
                <a:gd name="T11" fmla="*/ 0 60000 65536"/>
                <a:gd name="T12" fmla="*/ 0 w 628650"/>
                <a:gd name="T13" fmla="*/ 0 h 893762"/>
                <a:gd name="T14" fmla="*/ 628650 w 628650"/>
                <a:gd name="T15" fmla="*/ 893762 h 893762"/>
              </a:gdLst>
              <a:ahLst/>
              <a:cxnLst>
                <a:cxn ang="T8">
                  <a:pos x="T0" y="T1"/>
                </a:cxn>
                <a:cxn ang="T9">
                  <a:pos x="T2" y="T3"/>
                </a:cxn>
                <a:cxn ang="T10">
                  <a:pos x="T4" y="T5"/>
                </a:cxn>
                <a:cxn ang="T11">
                  <a:pos x="T6" y="T7"/>
                </a:cxn>
              </a:cxnLst>
              <a:rect l="T12" t="T13" r="T14" b="T15"/>
              <a:pathLst>
                <a:path w="628650" h="893762">
                  <a:moveTo>
                    <a:pt x="0" y="893762"/>
                  </a:moveTo>
                  <a:cubicBezTo>
                    <a:pt x="49212" y="502443"/>
                    <a:pt x="98425" y="111124"/>
                    <a:pt x="171450" y="55562"/>
                  </a:cubicBezTo>
                  <a:cubicBezTo>
                    <a:pt x="244475" y="0"/>
                    <a:pt x="361950" y="422274"/>
                    <a:pt x="438150" y="560387"/>
                  </a:cubicBezTo>
                  <a:cubicBezTo>
                    <a:pt x="514350" y="698500"/>
                    <a:pt x="628650" y="884237"/>
                    <a:pt x="628650" y="884237"/>
                  </a:cubicBezTo>
                </a:path>
              </a:pathLst>
            </a:custGeom>
            <a:noFill/>
            <a:ln w="28575" algn="ctr">
              <a:solidFill>
                <a:srgbClr val="660066"/>
              </a:solidFill>
              <a:round/>
              <a:headEnd/>
              <a:tailEnd/>
            </a:ln>
          </p:spPr>
          <p:txBody>
            <a:bodyPr/>
            <a:lstStyle/>
            <a:p>
              <a:pPr algn="ctr"/>
              <a:endParaRPr lang="fr-FR"/>
            </a:p>
          </p:txBody>
        </p:sp>
        <p:sp>
          <p:nvSpPr>
            <p:cNvPr id="15375" name="Forme libre 16"/>
            <p:cNvSpPr>
              <a:spLocks noChangeArrowheads="1"/>
            </p:cNvSpPr>
            <p:nvPr/>
          </p:nvSpPr>
          <p:spPr bwMode="auto">
            <a:xfrm>
              <a:off x="6868640" y="3925044"/>
              <a:ext cx="704851" cy="800100"/>
            </a:xfrm>
            <a:custGeom>
              <a:avLst/>
              <a:gdLst>
                <a:gd name="T0" fmla="*/ 0 w 628650"/>
                <a:gd name="T1" fmla="*/ 800100 h 893762"/>
                <a:gd name="T2" fmla="*/ 192232 w 628650"/>
                <a:gd name="T3" fmla="*/ 49739 h 893762"/>
                <a:gd name="T4" fmla="*/ 491260 w 628650"/>
                <a:gd name="T5" fmla="*/ 501661 h 893762"/>
                <a:gd name="T6" fmla="*/ 704851 w 628650"/>
                <a:gd name="T7" fmla="*/ 791573 h 893762"/>
                <a:gd name="T8" fmla="*/ 0 60000 65536"/>
                <a:gd name="T9" fmla="*/ 0 60000 65536"/>
                <a:gd name="T10" fmla="*/ 0 60000 65536"/>
                <a:gd name="T11" fmla="*/ 0 60000 65536"/>
                <a:gd name="T12" fmla="*/ 0 w 628650"/>
                <a:gd name="T13" fmla="*/ 0 h 893762"/>
                <a:gd name="T14" fmla="*/ 628650 w 628650"/>
                <a:gd name="T15" fmla="*/ 893762 h 893762"/>
              </a:gdLst>
              <a:ahLst/>
              <a:cxnLst>
                <a:cxn ang="T8">
                  <a:pos x="T0" y="T1"/>
                </a:cxn>
                <a:cxn ang="T9">
                  <a:pos x="T2" y="T3"/>
                </a:cxn>
                <a:cxn ang="T10">
                  <a:pos x="T4" y="T5"/>
                </a:cxn>
                <a:cxn ang="T11">
                  <a:pos x="T6" y="T7"/>
                </a:cxn>
              </a:cxnLst>
              <a:rect l="T12" t="T13" r="T14" b="T15"/>
              <a:pathLst>
                <a:path w="628650" h="893762">
                  <a:moveTo>
                    <a:pt x="0" y="893762"/>
                  </a:moveTo>
                  <a:cubicBezTo>
                    <a:pt x="49212" y="502443"/>
                    <a:pt x="98425" y="111124"/>
                    <a:pt x="171450" y="55562"/>
                  </a:cubicBezTo>
                  <a:cubicBezTo>
                    <a:pt x="244475" y="0"/>
                    <a:pt x="361950" y="422274"/>
                    <a:pt x="438150" y="560387"/>
                  </a:cubicBezTo>
                  <a:cubicBezTo>
                    <a:pt x="514350" y="698500"/>
                    <a:pt x="628650" y="884237"/>
                    <a:pt x="628650" y="884237"/>
                  </a:cubicBezTo>
                </a:path>
              </a:pathLst>
            </a:custGeom>
            <a:noFill/>
            <a:ln w="28575" algn="ctr">
              <a:solidFill>
                <a:srgbClr val="660066"/>
              </a:solidFill>
              <a:round/>
              <a:headEnd/>
              <a:tailEnd/>
            </a:ln>
          </p:spPr>
          <p:txBody>
            <a:bodyPr/>
            <a:lstStyle/>
            <a:p>
              <a:pPr algn="ctr"/>
              <a:endParaRPr lang="fr-FR"/>
            </a:p>
          </p:txBody>
        </p:sp>
        <p:cxnSp>
          <p:nvCxnSpPr>
            <p:cNvPr id="15376" name="Connecteur droit 17"/>
            <p:cNvCxnSpPr>
              <a:cxnSpLocks noChangeShapeType="1"/>
            </p:cNvCxnSpPr>
            <p:nvPr/>
          </p:nvCxnSpPr>
          <p:spPr bwMode="auto">
            <a:xfrm>
              <a:off x="1567050" y="4372719"/>
              <a:ext cx="1123950" cy="0"/>
            </a:xfrm>
            <a:prstGeom prst="line">
              <a:avLst/>
            </a:prstGeom>
            <a:noFill/>
            <a:ln w="19050" algn="ctr">
              <a:solidFill>
                <a:schemeClr val="tx1"/>
              </a:solidFill>
              <a:prstDash val="dash"/>
              <a:round/>
              <a:headEnd/>
              <a:tailEnd/>
            </a:ln>
          </p:spPr>
        </p:cxnSp>
        <p:cxnSp>
          <p:nvCxnSpPr>
            <p:cNvPr id="15377" name="Connecteur droit 18"/>
            <p:cNvCxnSpPr>
              <a:cxnSpLocks noChangeShapeType="1"/>
            </p:cNvCxnSpPr>
            <p:nvPr/>
          </p:nvCxnSpPr>
          <p:spPr bwMode="auto">
            <a:xfrm>
              <a:off x="6592416" y="4372719"/>
              <a:ext cx="1123950" cy="0"/>
            </a:xfrm>
            <a:prstGeom prst="line">
              <a:avLst/>
            </a:prstGeom>
            <a:noFill/>
            <a:ln w="19050" algn="ctr">
              <a:solidFill>
                <a:schemeClr val="tx1"/>
              </a:solidFill>
              <a:prstDash val="dash"/>
              <a:round/>
              <a:headEnd/>
              <a:tailEnd/>
            </a:ln>
          </p:spPr>
        </p:cxnSp>
      </p:grpSp>
      <p:pic>
        <p:nvPicPr>
          <p:cNvPr id="15365" name="Picture 10"/>
          <p:cNvPicPr>
            <a:picLocks noChangeAspect="1" noChangeArrowheads="1"/>
          </p:cNvPicPr>
          <p:nvPr/>
        </p:nvPicPr>
        <p:blipFill>
          <a:blip r:embed="rId4"/>
          <a:srcRect r="49260"/>
          <a:stretch>
            <a:fillRect/>
          </a:stretch>
        </p:blipFill>
        <p:spPr bwMode="auto">
          <a:xfrm>
            <a:off x="725488" y="2132013"/>
            <a:ext cx="8418512" cy="1009650"/>
          </a:xfrm>
          <a:prstGeom prst="rect">
            <a:avLst/>
          </a:prstGeom>
          <a:noFill/>
          <a:ln w="9525">
            <a:noFill/>
            <a:miter lim="800000"/>
            <a:headEnd/>
            <a:tailEnd/>
          </a:ln>
        </p:spPr>
      </p:pic>
      <p:sp>
        <p:nvSpPr>
          <p:cNvPr id="15366" name="ZoneTexte 22"/>
          <p:cNvSpPr txBox="1">
            <a:spLocks noChangeArrowheads="1"/>
          </p:cNvSpPr>
          <p:nvPr/>
        </p:nvSpPr>
        <p:spPr bwMode="auto">
          <a:xfrm>
            <a:off x="4572000" y="6165850"/>
            <a:ext cx="4137025" cy="400050"/>
          </a:xfrm>
          <a:prstGeom prst="rect">
            <a:avLst/>
          </a:prstGeom>
          <a:noFill/>
          <a:ln w="9525">
            <a:noFill/>
            <a:miter lim="800000"/>
            <a:headEnd/>
            <a:tailEnd/>
          </a:ln>
        </p:spPr>
        <p:txBody>
          <a:bodyPr wrap="none">
            <a:spAutoFit/>
          </a:bodyPr>
          <a:lstStyle/>
          <a:p>
            <a:r>
              <a:rPr lang="fr-FR" sz="2000">
                <a:sym typeface="Wingdings" pitchFamily="2" charset="2"/>
              </a:rPr>
              <a:t> Need a ‘’reset’’ between pulses </a:t>
            </a:r>
            <a:endParaRPr lang="fr-FR" sz="200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1"/>
          <p:cNvGrpSpPr/>
          <p:nvPr/>
        </p:nvGrpSpPr>
        <p:grpSpPr>
          <a:xfrm>
            <a:off x="251520" y="3925044"/>
            <a:ext cx="7683921" cy="800100"/>
            <a:chOff x="251520" y="3925044"/>
            <a:chExt cx="7683921" cy="800100"/>
          </a:xfrm>
        </p:grpSpPr>
        <p:sp>
          <p:nvSpPr>
            <p:cNvPr id="177" name="ZoneTexte 176"/>
            <p:cNvSpPr txBox="1"/>
            <p:nvPr/>
          </p:nvSpPr>
          <p:spPr>
            <a:xfrm>
              <a:off x="251520" y="4263479"/>
              <a:ext cx="719610" cy="461665"/>
            </a:xfrm>
            <a:prstGeom prst="rect">
              <a:avLst/>
            </a:prstGeom>
            <a:noFill/>
          </p:spPr>
          <p:txBody>
            <a:bodyPr wrap="square" rtlCol="0">
              <a:spAutoFit/>
            </a:bodyPr>
            <a:lstStyle/>
            <a:p>
              <a:r>
                <a:rPr lang="fr-FR" sz="2400" dirty="0" smtClean="0">
                  <a:solidFill>
                    <a:srgbClr val="660066"/>
                  </a:solidFill>
                </a:rPr>
                <a:t>V</a:t>
              </a:r>
              <a:r>
                <a:rPr lang="fr-FR" sz="2400" dirty="0" smtClean="0"/>
                <a:t>(t)</a:t>
              </a:r>
              <a:endParaRPr lang="fr-FR" sz="2400" baseline="-25000" dirty="0">
                <a:solidFill>
                  <a:srgbClr val="660066"/>
                </a:solidFill>
              </a:endParaRPr>
            </a:p>
          </p:txBody>
        </p:sp>
        <p:cxnSp>
          <p:nvCxnSpPr>
            <p:cNvPr id="230" name="Connecteur droit 229"/>
            <p:cNvCxnSpPr>
              <a:endCxn id="239" idx="0"/>
            </p:cNvCxnSpPr>
            <p:nvPr/>
          </p:nvCxnSpPr>
          <p:spPr bwMode="auto">
            <a:xfrm>
              <a:off x="757425" y="4715619"/>
              <a:ext cx="1038225" cy="0"/>
            </a:xfrm>
            <a:prstGeom prst="line">
              <a:avLst/>
            </a:prstGeom>
            <a:noFill/>
            <a:ln w="28575" cap="flat" cmpd="sng" algn="ctr">
              <a:solidFill>
                <a:srgbClr val="660066"/>
              </a:solidFill>
              <a:prstDash val="solid"/>
              <a:round/>
              <a:headEnd type="none" w="med" len="med"/>
              <a:tailEnd type="none" w="med" len="med"/>
            </a:ln>
            <a:effectLst/>
          </p:spPr>
        </p:cxnSp>
        <p:cxnSp>
          <p:nvCxnSpPr>
            <p:cNvPr id="231" name="Connecteur droit 230"/>
            <p:cNvCxnSpPr>
              <a:stCxn id="239" idx="3"/>
            </p:cNvCxnSpPr>
            <p:nvPr/>
          </p:nvCxnSpPr>
          <p:spPr bwMode="auto">
            <a:xfrm flipV="1">
              <a:off x="2652900" y="4715619"/>
              <a:ext cx="1924050" cy="998"/>
            </a:xfrm>
            <a:prstGeom prst="line">
              <a:avLst/>
            </a:prstGeom>
            <a:noFill/>
            <a:ln w="28575" cap="flat" cmpd="sng" algn="ctr">
              <a:solidFill>
                <a:srgbClr val="660066"/>
              </a:solidFill>
              <a:prstDash val="solid"/>
              <a:round/>
              <a:headEnd type="none" w="med" len="med"/>
              <a:tailEnd type="none" w="med" len="med"/>
            </a:ln>
            <a:effectLst/>
          </p:spPr>
        </p:cxnSp>
        <p:cxnSp>
          <p:nvCxnSpPr>
            <p:cNvPr id="232" name="Connecteur droit 231"/>
            <p:cNvCxnSpPr/>
            <p:nvPr/>
          </p:nvCxnSpPr>
          <p:spPr bwMode="auto">
            <a:xfrm>
              <a:off x="4538850" y="4715619"/>
              <a:ext cx="295275" cy="0"/>
            </a:xfrm>
            <a:prstGeom prst="line">
              <a:avLst/>
            </a:prstGeom>
            <a:noFill/>
            <a:ln w="28575" cap="flat" cmpd="sng" algn="ctr">
              <a:solidFill>
                <a:srgbClr val="660066"/>
              </a:solidFill>
              <a:prstDash val="solid"/>
              <a:round/>
              <a:headEnd type="none" w="med" len="med"/>
              <a:tailEnd type="none" w="med" len="med"/>
            </a:ln>
            <a:effectLst/>
          </p:spPr>
        </p:cxnSp>
        <p:cxnSp>
          <p:nvCxnSpPr>
            <p:cNvPr id="233" name="Connecteur droit 232"/>
            <p:cNvCxnSpPr>
              <a:stCxn id="241" idx="3"/>
            </p:cNvCxnSpPr>
            <p:nvPr/>
          </p:nvCxnSpPr>
          <p:spPr bwMode="auto">
            <a:xfrm flipV="1">
              <a:off x="7573491" y="4715619"/>
              <a:ext cx="361950" cy="998"/>
            </a:xfrm>
            <a:prstGeom prst="line">
              <a:avLst/>
            </a:prstGeom>
            <a:noFill/>
            <a:ln w="28575" cap="flat" cmpd="sng" algn="ctr">
              <a:solidFill>
                <a:srgbClr val="660066"/>
              </a:solidFill>
              <a:prstDash val="solid"/>
              <a:round/>
              <a:headEnd type="none" w="med" len="med"/>
              <a:tailEnd type="none" w="med" len="med"/>
            </a:ln>
            <a:effectLst/>
          </p:spPr>
        </p:cxnSp>
        <p:cxnSp>
          <p:nvCxnSpPr>
            <p:cNvPr id="234" name="Connecteur droit 233"/>
            <p:cNvCxnSpPr/>
            <p:nvPr/>
          </p:nvCxnSpPr>
          <p:spPr bwMode="auto">
            <a:xfrm>
              <a:off x="6516216" y="4715619"/>
              <a:ext cx="342900" cy="0"/>
            </a:xfrm>
            <a:prstGeom prst="line">
              <a:avLst/>
            </a:prstGeom>
            <a:noFill/>
            <a:ln w="28575" cap="flat" cmpd="sng" algn="ctr">
              <a:solidFill>
                <a:srgbClr val="660066"/>
              </a:solidFill>
              <a:prstDash val="solid"/>
              <a:round/>
              <a:headEnd type="none" w="med" len="med"/>
              <a:tailEnd type="none" w="med" len="med"/>
            </a:ln>
            <a:effectLst/>
          </p:spPr>
        </p:cxnSp>
        <p:cxnSp>
          <p:nvCxnSpPr>
            <p:cNvPr id="235" name="Connecteur droit 234"/>
            <p:cNvCxnSpPr/>
            <p:nvPr/>
          </p:nvCxnSpPr>
          <p:spPr bwMode="auto">
            <a:xfrm>
              <a:off x="4834125" y="4715619"/>
              <a:ext cx="1538075" cy="0"/>
            </a:xfrm>
            <a:prstGeom prst="line">
              <a:avLst/>
            </a:prstGeom>
            <a:noFill/>
            <a:ln w="28575" cap="flat" cmpd="sng" algn="ctr">
              <a:solidFill>
                <a:srgbClr val="660066"/>
              </a:solidFill>
              <a:prstDash val="dash"/>
              <a:round/>
              <a:headEnd type="none" w="med" len="med"/>
              <a:tailEnd type="none" w="med" len="med"/>
            </a:ln>
            <a:effectLst/>
          </p:spPr>
        </p:cxnSp>
        <p:sp>
          <p:nvSpPr>
            <p:cNvPr id="239" name="Forme libre 238"/>
            <p:cNvSpPr/>
            <p:nvPr/>
          </p:nvSpPr>
          <p:spPr bwMode="auto">
            <a:xfrm>
              <a:off x="1795650" y="3925044"/>
              <a:ext cx="857250" cy="800100"/>
            </a:xfrm>
            <a:custGeom>
              <a:avLst/>
              <a:gdLst>
                <a:gd name="connsiteX0" fmla="*/ 0 w 628650"/>
                <a:gd name="connsiteY0" fmla="*/ 893762 h 893762"/>
                <a:gd name="connsiteX1" fmla="*/ 171450 w 628650"/>
                <a:gd name="connsiteY1" fmla="*/ 55562 h 893762"/>
                <a:gd name="connsiteX2" fmla="*/ 438150 w 628650"/>
                <a:gd name="connsiteY2" fmla="*/ 560387 h 893762"/>
                <a:gd name="connsiteX3" fmla="*/ 628650 w 628650"/>
                <a:gd name="connsiteY3" fmla="*/ 884237 h 893762"/>
              </a:gdLst>
              <a:ahLst/>
              <a:cxnLst>
                <a:cxn ang="0">
                  <a:pos x="connsiteX0" y="connsiteY0"/>
                </a:cxn>
                <a:cxn ang="0">
                  <a:pos x="connsiteX1" y="connsiteY1"/>
                </a:cxn>
                <a:cxn ang="0">
                  <a:pos x="connsiteX2" y="connsiteY2"/>
                </a:cxn>
                <a:cxn ang="0">
                  <a:pos x="connsiteX3" y="connsiteY3"/>
                </a:cxn>
              </a:cxnLst>
              <a:rect l="l" t="t" r="r" b="b"/>
              <a:pathLst>
                <a:path w="628650" h="893762">
                  <a:moveTo>
                    <a:pt x="0" y="893762"/>
                  </a:moveTo>
                  <a:cubicBezTo>
                    <a:pt x="49212" y="502443"/>
                    <a:pt x="98425" y="111124"/>
                    <a:pt x="171450" y="55562"/>
                  </a:cubicBezTo>
                  <a:cubicBezTo>
                    <a:pt x="244475" y="0"/>
                    <a:pt x="361950" y="422274"/>
                    <a:pt x="438150" y="560387"/>
                  </a:cubicBezTo>
                  <a:cubicBezTo>
                    <a:pt x="514350" y="698500"/>
                    <a:pt x="628650" y="884237"/>
                    <a:pt x="628650" y="884237"/>
                  </a:cubicBezTo>
                </a:path>
              </a:pathLst>
            </a:custGeom>
            <a:noFill/>
            <a:ln w="28575" cap="flat" cmpd="sng" algn="ctr">
              <a:solidFill>
                <a:srgbClr val="66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241" name="Forme libre 240"/>
            <p:cNvSpPr/>
            <p:nvPr/>
          </p:nvSpPr>
          <p:spPr bwMode="auto">
            <a:xfrm>
              <a:off x="6868640" y="3925044"/>
              <a:ext cx="704851" cy="800100"/>
            </a:xfrm>
            <a:custGeom>
              <a:avLst/>
              <a:gdLst>
                <a:gd name="connsiteX0" fmla="*/ 0 w 628650"/>
                <a:gd name="connsiteY0" fmla="*/ 893762 h 893762"/>
                <a:gd name="connsiteX1" fmla="*/ 171450 w 628650"/>
                <a:gd name="connsiteY1" fmla="*/ 55562 h 893762"/>
                <a:gd name="connsiteX2" fmla="*/ 438150 w 628650"/>
                <a:gd name="connsiteY2" fmla="*/ 560387 h 893762"/>
                <a:gd name="connsiteX3" fmla="*/ 628650 w 628650"/>
                <a:gd name="connsiteY3" fmla="*/ 884237 h 893762"/>
              </a:gdLst>
              <a:ahLst/>
              <a:cxnLst>
                <a:cxn ang="0">
                  <a:pos x="connsiteX0" y="connsiteY0"/>
                </a:cxn>
                <a:cxn ang="0">
                  <a:pos x="connsiteX1" y="connsiteY1"/>
                </a:cxn>
                <a:cxn ang="0">
                  <a:pos x="connsiteX2" y="connsiteY2"/>
                </a:cxn>
                <a:cxn ang="0">
                  <a:pos x="connsiteX3" y="connsiteY3"/>
                </a:cxn>
              </a:cxnLst>
              <a:rect l="l" t="t" r="r" b="b"/>
              <a:pathLst>
                <a:path w="628650" h="893762">
                  <a:moveTo>
                    <a:pt x="0" y="893762"/>
                  </a:moveTo>
                  <a:cubicBezTo>
                    <a:pt x="49212" y="502443"/>
                    <a:pt x="98425" y="111124"/>
                    <a:pt x="171450" y="55562"/>
                  </a:cubicBezTo>
                  <a:cubicBezTo>
                    <a:pt x="244475" y="0"/>
                    <a:pt x="361950" y="422274"/>
                    <a:pt x="438150" y="560387"/>
                  </a:cubicBezTo>
                  <a:cubicBezTo>
                    <a:pt x="514350" y="698500"/>
                    <a:pt x="628650" y="884237"/>
                    <a:pt x="628650" y="884237"/>
                  </a:cubicBezTo>
                </a:path>
              </a:pathLst>
            </a:custGeom>
            <a:noFill/>
            <a:ln w="28575" cap="flat" cmpd="sng" algn="ctr">
              <a:solidFill>
                <a:srgbClr val="66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cxnSp>
          <p:nvCxnSpPr>
            <p:cNvPr id="244" name="Connecteur droit 243"/>
            <p:cNvCxnSpPr/>
            <p:nvPr/>
          </p:nvCxnSpPr>
          <p:spPr bwMode="auto">
            <a:xfrm>
              <a:off x="1567050" y="4372719"/>
              <a:ext cx="1123950" cy="0"/>
            </a:xfrm>
            <a:prstGeom prst="line">
              <a:avLst/>
            </a:prstGeom>
            <a:noFill/>
            <a:ln w="19050" cap="flat" cmpd="sng" algn="ctr">
              <a:solidFill>
                <a:schemeClr val="tx1"/>
              </a:solidFill>
              <a:prstDash val="dash"/>
              <a:round/>
              <a:headEnd type="none" w="med" len="med"/>
              <a:tailEnd type="none" w="med" len="med"/>
            </a:ln>
            <a:effectLst/>
          </p:spPr>
        </p:cxnSp>
        <p:cxnSp>
          <p:nvCxnSpPr>
            <p:cNvPr id="245" name="Connecteur droit 244"/>
            <p:cNvCxnSpPr/>
            <p:nvPr/>
          </p:nvCxnSpPr>
          <p:spPr bwMode="auto">
            <a:xfrm>
              <a:off x="6592416" y="4372719"/>
              <a:ext cx="1123950" cy="0"/>
            </a:xfrm>
            <a:prstGeom prst="line">
              <a:avLst/>
            </a:prstGeom>
            <a:noFill/>
            <a:ln w="19050" cap="flat" cmpd="sng" algn="ctr">
              <a:solidFill>
                <a:schemeClr val="tx1"/>
              </a:solidFill>
              <a:prstDash val="dash"/>
              <a:round/>
              <a:headEnd type="none" w="med" len="med"/>
              <a:tailEnd type="none" w="med" len="med"/>
            </a:ln>
            <a:effectLst/>
          </p:spPr>
        </p:cxnSp>
      </p:grpSp>
      <p:sp>
        <p:nvSpPr>
          <p:cNvPr id="61" name="Titre 1"/>
          <p:cNvSpPr>
            <a:spLocks noGrp="1"/>
          </p:cNvSpPr>
          <p:nvPr>
            <p:ph type="title"/>
          </p:nvPr>
        </p:nvSpPr>
        <p:spPr bwMode="auto">
          <a:xfrm>
            <a:off x="0" y="0"/>
            <a:ext cx="9144000" cy="800100"/>
          </a:xfrm>
          <a:prstGeom prst="rect">
            <a:avLst/>
          </a:prstGeom>
          <a:no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3000" b="1" i="0" u="none" strike="noStrike" kern="0" cap="none" spc="0" normalizeH="0" baseline="0" noProof="0" dirty="0" smtClean="0">
                <a:ln>
                  <a:noFill/>
                </a:ln>
                <a:solidFill>
                  <a:srgbClr val="0000FF"/>
                </a:solidFill>
                <a:effectLst/>
                <a:uLnTx/>
                <a:uFillTx/>
                <a:latin typeface="Arial"/>
              </a:rPr>
              <a:t>MEASURING THE SWITCHING PROBABILITY</a:t>
            </a:r>
            <a:endParaRPr kumimoji="0" lang="fr-FR" sz="3000" b="1" i="0" u="none" strike="noStrike" kern="0" cap="none" spc="0" normalizeH="0" baseline="0" noProof="0" dirty="0">
              <a:ln>
                <a:noFill/>
              </a:ln>
              <a:solidFill>
                <a:srgbClr val="0000FF"/>
              </a:solidFill>
              <a:effectLst/>
              <a:uLnTx/>
              <a:uFillTx/>
              <a:latin typeface="Arial"/>
            </a:endParaRPr>
          </a:p>
        </p:txBody>
      </p:sp>
      <p:grpSp>
        <p:nvGrpSpPr>
          <p:cNvPr id="3" name="Group 110"/>
          <p:cNvGrpSpPr/>
          <p:nvPr/>
        </p:nvGrpSpPr>
        <p:grpSpPr>
          <a:xfrm>
            <a:off x="467544" y="1988840"/>
            <a:ext cx="8352927" cy="1383353"/>
            <a:chOff x="467544" y="1658262"/>
            <a:chExt cx="8352927" cy="1713931"/>
          </a:xfrm>
        </p:grpSpPr>
        <p:grpSp>
          <p:nvGrpSpPr>
            <p:cNvPr id="4" name="Groupe 3"/>
            <p:cNvGrpSpPr/>
            <p:nvPr/>
          </p:nvGrpSpPr>
          <p:grpSpPr>
            <a:xfrm>
              <a:off x="1790236" y="2220193"/>
              <a:ext cx="1016306" cy="1152000"/>
              <a:chOff x="4010932" y="3185914"/>
              <a:chExt cx="1331999" cy="1152000"/>
            </a:xfrm>
          </p:grpSpPr>
          <p:cxnSp>
            <p:nvCxnSpPr>
              <p:cNvPr id="91" name="Connecteur droit 30"/>
              <p:cNvCxnSpPr/>
              <p:nvPr/>
            </p:nvCxnSpPr>
            <p:spPr bwMode="auto">
              <a:xfrm rot="5400000" flipH="1" flipV="1">
                <a:off x="3434932" y="3761914"/>
                <a:ext cx="1152000" cy="0"/>
              </a:xfrm>
              <a:prstGeom prst="line">
                <a:avLst/>
              </a:prstGeom>
              <a:noFill/>
              <a:ln w="28575" cap="flat" cmpd="sng" algn="ctr">
                <a:solidFill>
                  <a:srgbClr val="FF0000"/>
                </a:solidFill>
                <a:prstDash val="solid"/>
                <a:round/>
                <a:headEnd type="none" w="med" len="med"/>
                <a:tailEnd type="none" w="med" len="med"/>
              </a:ln>
              <a:effectLst/>
            </p:spPr>
          </p:cxnSp>
          <p:cxnSp>
            <p:nvCxnSpPr>
              <p:cNvPr id="92" name="Connecteur droit 39"/>
              <p:cNvCxnSpPr/>
              <p:nvPr/>
            </p:nvCxnSpPr>
            <p:spPr bwMode="auto">
              <a:xfrm>
                <a:off x="4014283" y="3194574"/>
                <a:ext cx="250771" cy="0"/>
              </a:xfrm>
              <a:prstGeom prst="line">
                <a:avLst/>
              </a:prstGeom>
              <a:noFill/>
              <a:ln w="28575" cap="flat" cmpd="sng" algn="ctr">
                <a:solidFill>
                  <a:srgbClr val="FF0000"/>
                </a:solidFill>
                <a:prstDash val="solid"/>
                <a:round/>
                <a:headEnd type="none" w="med" len="med"/>
                <a:tailEnd type="none" w="med" len="med"/>
              </a:ln>
              <a:effectLst/>
            </p:spPr>
          </p:cxnSp>
          <p:cxnSp>
            <p:nvCxnSpPr>
              <p:cNvPr id="93" name="Connecteur droit 41"/>
              <p:cNvCxnSpPr/>
              <p:nvPr/>
            </p:nvCxnSpPr>
            <p:spPr bwMode="auto">
              <a:xfrm>
                <a:off x="4259556" y="3194572"/>
                <a:ext cx="0" cy="451724"/>
              </a:xfrm>
              <a:prstGeom prst="line">
                <a:avLst/>
              </a:prstGeom>
              <a:noFill/>
              <a:ln w="28575" cap="flat" cmpd="sng" algn="ctr">
                <a:solidFill>
                  <a:srgbClr val="FF0000"/>
                </a:solidFill>
                <a:prstDash val="solid"/>
                <a:round/>
                <a:headEnd type="none" w="med" len="med"/>
                <a:tailEnd type="none" w="med" len="med"/>
              </a:ln>
              <a:effectLst/>
            </p:spPr>
          </p:cxnSp>
          <p:cxnSp>
            <p:nvCxnSpPr>
              <p:cNvPr id="94" name="Connecteur droit 42"/>
              <p:cNvCxnSpPr/>
              <p:nvPr/>
            </p:nvCxnSpPr>
            <p:spPr bwMode="auto">
              <a:xfrm>
                <a:off x="4254485" y="3646294"/>
                <a:ext cx="1074730" cy="0"/>
              </a:xfrm>
              <a:prstGeom prst="line">
                <a:avLst/>
              </a:prstGeom>
              <a:noFill/>
              <a:ln w="28575" cap="flat" cmpd="sng" algn="ctr">
                <a:solidFill>
                  <a:srgbClr val="FF0000"/>
                </a:solidFill>
                <a:prstDash val="solid"/>
                <a:round/>
                <a:headEnd type="none" w="med" len="med"/>
                <a:tailEnd type="none" w="med" len="med"/>
              </a:ln>
              <a:effectLst/>
            </p:spPr>
          </p:cxnSp>
          <p:cxnSp>
            <p:nvCxnSpPr>
              <p:cNvPr id="95" name="Connecteur droit 43"/>
              <p:cNvCxnSpPr/>
              <p:nvPr/>
            </p:nvCxnSpPr>
            <p:spPr bwMode="auto">
              <a:xfrm rot="5400000">
                <a:off x="4997331" y="3979981"/>
                <a:ext cx="691200" cy="0"/>
              </a:xfrm>
              <a:prstGeom prst="line">
                <a:avLst/>
              </a:prstGeom>
              <a:noFill/>
              <a:ln w="28575" cap="flat" cmpd="sng" algn="ctr">
                <a:solidFill>
                  <a:srgbClr val="FF0000"/>
                </a:solidFill>
                <a:prstDash val="solid"/>
                <a:round/>
                <a:headEnd type="none" w="med" len="med"/>
                <a:tailEnd type="none" w="med" len="med"/>
              </a:ln>
              <a:effectLst/>
            </p:spPr>
          </p:cxnSp>
        </p:grpSp>
        <p:cxnSp>
          <p:nvCxnSpPr>
            <p:cNvPr id="59" name="Connecteur droit 44"/>
            <p:cNvCxnSpPr/>
            <p:nvPr/>
          </p:nvCxnSpPr>
          <p:spPr bwMode="auto">
            <a:xfrm>
              <a:off x="467544" y="3357566"/>
              <a:ext cx="970105" cy="0"/>
            </a:xfrm>
            <a:prstGeom prst="line">
              <a:avLst/>
            </a:prstGeom>
            <a:noFill/>
            <a:ln w="28575" cap="flat" cmpd="sng" algn="ctr">
              <a:solidFill>
                <a:srgbClr val="FF0000"/>
              </a:solidFill>
              <a:prstDash val="solid"/>
              <a:round/>
              <a:headEnd type="none" w="med" len="med"/>
              <a:tailEnd type="none" w="med" len="med"/>
            </a:ln>
            <a:effectLst/>
          </p:spPr>
        </p:cxnSp>
        <p:cxnSp>
          <p:nvCxnSpPr>
            <p:cNvPr id="69" name="Connecteur droit 51"/>
            <p:cNvCxnSpPr/>
            <p:nvPr/>
          </p:nvCxnSpPr>
          <p:spPr bwMode="auto">
            <a:xfrm>
              <a:off x="1331640" y="3358546"/>
              <a:ext cx="462482" cy="0"/>
            </a:xfrm>
            <a:prstGeom prst="line">
              <a:avLst/>
            </a:prstGeom>
            <a:noFill/>
            <a:ln w="28575" cap="flat" cmpd="sng" algn="ctr">
              <a:solidFill>
                <a:srgbClr val="FF0000"/>
              </a:solidFill>
              <a:prstDash val="solid"/>
              <a:round/>
              <a:headEnd type="none" w="med" len="med"/>
              <a:tailEnd type="none" w="med" len="med"/>
            </a:ln>
            <a:effectLst/>
          </p:spPr>
        </p:cxnSp>
        <p:cxnSp>
          <p:nvCxnSpPr>
            <p:cNvPr id="70" name="Connecteur droit 53"/>
            <p:cNvCxnSpPr/>
            <p:nvPr/>
          </p:nvCxnSpPr>
          <p:spPr bwMode="auto">
            <a:xfrm>
              <a:off x="2804893" y="3354690"/>
              <a:ext cx="321696" cy="0"/>
            </a:xfrm>
            <a:prstGeom prst="line">
              <a:avLst/>
            </a:prstGeom>
            <a:noFill/>
            <a:ln w="28575" cap="flat" cmpd="sng" algn="ctr">
              <a:solidFill>
                <a:srgbClr val="FF0000"/>
              </a:solidFill>
              <a:prstDash val="solid"/>
              <a:round/>
              <a:headEnd type="none" w="med" len="med"/>
              <a:tailEnd type="none" w="med" len="med"/>
            </a:ln>
            <a:effectLst/>
          </p:spPr>
        </p:cxnSp>
        <p:sp>
          <p:nvSpPr>
            <p:cNvPr id="71" name="TextBox 45"/>
            <p:cNvSpPr txBox="1"/>
            <p:nvPr/>
          </p:nvSpPr>
          <p:spPr>
            <a:xfrm>
              <a:off x="1619672" y="1658262"/>
              <a:ext cx="551801" cy="338554"/>
            </a:xfrm>
            <a:prstGeom prst="rect">
              <a:avLst/>
            </a:prstGeom>
            <a:noFill/>
          </p:spPr>
          <p:txBody>
            <a:bodyPr wrap="square">
              <a:spAutoFit/>
            </a:bodyPr>
            <a:lstStyle/>
            <a:p>
              <a:pPr>
                <a:defRPr/>
              </a:pPr>
              <a:r>
                <a:rPr lang="fr-FR" sz="1600" dirty="0" smtClean="0">
                  <a:latin typeface="+mn-lt"/>
                </a:rPr>
                <a:t>1µs</a:t>
              </a:r>
              <a:endParaRPr lang="fr-FR" sz="1600" dirty="0">
                <a:latin typeface="+mn-lt"/>
              </a:endParaRPr>
            </a:p>
          </p:txBody>
        </p:sp>
        <p:cxnSp>
          <p:nvCxnSpPr>
            <p:cNvPr id="72" name="Connecteur droit avec flèche 73"/>
            <p:cNvCxnSpPr/>
            <p:nvPr/>
          </p:nvCxnSpPr>
          <p:spPr bwMode="auto">
            <a:xfrm>
              <a:off x="1777302" y="2104340"/>
              <a:ext cx="216595" cy="1588"/>
            </a:xfrm>
            <a:prstGeom prst="straightConnector1">
              <a:avLst/>
            </a:prstGeom>
            <a:noFill/>
            <a:ln w="19050" cap="flat" cmpd="sng" algn="ctr">
              <a:solidFill>
                <a:schemeClr val="tx1"/>
              </a:solidFill>
              <a:prstDash val="solid"/>
              <a:round/>
              <a:headEnd type="arrow" w="sm" len="sm"/>
              <a:tailEnd type="arrow" w="sm" len="sm"/>
            </a:ln>
            <a:effectLst/>
          </p:spPr>
        </p:cxnSp>
        <p:cxnSp>
          <p:nvCxnSpPr>
            <p:cNvPr id="77" name="Connecteur droit 44"/>
            <p:cNvCxnSpPr/>
            <p:nvPr/>
          </p:nvCxnSpPr>
          <p:spPr bwMode="auto">
            <a:xfrm>
              <a:off x="3105217" y="3355119"/>
              <a:ext cx="1178751" cy="0"/>
            </a:xfrm>
            <a:prstGeom prst="line">
              <a:avLst/>
            </a:prstGeom>
            <a:noFill/>
            <a:ln w="28575" cap="flat" cmpd="sng" algn="ctr">
              <a:solidFill>
                <a:srgbClr val="FF0000"/>
              </a:solidFill>
              <a:prstDash val="solid"/>
              <a:round/>
              <a:headEnd type="none" w="med" len="med"/>
              <a:tailEnd type="none" w="med" len="med"/>
            </a:ln>
            <a:effectLst/>
          </p:spPr>
        </p:cxnSp>
        <p:cxnSp>
          <p:nvCxnSpPr>
            <p:cNvPr id="80" name="Connecteur droit 51"/>
            <p:cNvCxnSpPr/>
            <p:nvPr/>
          </p:nvCxnSpPr>
          <p:spPr bwMode="auto">
            <a:xfrm>
              <a:off x="4151738" y="3356099"/>
              <a:ext cx="280057" cy="0"/>
            </a:xfrm>
            <a:prstGeom prst="line">
              <a:avLst/>
            </a:prstGeom>
            <a:noFill/>
            <a:ln w="28575" cap="flat" cmpd="sng" algn="ctr">
              <a:solidFill>
                <a:srgbClr val="FF0000"/>
              </a:solidFill>
              <a:prstDash val="solid"/>
              <a:round/>
              <a:headEnd type="none" w="med" len="med"/>
              <a:tailEnd type="none" w="med" len="med"/>
            </a:ln>
            <a:effectLst/>
          </p:spPr>
        </p:cxnSp>
        <p:cxnSp>
          <p:nvCxnSpPr>
            <p:cNvPr id="82" name="Connecteur droit avec flèche 82"/>
            <p:cNvCxnSpPr/>
            <p:nvPr/>
          </p:nvCxnSpPr>
          <p:spPr bwMode="auto">
            <a:xfrm rot="5400000">
              <a:off x="1333620" y="2798034"/>
              <a:ext cx="1127789" cy="12451"/>
            </a:xfrm>
            <a:prstGeom prst="straightConnector1">
              <a:avLst/>
            </a:prstGeom>
            <a:noFill/>
            <a:ln w="19050" cap="flat" cmpd="sng" algn="ctr">
              <a:solidFill>
                <a:schemeClr val="tx1"/>
              </a:solidFill>
              <a:prstDash val="solid"/>
              <a:round/>
              <a:headEnd type="arrow"/>
              <a:tailEnd type="arrow"/>
            </a:ln>
            <a:effectLst/>
          </p:spPr>
        </p:cxnSp>
        <p:sp>
          <p:nvSpPr>
            <p:cNvPr id="83" name="ZoneTexte 84"/>
            <p:cNvSpPr txBox="1"/>
            <p:nvPr/>
          </p:nvSpPr>
          <p:spPr>
            <a:xfrm>
              <a:off x="1835696" y="2713264"/>
              <a:ext cx="448454" cy="461664"/>
            </a:xfrm>
            <a:prstGeom prst="rect">
              <a:avLst/>
            </a:prstGeom>
            <a:noFill/>
          </p:spPr>
          <p:txBody>
            <a:bodyPr wrap="square" rtlCol="0">
              <a:spAutoFit/>
            </a:bodyPr>
            <a:lstStyle/>
            <a:p>
              <a:r>
                <a:rPr lang="fr-FR" dirty="0" smtClean="0">
                  <a:solidFill>
                    <a:srgbClr val="FF0000"/>
                  </a:solidFill>
                </a:rPr>
                <a:t>s</a:t>
              </a:r>
              <a:r>
                <a:rPr lang="fr-FR" dirty="0" smtClean="0">
                  <a:solidFill>
                    <a:srgbClr val="008000"/>
                  </a:solidFill>
                </a:rPr>
                <a:t>I</a:t>
              </a:r>
              <a:r>
                <a:rPr lang="fr-FR" baseline="-25000" dirty="0" smtClean="0">
                  <a:solidFill>
                    <a:srgbClr val="008000"/>
                  </a:solidFill>
                </a:rPr>
                <a:t>0</a:t>
              </a:r>
              <a:endParaRPr lang="fr-FR" baseline="-25000" dirty="0">
                <a:solidFill>
                  <a:srgbClr val="008000"/>
                </a:solidFill>
              </a:endParaRPr>
            </a:p>
          </p:txBody>
        </p:sp>
        <p:grpSp>
          <p:nvGrpSpPr>
            <p:cNvPr id="5" name="Groupe 54"/>
            <p:cNvGrpSpPr/>
            <p:nvPr/>
          </p:nvGrpSpPr>
          <p:grpSpPr>
            <a:xfrm>
              <a:off x="4431795" y="2211985"/>
              <a:ext cx="1016306" cy="1152000"/>
              <a:chOff x="4010932" y="3185914"/>
              <a:chExt cx="1331999" cy="1152000"/>
            </a:xfrm>
          </p:grpSpPr>
          <p:cxnSp>
            <p:nvCxnSpPr>
              <p:cNvPr id="86" name="Connecteur droit 55"/>
              <p:cNvCxnSpPr/>
              <p:nvPr/>
            </p:nvCxnSpPr>
            <p:spPr bwMode="auto">
              <a:xfrm rot="5400000" flipH="1" flipV="1">
                <a:off x="3434932" y="3761914"/>
                <a:ext cx="1152000" cy="0"/>
              </a:xfrm>
              <a:prstGeom prst="line">
                <a:avLst/>
              </a:prstGeom>
              <a:noFill/>
              <a:ln w="28575" cap="flat" cmpd="sng" algn="ctr">
                <a:solidFill>
                  <a:srgbClr val="FF0000"/>
                </a:solidFill>
                <a:prstDash val="solid"/>
                <a:round/>
                <a:headEnd type="none" w="med" len="med"/>
                <a:tailEnd type="none" w="med" len="med"/>
              </a:ln>
              <a:effectLst/>
            </p:spPr>
          </p:cxnSp>
          <p:cxnSp>
            <p:nvCxnSpPr>
              <p:cNvPr id="87" name="Connecteur droit 56"/>
              <p:cNvCxnSpPr/>
              <p:nvPr/>
            </p:nvCxnSpPr>
            <p:spPr bwMode="auto">
              <a:xfrm>
                <a:off x="4014283" y="3194574"/>
                <a:ext cx="250771" cy="0"/>
              </a:xfrm>
              <a:prstGeom prst="line">
                <a:avLst/>
              </a:prstGeom>
              <a:noFill/>
              <a:ln w="28575" cap="flat" cmpd="sng" algn="ctr">
                <a:solidFill>
                  <a:srgbClr val="FF0000"/>
                </a:solidFill>
                <a:prstDash val="solid"/>
                <a:round/>
                <a:headEnd type="none" w="med" len="med"/>
                <a:tailEnd type="none" w="med" len="med"/>
              </a:ln>
              <a:effectLst/>
            </p:spPr>
          </p:cxnSp>
          <p:cxnSp>
            <p:nvCxnSpPr>
              <p:cNvPr id="88" name="Connecteur droit 57"/>
              <p:cNvCxnSpPr/>
              <p:nvPr/>
            </p:nvCxnSpPr>
            <p:spPr bwMode="auto">
              <a:xfrm>
                <a:off x="4259556" y="3194572"/>
                <a:ext cx="0" cy="451724"/>
              </a:xfrm>
              <a:prstGeom prst="line">
                <a:avLst/>
              </a:prstGeom>
              <a:noFill/>
              <a:ln w="28575" cap="flat" cmpd="sng" algn="ctr">
                <a:solidFill>
                  <a:srgbClr val="FF0000"/>
                </a:solidFill>
                <a:prstDash val="solid"/>
                <a:round/>
                <a:headEnd type="none" w="med" len="med"/>
                <a:tailEnd type="none" w="med" len="med"/>
              </a:ln>
              <a:effectLst/>
            </p:spPr>
          </p:cxnSp>
          <p:cxnSp>
            <p:nvCxnSpPr>
              <p:cNvPr id="89" name="Connecteur droit 58"/>
              <p:cNvCxnSpPr/>
              <p:nvPr/>
            </p:nvCxnSpPr>
            <p:spPr bwMode="auto">
              <a:xfrm>
                <a:off x="4254485" y="3646294"/>
                <a:ext cx="1074730" cy="0"/>
              </a:xfrm>
              <a:prstGeom prst="line">
                <a:avLst/>
              </a:prstGeom>
              <a:noFill/>
              <a:ln w="28575" cap="flat" cmpd="sng" algn="ctr">
                <a:solidFill>
                  <a:srgbClr val="FF0000"/>
                </a:solidFill>
                <a:prstDash val="solid"/>
                <a:round/>
                <a:headEnd type="none" w="med" len="med"/>
                <a:tailEnd type="none" w="med" len="med"/>
              </a:ln>
              <a:effectLst/>
            </p:spPr>
          </p:cxnSp>
          <p:cxnSp>
            <p:nvCxnSpPr>
              <p:cNvPr id="90" name="Connecteur droit 60"/>
              <p:cNvCxnSpPr/>
              <p:nvPr/>
            </p:nvCxnSpPr>
            <p:spPr bwMode="auto">
              <a:xfrm rot="5400000">
                <a:off x="4997331" y="3979981"/>
                <a:ext cx="691200" cy="0"/>
              </a:xfrm>
              <a:prstGeom prst="line">
                <a:avLst/>
              </a:prstGeom>
              <a:noFill/>
              <a:ln w="28575" cap="flat" cmpd="sng" algn="ctr">
                <a:solidFill>
                  <a:srgbClr val="FF0000"/>
                </a:solidFill>
                <a:prstDash val="solid"/>
                <a:round/>
                <a:headEnd type="none" w="med" len="med"/>
                <a:tailEnd type="none" w="med" len="med"/>
              </a:ln>
              <a:effectLst/>
            </p:spPr>
          </p:cxnSp>
        </p:grpSp>
        <p:cxnSp>
          <p:nvCxnSpPr>
            <p:cNvPr id="85" name="Connecteur droit 51"/>
            <p:cNvCxnSpPr/>
            <p:nvPr/>
          </p:nvCxnSpPr>
          <p:spPr bwMode="auto">
            <a:xfrm>
              <a:off x="5448335" y="3339281"/>
              <a:ext cx="992583" cy="0"/>
            </a:xfrm>
            <a:prstGeom prst="line">
              <a:avLst/>
            </a:prstGeom>
            <a:noFill/>
            <a:ln w="28575" cap="flat" cmpd="sng" algn="ctr">
              <a:solidFill>
                <a:srgbClr val="FF0000"/>
              </a:solidFill>
              <a:prstDash val="dash"/>
              <a:round/>
              <a:headEnd type="none" w="med" len="med"/>
              <a:tailEnd type="none" w="med" len="med"/>
            </a:ln>
            <a:effectLst/>
          </p:spPr>
        </p:cxnSp>
        <p:grpSp>
          <p:nvGrpSpPr>
            <p:cNvPr id="6" name="Group 106"/>
            <p:cNvGrpSpPr/>
            <p:nvPr/>
          </p:nvGrpSpPr>
          <p:grpSpPr>
            <a:xfrm>
              <a:off x="6531292" y="2189133"/>
              <a:ext cx="2289179" cy="1152000"/>
              <a:chOff x="7908440" y="2189133"/>
              <a:chExt cx="3000264" cy="1152000"/>
            </a:xfrm>
          </p:grpSpPr>
          <p:cxnSp>
            <p:nvCxnSpPr>
              <p:cNvPr id="98" name="Connecteur droit 51"/>
              <p:cNvCxnSpPr/>
              <p:nvPr/>
            </p:nvCxnSpPr>
            <p:spPr bwMode="auto">
              <a:xfrm>
                <a:off x="7908440" y="3333247"/>
                <a:ext cx="367051" cy="0"/>
              </a:xfrm>
              <a:prstGeom prst="line">
                <a:avLst/>
              </a:prstGeom>
              <a:noFill/>
              <a:ln w="28575" cap="flat" cmpd="sng" algn="ctr">
                <a:solidFill>
                  <a:srgbClr val="FF0000"/>
                </a:solidFill>
                <a:prstDash val="solid"/>
                <a:round/>
                <a:headEnd type="none" w="med" len="med"/>
                <a:tailEnd type="none" w="med" len="med"/>
              </a:ln>
              <a:effectLst/>
            </p:spPr>
          </p:cxnSp>
          <p:grpSp>
            <p:nvGrpSpPr>
              <p:cNvPr id="7" name="Groupe 54"/>
              <p:cNvGrpSpPr/>
              <p:nvPr/>
            </p:nvGrpSpPr>
            <p:grpSpPr>
              <a:xfrm>
                <a:off x="8275491" y="2189133"/>
                <a:ext cx="1331999" cy="1152000"/>
                <a:chOff x="4010932" y="3185914"/>
                <a:chExt cx="1331999" cy="1152000"/>
              </a:xfrm>
            </p:grpSpPr>
            <p:cxnSp>
              <p:nvCxnSpPr>
                <p:cNvPr id="101" name="Connecteur droit 55"/>
                <p:cNvCxnSpPr/>
                <p:nvPr/>
              </p:nvCxnSpPr>
              <p:spPr bwMode="auto">
                <a:xfrm rot="5400000" flipH="1" flipV="1">
                  <a:off x="3434932" y="3761914"/>
                  <a:ext cx="1152000" cy="0"/>
                </a:xfrm>
                <a:prstGeom prst="line">
                  <a:avLst/>
                </a:prstGeom>
                <a:noFill/>
                <a:ln w="28575" cap="flat" cmpd="sng" algn="ctr">
                  <a:solidFill>
                    <a:srgbClr val="FF0000"/>
                  </a:solidFill>
                  <a:prstDash val="solid"/>
                  <a:round/>
                  <a:headEnd type="none" w="med" len="med"/>
                  <a:tailEnd type="none" w="med" len="med"/>
                </a:ln>
                <a:effectLst/>
              </p:spPr>
            </p:cxnSp>
            <p:cxnSp>
              <p:nvCxnSpPr>
                <p:cNvPr id="102" name="Connecteur droit 56"/>
                <p:cNvCxnSpPr/>
                <p:nvPr/>
              </p:nvCxnSpPr>
              <p:spPr bwMode="auto">
                <a:xfrm>
                  <a:off x="4014283" y="3194574"/>
                  <a:ext cx="250771" cy="0"/>
                </a:xfrm>
                <a:prstGeom prst="line">
                  <a:avLst/>
                </a:prstGeom>
                <a:noFill/>
                <a:ln w="28575" cap="flat" cmpd="sng" algn="ctr">
                  <a:solidFill>
                    <a:srgbClr val="FF0000"/>
                  </a:solidFill>
                  <a:prstDash val="solid"/>
                  <a:round/>
                  <a:headEnd type="none" w="med" len="med"/>
                  <a:tailEnd type="none" w="med" len="med"/>
                </a:ln>
                <a:effectLst/>
              </p:spPr>
            </p:cxnSp>
            <p:cxnSp>
              <p:nvCxnSpPr>
                <p:cNvPr id="103" name="Connecteur droit 57"/>
                <p:cNvCxnSpPr/>
                <p:nvPr/>
              </p:nvCxnSpPr>
              <p:spPr bwMode="auto">
                <a:xfrm>
                  <a:off x="4259556" y="3194572"/>
                  <a:ext cx="0" cy="451724"/>
                </a:xfrm>
                <a:prstGeom prst="line">
                  <a:avLst/>
                </a:prstGeom>
                <a:noFill/>
                <a:ln w="28575" cap="flat" cmpd="sng" algn="ctr">
                  <a:solidFill>
                    <a:srgbClr val="FF0000"/>
                  </a:solidFill>
                  <a:prstDash val="solid"/>
                  <a:round/>
                  <a:headEnd type="none" w="med" len="med"/>
                  <a:tailEnd type="none" w="med" len="med"/>
                </a:ln>
                <a:effectLst/>
              </p:spPr>
            </p:cxnSp>
            <p:cxnSp>
              <p:nvCxnSpPr>
                <p:cNvPr id="104" name="Connecteur droit 58"/>
                <p:cNvCxnSpPr/>
                <p:nvPr/>
              </p:nvCxnSpPr>
              <p:spPr bwMode="auto">
                <a:xfrm>
                  <a:off x="4254485" y="3646294"/>
                  <a:ext cx="1074730" cy="0"/>
                </a:xfrm>
                <a:prstGeom prst="line">
                  <a:avLst/>
                </a:prstGeom>
                <a:noFill/>
                <a:ln w="28575" cap="flat" cmpd="sng" algn="ctr">
                  <a:solidFill>
                    <a:srgbClr val="FF0000"/>
                  </a:solidFill>
                  <a:prstDash val="solid"/>
                  <a:round/>
                  <a:headEnd type="none" w="med" len="med"/>
                  <a:tailEnd type="none" w="med" len="med"/>
                </a:ln>
                <a:effectLst/>
              </p:spPr>
            </p:cxnSp>
            <p:cxnSp>
              <p:nvCxnSpPr>
                <p:cNvPr id="105" name="Connecteur droit 60"/>
                <p:cNvCxnSpPr/>
                <p:nvPr/>
              </p:nvCxnSpPr>
              <p:spPr bwMode="auto">
                <a:xfrm rot="5400000">
                  <a:off x="4997331" y="3979981"/>
                  <a:ext cx="691200" cy="0"/>
                </a:xfrm>
                <a:prstGeom prst="line">
                  <a:avLst/>
                </a:prstGeom>
                <a:noFill/>
                <a:ln w="28575" cap="flat" cmpd="sng" algn="ctr">
                  <a:solidFill>
                    <a:srgbClr val="FF0000"/>
                  </a:solidFill>
                  <a:prstDash val="solid"/>
                  <a:round/>
                  <a:headEnd type="none" w="med" len="med"/>
                  <a:tailEnd type="none" w="med" len="med"/>
                </a:ln>
                <a:effectLst/>
              </p:spPr>
            </p:cxnSp>
          </p:grpSp>
          <p:cxnSp>
            <p:nvCxnSpPr>
              <p:cNvPr id="106" name="Connecteur droit 51"/>
              <p:cNvCxnSpPr/>
              <p:nvPr/>
            </p:nvCxnSpPr>
            <p:spPr bwMode="auto">
              <a:xfrm>
                <a:off x="9607797" y="3316429"/>
                <a:ext cx="1300907" cy="0"/>
              </a:xfrm>
              <a:prstGeom prst="line">
                <a:avLst/>
              </a:prstGeom>
              <a:noFill/>
              <a:ln w="28575" cap="flat" cmpd="sng" algn="ctr">
                <a:solidFill>
                  <a:srgbClr val="FF0000"/>
                </a:solidFill>
                <a:prstDash val="solid"/>
                <a:round/>
                <a:headEnd type="none" w="med" len="med"/>
                <a:tailEnd type="none" w="med" len="med"/>
              </a:ln>
              <a:effectLst/>
            </p:spPr>
          </p:cxnSp>
        </p:grpSp>
      </p:grpSp>
      <p:graphicFrame>
        <p:nvGraphicFramePr>
          <p:cNvPr id="62" name="Object 61"/>
          <p:cNvGraphicFramePr>
            <a:graphicFrameLocks noChangeAspect="1"/>
          </p:cNvGraphicFramePr>
          <p:nvPr/>
        </p:nvGraphicFramePr>
        <p:xfrm>
          <a:off x="7668344" y="5517232"/>
          <a:ext cx="1066800" cy="723900"/>
        </p:xfrm>
        <a:graphic>
          <a:graphicData uri="http://schemas.openxmlformats.org/presentationml/2006/ole">
            <p:oleObj spid="_x0000_s240642" name="Equation" r:id="rId3" imgW="1066337" imgH="723586" progId="">
              <p:embed/>
            </p:oleObj>
          </a:graphicData>
        </a:graphic>
      </p:graphicFrame>
      <p:grpSp>
        <p:nvGrpSpPr>
          <p:cNvPr id="8" name="Groupe 108"/>
          <p:cNvGrpSpPr/>
          <p:nvPr/>
        </p:nvGrpSpPr>
        <p:grpSpPr>
          <a:xfrm>
            <a:off x="1473751" y="1471298"/>
            <a:ext cx="813043" cy="631391"/>
            <a:chOff x="931595" y="1099786"/>
            <a:chExt cx="813043" cy="1000722"/>
          </a:xfrm>
        </p:grpSpPr>
        <p:sp>
          <p:nvSpPr>
            <p:cNvPr id="110" name="ZoneTexte 109"/>
            <p:cNvSpPr txBox="1"/>
            <p:nvPr/>
          </p:nvSpPr>
          <p:spPr>
            <a:xfrm>
              <a:off x="931595" y="1099786"/>
              <a:ext cx="813043" cy="585372"/>
            </a:xfrm>
            <a:prstGeom prst="rect">
              <a:avLst/>
            </a:prstGeom>
            <a:noFill/>
          </p:spPr>
          <p:txBody>
            <a:bodyPr wrap="none" rtlCol="0">
              <a:spAutoFit/>
            </a:bodyPr>
            <a:lstStyle/>
            <a:p>
              <a:r>
                <a:rPr lang="fr-FR" dirty="0" err="1" smtClean="0"/>
                <a:t>meas</a:t>
              </a:r>
              <a:r>
                <a:rPr lang="fr-FR" baseline="30000" dirty="0" err="1" smtClean="0"/>
                <a:t>t</a:t>
              </a:r>
              <a:endParaRPr lang="fr-FR" baseline="30000" dirty="0"/>
            </a:p>
          </p:txBody>
        </p:sp>
        <p:cxnSp>
          <p:nvCxnSpPr>
            <p:cNvPr id="113" name="Connecteur droit avec flèche 112"/>
            <p:cNvCxnSpPr>
              <a:stCxn id="110" idx="2"/>
            </p:cNvCxnSpPr>
            <p:nvPr/>
          </p:nvCxnSpPr>
          <p:spPr>
            <a:xfrm flipH="1">
              <a:off x="1338116" y="1685158"/>
              <a:ext cx="1" cy="41535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9" name="Groupe 113"/>
          <p:cNvGrpSpPr/>
          <p:nvPr/>
        </p:nvGrpSpPr>
        <p:grpSpPr>
          <a:xfrm>
            <a:off x="2160676" y="1782746"/>
            <a:ext cx="620683" cy="998182"/>
            <a:chOff x="931595" y="1099786"/>
            <a:chExt cx="620683" cy="971488"/>
          </a:xfrm>
        </p:grpSpPr>
        <p:sp>
          <p:nvSpPr>
            <p:cNvPr id="116" name="ZoneTexte 115"/>
            <p:cNvSpPr txBox="1"/>
            <p:nvPr/>
          </p:nvSpPr>
          <p:spPr>
            <a:xfrm>
              <a:off x="931595" y="1099786"/>
              <a:ext cx="620683" cy="585372"/>
            </a:xfrm>
            <a:prstGeom prst="rect">
              <a:avLst/>
            </a:prstGeom>
            <a:noFill/>
          </p:spPr>
          <p:txBody>
            <a:bodyPr wrap="none" rtlCol="0">
              <a:spAutoFit/>
            </a:bodyPr>
            <a:lstStyle/>
            <a:p>
              <a:r>
                <a:rPr lang="fr-FR" dirty="0" err="1" smtClean="0"/>
                <a:t>hold</a:t>
              </a:r>
              <a:endParaRPr lang="fr-FR" baseline="30000" dirty="0"/>
            </a:p>
          </p:txBody>
        </p:sp>
        <p:cxnSp>
          <p:nvCxnSpPr>
            <p:cNvPr id="117" name="Connecteur droit avec flèche 116"/>
            <p:cNvCxnSpPr/>
            <p:nvPr/>
          </p:nvCxnSpPr>
          <p:spPr>
            <a:xfrm>
              <a:off x="1241936" y="1392472"/>
              <a:ext cx="1" cy="67880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4" name="ZoneTexte 86"/>
          <p:cNvSpPr txBox="1"/>
          <p:nvPr/>
        </p:nvSpPr>
        <p:spPr>
          <a:xfrm>
            <a:off x="-36512" y="2924944"/>
            <a:ext cx="1296144" cy="461665"/>
          </a:xfrm>
          <a:prstGeom prst="rect">
            <a:avLst/>
          </a:prstGeom>
          <a:noFill/>
        </p:spPr>
        <p:txBody>
          <a:bodyPr wrap="square" rtlCol="0">
            <a:spAutoFit/>
          </a:bodyPr>
          <a:lstStyle/>
          <a:p>
            <a:r>
              <a:rPr lang="fr-FR" sz="2400" dirty="0" err="1" smtClean="0">
                <a:solidFill>
                  <a:srgbClr val="FF0000"/>
                </a:solidFill>
              </a:rPr>
              <a:t>V</a:t>
            </a:r>
            <a:r>
              <a:rPr lang="fr-FR" sz="2400" baseline="-25000" dirty="0" err="1" smtClean="0">
                <a:solidFill>
                  <a:srgbClr val="FF0000"/>
                </a:solidFill>
              </a:rPr>
              <a:t>b</a:t>
            </a:r>
            <a:r>
              <a:rPr lang="fr-FR" sz="2400" dirty="0" smtClean="0"/>
              <a:t>(t)/R</a:t>
            </a:r>
            <a:r>
              <a:rPr lang="fr-FR" sz="2400" baseline="-25000" dirty="0" smtClean="0"/>
              <a:t>b</a:t>
            </a:r>
            <a:endParaRPr lang="fr-FR" sz="2400" baseline="-25000" dirty="0"/>
          </a:p>
        </p:txBody>
      </p:sp>
      <p:graphicFrame>
        <p:nvGraphicFramePr>
          <p:cNvPr id="1034244" name="Object 4"/>
          <p:cNvGraphicFramePr>
            <a:graphicFrameLocks noChangeAspect="1"/>
          </p:cNvGraphicFramePr>
          <p:nvPr/>
        </p:nvGraphicFramePr>
        <p:xfrm>
          <a:off x="7519988" y="2244725"/>
          <a:ext cx="1219200" cy="355600"/>
        </p:xfrm>
        <a:graphic>
          <a:graphicData uri="http://schemas.openxmlformats.org/presentationml/2006/ole">
            <p:oleObj spid="_x0000_s240643" name="Equation" r:id="rId4" imgW="1218671" imgH="355446" progId="">
              <p:embed/>
            </p:oleObj>
          </a:graphicData>
        </a:graphic>
      </p:graphicFrame>
      <p:graphicFrame>
        <p:nvGraphicFramePr>
          <p:cNvPr id="1034245" name="Object 5"/>
          <p:cNvGraphicFramePr>
            <a:graphicFrameLocks noChangeAspect="1"/>
          </p:cNvGraphicFramePr>
          <p:nvPr/>
        </p:nvGraphicFramePr>
        <p:xfrm>
          <a:off x="7677150" y="3906838"/>
          <a:ext cx="1193800" cy="342900"/>
        </p:xfrm>
        <a:graphic>
          <a:graphicData uri="http://schemas.openxmlformats.org/presentationml/2006/ole">
            <p:oleObj spid="_x0000_s240644" name="Equation" r:id="rId5" imgW="1193800" imgH="342900" progId="">
              <p:embed/>
            </p:oleObj>
          </a:graphicData>
        </a:graphic>
      </p:graphicFrame>
      <p:sp>
        <p:nvSpPr>
          <p:cNvPr id="100" name="Rectangle 99"/>
          <p:cNvSpPr/>
          <p:nvPr/>
        </p:nvSpPr>
        <p:spPr>
          <a:xfrm>
            <a:off x="7596336" y="5445224"/>
            <a:ext cx="1296144" cy="9361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7" name="Flèche vers le bas 106"/>
          <p:cNvSpPr/>
          <p:nvPr/>
        </p:nvSpPr>
        <p:spPr>
          <a:xfrm>
            <a:off x="8172400" y="4509120"/>
            <a:ext cx="216024"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1"/>
          <p:cNvGrpSpPr>
            <a:grpSpLocks/>
          </p:cNvGrpSpPr>
          <p:nvPr/>
        </p:nvGrpSpPr>
        <p:grpSpPr bwMode="auto">
          <a:xfrm>
            <a:off x="250825" y="3924300"/>
            <a:ext cx="7685088" cy="800100"/>
            <a:chOff x="251520" y="3925044"/>
            <a:chExt cx="7683921" cy="800100"/>
          </a:xfrm>
        </p:grpSpPr>
        <p:sp>
          <p:nvSpPr>
            <p:cNvPr id="16449" name="ZoneTexte 176"/>
            <p:cNvSpPr txBox="1">
              <a:spLocks noChangeArrowheads="1"/>
            </p:cNvSpPr>
            <p:nvPr/>
          </p:nvSpPr>
          <p:spPr bwMode="auto">
            <a:xfrm>
              <a:off x="251520" y="4263479"/>
              <a:ext cx="719610" cy="461665"/>
            </a:xfrm>
            <a:prstGeom prst="rect">
              <a:avLst/>
            </a:prstGeom>
            <a:noFill/>
            <a:ln w="9525">
              <a:noFill/>
              <a:miter lim="800000"/>
              <a:headEnd/>
              <a:tailEnd/>
            </a:ln>
          </p:spPr>
          <p:txBody>
            <a:bodyPr>
              <a:spAutoFit/>
            </a:bodyPr>
            <a:lstStyle/>
            <a:p>
              <a:r>
                <a:rPr lang="fr-FR" sz="2400">
                  <a:solidFill>
                    <a:srgbClr val="660066"/>
                  </a:solidFill>
                </a:rPr>
                <a:t>V</a:t>
              </a:r>
              <a:r>
                <a:rPr lang="fr-FR" sz="2400"/>
                <a:t>(t)</a:t>
              </a:r>
              <a:endParaRPr lang="fr-FR" sz="2400" baseline="-25000">
                <a:solidFill>
                  <a:srgbClr val="660066"/>
                </a:solidFill>
              </a:endParaRPr>
            </a:p>
          </p:txBody>
        </p:sp>
        <p:cxnSp>
          <p:nvCxnSpPr>
            <p:cNvPr id="16450" name="Connecteur droit 229"/>
            <p:cNvCxnSpPr>
              <a:cxnSpLocks noChangeShapeType="1"/>
            </p:cNvCxnSpPr>
            <p:nvPr/>
          </p:nvCxnSpPr>
          <p:spPr bwMode="auto">
            <a:xfrm>
              <a:off x="790501" y="4715619"/>
              <a:ext cx="720080" cy="6594"/>
            </a:xfrm>
            <a:prstGeom prst="line">
              <a:avLst/>
            </a:prstGeom>
            <a:noFill/>
            <a:ln w="28575" algn="ctr">
              <a:solidFill>
                <a:srgbClr val="660066"/>
              </a:solidFill>
              <a:round/>
              <a:headEnd/>
              <a:tailEnd/>
            </a:ln>
          </p:spPr>
        </p:cxnSp>
        <p:cxnSp>
          <p:nvCxnSpPr>
            <p:cNvPr id="16451" name="Connecteur droit 230"/>
            <p:cNvCxnSpPr>
              <a:cxnSpLocks noChangeShapeType="1"/>
              <a:stCxn id="16456" idx="3"/>
              <a:endCxn id="16398" idx="0"/>
            </p:cNvCxnSpPr>
            <p:nvPr/>
          </p:nvCxnSpPr>
          <p:spPr bwMode="auto">
            <a:xfrm flipV="1">
              <a:off x="2652900" y="4703511"/>
              <a:ext cx="1415044" cy="13106"/>
            </a:xfrm>
            <a:prstGeom prst="line">
              <a:avLst/>
            </a:prstGeom>
            <a:noFill/>
            <a:ln w="28575" algn="ctr">
              <a:solidFill>
                <a:srgbClr val="660066"/>
              </a:solidFill>
              <a:round/>
              <a:headEnd/>
              <a:tailEnd/>
            </a:ln>
          </p:spPr>
        </p:cxnSp>
        <p:cxnSp>
          <p:nvCxnSpPr>
            <p:cNvPr id="16452" name="Connecteur droit 231"/>
            <p:cNvCxnSpPr>
              <a:cxnSpLocks noChangeShapeType="1"/>
            </p:cNvCxnSpPr>
            <p:nvPr/>
          </p:nvCxnSpPr>
          <p:spPr bwMode="auto">
            <a:xfrm>
              <a:off x="4538850" y="4715620"/>
              <a:ext cx="295275" cy="0"/>
            </a:xfrm>
            <a:prstGeom prst="line">
              <a:avLst/>
            </a:prstGeom>
            <a:noFill/>
            <a:ln w="28575" algn="ctr">
              <a:solidFill>
                <a:srgbClr val="660066"/>
              </a:solidFill>
              <a:round/>
              <a:headEnd/>
              <a:tailEnd/>
            </a:ln>
          </p:spPr>
        </p:cxnSp>
        <p:cxnSp>
          <p:nvCxnSpPr>
            <p:cNvPr id="16453" name="Connecteur droit 232"/>
            <p:cNvCxnSpPr>
              <a:cxnSpLocks noChangeShapeType="1"/>
              <a:stCxn id="16457" idx="3"/>
            </p:cNvCxnSpPr>
            <p:nvPr/>
          </p:nvCxnSpPr>
          <p:spPr bwMode="auto">
            <a:xfrm flipV="1">
              <a:off x="7573491" y="4715619"/>
              <a:ext cx="361950" cy="998"/>
            </a:xfrm>
            <a:prstGeom prst="line">
              <a:avLst/>
            </a:prstGeom>
            <a:noFill/>
            <a:ln w="28575" algn="ctr">
              <a:solidFill>
                <a:srgbClr val="660066"/>
              </a:solidFill>
              <a:round/>
              <a:headEnd/>
              <a:tailEnd/>
            </a:ln>
          </p:spPr>
        </p:cxnSp>
        <p:cxnSp>
          <p:nvCxnSpPr>
            <p:cNvPr id="16454" name="Connecteur droit 233"/>
            <p:cNvCxnSpPr>
              <a:cxnSpLocks noChangeShapeType="1"/>
            </p:cNvCxnSpPr>
            <p:nvPr/>
          </p:nvCxnSpPr>
          <p:spPr bwMode="auto">
            <a:xfrm flipV="1">
              <a:off x="6804248" y="4715619"/>
              <a:ext cx="72000" cy="0"/>
            </a:xfrm>
            <a:prstGeom prst="line">
              <a:avLst/>
            </a:prstGeom>
            <a:noFill/>
            <a:ln w="28575" algn="ctr">
              <a:solidFill>
                <a:srgbClr val="660066"/>
              </a:solidFill>
              <a:round/>
              <a:headEnd/>
              <a:tailEnd/>
            </a:ln>
          </p:spPr>
        </p:cxnSp>
        <p:cxnSp>
          <p:nvCxnSpPr>
            <p:cNvPr id="16455" name="Connecteur droit 234"/>
            <p:cNvCxnSpPr>
              <a:cxnSpLocks noChangeShapeType="1"/>
            </p:cNvCxnSpPr>
            <p:nvPr/>
          </p:nvCxnSpPr>
          <p:spPr bwMode="auto">
            <a:xfrm>
              <a:off x="4834125" y="4715619"/>
              <a:ext cx="1538075" cy="0"/>
            </a:xfrm>
            <a:prstGeom prst="line">
              <a:avLst/>
            </a:prstGeom>
            <a:noFill/>
            <a:ln w="28575" algn="ctr">
              <a:solidFill>
                <a:srgbClr val="660066"/>
              </a:solidFill>
              <a:prstDash val="dash"/>
              <a:round/>
              <a:headEnd/>
              <a:tailEnd/>
            </a:ln>
          </p:spPr>
        </p:cxnSp>
        <p:sp>
          <p:nvSpPr>
            <p:cNvPr id="16456" name="Forme libre 238"/>
            <p:cNvSpPr>
              <a:spLocks noChangeArrowheads="1"/>
            </p:cNvSpPr>
            <p:nvPr/>
          </p:nvSpPr>
          <p:spPr bwMode="auto">
            <a:xfrm>
              <a:off x="1795650" y="3925044"/>
              <a:ext cx="857250" cy="800100"/>
            </a:xfrm>
            <a:custGeom>
              <a:avLst/>
              <a:gdLst>
                <a:gd name="T0" fmla="*/ 0 w 628650"/>
                <a:gd name="T1" fmla="*/ 800100 h 893762"/>
                <a:gd name="T2" fmla="*/ 233795 w 628650"/>
                <a:gd name="T3" fmla="*/ 49739 h 893762"/>
                <a:gd name="T4" fmla="*/ 597477 w 628650"/>
                <a:gd name="T5" fmla="*/ 501661 h 893762"/>
                <a:gd name="T6" fmla="*/ 857250 w 628650"/>
                <a:gd name="T7" fmla="*/ 791573 h 893762"/>
                <a:gd name="T8" fmla="*/ 0 60000 65536"/>
                <a:gd name="T9" fmla="*/ 0 60000 65536"/>
                <a:gd name="T10" fmla="*/ 0 60000 65536"/>
                <a:gd name="T11" fmla="*/ 0 60000 65536"/>
                <a:gd name="T12" fmla="*/ 0 w 628650"/>
                <a:gd name="T13" fmla="*/ 0 h 893762"/>
                <a:gd name="T14" fmla="*/ 628650 w 628650"/>
                <a:gd name="T15" fmla="*/ 893762 h 893762"/>
              </a:gdLst>
              <a:ahLst/>
              <a:cxnLst>
                <a:cxn ang="T8">
                  <a:pos x="T0" y="T1"/>
                </a:cxn>
                <a:cxn ang="T9">
                  <a:pos x="T2" y="T3"/>
                </a:cxn>
                <a:cxn ang="T10">
                  <a:pos x="T4" y="T5"/>
                </a:cxn>
                <a:cxn ang="T11">
                  <a:pos x="T6" y="T7"/>
                </a:cxn>
              </a:cxnLst>
              <a:rect l="T12" t="T13" r="T14" b="T15"/>
              <a:pathLst>
                <a:path w="628650" h="893762">
                  <a:moveTo>
                    <a:pt x="0" y="893762"/>
                  </a:moveTo>
                  <a:cubicBezTo>
                    <a:pt x="49212" y="502443"/>
                    <a:pt x="98425" y="111124"/>
                    <a:pt x="171450" y="55562"/>
                  </a:cubicBezTo>
                  <a:cubicBezTo>
                    <a:pt x="244475" y="0"/>
                    <a:pt x="361950" y="422274"/>
                    <a:pt x="438150" y="560387"/>
                  </a:cubicBezTo>
                  <a:cubicBezTo>
                    <a:pt x="514350" y="698500"/>
                    <a:pt x="628650" y="884237"/>
                    <a:pt x="628650" y="884237"/>
                  </a:cubicBezTo>
                </a:path>
              </a:pathLst>
            </a:custGeom>
            <a:noFill/>
            <a:ln w="28575" algn="ctr">
              <a:solidFill>
                <a:srgbClr val="660066"/>
              </a:solidFill>
              <a:round/>
              <a:headEnd/>
              <a:tailEnd/>
            </a:ln>
          </p:spPr>
          <p:txBody>
            <a:bodyPr/>
            <a:lstStyle/>
            <a:p>
              <a:pPr algn="ctr"/>
              <a:endParaRPr lang="fr-FR"/>
            </a:p>
          </p:txBody>
        </p:sp>
        <p:sp>
          <p:nvSpPr>
            <p:cNvPr id="16457" name="Forme libre 240"/>
            <p:cNvSpPr>
              <a:spLocks noChangeArrowheads="1"/>
            </p:cNvSpPr>
            <p:nvPr/>
          </p:nvSpPr>
          <p:spPr bwMode="auto">
            <a:xfrm>
              <a:off x="6868640" y="3925044"/>
              <a:ext cx="704851" cy="800100"/>
            </a:xfrm>
            <a:custGeom>
              <a:avLst/>
              <a:gdLst>
                <a:gd name="T0" fmla="*/ 0 w 628650"/>
                <a:gd name="T1" fmla="*/ 800100 h 893762"/>
                <a:gd name="T2" fmla="*/ 192232 w 628650"/>
                <a:gd name="T3" fmla="*/ 49739 h 893762"/>
                <a:gd name="T4" fmla="*/ 491260 w 628650"/>
                <a:gd name="T5" fmla="*/ 501661 h 893762"/>
                <a:gd name="T6" fmla="*/ 704851 w 628650"/>
                <a:gd name="T7" fmla="*/ 791573 h 893762"/>
                <a:gd name="T8" fmla="*/ 0 60000 65536"/>
                <a:gd name="T9" fmla="*/ 0 60000 65536"/>
                <a:gd name="T10" fmla="*/ 0 60000 65536"/>
                <a:gd name="T11" fmla="*/ 0 60000 65536"/>
                <a:gd name="T12" fmla="*/ 0 w 628650"/>
                <a:gd name="T13" fmla="*/ 0 h 893762"/>
                <a:gd name="T14" fmla="*/ 628650 w 628650"/>
                <a:gd name="T15" fmla="*/ 893762 h 893762"/>
              </a:gdLst>
              <a:ahLst/>
              <a:cxnLst>
                <a:cxn ang="T8">
                  <a:pos x="T0" y="T1"/>
                </a:cxn>
                <a:cxn ang="T9">
                  <a:pos x="T2" y="T3"/>
                </a:cxn>
                <a:cxn ang="T10">
                  <a:pos x="T4" y="T5"/>
                </a:cxn>
                <a:cxn ang="T11">
                  <a:pos x="T6" y="T7"/>
                </a:cxn>
              </a:cxnLst>
              <a:rect l="T12" t="T13" r="T14" b="T15"/>
              <a:pathLst>
                <a:path w="628650" h="893762">
                  <a:moveTo>
                    <a:pt x="0" y="893762"/>
                  </a:moveTo>
                  <a:cubicBezTo>
                    <a:pt x="49212" y="502443"/>
                    <a:pt x="98425" y="111124"/>
                    <a:pt x="171450" y="55562"/>
                  </a:cubicBezTo>
                  <a:cubicBezTo>
                    <a:pt x="244475" y="0"/>
                    <a:pt x="361950" y="422274"/>
                    <a:pt x="438150" y="560387"/>
                  </a:cubicBezTo>
                  <a:cubicBezTo>
                    <a:pt x="514350" y="698500"/>
                    <a:pt x="628650" y="884237"/>
                    <a:pt x="628650" y="884237"/>
                  </a:cubicBezTo>
                </a:path>
              </a:pathLst>
            </a:custGeom>
            <a:noFill/>
            <a:ln w="28575" algn="ctr">
              <a:solidFill>
                <a:srgbClr val="660066"/>
              </a:solidFill>
              <a:round/>
              <a:headEnd/>
              <a:tailEnd/>
            </a:ln>
          </p:spPr>
          <p:txBody>
            <a:bodyPr/>
            <a:lstStyle/>
            <a:p>
              <a:pPr algn="ctr"/>
              <a:endParaRPr lang="fr-FR"/>
            </a:p>
          </p:txBody>
        </p:sp>
        <p:cxnSp>
          <p:nvCxnSpPr>
            <p:cNvPr id="16458" name="Connecteur droit 243"/>
            <p:cNvCxnSpPr>
              <a:cxnSpLocks noChangeShapeType="1"/>
            </p:cNvCxnSpPr>
            <p:nvPr/>
          </p:nvCxnSpPr>
          <p:spPr bwMode="auto">
            <a:xfrm>
              <a:off x="1567050" y="4372719"/>
              <a:ext cx="1123950" cy="0"/>
            </a:xfrm>
            <a:prstGeom prst="line">
              <a:avLst/>
            </a:prstGeom>
            <a:noFill/>
            <a:ln w="19050" algn="ctr">
              <a:solidFill>
                <a:schemeClr val="tx1"/>
              </a:solidFill>
              <a:prstDash val="dash"/>
              <a:round/>
              <a:headEnd/>
              <a:tailEnd/>
            </a:ln>
          </p:spPr>
        </p:cxnSp>
        <p:cxnSp>
          <p:nvCxnSpPr>
            <p:cNvPr id="16459" name="Connecteur droit 244"/>
            <p:cNvCxnSpPr>
              <a:cxnSpLocks noChangeShapeType="1"/>
            </p:cNvCxnSpPr>
            <p:nvPr/>
          </p:nvCxnSpPr>
          <p:spPr bwMode="auto">
            <a:xfrm>
              <a:off x="6592416" y="4372719"/>
              <a:ext cx="1123950" cy="0"/>
            </a:xfrm>
            <a:prstGeom prst="line">
              <a:avLst/>
            </a:prstGeom>
            <a:noFill/>
            <a:ln w="19050" algn="ctr">
              <a:solidFill>
                <a:schemeClr val="tx1"/>
              </a:solidFill>
              <a:prstDash val="dash"/>
              <a:round/>
              <a:headEnd/>
              <a:tailEnd/>
            </a:ln>
          </p:spPr>
        </p:cxnSp>
      </p:grpSp>
      <p:sp>
        <p:nvSpPr>
          <p:cNvPr id="16389" name="Titre 1"/>
          <p:cNvSpPr>
            <a:spLocks noGrp="1"/>
          </p:cNvSpPr>
          <p:nvPr>
            <p:ph type="title"/>
          </p:nvPr>
        </p:nvSpPr>
        <p:spPr/>
        <p:txBody>
          <a:bodyPr/>
          <a:lstStyle/>
          <a:p>
            <a:pPr eaLnBrk="1" hangingPunct="1"/>
            <a:r>
              <a:rPr lang="fr-FR" sz="3000" b="1" smtClean="0">
                <a:solidFill>
                  <a:srgbClr val="0000FF"/>
                </a:solidFill>
                <a:latin typeface="Arial" pitchFamily="34" charset="0"/>
              </a:rPr>
              <a:t>MEASURING THE SWITCHING PROBABILITY</a:t>
            </a:r>
          </a:p>
        </p:txBody>
      </p:sp>
      <p:sp>
        <p:nvSpPr>
          <p:cNvPr id="75" name="TextBox 229"/>
          <p:cNvSpPr txBox="1"/>
          <p:nvPr/>
        </p:nvSpPr>
        <p:spPr>
          <a:xfrm>
            <a:off x="1400175" y="3398838"/>
            <a:ext cx="579438" cy="461962"/>
          </a:xfrm>
          <a:prstGeom prst="rect">
            <a:avLst/>
          </a:prstGeom>
          <a:noFill/>
        </p:spPr>
        <p:txBody>
          <a:bodyPr>
            <a:spAutoFit/>
          </a:bodyPr>
          <a:lstStyle/>
          <a:p>
            <a:pPr>
              <a:defRPr/>
            </a:pPr>
            <a:r>
              <a:rPr lang="fr-FR" sz="2400" dirty="0" err="1">
                <a:latin typeface="Symbol" pitchFamily="18" charset="2"/>
              </a:rPr>
              <a:t>D</a:t>
            </a:r>
            <a:r>
              <a:rPr lang="fr-FR" sz="2400" dirty="0" err="1">
                <a:latin typeface="+mn-lt"/>
              </a:rPr>
              <a:t>t</a:t>
            </a:r>
            <a:endParaRPr lang="fr-FR" sz="2400" baseline="-25000" dirty="0">
              <a:latin typeface="+mn-lt"/>
            </a:endParaRPr>
          </a:p>
        </p:txBody>
      </p:sp>
      <p:cxnSp>
        <p:nvCxnSpPr>
          <p:cNvPr id="16391" name="Connecteur droit avec flèche 28"/>
          <p:cNvCxnSpPr>
            <a:cxnSpLocks noChangeShapeType="1"/>
          </p:cNvCxnSpPr>
          <p:nvPr/>
        </p:nvCxnSpPr>
        <p:spPr bwMode="auto">
          <a:xfrm>
            <a:off x="1511300" y="3471863"/>
            <a:ext cx="323850" cy="1587"/>
          </a:xfrm>
          <a:prstGeom prst="straightConnector1">
            <a:avLst/>
          </a:prstGeom>
          <a:noFill/>
          <a:ln w="19050" algn="ctr">
            <a:solidFill>
              <a:schemeClr val="tx1"/>
            </a:solidFill>
            <a:round/>
            <a:headEnd type="arrow" w="sm" len="sm"/>
            <a:tailEnd type="arrow" w="sm" len="sm"/>
          </a:ln>
        </p:spPr>
      </p:cxnSp>
      <p:grpSp>
        <p:nvGrpSpPr>
          <p:cNvPr id="3" name="Group 110"/>
          <p:cNvGrpSpPr>
            <a:grpSpLocks/>
          </p:cNvGrpSpPr>
          <p:nvPr/>
        </p:nvGrpSpPr>
        <p:grpSpPr bwMode="auto">
          <a:xfrm>
            <a:off x="468313" y="1989138"/>
            <a:ext cx="8351837" cy="1382712"/>
            <a:chOff x="467544" y="1658262"/>
            <a:chExt cx="8352928" cy="1713931"/>
          </a:xfrm>
        </p:grpSpPr>
        <p:grpSp>
          <p:nvGrpSpPr>
            <p:cNvPr id="4" name="Groupe 3"/>
            <p:cNvGrpSpPr>
              <a:grpSpLocks/>
            </p:cNvGrpSpPr>
            <p:nvPr/>
          </p:nvGrpSpPr>
          <p:grpSpPr bwMode="auto">
            <a:xfrm>
              <a:off x="1790236" y="2220193"/>
              <a:ext cx="1016306" cy="1152000"/>
              <a:chOff x="4010932" y="3185914"/>
              <a:chExt cx="1331999" cy="1152000"/>
            </a:xfrm>
          </p:grpSpPr>
          <p:cxnSp>
            <p:nvCxnSpPr>
              <p:cNvPr id="16444" name="Connecteur droit 30"/>
              <p:cNvCxnSpPr>
                <a:cxnSpLocks noChangeShapeType="1"/>
              </p:cNvCxnSpPr>
              <p:nvPr/>
            </p:nvCxnSpPr>
            <p:spPr bwMode="auto">
              <a:xfrm rot="5400000" flipH="1" flipV="1">
                <a:off x="3434932" y="3761914"/>
                <a:ext cx="1152000" cy="0"/>
              </a:xfrm>
              <a:prstGeom prst="line">
                <a:avLst/>
              </a:prstGeom>
              <a:noFill/>
              <a:ln w="28575" algn="ctr">
                <a:solidFill>
                  <a:srgbClr val="FF0000"/>
                </a:solidFill>
                <a:round/>
                <a:headEnd/>
                <a:tailEnd/>
              </a:ln>
            </p:spPr>
          </p:cxnSp>
          <p:cxnSp>
            <p:nvCxnSpPr>
              <p:cNvPr id="16445" name="Connecteur droit 39"/>
              <p:cNvCxnSpPr>
                <a:cxnSpLocks noChangeShapeType="1"/>
              </p:cNvCxnSpPr>
              <p:nvPr/>
            </p:nvCxnSpPr>
            <p:spPr bwMode="auto">
              <a:xfrm>
                <a:off x="4014283" y="3194574"/>
                <a:ext cx="250771" cy="0"/>
              </a:xfrm>
              <a:prstGeom prst="line">
                <a:avLst/>
              </a:prstGeom>
              <a:noFill/>
              <a:ln w="28575" algn="ctr">
                <a:solidFill>
                  <a:srgbClr val="FF0000"/>
                </a:solidFill>
                <a:round/>
                <a:headEnd/>
                <a:tailEnd/>
              </a:ln>
            </p:spPr>
          </p:cxnSp>
          <p:cxnSp>
            <p:nvCxnSpPr>
              <p:cNvPr id="16446" name="Connecteur droit 41"/>
              <p:cNvCxnSpPr>
                <a:cxnSpLocks noChangeShapeType="1"/>
              </p:cNvCxnSpPr>
              <p:nvPr/>
            </p:nvCxnSpPr>
            <p:spPr bwMode="auto">
              <a:xfrm>
                <a:off x="4259556" y="3194572"/>
                <a:ext cx="0" cy="451724"/>
              </a:xfrm>
              <a:prstGeom prst="line">
                <a:avLst/>
              </a:prstGeom>
              <a:noFill/>
              <a:ln w="28575" algn="ctr">
                <a:solidFill>
                  <a:srgbClr val="FF0000"/>
                </a:solidFill>
                <a:round/>
                <a:headEnd/>
                <a:tailEnd/>
              </a:ln>
            </p:spPr>
          </p:cxnSp>
          <p:cxnSp>
            <p:nvCxnSpPr>
              <p:cNvPr id="16447" name="Connecteur droit 42"/>
              <p:cNvCxnSpPr>
                <a:cxnSpLocks noChangeShapeType="1"/>
              </p:cNvCxnSpPr>
              <p:nvPr/>
            </p:nvCxnSpPr>
            <p:spPr bwMode="auto">
              <a:xfrm>
                <a:off x="4254485" y="3646294"/>
                <a:ext cx="1074730" cy="0"/>
              </a:xfrm>
              <a:prstGeom prst="line">
                <a:avLst/>
              </a:prstGeom>
              <a:noFill/>
              <a:ln w="28575" algn="ctr">
                <a:solidFill>
                  <a:srgbClr val="FF0000"/>
                </a:solidFill>
                <a:round/>
                <a:headEnd/>
                <a:tailEnd/>
              </a:ln>
            </p:spPr>
          </p:cxnSp>
          <p:cxnSp>
            <p:nvCxnSpPr>
              <p:cNvPr id="16448" name="Connecteur droit 43"/>
              <p:cNvCxnSpPr>
                <a:cxnSpLocks noChangeShapeType="1"/>
              </p:cNvCxnSpPr>
              <p:nvPr/>
            </p:nvCxnSpPr>
            <p:spPr bwMode="auto">
              <a:xfrm rot="5400000">
                <a:off x="4997331" y="3979981"/>
                <a:ext cx="691200" cy="0"/>
              </a:xfrm>
              <a:prstGeom prst="line">
                <a:avLst/>
              </a:prstGeom>
              <a:noFill/>
              <a:ln w="28575" algn="ctr">
                <a:solidFill>
                  <a:srgbClr val="FF0000"/>
                </a:solidFill>
                <a:round/>
                <a:headEnd/>
                <a:tailEnd/>
              </a:ln>
            </p:spPr>
          </p:cxnSp>
        </p:grpSp>
        <p:cxnSp>
          <p:nvCxnSpPr>
            <p:cNvPr id="16408" name="Connecteur droit 44"/>
            <p:cNvCxnSpPr>
              <a:cxnSpLocks noChangeShapeType="1"/>
            </p:cNvCxnSpPr>
            <p:nvPr/>
          </p:nvCxnSpPr>
          <p:spPr bwMode="auto">
            <a:xfrm>
              <a:off x="467544" y="3357566"/>
              <a:ext cx="970105" cy="0"/>
            </a:xfrm>
            <a:prstGeom prst="line">
              <a:avLst/>
            </a:prstGeom>
            <a:noFill/>
            <a:ln w="28575" algn="ctr">
              <a:solidFill>
                <a:srgbClr val="FF0000"/>
              </a:solidFill>
              <a:round/>
              <a:headEnd/>
              <a:tailEnd/>
            </a:ln>
          </p:spPr>
        </p:cxnSp>
        <p:cxnSp>
          <p:nvCxnSpPr>
            <p:cNvPr id="16409" name="Connecteur droit 46"/>
            <p:cNvCxnSpPr>
              <a:cxnSpLocks noChangeShapeType="1"/>
            </p:cNvCxnSpPr>
            <p:nvPr/>
          </p:nvCxnSpPr>
          <p:spPr bwMode="auto">
            <a:xfrm rot="5400000" flipH="1" flipV="1">
              <a:off x="756244" y="2619971"/>
              <a:ext cx="1501200" cy="0"/>
            </a:xfrm>
            <a:prstGeom prst="line">
              <a:avLst/>
            </a:prstGeom>
            <a:noFill/>
            <a:ln w="28575" algn="ctr">
              <a:solidFill>
                <a:srgbClr val="FF0000"/>
              </a:solidFill>
              <a:round/>
              <a:headEnd/>
              <a:tailEnd/>
            </a:ln>
          </p:spPr>
        </p:cxnSp>
        <p:cxnSp>
          <p:nvCxnSpPr>
            <p:cNvPr id="16410" name="Connecteur droit 49"/>
            <p:cNvCxnSpPr>
              <a:cxnSpLocks noChangeShapeType="1"/>
            </p:cNvCxnSpPr>
            <p:nvPr/>
          </p:nvCxnSpPr>
          <p:spPr bwMode="auto">
            <a:xfrm rot="5400000" flipH="1" flipV="1">
              <a:off x="688231" y="2620723"/>
              <a:ext cx="1501200" cy="0"/>
            </a:xfrm>
            <a:prstGeom prst="line">
              <a:avLst/>
            </a:prstGeom>
            <a:noFill/>
            <a:ln w="28575" algn="ctr">
              <a:solidFill>
                <a:srgbClr val="FF0000"/>
              </a:solidFill>
              <a:round/>
              <a:headEnd/>
              <a:tailEnd/>
            </a:ln>
          </p:spPr>
        </p:cxnSp>
        <p:cxnSp>
          <p:nvCxnSpPr>
            <p:cNvPr id="16411" name="Connecteur droit 50"/>
            <p:cNvCxnSpPr>
              <a:cxnSpLocks noChangeShapeType="1"/>
            </p:cNvCxnSpPr>
            <p:nvPr/>
          </p:nvCxnSpPr>
          <p:spPr bwMode="auto">
            <a:xfrm>
              <a:off x="1427985" y="1860150"/>
              <a:ext cx="87799" cy="0"/>
            </a:xfrm>
            <a:prstGeom prst="line">
              <a:avLst/>
            </a:prstGeom>
            <a:noFill/>
            <a:ln w="28575" algn="ctr">
              <a:solidFill>
                <a:srgbClr val="FF0000"/>
              </a:solidFill>
              <a:round/>
              <a:headEnd/>
              <a:tailEnd/>
            </a:ln>
          </p:spPr>
        </p:cxnSp>
        <p:cxnSp>
          <p:nvCxnSpPr>
            <p:cNvPr id="16412" name="Connecteur droit 51"/>
            <p:cNvCxnSpPr>
              <a:cxnSpLocks noChangeShapeType="1"/>
            </p:cNvCxnSpPr>
            <p:nvPr/>
          </p:nvCxnSpPr>
          <p:spPr bwMode="auto">
            <a:xfrm>
              <a:off x="1514065" y="3358546"/>
              <a:ext cx="280057" cy="0"/>
            </a:xfrm>
            <a:prstGeom prst="line">
              <a:avLst/>
            </a:prstGeom>
            <a:noFill/>
            <a:ln w="28575" algn="ctr">
              <a:solidFill>
                <a:srgbClr val="FF0000"/>
              </a:solidFill>
              <a:round/>
              <a:headEnd/>
              <a:tailEnd/>
            </a:ln>
          </p:spPr>
        </p:cxnSp>
        <p:cxnSp>
          <p:nvCxnSpPr>
            <p:cNvPr id="16413" name="Connecteur droit 53"/>
            <p:cNvCxnSpPr>
              <a:cxnSpLocks noChangeShapeType="1"/>
            </p:cNvCxnSpPr>
            <p:nvPr/>
          </p:nvCxnSpPr>
          <p:spPr bwMode="auto">
            <a:xfrm>
              <a:off x="2804893" y="3354690"/>
              <a:ext cx="321696" cy="0"/>
            </a:xfrm>
            <a:prstGeom prst="line">
              <a:avLst/>
            </a:prstGeom>
            <a:noFill/>
            <a:ln w="28575" algn="ctr">
              <a:solidFill>
                <a:srgbClr val="FF0000"/>
              </a:solidFill>
              <a:round/>
              <a:headEnd/>
              <a:tailEnd/>
            </a:ln>
          </p:spPr>
        </p:cxnSp>
        <p:sp>
          <p:nvSpPr>
            <p:cNvPr id="71" name="TextBox 45"/>
            <p:cNvSpPr txBox="1"/>
            <p:nvPr/>
          </p:nvSpPr>
          <p:spPr>
            <a:xfrm>
              <a:off x="1620220" y="1658262"/>
              <a:ext cx="550934" cy="338457"/>
            </a:xfrm>
            <a:prstGeom prst="rect">
              <a:avLst/>
            </a:prstGeom>
            <a:noFill/>
          </p:spPr>
          <p:txBody>
            <a:bodyPr>
              <a:spAutoFit/>
            </a:bodyPr>
            <a:lstStyle/>
            <a:p>
              <a:pPr>
                <a:defRPr/>
              </a:pPr>
              <a:r>
                <a:rPr lang="fr-FR" sz="1600" dirty="0">
                  <a:latin typeface="+mn-lt"/>
                </a:rPr>
                <a:t>1µs</a:t>
              </a:r>
            </a:p>
          </p:txBody>
        </p:sp>
        <p:cxnSp>
          <p:nvCxnSpPr>
            <p:cNvPr id="16415" name="Connecteur droit avec flèche 73"/>
            <p:cNvCxnSpPr>
              <a:cxnSpLocks noChangeShapeType="1"/>
            </p:cNvCxnSpPr>
            <p:nvPr/>
          </p:nvCxnSpPr>
          <p:spPr bwMode="auto">
            <a:xfrm>
              <a:off x="1777302" y="2104340"/>
              <a:ext cx="216595" cy="1588"/>
            </a:xfrm>
            <a:prstGeom prst="straightConnector1">
              <a:avLst/>
            </a:prstGeom>
            <a:noFill/>
            <a:ln w="19050" algn="ctr">
              <a:solidFill>
                <a:schemeClr val="tx1"/>
              </a:solidFill>
              <a:round/>
              <a:headEnd type="arrow" w="sm" len="sm"/>
              <a:tailEnd type="arrow" w="sm" len="sm"/>
            </a:ln>
          </p:spPr>
        </p:cxnSp>
        <p:cxnSp>
          <p:nvCxnSpPr>
            <p:cNvPr id="16416" name="Connecteur droit avec flèche 82"/>
            <p:cNvCxnSpPr>
              <a:cxnSpLocks noChangeShapeType="1"/>
            </p:cNvCxnSpPr>
            <p:nvPr/>
          </p:nvCxnSpPr>
          <p:spPr bwMode="auto">
            <a:xfrm rot="5400000">
              <a:off x="520261" y="2595071"/>
              <a:ext cx="1501200" cy="1212"/>
            </a:xfrm>
            <a:prstGeom prst="straightConnector1">
              <a:avLst/>
            </a:prstGeom>
            <a:noFill/>
            <a:ln w="19050" algn="ctr">
              <a:solidFill>
                <a:schemeClr val="tx1"/>
              </a:solidFill>
              <a:round/>
              <a:headEnd type="arrow" w="med" len="med"/>
              <a:tailEnd type="arrow" w="med" len="med"/>
            </a:ln>
          </p:spPr>
        </p:cxnSp>
        <p:sp>
          <p:nvSpPr>
            <p:cNvPr id="16417" name="ZoneTexte 84"/>
            <p:cNvSpPr txBox="1">
              <a:spLocks noChangeArrowheads="1"/>
            </p:cNvSpPr>
            <p:nvPr/>
          </p:nvSpPr>
          <p:spPr bwMode="auto">
            <a:xfrm>
              <a:off x="467545" y="2092828"/>
              <a:ext cx="864095" cy="457591"/>
            </a:xfrm>
            <a:prstGeom prst="rect">
              <a:avLst/>
            </a:prstGeom>
            <a:noFill/>
            <a:ln w="9525">
              <a:noFill/>
              <a:miter lim="800000"/>
              <a:headEnd/>
              <a:tailEnd/>
            </a:ln>
          </p:spPr>
          <p:txBody>
            <a:bodyPr>
              <a:spAutoFit/>
            </a:bodyPr>
            <a:lstStyle/>
            <a:p>
              <a:r>
                <a:rPr lang="fr-FR"/>
                <a:t>1.3 </a:t>
              </a:r>
              <a:r>
                <a:rPr lang="fr-FR">
                  <a:solidFill>
                    <a:srgbClr val="FF0000"/>
                  </a:solidFill>
                </a:rPr>
                <a:t>s</a:t>
              </a:r>
              <a:r>
                <a:rPr lang="fr-FR">
                  <a:solidFill>
                    <a:srgbClr val="008000"/>
                  </a:solidFill>
                </a:rPr>
                <a:t>I</a:t>
              </a:r>
              <a:r>
                <a:rPr lang="fr-FR" baseline="-25000">
                  <a:solidFill>
                    <a:srgbClr val="008000"/>
                  </a:solidFill>
                </a:rPr>
                <a:t>0</a:t>
              </a:r>
            </a:p>
          </p:txBody>
        </p:sp>
        <p:cxnSp>
          <p:nvCxnSpPr>
            <p:cNvPr id="16418" name="Connecteur droit 44"/>
            <p:cNvCxnSpPr>
              <a:cxnSpLocks noChangeShapeType="1"/>
            </p:cNvCxnSpPr>
            <p:nvPr/>
          </p:nvCxnSpPr>
          <p:spPr bwMode="auto">
            <a:xfrm>
              <a:off x="3105217" y="3355119"/>
              <a:ext cx="970105" cy="0"/>
            </a:xfrm>
            <a:prstGeom prst="line">
              <a:avLst/>
            </a:prstGeom>
            <a:noFill/>
            <a:ln w="28575" algn="ctr">
              <a:solidFill>
                <a:srgbClr val="FF0000"/>
              </a:solidFill>
              <a:round/>
              <a:headEnd/>
              <a:tailEnd/>
            </a:ln>
          </p:spPr>
        </p:cxnSp>
        <p:cxnSp>
          <p:nvCxnSpPr>
            <p:cNvPr id="16419" name="Connecteur droit 46"/>
            <p:cNvCxnSpPr>
              <a:cxnSpLocks noChangeShapeType="1"/>
            </p:cNvCxnSpPr>
            <p:nvPr/>
          </p:nvCxnSpPr>
          <p:spPr bwMode="auto">
            <a:xfrm rot="5400000" flipH="1" flipV="1">
              <a:off x="3393917" y="2621151"/>
              <a:ext cx="1501200" cy="0"/>
            </a:xfrm>
            <a:prstGeom prst="line">
              <a:avLst/>
            </a:prstGeom>
            <a:noFill/>
            <a:ln w="28575" algn="ctr">
              <a:solidFill>
                <a:srgbClr val="FF0000"/>
              </a:solidFill>
              <a:round/>
              <a:headEnd/>
              <a:tailEnd/>
            </a:ln>
          </p:spPr>
        </p:cxnSp>
        <p:cxnSp>
          <p:nvCxnSpPr>
            <p:cNvPr id="16420" name="Connecteur droit 49"/>
            <p:cNvCxnSpPr>
              <a:cxnSpLocks noChangeShapeType="1"/>
            </p:cNvCxnSpPr>
            <p:nvPr/>
          </p:nvCxnSpPr>
          <p:spPr bwMode="auto">
            <a:xfrm rot="5400000" flipH="1" flipV="1">
              <a:off x="3325905" y="2618276"/>
              <a:ext cx="1501200" cy="0"/>
            </a:xfrm>
            <a:prstGeom prst="line">
              <a:avLst/>
            </a:prstGeom>
            <a:noFill/>
            <a:ln w="28575" algn="ctr">
              <a:solidFill>
                <a:srgbClr val="FF0000"/>
              </a:solidFill>
              <a:round/>
              <a:headEnd/>
              <a:tailEnd/>
            </a:ln>
          </p:spPr>
        </p:cxnSp>
        <p:cxnSp>
          <p:nvCxnSpPr>
            <p:cNvPr id="16421" name="Connecteur droit 51"/>
            <p:cNvCxnSpPr>
              <a:cxnSpLocks noChangeShapeType="1"/>
            </p:cNvCxnSpPr>
            <p:nvPr/>
          </p:nvCxnSpPr>
          <p:spPr bwMode="auto">
            <a:xfrm>
              <a:off x="4151738" y="3356099"/>
              <a:ext cx="280057" cy="0"/>
            </a:xfrm>
            <a:prstGeom prst="line">
              <a:avLst/>
            </a:prstGeom>
            <a:noFill/>
            <a:ln w="28575" algn="ctr">
              <a:solidFill>
                <a:srgbClr val="FF0000"/>
              </a:solidFill>
              <a:round/>
              <a:headEnd/>
              <a:tailEnd/>
            </a:ln>
          </p:spPr>
        </p:cxnSp>
        <p:cxnSp>
          <p:nvCxnSpPr>
            <p:cNvPr id="16422" name="Connecteur droit 50"/>
            <p:cNvCxnSpPr>
              <a:cxnSpLocks noChangeShapeType="1"/>
            </p:cNvCxnSpPr>
            <p:nvPr/>
          </p:nvCxnSpPr>
          <p:spPr bwMode="auto">
            <a:xfrm>
              <a:off x="4070898" y="1875838"/>
              <a:ext cx="82403" cy="0"/>
            </a:xfrm>
            <a:prstGeom prst="line">
              <a:avLst/>
            </a:prstGeom>
            <a:noFill/>
            <a:ln w="28575" algn="ctr">
              <a:solidFill>
                <a:srgbClr val="FF0000"/>
              </a:solidFill>
              <a:round/>
              <a:headEnd/>
              <a:tailEnd/>
            </a:ln>
          </p:spPr>
        </p:cxnSp>
        <p:cxnSp>
          <p:nvCxnSpPr>
            <p:cNvPr id="16423" name="Connecteur droit avec flèche 82"/>
            <p:cNvCxnSpPr>
              <a:cxnSpLocks noChangeShapeType="1"/>
            </p:cNvCxnSpPr>
            <p:nvPr/>
          </p:nvCxnSpPr>
          <p:spPr bwMode="auto">
            <a:xfrm rot="5400000">
              <a:off x="1333620" y="2798034"/>
              <a:ext cx="1127789" cy="12451"/>
            </a:xfrm>
            <a:prstGeom prst="straightConnector1">
              <a:avLst/>
            </a:prstGeom>
            <a:noFill/>
            <a:ln w="19050" algn="ctr">
              <a:solidFill>
                <a:schemeClr val="tx1"/>
              </a:solidFill>
              <a:round/>
              <a:headEnd type="arrow" w="med" len="med"/>
              <a:tailEnd type="arrow" w="med" len="med"/>
            </a:ln>
          </p:spPr>
        </p:cxnSp>
        <p:sp>
          <p:nvSpPr>
            <p:cNvPr id="16424" name="ZoneTexte 84"/>
            <p:cNvSpPr txBox="1">
              <a:spLocks noChangeArrowheads="1"/>
            </p:cNvSpPr>
            <p:nvPr/>
          </p:nvSpPr>
          <p:spPr bwMode="auto">
            <a:xfrm>
              <a:off x="1835696" y="2713264"/>
              <a:ext cx="448454" cy="461664"/>
            </a:xfrm>
            <a:prstGeom prst="rect">
              <a:avLst/>
            </a:prstGeom>
            <a:noFill/>
            <a:ln w="9525">
              <a:noFill/>
              <a:miter lim="800000"/>
              <a:headEnd/>
              <a:tailEnd/>
            </a:ln>
          </p:spPr>
          <p:txBody>
            <a:bodyPr>
              <a:spAutoFit/>
            </a:bodyPr>
            <a:lstStyle/>
            <a:p>
              <a:r>
                <a:rPr lang="fr-FR">
                  <a:solidFill>
                    <a:srgbClr val="FF0000"/>
                  </a:solidFill>
                </a:rPr>
                <a:t>s</a:t>
              </a:r>
              <a:r>
                <a:rPr lang="fr-FR">
                  <a:solidFill>
                    <a:srgbClr val="008000"/>
                  </a:solidFill>
                </a:rPr>
                <a:t>I</a:t>
              </a:r>
              <a:r>
                <a:rPr lang="fr-FR" baseline="-25000">
                  <a:solidFill>
                    <a:srgbClr val="008000"/>
                  </a:solidFill>
                </a:rPr>
                <a:t>0</a:t>
              </a:r>
            </a:p>
          </p:txBody>
        </p:sp>
        <p:grpSp>
          <p:nvGrpSpPr>
            <p:cNvPr id="5" name="Groupe 54"/>
            <p:cNvGrpSpPr>
              <a:grpSpLocks/>
            </p:cNvGrpSpPr>
            <p:nvPr/>
          </p:nvGrpSpPr>
          <p:grpSpPr bwMode="auto">
            <a:xfrm>
              <a:off x="4431795" y="2211985"/>
              <a:ext cx="1016306" cy="1152000"/>
              <a:chOff x="4010932" y="3185914"/>
              <a:chExt cx="1331999" cy="1152000"/>
            </a:xfrm>
          </p:grpSpPr>
          <p:cxnSp>
            <p:nvCxnSpPr>
              <p:cNvPr id="16439" name="Connecteur droit 55"/>
              <p:cNvCxnSpPr>
                <a:cxnSpLocks noChangeShapeType="1"/>
              </p:cNvCxnSpPr>
              <p:nvPr/>
            </p:nvCxnSpPr>
            <p:spPr bwMode="auto">
              <a:xfrm rot="5400000" flipH="1" flipV="1">
                <a:off x="3434932" y="3761914"/>
                <a:ext cx="1152000" cy="0"/>
              </a:xfrm>
              <a:prstGeom prst="line">
                <a:avLst/>
              </a:prstGeom>
              <a:noFill/>
              <a:ln w="28575" algn="ctr">
                <a:solidFill>
                  <a:srgbClr val="FF0000"/>
                </a:solidFill>
                <a:round/>
                <a:headEnd/>
                <a:tailEnd/>
              </a:ln>
            </p:spPr>
          </p:cxnSp>
          <p:cxnSp>
            <p:nvCxnSpPr>
              <p:cNvPr id="16440" name="Connecteur droit 56"/>
              <p:cNvCxnSpPr>
                <a:cxnSpLocks noChangeShapeType="1"/>
              </p:cNvCxnSpPr>
              <p:nvPr/>
            </p:nvCxnSpPr>
            <p:spPr bwMode="auto">
              <a:xfrm>
                <a:off x="4014283" y="3194574"/>
                <a:ext cx="250771" cy="0"/>
              </a:xfrm>
              <a:prstGeom prst="line">
                <a:avLst/>
              </a:prstGeom>
              <a:noFill/>
              <a:ln w="28575" algn="ctr">
                <a:solidFill>
                  <a:srgbClr val="FF0000"/>
                </a:solidFill>
                <a:round/>
                <a:headEnd/>
                <a:tailEnd/>
              </a:ln>
            </p:spPr>
          </p:cxnSp>
          <p:cxnSp>
            <p:nvCxnSpPr>
              <p:cNvPr id="16441" name="Connecteur droit 57"/>
              <p:cNvCxnSpPr>
                <a:cxnSpLocks noChangeShapeType="1"/>
              </p:cNvCxnSpPr>
              <p:nvPr/>
            </p:nvCxnSpPr>
            <p:spPr bwMode="auto">
              <a:xfrm>
                <a:off x="4259556" y="3194572"/>
                <a:ext cx="0" cy="451724"/>
              </a:xfrm>
              <a:prstGeom prst="line">
                <a:avLst/>
              </a:prstGeom>
              <a:noFill/>
              <a:ln w="28575" algn="ctr">
                <a:solidFill>
                  <a:srgbClr val="FF0000"/>
                </a:solidFill>
                <a:round/>
                <a:headEnd/>
                <a:tailEnd/>
              </a:ln>
            </p:spPr>
          </p:cxnSp>
          <p:cxnSp>
            <p:nvCxnSpPr>
              <p:cNvPr id="16442" name="Connecteur droit 58"/>
              <p:cNvCxnSpPr>
                <a:cxnSpLocks noChangeShapeType="1"/>
              </p:cNvCxnSpPr>
              <p:nvPr/>
            </p:nvCxnSpPr>
            <p:spPr bwMode="auto">
              <a:xfrm>
                <a:off x="4254485" y="3646294"/>
                <a:ext cx="1074730" cy="0"/>
              </a:xfrm>
              <a:prstGeom prst="line">
                <a:avLst/>
              </a:prstGeom>
              <a:noFill/>
              <a:ln w="28575" algn="ctr">
                <a:solidFill>
                  <a:srgbClr val="FF0000"/>
                </a:solidFill>
                <a:round/>
                <a:headEnd/>
                <a:tailEnd/>
              </a:ln>
            </p:spPr>
          </p:cxnSp>
          <p:cxnSp>
            <p:nvCxnSpPr>
              <p:cNvPr id="16443" name="Connecteur droit 60"/>
              <p:cNvCxnSpPr>
                <a:cxnSpLocks noChangeShapeType="1"/>
              </p:cNvCxnSpPr>
              <p:nvPr/>
            </p:nvCxnSpPr>
            <p:spPr bwMode="auto">
              <a:xfrm rot="5400000">
                <a:off x="4997331" y="3979981"/>
                <a:ext cx="691200" cy="0"/>
              </a:xfrm>
              <a:prstGeom prst="line">
                <a:avLst/>
              </a:prstGeom>
              <a:noFill/>
              <a:ln w="28575" algn="ctr">
                <a:solidFill>
                  <a:srgbClr val="FF0000"/>
                </a:solidFill>
                <a:round/>
                <a:headEnd/>
                <a:tailEnd/>
              </a:ln>
            </p:spPr>
          </p:cxnSp>
        </p:grpSp>
        <p:cxnSp>
          <p:nvCxnSpPr>
            <p:cNvPr id="16426" name="Connecteur droit 51"/>
            <p:cNvCxnSpPr>
              <a:cxnSpLocks noChangeShapeType="1"/>
            </p:cNvCxnSpPr>
            <p:nvPr/>
          </p:nvCxnSpPr>
          <p:spPr bwMode="auto">
            <a:xfrm>
              <a:off x="5448335" y="3339281"/>
              <a:ext cx="992583" cy="0"/>
            </a:xfrm>
            <a:prstGeom prst="line">
              <a:avLst/>
            </a:prstGeom>
            <a:noFill/>
            <a:ln w="28575" algn="ctr">
              <a:solidFill>
                <a:srgbClr val="FF0000"/>
              </a:solidFill>
              <a:prstDash val="dash"/>
              <a:round/>
              <a:headEnd/>
              <a:tailEnd/>
            </a:ln>
          </p:spPr>
        </p:cxnSp>
        <p:grpSp>
          <p:nvGrpSpPr>
            <p:cNvPr id="7" name="Group 106"/>
            <p:cNvGrpSpPr>
              <a:grpSpLocks/>
            </p:cNvGrpSpPr>
            <p:nvPr/>
          </p:nvGrpSpPr>
          <p:grpSpPr bwMode="auto">
            <a:xfrm>
              <a:off x="6450453" y="1844824"/>
              <a:ext cx="2370019" cy="1504075"/>
              <a:chOff x="7802489" y="1844824"/>
              <a:chExt cx="3106215" cy="1504075"/>
            </a:xfrm>
          </p:grpSpPr>
          <p:cxnSp>
            <p:nvCxnSpPr>
              <p:cNvPr id="16428" name="Connecteur droit 46"/>
              <p:cNvCxnSpPr>
                <a:cxnSpLocks noChangeShapeType="1"/>
              </p:cNvCxnSpPr>
              <p:nvPr/>
            </p:nvCxnSpPr>
            <p:spPr bwMode="auto">
              <a:xfrm rot="5400000" flipH="1" flipV="1">
                <a:off x="7148376" y="2598299"/>
                <a:ext cx="1501200" cy="0"/>
              </a:xfrm>
              <a:prstGeom prst="line">
                <a:avLst/>
              </a:prstGeom>
              <a:noFill/>
              <a:ln w="28575" algn="ctr">
                <a:solidFill>
                  <a:srgbClr val="FF0000"/>
                </a:solidFill>
                <a:round/>
                <a:headEnd/>
                <a:tailEnd/>
              </a:ln>
            </p:spPr>
          </p:cxnSp>
          <p:cxnSp>
            <p:nvCxnSpPr>
              <p:cNvPr id="16429" name="Connecteur droit 49"/>
              <p:cNvCxnSpPr>
                <a:cxnSpLocks noChangeShapeType="1"/>
              </p:cNvCxnSpPr>
              <p:nvPr/>
            </p:nvCxnSpPr>
            <p:spPr bwMode="auto">
              <a:xfrm rot="5400000" flipH="1" flipV="1">
                <a:off x="7059237" y="2595424"/>
                <a:ext cx="1501200" cy="0"/>
              </a:xfrm>
              <a:prstGeom prst="line">
                <a:avLst/>
              </a:prstGeom>
              <a:noFill/>
              <a:ln w="28575" algn="ctr">
                <a:solidFill>
                  <a:srgbClr val="FF0000"/>
                </a:solidFill>
                <a:round/>
                <a:headEnd/>
                <a:tailEnd/>
              </a:ln>
            </p:spPr>
          </p:cxnSp>
          <p:cxnSp>
            <p:nvCxnSpPr>
              <p:cNvPr id="16430" name="Connecteur droit 51"/>
              <p:cNvCxnSpPr>
                <a:cxnSpLocks noChangeShapeType="1"/>
              </p:cNvCxnSpPr>
              <p:nvPr/>
            </p:nvCxnSpPr>
            <p:spPr bwMode="auto">
              <a:xfrm>
                <a:off x="7908440" y="3333247"/>
                <a:ext cx="367051" cy="0"/>
              </a:xfrm>
              <a:prstGeom prst="line">
                <a:avLst/>
              </a:prstGeom>
              <a:noFill/>
              <a:ln w="28575" algn="ctr">
                <a:solidFill>
                  <a:srgbClr val="FF0000"/>
                </a:solidFill>
                <a:round/>
                <a:headEnd/>
                <a:tailEnd/>
              </a:ln>
            </p:spPr>
          </p:cxnSp>
          <p:cxnSp>
            <p:nvCxnSpPr>
              <p:cNvPr id="16431" name="Connecteur droit 50"/>
              <p:cNvCxnSpPr>
                <a:cxnSpLocks noChangeShapeType="1"/>
              </p:cNvCxnSpPr>
              <p:nvPr/>
            </p:nvCxnSpPr>
            <p:spPr bwMode="auto">
              <a:xfrm>
                <a:off x="7802489" y="1852986"/>
                <a:ext cx="108000" cy="0"/>
              </a:xfrm>
              <a:prstGeom prst="line">
                <a:avLst/>
              </a:prstGeom>
              <a:noFill/>
              <a:ln w="28575" algn="ctr">
                <a:solidFill>
                  <a:srgbClr val="FF0000"/>
                </a:solidFill>
                <a:round/>
                <a:headEnd/>
                <a:tailEnd/>
              </a:ln>
            </p:spPr>
          </p:cxnSp>
          <p:grpSp>
            <p:nvGrpSpPr>
              <p:cNvPr id="8" name="Groupe 54"/>
              <p:cNvGrpSpPr>
                <a:grpSpLocks/>
              </p:cNvGrpSpPr>
              <p:nvPr/>
            </p:nvGrpSpPr>
            <p:grpSpPr bwMode="auto">
              <a:xfrm>
                <a:off x="8275491" y="2189133"/>
                <a:ext cx="1331999" cy="1152000"/>
                <a:chOff x="4010932" y="3185914"/>
                <a:chExt cx="1331999" cy="1152000"/>
              </a:xfrm>
            </p:grpSpPr>
            <p:cxnSp>
              <p:nvCxnSpPr>
                <p:cNvPr id="16434" name="Connecteur droit 55"/>
                <p:cNvCxnSpPr>
                  <a:cxnSpLocks noChangeShapeType="1"/>
                </p:cNvCxnSpPr>
                <p:nvPr/>
              </p:nvCxnSpPr>
              <p:spPr bwMode="auto">
                <a:xfrm rot="5400000" flipH="1" flipV="1">
                  <a:off x="3434932" y="3761914"/>
                  <a:ext cx="1152000" cy="0"/>
                </a:xfrm>
                <a:prstGeom prst="line">
                  <a:avLst/>
                </a:prstGeom>
                <a:noFill/>
                <a:ln w="28575" algn="ctr">
                  <a:solidFill>
                    <a:srgbClr val="FF0000"/>
                  </a:solidFill>
                  <a:round/>
                  <a:headEnd/>
                  <a:tailEnd/>
                </a:ln>
              </p:spPr>
            </p:cxnSp>
            <p:cxnSp>
              <p:nvCxnSpPr>
                <p:cNvPr id="16435" name="Connecteur droit 56"/>
                <p:cNvCxnSpPr>
                  <a:cxnSpLocks noChangeShapeType="1"/>
                </p:cNvCxnSpPr>
                <p:nvPr/>
              </p:nvCxnSpPr>
              <p:spPr bwMode="auto">
                <a:xfrm>
                  <a:off x="4014283" y="3194574"/>
                  <a:ext cx="250771" cy="0"/>
                </a:xfrm>
                <a:prstGeom prst="line">
                  <a:avLst/>
                </a:prstGeom>
                <a:noFill/>
                <a:ln w="28575" algn="ctr">
                  <a:solidFill>
                    <a:srgbClr val="FF0000"/>
                  </a:solidFill>
                  <a:round/>
                  <a:headEnd/>
                  <a:tailEnd/>
                </a:ln>
              </p:spPr>
            </p:cxnSp>
            <p:cxnSp>
              <p:nvCxnSpPr>
                <p:cNvPr id="16436" name="Connecteur droit 57"/>
                <p:cNvCxnSpPr>
                  <a:cxnSpLocks noChangeShapeType="1"/>
                </p:cNvCxnSpPr>
                <p:nvPr/>
              </p:nvCxnSpPr>
              <p:spPr bwMode="auto">
                <a:xfrm>
                  <a:off x="4259556" y="3194572"/>
                  <a:ext cx="0" cy="451724"/>
                </a:xfrm>
                <a:prstGeom prst="line">
                  <a:avLst/>
                </a:prstGeom>
                <a:noFill/>
                <a:ln w="28575" algn="ctr">
                  <a:solidFill>
                    <a:srgbClr val="FF0000"/>
                  </a:solidFill>
                  <a:round/>
                  <a:headEnd/>
                  <a:tailEnd/>
                </a:ln>
              </p:spPr>
            </p:cxnSp>
            <p:cxnSp>
              <p:nvCxnSpPr>
                <p:cNvPr id="16437" name="Connecteur droit 58"/>
                <p:cNvCxnSpPr>
                  <a:cxnSpLocks noChangeShapeType="1"/>
                </p:cNvCxnSpPr>
                <p:nvPr/>
              </p:nvCxnSpPr>
              <p:spPr bwMode="auto">
                <a:xfrm>
                  <a:off x="4254485" y="3646294"/>
                  <a:ext cx="1074730" cy="0"/>
                </a:xfrm>
                <a:prstGeom prst="line">
                  <a:avLst/>
                </a:prstGeom>
                <a:noFill/>
                <a:ln w="28575" algn="ctr">
                  <a:solidFill>
                    <a:srgbClr val="FF0000"/>
                  </a:solidFill>
                  <a:round/>
                  <a:headEnd/>
                  <a:tailEnd/>
                </a:ln>
              </p:spPr>
            </p:cxnSp>
            <p:cxnSp>
              <p:nvCxnSpPr>
                <p:cNvPr id="16438" name="Connecteur droit 60"/>
                <p:cNvCxnSpPr>
                  <a:cxnSpLocks noChangeShapeType="1"/>
                </p:cNvCxnSpPr>
                <p:nvPr/>
              </p:nvCxnSpPr>
              <p:spPr bwMode="auto">
                <a:xfrm rot="5400000">
                  <a:off x="4997331" y="3979981"/>
                  <a:ext cx="691200" cy="0"/>
                </a:xfrm>
                <a:prstGeom prst="line">
                  <a:avLst/>
                </a:prstGeom>
                <a:noFill/>
                <a:ln w="28575" algn="ctr">
                  <a:solidFill>
                    <a:srgbClr val="FF0000"/>
                  </a:solidFill>
                  <a:round/>
                  <a:headEnd/>
                  <a:tailEnd/>
                </a:ln>
              </p:spPr>
            </p:cxnSp>
          </p:grpSp>
          <p:cxnSp>
            <p:nvCxnSpPr>
              <p:cNvPr id="16433" name="Connecteur droit 51"/>
              <p:cNvCxnSpPr>
                <a:cxnSpLocks noChangeShapeType="1"/>
              </p:cNvCxnSpPr>
              <p:nvPr/>
            </p:nvCxnSpPr>
            <p:spPr bwMode="auto">
              <a:xfrm>
                <a:off x="9607797" y="3316429"/>
                <a:ext cx="1300907" cy="0"/>
              </a:xfrm>
              <a:prstGeom prst="line">
                <a:avLst/>
              </a:prstGeom>
              <a:noFill/>
              <a:ln w="28575" algn="ctr">
                <a:solidFill>
                  <a:srgbClr val="FF0000"/>
                </a:solidFill>
                <a:round/>
                <a:headEnd/>
                <a:tailEnd/>
              </a:ln>
            </p:spPr>
          </p:cxnSp>
        </p:grpSp>
      </p:grpSp>
      <p:grpSp>
        <p:nvGrpSpPr>
          <p:cNvPr id="9" name="Groupe 6"/>
          <p:cNvGrpSpPr>
            <a:grpSpLocks/>
          </p:cNvGrpSpPr>
          <p:nvPr/>
        </p:nvGrpSpPr>
        <p:grpSpPr bwMode="auto">
          <a:xfrm>
            <a:off x="611188" y="1106488"/>
            <a:ext cx="1800225" cy="954087"/>
            <a:chOff x="611267" y="1105694"/>
            <a:chExt cx="1800493" cy="955154"/>
          </a:xfrm>
        </p:grpSpPr>
        <p:sp>
          <p:nvSpPr>
            <p:cNvPr id="16405" name="ZoneTexte 1"/>
            <p:cNvSpPr txBox="1">
              <a:spLocks noChangeArrowheads="1"/>
            </p:cNvSpPr>
            <p:nvPr/>
          </p:nvSpPr>
          <p:spPr bwMode="auto">
            <a:xfrm>
              <a:off x="611267" y="1105694"/>
              <a:ext cx="1800493" cy="369332"/>
            </a:xfrm>
            <a:prstGeom prst="rect">
              <a:avLst/>
            </a:prstGeom>
            <a:noFill/>
            <a:ln w="9525">
              <a:noFill/>
              <a:miter lim="800000"/>
              <a:headEnd/>
              <a:tailEnd/>
            </a:ln>
          </p:spPr>
          <p:txBody>
            <a:bodyPr wrap="none">
              <a:spAutoFit/>
            </a:bodyPr>
            <a:lstStyle/>
            <a:p>
              <a:r>
                <a:rPr lang="fr-FR"/>
                <a:t>prepulse (reset)</a:t>
              </a:r>
            </a:p>
          </p:txBody>
        </p:sp>
        <p:cxnSp>
          <p:nvCxnSpPr>
            <p:cNvPr id="6" name="Connecteur droit avec flèche 5"/>
            <p:cNvCxnSpPr>
              <a:stCxn id="16405" idx="2"/>
            </p:cNvCxnSpPr>
            <p:nvPr/>
          </p:nvCxnSpPr>
          <p:spPr>
            <a:xfrm flipH="1">
              <a:off x="1474996" y="1474406"/>
              <a:ext cx="0" cy="58644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0" name="Groupe 108"/>
          <p:cNvGrpSpPr>
            <a:grpSpLocks/>
          </p:cNvGrpSpPr>
          <p:nvPr/>
        </p:nvGrpSpPr>
        <p:grpSpPr bwMode="auto">
          <a:xfrm>
            <a:off x="1473200" y="1471613"/>
            <a:ext cx="814388" cy="631825"/>
            <a:chOff x="931595" y="1099786"/>
            <a:chExt cx="813043" cy="1000722"/>
          </a:xfrm>
        </p:grpSpPr>
        <p:sp>
          <p:nvSpPr>
            <p:cNvPr id="16403" name="ZoneTexte 109"/>
            <p:cNvSpPr txBox="1">
              <a:spLocks noChangeArrowheads="1"/>
            </p:cNvSpPr>
            <p:nvPr/>
          </p:nvSpPr>
          <p:spPr bwMode="auto">
            <a:xfrm>
              <a:off x="931595" y="1099786"/>
              <a:ext cx="813043" cy="585372"/>
            </a:xfrm>
            <a:prstGeom prst="rect">
              <a:avLst/>
            </a:prstGeom>
            <a:noFill/>
            <a:ln w="9525">
              <a:noFill/>
              <a:miter lim="800000"/>
              <a:headEnd/>
              <a:tailEnd/>
            </a:ln>
          </p:spPr>
          <p:txBody>
            <a:bodyPr wrap="none">
              <a:spAutoFit/>
            </a:bodyPr>
            <a:lstStyle/>
            <a:p>
              <a:r>
                <a:rPr lang="fr-FR"/>
                <a:t>meas</a:t>
              </a:r>
              <a:r>
                <a:rPr lang="fr-FR" baseline="30000"/>
                <a:t>t</a:t>
              </a:r>
            </a:p>
          </p:txBody>
        </p:sp>
        <p:cxnSp>
          <p:nvCxnSpPr>
            <p:cNvPr id="113" name="Connecteur droit avec flèche 112"/>
            <p:cNvCxnSpPr>
              <a:stCxn id="16403" idx="2"/>
            </p:cNvCxnSpPr>
            <p:nvPr/>
          </p:nvCxnSpPr>
          <p:spPr>
            <a:xfrm flipH="1">
              <a:off x="1337324" y="1685635"/>
              <a:ext cx="1585" cy="414873"/>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1" name="Groupe 113"/>
          <p:cNvGrpSpPr>
            <a:grpSpLocks/>
          </p:cNvGrpSpPr>
          <p:nvPr/>
        </p:nvGrpSpPr>
        <p:grpSpPr bwMode="auto">
          <a:xfrm>
            <a:off x="2160588" y="1782763"/>
            <a:ext cx="620712" cy="998537"/>
            <a:chOff x="931595" y="1099786"/>
            <a:chExt cx="620683" cy="971488"/>
          </a:xfrm>
        </p:grpSpPr>
        <p:sp>
          <p:nvSpPr>
            <p:cNvPr id="16401" name="ZoneTexte 115"/>
            <p:cNvSpPr txBox="1">
              <a:spLocks noChangeArrowheads="1"/>
            </p:cNvSpPr>
            <p:nvPr/>
          </p:nvSpPr>
          <p:spPr bwMode="auto">
            <a:xfrm>
              <a:off x="931595" y="1099786"/>
              <a:ext cx="620683" cy="585372"/>
            </a:xfrm>
            <a:prstGeom prst="rect">
              <a:avLst/>
            </a:prstGeom>
            <a:noFill/>
            <a:ln w="9525">
              <a:noFill/>
              <a:miter lim="800000"/>
              <a:headEnd/>
              <a:tailEnd/>
            </a:ln>
          </p:spPr>
          <p:txBody>
            <a:bodyPr wrap="none">
              <a:spAutoFit/>
            </a:bodyPr>
            <a:lstStyle/>
            <a:p>
              <a:r>
                <a:rPr lang="fr-FR"/>
                <a:t>hold</a:t>
              </a:r>
              <a:endParaRPr lang="fr-FR" baseline="30000"/>
            </a:p>
          </p:txBody>
        </p:sp>
        <p:cxnSp>
          <p:nvCxnSpPr>
            <p:cNvPr id="117" name="Connecteur droit avec flèche 116"/>
            <p:cNvCxnSpPr/>
            <p:nvPr/>
          </p:nvCxnSpPr>
          <p:spPr>
            <a:xfrm>
              <a:off x="1241143" y="1393240"/>
              <a:ext cx="1588" cy="67803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6396" name="ZoneTexte 86"/>
          <p:cNvSpPr txBox="1">
            <a:spLocks noChangeArrowheads="1"/>
          </p:cNvSpPr>
          <p:nvPr/>
        </p:nvSpPr>
        <p:spPr bwMode="auto">
          <a:xfrm>
            <a:off x="-36513" y="2924175"/>
            <a:ext cx="1901826" cy="461963"/>
          </a:xfrm>
          <a:prstGeom prst="rect">
            <a:avLst/>
          </a:prstGeom>
          <a:noFill/>
          <a:ln w="9525">
            <a:noFill/>
            <a:miter lim="800000"/>
            <a:headEnd/>
            <a:tailEnd/>
          </a:ln>
        </p:spPr>
        <p:txBody>
          <a:bodyPr>
            <a:spAutoFit/>
          </a:bodyPr>
          <a:lstStyle/>
          <a:p>
            <a:r>
              <a:rPr lang="fr-FR" sz="2400">
                <a:solidFill>
                  <a:srgbClr val="FF0000"/>
                </a:solidFill>
              </a:rPr>
              <a:t>V</a:t>
            </a:r>
            <a:r>
              <a:rPr lang="fr-FR" sz="2400" baseline="-25000">
                <a:solidFill>
                  <a:srgbClr val="FF0000"/>
                </a:solidFill>
              </a:rPr>
              <a:t>b</a:t>
            </a:r>
            <a:r>
              <a:rPr lang="fr-FR" sz="2400"/>
              <a:t>(t)/R</a:t>
            </a:r>
            <a:r>
              <a:rPr lang="fr-FR" sz="2400" baseline="-25000"/>
              <a:t>b</a:t>
            </a:r>
          </a:p>
        </p:txBody>
      </p:sp>
      <p:graphicFrame>
        <p:nvGraphicFramePr>
          <p:cNvPr id="16386" name="Object 2"/>
          <p:cNvGraphicFramePr>
            <a:graphicFrameLocks noChangeAspect="1"/>
          </p:cNvGraphicFramePr>
          <p:nvPr/>
        </p:nvGraphicFramePr>
        <p:xfrm>
          <a:off x="7519988" y="2244725"/>
          <a:ext cx="1219200" cy="355600"/>
        </p:xfrm>
        <a:graphic>
          <a:graphicData uri="http://schemas.openxmlformats.org/presentationml/2006/ole">
            <p:oleObj spid="_x0000_s193538" name="Equation" r:id="rId3" imgW="1218671" imgH="355446" progId="">
              <p:embed/>
            </p:oleObj>
          </a:graphicData>
        </a:graphic>
      </p:graphicFrame>
      <p:graphicFrame>
        <p:nvGraphicFramePr>
          <p:cNvPr id="16387" name="Object 3"/>
          <p:cNvGraphicFramePr>
            <a:graphicFrameLocks noChangeAspect="1"/>
          </p:cNvGraphicFramePr>
          <p:nvPr/>
        </p:nvGraphicFramePr>
        <p:xfrm>
          <a:off x="7677150" y="3906838"/>
          <a:ext cx="1193800" cy="342900"/>
        </p:xfrm>
        <a:graphic>
          <a:graphicData uri="http://schemas.openxmlformats.org/presentationml/2006/ole">
            <p:oleObj spid="_x0000_s193539" name="Equation" r:id="rId4" imgW="1193800" imgH="342900" progId="">
              <p:embed/>
            </p:oleObj>
          </a:graphicData>
        </a:graphic>
      </p:graphicFrame>
      <p:sp>
        <p:nvSpPr>
          <p:cNvPr id="16397" name="Forme libre 107"/>
          <p:cNvSpPr>
            <a:spLocks noChangeArrowheads="1"/>
          </p:cNvSpPr>
          <p:nvPr/>
        </p:nvSpPr>
        <p:spPr bwMode="auto">
          <a:xfrm>
            <a:off x="1508125" y="4365625"/>
            <a:ext cx="287338" cy="368300"/>
          </a:xfrm>
          <a:custGeom>
            <a:avLst/>
            <a:gdLst>
              <a:gd name="T0" fmla="*/ 0 w 211224"/>
              <a:gd name="T1" fmla="*/ 350311 h 412484"/>
              <a:gd name="T2" fmla="*/ 72009 w 211224"/>
              <a:gd name="T3" fmla="*/ 198283 h 412484"/>
              <a:gd name="T4" fmla="*/ 144017 w 211224"/>
              <a:gd name="T5" fmla="*/ 342299 h 412484"/>
              <a:gd name="T6" fmla="*/ 288032 w 211224"/>
              <a:gd name="T7" fmla="*/ 360040 h 412484"/>
              <a:gd name="T8" fmla="*/ 0 60000 65536"/>
              <a:gd name="T9" fmla="*/ 0 60000 65536"/>
              <a:gd name="T10" fmla="*/ 0 60000 65536"/>
              <a:gd name="T11" fmla="*/ 0 60000 65536"/>
              <a:gd name="T12" fmla="*/ 0 w 211224"/>
              <a:gd name="T13" fmla="*/ 0 h 412484"/>
              <a:gd name="T14" fmla="*/ 211224 w 211224"/>
              <a:gd name="T15" fmla="*/ 412484 h 412484"/>
            </a:gdLst>
            <a:ahLst/>
            <a:cxnLst>
              <a:cxn ang="T8">
                <a:pos x="T0" y="T1"/>
              </a:cxn>
              <a:cxn ang="T9">
                <a:pos x="T2" y="T3"/>
              </a:cxn>
              <a:cxn ang="T10">
                <a:pos x="T4" y="T5"/>
              </a:cxn>
              <a:cxn ang="T11">
                <a:pos x="T6" y="T7"/>
              </a:cxn>
            </a:cxnLst>
            <a:rect l="T12" t="T13" r="T14" b="T15"/>
            <a:pathLst>
              <a:path w="211224" h="412484">
                <a:moveTo>
                  <a:pt x="0" y="391319"/>
                </a:moveTo>
                <a:cubicBezTo>
                  <a:pt x="49212" y="0"/>
                  <a:pt x="36478" y="180870"/>
                  <a:pt x="52807" y="221494"/>
                </a:cubicBezTo>
                <a:cubicBezTo>
                  <a:pt x="77085" y="294926"/>
                  <a:pt x="79210" y="352254"/>
                  <a:pt x="105613" y="382369"/>
                </a:cubicBezTo>
                <a:cubicBezTo>
                  <a:pt x="132016" y="412484"/>
                  <a:pt x="211224" y="402187"/>
                  <a:pt x="211224" y="402187"/>
                </a:cubicBezTo>
              </a:path>
            </a:pathLst>
          </a:custGeom>
          <a:noFill/>
          <a:ln w="28575" algn="ctr">
            <a:solidFill>
              <a:srgbClr val="660066"/>
            </a:solidFill>
            <a:round/>
            <a:headEnd/>
            <a:tailEnd/>
          </a:ln>
        </p:spPr>
        <p:txBody>
          <a:bodyPr/>
          <a:lstStyle/>
          <a:p>
            <a:pPr algn="ctr"/>
            <a:endParaRPr lang="fr-FR"/>
          </a:p>
        </p:txBody>
      </p:sp>
      <p:sp>
        <p:nvSpPr>
          <p:cNvPr id="16398" name="Forme libre 108"/>
          <p:cNvSpPr>
            <a:spLocks noChangeArrowheads="1"/>
          </p:cNvSpPr>
          <p:nvPr/>
        </p:nvSpPr>
        <p:spPr bwMode="auto">
          <a:xfrm>
            <a:off x="4067175" y="4352925"/>
            <a:ext cx="504825" cy="369888"/>
          </a:xfrm>
          <a:custGeom>
            <a:avLst/>
            <a:gdLst>
              <a:gd name="T0" fmla="*/ 0 w 369642"/>
              <a:gd name="T1" fmla="*/ 350311 h 412484"/>
              <a:gd name="T2" fmla="*/ 72010 w 369642"/>
              <a:gd name="T3" fmla="*/ 198283 h 412484"/>
              <a:gd name="T4" fmla="*/ 144018 w 369642"/>
              <a:gd name="T5" fmla="*/ 342299 h 412484"/>
              <a:gd name="T6" fmla="*/ 504057 w 369642"/>
              <a:gd name="T7" fmla="*/ 360040 h 412484"/>
              <a:gd name="T8" fmla="*/ 0 60000 65536"/>
              <a:gd name="T9" fmla="*/ 0 60000 65536"/>
              <a:gd name="T10" fmla="*/ 0 60000 65536"/>
              <a:gd name="T11" fmla="*/ 0 60000 65536"/>
              <a:gd name="T12" fmla="*/ 0 w 369642"/>
              <a:gd name="T13" fmla="*/ 0 h 412484"/>
              <a:gd name="T14" fmla="*/ 369642 w 369642"/>
              <a:gd name="T15" fmla="*/ 412484 h 412484"/>
            </a:gdLst>
            <a:ahLst/>
            <a:cxnLst>
              <a:cxn ang="T8">
                <a:pos x="T0" y="T1"/>
              </a:cxn>
              <a:cxn ang="T9">
                <a:pos x="T2" y="T3"/>
              </a:cxn>
              <a:cxn ang="T10">
                <a:pos x="T4" y="T5"/>
              </a:cxn>
              <a:cxn ang="T11">
                <a:pos x="T6" y="T7"/>
              </a:cxn>
            </a:cxnLst>
            <a:rect l="T12" t="T13" r="T14" b="T15"/>
            <a:pathLst>
              <a:path w="369642" h="412484">
                <a:moveTo>
                  <a:pt x="0" y="391319"/>
                </a:moveTo>
                <a:cubicBezTo>
                  <a:pt x="49212" y="0"/>
                  <a:pt x="35205" y="222986"/>
                  <a:pt x="52807" y="221494"/>
                </a:cubicBezTo>
                <a:cubicBezTo>
                  <a:pt x="70409" y="220002"/>
                  <a:pt x="52807" y="352254"/>
                  <a:pt x="105613" y="382369"/>
                </a:cubicBezTo>
                <a:cubicBezTo>
                  <a:pt x="158419" y="412484"/>
                  <a:pt x="369642" y="402187"/>
                  <a:pt x="369642" y="402187"/>
                </a:cubicBezTo>
              </a:path>
            </a:pathLst>
          </a:custGeom>
          <a:noFill/>
          <a:ln w="28575" algn="ctr">
            <a:solidFill>
              <a:srgbClr val="660066"/>
            </a:solidFill>
            <a:round/>
            <a:headEnd/>
            <a:tailEnd/>
          </a:ln>
        </p:spPr>
        <p:txBody>
          <a:bodyPr/>
          <a:lstStyle/>
          <a:p>
            <a:pPr algn="ctr"/>
            <a:endParaRPr lang="fr-FR"/>
          </a:p>
        </p:txBody>
      </p:sp>
      <p:sp>
        <p:nvSpPr>
          <p:cNvPr id="16399" name="Forme libre 110"/>
          <p:cNvSpPr>
            <a:spLocks noChangeArrowheads="1"/>
          </p:cNvSpPr>
          <p:nvPr/>
        </p:nvSpPr>
        <p:spPr bwMode="auto">
          <a:xfrm>
            <a:off x="6516688" y="4365625"/>
            <a:ext cx="287337" cy="365125"/>
          </a:xfrm>
          <a:custGeom>
            <a:avLst/>
            <a:gdLst>
              <a:gd name="T0" fmla="*/ 0 w 211223"/>
              <a:gd name="T1" fmla="*/ 350311 h 409181"/>
              <a:gd name="T2" fmla="*/ 72009 w 211223"/>
              <a:gd name="T3" fmla="*/ 198283 h 409181"/>
              <a:gd name="T4" fmla="*/ 144018 w 211223"/>
              <a:gd name="T5" fmla="*/ 342299 h 409181"/>
              <a:gd name="T6" fmla="*/ 288031 w 211223"/>
              <a:gd name="T7" fmla="*/ 342299 h 409181"/>
              <a:gd name="T8" fmla="*/ 0 60000 65536"/>
              <a:gd name="T9" fmla="*/ 0 60000 65536"/>
              <a:gd name="T10" fmla="*/ 0 60000 65536"/>
              <a:gd name="T11" fmla="*/ 0 60000 65536"/>
              <a:gd name="T12" fmla="*/ 0 w 211223"/>
              <a:gd name="T13" fmla="*/ 0 h 409181"/>
              <a:gd name="T14" fmla="*/ 211223 w 211223"/>
              <a:gd name="T15" fmla="*/ 409181 h 409181"/>
            </a:gdLst>
            <a:ahLst/>
            <a:cxnLst>
              <a:cxn ang="T8">
                <a:pos x="T0" y="T1"/>
              </a:cxn>
              <a:cxn ang="T9">
                <a:pos x="T2" y="T3"/>
              </a:cxn>
              <a:cxn ang="T10">
                <a:pos x="T4" y="T5"/>
              </a:cxn>
              <a:cxn ang="T11">
                <a:pos x="T6" y="T7"/>
              </a:cxn>
            </a:cxnLst>
            <a:rect l="T12" t="T13" r="T14" b="T15"/>
            <a:pathLst>
              <a:path w="211223" h="409181">
                <a:moveTo>
                  <a:pt x="0" y="391319"/>
                </a:moveTo>
                <a:cubicBezTo>
                  <a:pt x="49212" y="0"/>
                  <a:pt x="35205" y="222986"/>
                  <a:pt x="52807" y="221494"/>
                </a:cubicBezTo>
                <a:cubicBezTo>
                  <a:pt x="70409" y="220002"/>
                  <a:pt x="79210" y="355557"/>
                  <a:pt x="105613" y="382369"/>
                </a:cubicBezTo>
                <a:cubicBezTo>
                  <a:pt x="132016" y="409181"/>
                  <a:pt x="211223" y="382369"/>
                  <a:pt x="211223" y="382369"/>
                </a:cubicBezTo>
              </a:path>
            </a:pathLst>
          </a:custGeom>
          <a:noFill/>
          <a:ln w="28575" algn="ctr">
            <a:solidFill>
              <a:srgbClr val="660066"/>
            </a:solidFill>
            <a:round/>
            <a:headEnd/>
            <a:tailEnd/>
          </a:ln>
        </p:spPr>
        <p:txBody>
          <a:bodyPr/>
          <a:lstStyle/>
          <a:p>
            <a:pPr algn="ctr"/>
            <a:endParaRPr lang="fr-FR"/>
          </a:p>
        </p:txBody>
      </p:sp>
      <p:sp>
        <p:nvSpPr>
          <p:cNvPr id="16400" name="ZoneTexte 111"/>
          <p:cNvSpPr txBox="1">
            <a:spLocks noChangeArrowheads="1"/>
          </p:cNvSpPr>
          <p:nvPr/>
        </p:nvSpPr>
        <p:spPr bwMode="auto">
          <a:xfrm>
            <a:off x="1042988" y="5732463"/>
            <a:ext cx="3951287" cy="401637"/>
          </a:xfrm>
          <a:prstGeom prst="rect">
            <a:avLst/>
          </a:prstGeom>
          <a:noFill/>
          <a:ln w="9525">
            <a:noFill/>
            <a:miter lim="800000"/>
            <a:headEnd/>
            <a:tailEnd/>
          </a:ln>
        </p:spPr>
        <p:txBody>
          <a:bodyPr wrap="none">
            <a:spAutoFit/>
          </a:bodyPr>
          <a:lstStyle/>
          <a:p>
            <a:r>
              <a:rPr lang="fr-FR" sz="2000">
                <a:sym typeface="Wingdings" pitchFamily="2" charset="2"/>
              </a:rPr>
              <a:t> Uncorrelated switching events</a:t>
            </a:r>
            <a:endParaRPr lang="fr-FR" sz="200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7"/>
          <p:cNvGrpSpPr>
            <a:grpSpLocks/>
          </p:cNvGrpSpPr>
          <p:nvPr/>
        </p:nvGrpSpPr>
        <p:grpSpPr bwMode="auto">
          <a:xfrm>
            <a:off x="4276725" y="3805238"/>
            <a:ext cx="2438400" cy="2130425"/>
            <a:chOff x="5020056" y="1216478"/>
            <a:chExt cx="2854698" cy="2493124"/>
          </a:xfrm>
        </p:grpSpPr>
        <p:grpSp>
          <p:nvGrpSpPr>
            <p:cNvPr id="3" name="Group 72"/>
            <p:cNvGrpSpPr>
              <a:grpSpLocks/>
            </p:cNvGrpSpPr>
            <p:nvPr/>
          </p:nvGrpSpPr>
          <p:grpSpPr bwMode="auto">
            <a:xfrm>
              <a:off x="5020056" y="1569100"/>
              <a:ext cx="2854698" cy="2140502"/>
              <a:chOff x="5084064" y="2126884"/>
              <a:chExt cx="2854698" cy="2140502"/>
            </a:xfrm>
          </p:grpSpPr>
          <p:pic>
            <p:nvPicPr>
              <p:cNvPr id="19489" name="Picture 2" descr="Y:\3009N1N5.TIF"/>
              <p:cNvPicPr>
                <a:picLocks noChangeAspect="1" noChangeArrowheads="1"/>
              </p:cNvPicPr>
              <p:nvPr/>
            </p:nvPicPr>
            <p:blipFill>
              <a:blip r:embed="rId3"/>
              <a:srcRect/>
              <a:stretch>
                <a:fillRect/>
              </a:stretch>
            </p:blipFill>
            <p:spPr bwMode="auto">
              <a:xfrm>
                <a:off x="5084064" y="2126884"/>
                <a:ext cx="2854698" cy="2140502"/>
              </a:xfrm>
              <a:prstGeom prst="rect">
                <a:avLst/>
              </a:prstGeom>
              <a:noFill/>
              <a:ln w="9525">
                <a:noFill/>
                <a:miter lim="800000"/>
                <a:headEnd/>
                <a:tailEnd/>
              </a:ln>
            </p:spPr>
          </p:pic>
          <p:sp>
            <p:nvSpPr>
              <p:cNvPr id="19490" name="Oval 60"/>
              <p:cNvSpPr>
                <a:spLocks noChangeArrowheads="1"/>
              </p:cNvSpPr>
              <p:nvPr/>
            </p:nvSpPr>
            <p:spPr bwMode="auto">
              <a:xfrm>
                <a:off x="5236464" y="2959608"/>
                <a:ext cx="109728" cy="109728"/>
              </a:xfrm>
              <a:prstGeom prst="ellipse">
                <a:avLst/>
              </a:prstGeom>
              <a:solidFill>
                <a:srgbClr val="008000"/>
              </a:solidFill>
              <a:ln w="9525" algn="ctr">
                <a:solidFill>
                  <a:schemeClr val="tx1"/>
                </a:solidFill>
                <a:round/>
                <a:headEnd/>
                <a:tailEnd/>
              </a:ln>
            </p:spPr>
            <p:txBody>
              <a:bodyPr/>
              <a:lstStyle/>
              <a:p>
                <a:endParaRPr lang="fr-FR"/>
              </a:p>
            </p:txBody>
          </p:sp>
          <p:sp>
            <p:nvSpPr>
              <p:cNvPr id="19491" name="Oval 62"/>
              <p:cNvSpPr>
                <a:spLocks noChangeArrowheads="1"/>
              </p:cNvSpPr>
              <p:nvPr/>
            </p:nvSpPr>
            <p:spPr bwMode="auto">
              <a:xfrm>
                <a:off x="5157216" y="3502152"/>
                <a:ext cx="109728" cy="109728"/>
              </a:xfrm>
              <a:prstGeom prst="ellipse">
                <a:avLst/>
              </a:prstGeom>
              <a:solidFill>
                <a:srgbClr val="008000"/>
              </a:solidFill>
              <a:ln w="9525" algn="ctr">
                <a:solidFill>
                  <a:schemeClr val="tx1"/>
                </a:solidFill>
                <a:round/>
                <a:headEnd/>
                <a:tailEnd/>
              </a:ln>
            </p:spPr>
            <p:txBody>
              <a:bodyPr/>
              <a:lstStyle/>
              <a:p>
                <a:endParaRPr lang="fr-FR"/>
              </a:p>
            </p:txBody>
          </p:sp>
          <p:sp>
            <p:nvSpPr>
              <p:cNvPr id="19492" name="Oval 63"/>
              <p:cNvSpPr>
                <a:spLocks noChangeArrowheads="1"/>
              </p:cNvSpPr>
              <p:nvPr/>
            </p:nvSpPr>
            <p:spPr bwMode="auto">
              <a:xfrm>
                <a:off x="5629656" y="2932176"/>
                <a:ext cx="109728" cy="109728"/>
              </a:xfrm>
              <a:prstGeom prst="ellipse">
                <a:avLst/>
              </a:prstGeom>
              <a:solidFill>
                <a:srgbClr val="008000"/>
              </a:solidFill>
              <a:ln w="9525" algn="ctr">
                <a:solidFill>
                  <a:schemeClr val="tx1"/>
                </a:solidFill>
                <a:round/>
                <a:headEnd/>
                <a:tailEnd/>
              </a:ln>
            </p:spPr>
            <p:txBody>
              <a:bodyPr/>
              <a:lstStyle/>
              <a:p>
                <a:endParaRPr lang="fr-FR"/>
              </a:p>
            </p:txBody>
          </p:sp>
          <p:sp>
            <p:nvSpPr>
              <p:cNvPr id="19493" name="Oval 64"/>
              <p:cNvSpPr>
                <a:spLocks noChangeArrowheads="1"/>
              </p:cNvSpPr>
              <p:nvPr/>
            </p:nvSpPr>
            <p:spPr bwMode="auto">
              <a:xfrm>
                <a:off x="5928360" y="2919984"/>
                <a:ext cx="109728" cy="109728"/>
              </a:xfrm>
              <a:prstGeom prst="ellipse">
                <a:avLst/>
              </a:prstGeom>
              <a:solidFill>
                <a:srgbClr val="008000"/>
              </a:solidFill>
              <a:ln w="9525" algn="ctr">
                <a:solidFill>
                  <a:schemeClr val="tx1"/>
                </a:solidFill>
                <a:round/>
                <a:headEnd/>
                <a:tailEnd/>
              </a:ln>
            </p:spPr>
            <p:txBody>
              <a:bodyPr/>
              <a:lstStyle/>
              <a:p>
                <a:endParaRPr lang="fr-FR"/>
              </a:p>
            </p:txBody>
          </p:sp>
          <p:sp>
            <p:nvSpPr>
              <p:cNvPr id="19494" name="Oval 66"/>
              <p:cNvSpPr>
                <a:spLocks noChangeArrowheads="1"/>
              </p:cNvSpPr>
              <p:nvPr/>
            </p:nvSpPr>
            <p:spPr bwMode="auto">
              <a:xfrm rot="5400000" flipV="1">
                <a:off x="7528560" y="2791968"/>
                <a:ext cx="109728" cy="109728"/>
              </a:xfrm>
              <a:prstGeom prst="ellipse">
                <a:avLst/>
              </a:prstGeom>
              <a:solidFill>
                <a:srgbClr val="008000"/>
              </a:solidFill>
              <a:ln w="9525" algn="ctr">
                <a:solidFill>
                  <a:schemeClr val="tx1"/>
                </a:solidFill>
                <a:round/>
                <a:headEnd/>
                <a:tailEnd/>
              </a:ln>
            </p:spPr>
            <p:txBody>
              <a:bodyPr/>
              <a:lstStyle/>
              <a:p>
                <a:endParaRPr lang="fr-FR"/>
              </a:p>
            </p:txBody>
          </p:sp>
          <p:sp>
            <p:nvSpPr>
              <p:cNvPr id="19495" name="Oval 68"/>
              <p:cNvSpPr>
                <a:spLocks noChangeArrowheads="1"/>
              </p:cNvSpPr>
              <p:nvPr/>
            </p:nvSpPr>
            <p:spPr bwMode="auto">
              <a:xfrm rot="5400000" flipV="1">
                <a:off x="7735824" y="3489960"/>
                <a:ext cx="109728" cy="109728"/>
              </a:xfrm>
              <a:prstGeom prst="ellipse">
                <a:avLst/>
              </a:prstGeom>
              <a:solidFill>
                <a:srgbClr val="008000"/>
              </a:solidFill>
              <a:ln w="9525" algn="ctr">
                <a:solidFill>
                  <a:schemeClr val="tx1"/>
                </a:solidFill>
                <a:round/>
                <a:headEnd/>
                <a:tailEnd/>
              </a:ln>
            </p:spPr>
            <p:txBody>
              <a:bodyPr/>
              <a:lstStyle/>
              <a:p>
                <a:endParaRPr lang="fr-FR"/>
              </a:p>
            </p:txBody>
          </p:sp>
          <p:sp>
            <p:nvSpPr>
              <p:cNvPr id="19496" name="Oval 69"/>
              <p:cNvSpPr>
                <a:spLocks noChangeArrowheads="1"/>
              </p:cNvSpPr>
              <p:nvPr/>
            </p:nvSpPr>
            <p:spPr bwMode="auto">
              <a:xfrm rot="5400000" flipV="1">
                <a:off x="7757160" y="3139440"/>
                <a:ext cx="109728" cy="109728"/>
              </a:xfrm>
              <a:prstGeom prst="ellipse">
                <a:avLst/>
              </a:prstGeom>
              <a:solidFill>
                <a:srgbClr val="008000"/>
              </a:solidFill>
              <a:ln w="9525" algn="ctr">
                <a:solidFill>
                  <a:schemeClr val="tx1"/>
                </a:solidFill>
                <a:round/>
                <a:headEnd/>
                <a:tailEnd/>
              </a:ln>
            </p:spPr>
            <p:txBody>
              <a:bodyPr/>
              <a:lstStyle/>
              <a:p>
                <a:endParaRPr lang="fr-FR"/>
              </a:p>
            </p:txBody>
          </p:sp>
          <p:sp>
            <p:nvSpPr>
              <p:cNvPr id="19497" name="Oval 70"/>
              <p:cNvSpPr>
                <a:spLocks noChangeArrowheads="1"/>
              </p:cNvSpPr>
              <p:nvPr/>
            </p:nvSpPr>
            <p:spPr bwMode="auto">
              <a:xfrm rot="5400000" flipV="1">
                <a:off x="6964680" y="2944368"/>
                <a:ext cx="109728" cy="109728"/>
              </a:xfrm>
              <a:prstGeom prst="ellipse">
                <a:avLst/>
              </a:prstGeom>
              <a:solidFill>
                <a:srgbClr val="008000"/>
              </a:solidFill>
              <a:ln w="9525" algn="ctr">
                <a:solidFill>
                  <a:schemeClr val="tx1"/>
                </a:solidFill>
                <a:round/>
                <a:headEnd/>
                <a:tailEnd/>
              </a:ln>
            </p:spPr>
            <p:txBody>
              <a:bodyPr/>
              <a:lstStyle/>
              <a:p>
                <a:endParaRPr lang="fr-FR"/>
              </a:p>
            </p:txBody>
          </p:sp>
        </p:grpSp>
        <p:sp>
          <p:nvSpPr>
            <p:cNvPr id="19488" name="TextBox 74"/>
            <p:cNvSpPr txBox="1">
              <a:spLocks noChangeArrowheads="1"/>
            </p:cNvSpPr>
            <p:nvPr/>
          </p:nvSpPr>
          <p:spPr bwMode="auto">
            <a:xfrm>
              <a:off x="5979054" y="1216478"/>
              <a:ext cx="787188" cy="432193"/>
            </a:xfrm>
            <a:prstGeom prst="rect">
              <a:avLst/>
            </a:prstGeom>
            <a:noFill/>
            <a:ln w="9525">
              <a:noFill/>
              <a:miter lim="800000"/>
              <a:headEnd/>
              <a:tailEnd/>
            </a:ln>
          </p:spPr>
          <p:txBody>
            <a:bodyPr>
              <a:spAutoFit/>
            </a:bodyPr>
            <a:lstStyle/>
            <a:p>
              <a:r>
                <a:rPr lang="fr-FR">
                  <a:solidFill>
                    <a:srgbClr val="008000"/>
                  </a:solidFill>
                </a:rPr>
                <a:t>QP</a:t>
              </a:r>
            </a:p>
          </p:txBody>
        </p:sp>
      </p:grpSp>
      <p:sp>
        <p:nvSpPr>
          <p:cNvPr id="19468" name="Titre 1"/>
          <p:cNvSpPr>
            <a:spLocks noGrp="1"/>
          </p:cNvSpPr>
          <p:nvPr>
            <p:ph type="title"/>
          </p:nvPr>
        </p:nvSpPr>
        <p:spPr>
          <a:xfrm>
            <a:off x="-95250" y="-63500"/>
            <a:ext cx="9144000" cy="800100"/>
          </a:xfrm>
        </p:spPr>
        <p:txBody>
          <a:bodyPr/>
          <a:lstStyle/>
          <a:p>
            <a:pPr eaLnBrk="1" hangingPunct="1"/>
            <a:r>
              <a:rPr lang="fr-FR" sz="3000" b="1" dirty="0" smtClean="0">
                <a:solidFill>
                  <a:srgbClr val="3333FF"/>
                </a:solidFill>
                <a:latin typeface="+mn-lt"/>
              </a:rPr>
              <a:t>Reaching 1QP odd state </a:t>
            </a:r>
          </a:p>
        </p:txBody>
      </p:sp>
      <p:grpSp>
        <p:nvGrpSpPr>
          <p:cNvPr id="4" name="Groupe 107"/>
          <p:cNvGrpSpPr>
            <a:grpSpLocks/>
          </p:cNvGrpSpPr>
          <p:nvPr/>
        </p:nvGrpSpPr>
        <p:grpSpPr bwMode="auto">
          <a:xfrm>
            <a:off x="552450" y="676275"/>
            <a:ext cx="8337550" cy="2690813"/>
            <a:chOff x="609599" y="13363574"/>
            <a:chExt cx="13090228" cy="4224264"/>
          </a:xfrm>
        </p:grpSpPr>
        <p:grpSp>
          <p:nvGrpSpPr>
            <p:cNvPr id="5" name="Groupe 89"/>
            <p:cNvGrpSpPr>
              <a:grpSpLocks/>
            </p:cNvGrpSpPr>
            <p:nvPr/>
          </p:nvGrpSpPr>
          <p:grpSpPr bwMode="auto">
            <a:xfrm>
              <a:off x="609599" y="13363574"/>
              <a:ext cx="5578476" cy="4208462"/>
              <a:chOff x="1374472" y="2012973"/>
              <a:chExt cx="6454001" cy="4430171"/>
            </a:xfrm>
          </p:grpSpPr>
          <p:graphicFrame>
            <p:nvGraphicFramePr>
              <p:cNvPr id="19465" name="Object 373"/>
              <p:cNvGraphicFramePr>
                <a:graphicFrameLocks noChangeAspect="1"/>
              </p:cNvGraphicFramePr>
              <p:nvPr/>
            </p:nvGraphicFramePr>
            <p:xfrm>
              <a:off x="1374472" y="2012973"/>
              <a:ext cx="6454001" cy="4430171"/>
            </p:xfrm>
            <a:graphic>
              <a:graphicData uri="http://schemas.openxmlformats.org/presentationml/2006/ole">
                <p:oleObj spid="_x0000_s239625" name="Graph" r:id="rId4" imgW="4150080" imgH="3339360" progId="Origin50.Graph">
                  <p:embed/>
                </p:oleObj>
              </a:graphicData>
            </a:graphic>
          </p:graphicFrame>
          <p:graphicFrame>
            <p:nvGraphicFramePr>
              <p:cNvPr id="19466" name="Object 18"/>
              <p:cNvGraphicFramePr>
                <a:graphicFrameLocks noChangeAspect="1"/>
              </p:cNvGraphicFramePr>
              <p:nvPr/>
            </p:nvGraphicFramePr>
            <p:xfrm>
              <a:off x="3710811" y="3490150"/>
              <a:ext cx="1316881" cy="446193"/>
            </p:xfrm>
            <a:graphic>
              <a:graphicData uri="http://schemas.openxmlformats.org/presentationml/2006/ole">
                <p:oleObj spid="_x0000_s239626" name="Equation" r:id="rId5" imgW="1155600" imgH="393480" progId="">
                  <p:embed/>
                </p:oleObj>
              </a:graphicData>
            </a:graphic>
          </p:graphicFrame>
          <p:sp>
            <p:nvSpPr>
              <p:cNvPr id="19486" name="Line 17"/>
              <p:cNvSpPr>
                <a:spLocks noChangeShapeType="1"/>
              </p:cNvSpPr>
              <p:nvPr/>
            </p:nvSpPr>
            <p:spPr bwMode="auto">
              <a:xfrm flipH="1">
                <a:off x="5101543" y="3522213"/>
                <a:ext cx="0" cy="852474"/>
              </a:xfrm>
              <a:prstGeom prst="line">
                <a:avLst/>
              </a:prstGeom>
              <a:noFill/>
              <a:ln w="25400">
                <a:solidFill>
                  <a:schemeClr val="tx1"/>
                </a:solidFill>
                <a:round/>
                <a:headEnd type="triangle" w="med" len="med"/>
                <a:tailEnd type="triangle" w="med" len="med"/>
              </a:ln>
            </p:spPr>
            <p:txBody>
              <a:bodyPr wrap="none" anchor="ctr"/>
              <a:lstStyle/>
              <a:p>
                <a:endParaRPr lang="fr-FR"/>
              </a:p>
            </p:txBody>
          </p:sp>
        </p:grpSp>
        <p:sp>
          <p:nvSpPr>
            <p:cNvPr id="19482" name="Rectangle 119"/>
            <p:cNvSpPr>
              <a:spLocks noChangeArrowheads="1"/>
            </p:cNvSpPr>
            <p:nvPr/>
          </p:nvSpPr>
          <p:spPr bwMode="auto">
            <a:xfrm>
              <a:off x="5706939" y="16132041"/>
              <a:ext cx="2232247" cy="475798"/>
            </a:xfrm>
            <a:prstGeom prst="rect">
              <a:avLst/>
            </a:prstGeom>
            <a:noFill/>
            <a:ln w="9525">
              <a:noFill/>
              <a:miter lim="800000"/>
              <a:headEnd/>
              <a:tailEnd/>
            </a:ln>
          </p:spPr>
          <p:txBody>
            <a:bodyPr lIns="86747" tIns="43374" rIns="86747" bIns="43374">
              <a:spAutoFit/>
            </a:bodyPr>
            <a:lstStyle/>
            <a:p>
              <a:pPr algn="ctr" defTabSz="865188" eaLnBrk="0" hangingPunct="0"/>
              <a:r>
                <a:rPr lang="fr-FR" sz="1400" b="1">
                  <a:solidFill>
                    <a:srgbClr val="0000FF"/>
                  </a:solidFill>
                </a:rPr>
                <a:t>Ground state</a:t>
              </a:r>
            </a:p>
          </p:txBody>
        </p:sp>
        <p:sp>
          <p:nvSpPr>
            <p:cNvPr id="19483" name="Rectangle 119"/>
            <p:cNvSpPr>
              <a:spLocks noChangeArrowheads="1"/>
            </p:cNvSpPr>
            <p:nvPr/>
          </p:nvSpPr>
          <p:spPr bwMode="auto">
            <a:xfrm>
              <a:off x="5687119" y="14953108"/>
              <a:ext cx="2448271" cy="475798"/>
            </a:xfrm>
            <a:prstGeom prst="rect">
              <a:avLst/>
            </a:prstGeom>
            <a:noFill/>
            <a:ln w="9525">
              <a:noFill/>
              <a:miter lim="800000"/>
              <a:headEnd/>
              <a:tailEnd/>
            </a:ln>
          </p:spPr>
          <p:txBody>
            <a:bodyPr lIns="86747" tIns="43374" rIns="86747" bIns="43374">
              <a:spAutoFit/>
            </a:bodyPr>
            <a:lstStyle/>
            <a:p>
              <a:pPr algn="ctr" defTabSz="865188" eaLnBrk="0" hangingPunct="0"/>
              <a:r>
                <a:rPr lang="fr-FR" sz="1400" b="1">
                  <a:solidFill>
                    <a:srgbClr val="008000"/>
                  </a:solidFill>
                </a:rPr>
                <a:t>1QP state (x2)</a:t>
              </a:r>
            </a:p>
          </p:txBody>
        </p:sp>
        <p:sp>
          <p:nvSpPr>
            <p:cNvPr id="19484" name="Rectangle 119"/>
            <p:cNvSpPr>
              <a:spLocks noChangeArrowheads="1"/>
            </p:cNvSpPr>
            <p:nvPr/>
          </p:nvSpPr>
          <p:spPr bwMode="auto">
            <a:xfrm>
              <a:off x="5996465" y="13704655"/>
              <a:ext cx="1800200" cy="475798"/>
            </a:xfrm>
            <a:prstGeom prst="rect">
              <a:avLst/>
            </a:prstGeom>
            <a:noFill/>
            <a:ln w="9525">
              <a:noFill/>
              <a:miter lim="800000"/>
              <a:headEnd/>
              <a:tailEnd/>
            </a:ln>
          </p:spPr>
          <p:txBody>
            <a:bodyPr lIns="86747" tIns="43374" rIns="86747" bIns="43374">
              <a:spAutoFit/>
            </a:bodyPr>
            <a:lstStyle/>
            <a:p>
              <a:pPr algn="ctr" defTabSz="865188" eaLnBrk="0" hangingPunct="0"/>
              <a:r>
                <a:rPr lang="fr-FR" sz="1400" b="1">
                  <a:solidFill>
                    <a:srgbClr val="FF0000"/>
                  </a:solidFill>
                </a:rPr>
                <a:t>2QP state</a:t>
              </a:r>
            </a:p>
          </p:txBody>
        </p:sp>
        <p:graphicFrame>
          <p:nvGraphicFramePr>
            <p:cNvPr id="19461" name="Object 4"/>
            <p:cNvGraphicFramePr>
              <a:graphicFrameLocks noChangeAspect="1"/>
            </p:cNvGraphicFramePr>
            <p:nvPr/>
          </p:nvGraphicFramePr>
          <p:xfrm>
            <a:off x="7973653" y="14914844"/>
            <a:ext cx="523874" cy="609600"/>
          </p:xfrm>
          <a:graphic>
            <a:graphicData uri="http://schemas.openxmlformats.org/presentationml/2006/ole">
              <p:oleObj spid="_x0000_s239621" name="Equation" r:id="rId6" imgW="330120" imgH="380880" progId="">
                <p:embed/>
              </p:oleObj>
            </a:graphicData>
          </a:graphic>
        </p:graphicFrame>
        <p:graphicFrame>
          <p:nvGraphicFramePr>
            <p:cNvPr id="19462" name="Object 5"/>
            <p:cNvGraphicFramePr>
              <a:graphicFrameLocks noChangeAspect="1"/>
            </p:cNvGraphicFramePr>
            <p:nvPr/>
          </p:nvGraphicFramePr>
          <p:xfrm>
            <a:off x="7866053" y="16096882"/>
            <a:ext cx="544512" cy="609600"/>
          </p:xfrm>
          <a:graphic>
            <a:graphicData uri="http://schemas.openxmlformats.org/presentationml/2006/ole">
              <p:oleObj spid="_x0000_s239622" name="Equation" r:id="rId7" imgW="342720" imgH="380880" progId="">
                <p:embed/>
              </p:oleObj>
            </a:graphicData>
          </a:graphic>
        </p:graphicFrame>
        <p:graphicFrame>
          <p:nvGraphicFramePr>
            <p:cNvPr id="19463" name="Object 6"/>
            <p:cNvGraphicFramePr>
              <a:graphicFrameLocks noChangeAspect="1"/>
            </p:cNvGraphicFramePr>
            <p:nvPr/>
          </p:nvGraphicFramePr>
          <p:xfrm>
            <a:off x="7806085" y="13639586"/>
            <a:ext cx="565150" cy="609600"/>
          </p:xfrm>
          <a:graphic>
            <a:graphicData uri="http://schemas.openxmlformats.org/presentationml/2006/ole">
              <p:oleObj spid="_x0000_s239623" name="Equation" r:id="rId8" imgW="355320" imgH="380880" progId="">
                <p:embed/>
              </p:oleObj>
            </a:graphicData>
          </a:graphic>
        </p:graphicFrame>
        <p:graphicFrame>
          <p:nvGraphicFramePr>
            <p:cNvPr id="19464" name="Object 376"/>
            <p:cNvGraphicFramePr>
              <a:graphicFrameLocks noChangeAspect="1"/>
            </p:cNvGraphicFramePr>
            <p:nvPr/>
          </p:nvGraphicFramePr>
          <p:xfrm>
            <a:off x="8389638" y="13390488"/>
            <a:ext cx="5310189" cy="4197350"/>
          </p:xfrm>
          <a:graphic>
            <a:graphicData uri="http://schemas.openxmlformats.org/presentationml/2006/ole">
              <p:oleObj spid="_x0000_s239624" name="Graph" r:id="rId9" imgW="3949920" imgH="3330720" progId="Origin50.Graph">
                <p:embed/>
              </p:oleObj>
            </a:graphicData>
          </a:graphic>
        </p:graphicFrame>
        <p:sp>
          <p:nvSpPr>
            <p:cNvPr id="19485" name="ZoneTexte 120"/>
            <p:cNvSpPr txBox="1">
              <a:spLocks noChangeArrowheads="1"/>
            </p:cNvSpPr>
            <p:nvPr/>
          </p:nvSpPr>
          <p:spPr bwMode="auto">
            <a:xfrm>
              <a:off x="789060" y="14059447"/>
              <a:ext cx="903834" cy="434913"/>
            </a:xfrm>
            <a:prstGeom prst="rect">
              <a:avLst/>
            </a:prstGeom>
            <a:noFill/>
            <a:ln w="9525">
              <a:noFill/>
              <a:miter lim="800000"/>
              <a:headEnd/>
              <a:tailEnd/>
            </a:ln>
          </p:spPr>
          <p:txBody>
            <a:bodyPr>
              <a:spAutoFit/>
            </a:bodyPr>
            <a:lstStyle/>
            <a:p>
              <a:r>
                <a:rPr lang="fr-FR" sz="1200"/>
                <a:t>for Al</a:t>
              </a:r>
            </a:p>
          </p:txBody>
        </p:sp>
      </p:grpSp>
      <p:grpSp>
        <p:nvGrpSpPr>
          <p:cNvPr id="6" name="Groupe 131"/>
          <p:cNvGrpSpPr>
            <a:grpSpLocks/>
          </p:cNvGrpSpPr>
          <p:nvPr/>
        </p:nvGrpSpPr>
        <p:grpSpPr bwMode="auto">
          <a:xfrm>
            <a:off x="-276225" y="3270250"/>
            <a:ext cx="4714875" cy="3759200"/>
            <a:chOff x="7578725" y="27103389"/>
            <a:chExt cx="5832475" cy="4649788"/>
          </a:xfrm>
        </p:grpSpPr>
        <p:graphicFrame>
          <p:nvGraphicFramePr>
            <p:cNvPr id="19458" name="Object 10"/>
            <p:cNvGraphicFramePr>
              <a:graphicFrameLocks noChangeAspect="1"/>
            </p:cNvGraphicFramePr>
            <p:nvPr/>
          </p:nvGraphicFramePr>
          <p:xfrm>
            <a:off x="7578725" y="27103389"/>
            <a:ext cx="5832475" cy="4649788"/>
          </p:xfrm>
          <a:graphic>
            <a:graphicData uri="http://schemas.openxmlformats.org/presentationml/2006/ole">
              <p:oleObj spid="_x0000_s239618" name="Graph" r:id="rId10" imgW="4088160" imgH="3258720" progId="Origin50.Graph">
                <p:embed/>
              </p:oleObj>
            </a:graphicData>
          </a:graphic>
        </p:graphicFrame>
        <p:graphicFrame>
          <p:nvGraphicFramePr>
            <p:cNvPr id="19459" name="Object 11"/>
            <p:cNvGraphicFramePr>
              <a:graphicFrameLocks noChangeAspect="1"/>
            </p:cNvGraphicFramePr>
            <p:nvPr/>
          </p:nvGraphicFramePr>
          <p:xfrm>
            <a:off x="11791950" y="29290963"/>
            <a:ext cx="471488" cy="547687"/>
          </p:xfrm>
          <a:graphic>
            <a:graphicData uri="http://schemas.openxmlformats.org/presentationml/2006/ole">
              <p:oleObj spid="_x0000_s239619" name="Equation" r:id="rId11" imgW="330120" imgH="380880" progId="">
                <p:embed/>
              </p:oleObj>
            </a:graphicData>
          </a:graphic>
        </p:graphicFrame>
        <p:graphicFrame>
          <p:nvGraphicFramePr>
            <p:cNvPr id="19460" name="Object 12"/>
            <p:cNvGraphicFramePr>
              <a:graphicFrameLocks noChangeAspect="1"/>
            </p:cNvGraphicFramePr>
            <p:nvPr/>
          </p:nvGraphicFramePr>
          <p:xfrm>
            <a:off x="9717088" y="28124150"/>
            <a:ext cx="490537" cy="547688"/>
          </p:xfrm>
          <a:graphic>
            <a:graphicData uri="http://schemas.openxmlformats.org/presentationml/2006/ole">
              <p:oleObj spid="_x0000_s239620" name="Equation" r:id="rId12" imgW="342720" imgH="380880" progId="">
                <p:embed/>
              </p:oleObj>
            </a:graphicData>
          </a:graphic>
        </p:graphicFrame>
      </p:grpSp>
      <p:sp>
        <p:nvSpPr>
          <p:cNvPr id="135" name="Flèche en arc 134"/>
          <p:cNvSpPr/>
          <p:nvPr/>
        </p:nvSpPr>
        <p:spPr bwMode="auto">
          <a:xfrm>
            <a:off x="5076825" y="4552950"/>
            <a:ext cx="361950" cy="428625"/>
          </a:xfrm>
          <a:prstGeom prst="circularArrow">
            <a:avLst/>
          </a:prstGeom>
          <a:solidFill>
            <a:srgbClr val="006600"/>
          </a:solidFill>
          <a:ln w="9525" cap="flat" cmpd="sng" algn="ctr">
            <a:noFill/>
            <a:prstDash val="solid"/>
            <a:round/>
            <a:headEnd type="none" w="med" len="med"/>
            <a:tailEnd type="none" w="med" len="med"/>
          </a:ln>
          <a:effectLst/>
        </p:spPr>
        <p:txBody>
          <a:bodyPr/>
          <a:lstStyle/>
          <a:p>
            <a:pPr algn="ctr">
              <a:defRPr/>
            </a:pPr>
            <a:endParaRPr lang="fr-FR">
              <a:latin typeface="Arial" charset="0"/>
            </a:endParaRPr>
          </a:p>
        </p:txBody>
      </p:sp>
      <p:grpSp>
        <p:nvGrpSpPr>
          <p:cNvPr id="7" name="Groupe 158"/>
          <p:cNvGrpSpPr>
            <a:grpSpLocks/>
          </p:cNvGrpSpPr>
          <p:nvPr/>
        </p:nvGrpSpPr>
        <p:grpSpPr bwMode="auto">
          <a:xfrm>
            <a:off x="6972300" y="4124325"/>
            <a:ext cx="2047875" cy="1970088"/>
            <a:chOff x="6972300" y="3990975"/>
            <a:chExt cx="2047875" cy="2102882"/>
          </a:xfrm>
        </p:grpSpPr>
        <p:grpSp>
          <p:nvGrpSpPr>
            <p:cNvPr id="8" name="Groupe 150"/>
            <p:cNvGrpSpPr/>
            <p:nvPr/>
          </p:nvGrpSpPr>
          <p:grpSpPr>
            <a:xfrm>
              <a:off x="7800383" y="4762487"/>
              <a:ext cx="1134067" cy="753774"/>
              <a:chOff x="8064096" y="4281488"/>
              <a:chExt cx="879879" cy="660777"/>
            </a:xfrm>
            <a:scene3d>
              <a:camera prst="orthographicFront">
                <a:rot lat="10800000" lon="0" rev="5400000"/>
              </a:camera>
              <a:lightRig rig="threePt" dir="t"/>
            </a:scene3d>
          </p:grpSpPr>
          <p:sp>
            <p:nvSpPr>
              <p:cNvPr id="95" name="Rectangle 112"/>
              <p:cNvSpPr>
                <a:spLocks noChangeArrowheads="1"/>
              </p:cNvSpPr>
              <p:nvPr/>
            </p:nvSpPr>
            <p:spPr bwMode="auto">
              <a:xfrm flipH="1" flipV="1">
                <a:off x="8141740" y="4350127"/>
                <a:ext cx="787400" cy="592138"/>
              </a:xfrm>
              <a:prstGeom prst="rect">
                <a:avLst/>
              </a:prstGeom>
              <a:noFill/>
              <a:ln w="28575" algn="ctr">
                <a:solidFill>
                  <a:schemeClr val="tx1">
                    <a:lumMod val="65000"/>
                    <a:lumOff val="35000"/>
                  </a:schemeClr>
                </a:solidFill>
                <a:miter lim="800000"/>
                <a:headEnd/>
                <a:tailEnd/>
              </a:ln>
              <a:effectLst/>
            </p:spPr>
            <p:txBody>
              <a:bodyPr wrap="none" anchor="ctr"/>
              <a:lstStyle/>
              <a:p>
                <a:pPr>
                  <a:defRPr/>
                </a:pPr>
                <a:endParaRPr lang="fr-FR"/>
              </a:p>
            </p:txBody>
          </p:sp>
          <p:grpSp>
            <p:nvGrpSpPr>
              <p:cNvPr id="9" name="Group 113"/>
              <p:cNvGrpSpPr>
                <a:grpSpLocks/>
              </p:cNvGrpSpPr>
              <p:nvPr/>
            </p:nvGrpSpPr>
            <p:grpSpPr bwMode="auto">
              <a:xfrm flipH="1" flipV="1">
                <a:off x="8304052" y="4326378"/>
                <a:ext cx="639923" cy="594771"/>
                <a:chOff x="1772" y="2688"/>
                <a:chExt cx="1104" cy="1104"/>
              </a:xfrm>
            </p:grpSpPr>
            <p:sp>
              <p:nvSpPr>
                <p:cNvPr id="97" name="Arc 114"/>
                <p:cNvSpPr>
                  <a:spLocks/>
                </p:cNvSpPr>
                <p:nvPr/>
              </p:nvSpPr>
              <p:spPr bwMode="auto">
                <a:xfrm>
                  <a:off x="1772" y="2688"/>
                  <a:ext cx="928" cy="309"/>
                </a:xfrm>
                <a:custGeom>
                  <a:avLst/>
                  <a:gdLst>
                    <a:gd name="G0" fmla="+- 0 0 0"/>
                    <a:gd name="G1" fmla="+- 21600 0 0"/>
                    <a:gd name="G2" fmla="+- 21600 0 0"/>
                    <a:gd name="T0" fmla="*/ 0 w 21227"/>
                    <a:gd name="T1" fmla="*/ 0 h 21600"/>
                    <a:gd name="T2" fmla="*/ 21227 w 21227"/>
                    <a:gd name="T3" fmla="*/ 17602 h 21600"/>
                    <a:gd name="T4" fmla="*/ 0 w 21227"/>
                    <a:gd name="T5" fmla="*/ 21600 h 21600"/>
                  </a:gdLst>
                  <a:ahLst/>
                  <a:cxnLst>
                    <a:cxn ang="0">
                      <a:pos x="T0" y="T1"/>
                    </a:cxn>
                    <a:cxn ang="0">
                      <a:pos x="T2" y="T3"/>
                    </a:cxn>
                    <a:cxn ang="0">
                      <a:pos x="T4" y="T5"/>
                    </a:cxn>
                  </a:cxnLst>
                  <a:rect l="0" t="0" r="r" b="b"/>
                  <a:pathLst>
                    <a:path w="21227" h="21600" fill="none" extrusionOk="0">
                      <a:moveTo>
                        <a:pt x="-1" y="0"/>
                      </a:moveTo>
                      <a:cubicBezTo>
                        <a:pt x="10387" y="0"/>
                        <a:pt x="19304" y="7393"/>
                        <a:pt x="21226" y="17602"/>
                      </a:cubicBezTo>
                    </a:path>
                    <a:path w="21227" h="21600" stroke="0" extrusionOk="0">
                      <a:moveTo>
                        <a:pt x="-1" y="0"/>
                      </a:moveTo>
                      <a:cubicBezTo>
                        <a:pt x="10387" y="0"/>
                        <a:pt x="19304" y="7393"/>
                        <a:pt x="21226" y="17602"/>
                      </a:cubicBezTo>
                      <a:lnTo>
                        <a:pt x="0" y="21600"/>
                      </a:lnTo>
                      <a:close/>
                    </a:path>
                  </a:pathLst>
                </a:custGeom>
                <a:solidFill>
                  <a:schemeClr val="bg1"/>
                </a:solidFill>
                <a:ln w="28575">
                  <a:solidFill>
                    <a:schemeClr val="tx1">
                      <a:lumMod val="65000"/>
                      <a:lumOff val="35000"/>
                    </a:schemeClr>
                  </a:solidFill>
                  <a:round/>
                  <a:headEnd/>
                  <a:tailEnd/>
                </a:ln>
                <a:effectLst/>
              </p:spPr>
              <p:txBody>
                <a:bodyPr wrap="none" anchor="ctr"/>
                <a:lstStyle/>
                <a:p>
                  <a:pPr>
                    <a:defRPr/>
                  </a:pPr>
                  <a:endParaRPr lang="fr-FR"/>
                </a:p>
              </p:txBody>
            </p:sp>
            <p:sp>
              <p:nvSpPr>
                <p:cNvPr id="98" name="Arc 115"/>
                <p:cNvSpPr>
                  <a:spLocks/>
                </p:cNvSpPr>
                <p:nvPr/>
              </p:nvSpPr>
              <p:spPr bwMode="auto">
                <a:xfrm rot="16200000" flipV="1">
                  <a:off x="2289" y="3206"/>
                  <a:ext cx="866" cy="307"/>
                </a:xfrm>
                <a:custGeom>
                  <a:avLst/>
                  <a:gdLst>
                    <a:gd name="G0" fmla="+- 0 0 0"/>
                    <a:gd name="G1" fmla="+- 21600 0 0"/>
                    <a:gd name="G2" fmla="+- 21600 0 0"/>
                    <a:gd name="T0" fmla="*/ 0 w 19797"/>
                    <a:gd name="T1" fmla="*/ 0 h 21600"/>
                    <a:gd name="T2" fmla="*/ 19797 w 19797"/>
                    <a:gd name="T3" fmla="*/ 12960 h 21600"/>
                    <a:gd name="T4" fmla="*/ 0 w 19797"/>
                    <a:gd name="T5" fmla="*/ 21600 h 21600"/>
                  </a:gdLst>
                  <a:ahLst/>
                  <a:cxnLst>
                    <a:cxn ang="0">
                      <a:pos x="T0" y="T1"/>
                    </a:cxn>
                    <a:cxn ang="0">
                      <a:pos x="T2" y="T3"/>
                    </a:cxn>
                    <a:cxn ang="0">
                      <a:pos x="T4" y="T5"/>
                    </a:cxn>
                  </a:cxnLst>
                  <a:rect l="0" t="0" r="r" b="b"/>
                  <a:pathLst>
                    <a:path w="19797" h="21600" fill="none" extrusionOk="0">
                      <a:moveTo>
                        <a:pt x="-1" y="0"/>
                      </a:moveTo>
                      <a:cubicBezTo>
                        <a:pt x="8588" y="0"/>
                        <a:pt x="16361" y="5088"/>
                        <a:pt x="19796" y="12960"/>
                      </a:cubicBezTo>
                    </a:path>
                    <a:path w="19797" h="21600" stroke="0" extrusionOk="0">
                      <a:moveTo>
                        <a:pt x="-1" y="0"/>
                      </a:moveTo>
                      <a:cubicBezTo>
                        <a:pt x="8588" y="0"/>
                        <a:pt x="16361" y="5088"/>
                        <a:pt x="19796" y="12960"/>
                      </a:cubicBezTo>
                      <a:lnTo>
                        <a:pt x="0" y="21600"/>
                      </a:lnTo>
                      <a:close/>
                    </a:path>
                  </a:pathLst>
                </a:custGeom>
                <a:solidFill>
                  <a:schemeClr val="bg1"/>
                </a:solidFill>
                <a:ln w="28575">
                  <a:solidFill>
                    <a:schemeClr val="tx1">
                      <a:lumMod val="65000"/>
                      <a:lumOff val="35000"/>
                    </a:schemeClr>
                  </a:solidFill>
                  <a:round/>
                  <a:headEnd/>
                  <a:tailEnd/>
                </a:ln>
                <a:effectLst/>
              </p:spPr>
              <p:txBody>
                <a:bodyPr wrap="none" anchor="ctr"/>
                <a:lstStyle/>
                <a:p>
                  <a:pPr>
                    <a:defRPr/>
                  </a:pPr>
                  <a:endParaRPr lang="fr-FR"/>
                </a:p>
              </p:txBody>
            </p:sp>
          </p:grpSp>
          <p:sp>
            <p:nvSpPr>
              <p:cNvPr id="31795" name="Rectangle 116"/>
              <p:cNvSpPr>
                <a:spLocks noChangeArrowheads="1"/>
              </p:cNvSpPr>
              <p:nvPr/>
            </p:nvSpPr>
            <p:spPr bwMode="auto">
              <a:xfrm flipH="1" flipV="1">
                <a:off x="8466540" y="4326378"/>
                <a:ext cx="477434" cy="451243"/>
              </a:xfrm>
              <a:prstGeom prst="rect">
                <a:avLst/>
              </a:prstGeom>
              <a:solidFill>
                <a:schemeClr val="bg1"/>
              </a:solidFill>
              <a:ln w="28575" algn="ctr">
                <a:noFill/>
                <a:miter lim="800000"/>
                <a:headEnd/>
                <a:tailEnd/>
              </a:ln>
            </p:spPr>
            <p:txBody>
              <a:bodyPr wrap="none" anchor="ctr"/>
              <a:lstStyle/>
              <a:p>
                <a:pPr>
                  <a:defRPr/>
                </a:pPr>
                <a:endParaRPr lang="fr-FR"/>
              </a:p>
            </p:txBody>
          </p:sp>
          <p:sp>
            <p:nvSpPr>
              <p:cNvPr id="31796" name="Rectangle 117"/>
              <p:cNvSpPr>
                <a:spLocks noChangeArrowheads="1"/>
              </p:cNvSpPr>
              <p:nvPr/>
            </p:nvSpPr>
            <p:spPr bwMode="auto">
              <a:xfrm>
                <a:off x="8064096" y="4281488"/>
                <a:ext cx="860828" cy="70542"/>
              </a:xfrm>
              <a:prstGeom prst="rect">
                <a:avLst/>
              </a:prstGeom>
              <a:solidFill>
                <a:schemeClr val="bg1"/>
              </a:solidFill>
              <a:ln w="9525">
                <a:solidFill>
                  <a:schemeClr val="bg1"/>
                </a:solidFill>
                <a:miter lim="800000"/>
                <a:headEnd/>
                <a:tailEnd/>
              </a:ln>
            </p:spPr>
            <p:txBody>
              <a:bodyPr wrap="none" anchor="ctr"/>
              <a:lstStyle/>
              <a:p>
                <a:pPr>
                  <a:defRPr/>
                </a:pPr>
                <a:endParaRPr lang="fr-FR"/>
              </a:p>
            </p:txBody>
          </p:sp>
        </p:grpSp>
        <p:sp>
          <p:nvSpPr>
            <p:cNvPr id="19474" name="Oval 108"/>
            <p:cNvSpPr>
              <a:spLocks noChangeArrowheads="1"/>
            </p:cNvSpPr>
            <p:nvPr/>
          </p:nvSpPr>
          <p:spPr bwMode="auto">
            <a:xfrm rot="5400000" flipV="1">
              <a:off x="8034175" y="5421912"/>
              <a:ext cx="109672" cy="109728"/>
            </a:xfrm>
            <a:prstGeom prst="ellipse">
              <a:avLst/>
            </a:prstGeom>
            <a:solidFill>
              <a:srgbClr val="008000"/>
            </a:solidFill>
            <a:ln w="9525" algn="ctr">
              <a:solidFill>
                <a:schemeClr val="tx1"/>
              </a:solidFill>
              <a:round/>
              <a:headEnd/>
              <a:tailEnd/>
            </a:ln>
          </p:spPr>
          <p:txBody>
            <a:bodyPr/>
            <a:lstStyle/>
            <a:p>
              <a:endParaRPr lang="fr-FR"/>
            </a:p>
          </p:txBody>
        </p:sp>
        <p:sp>
          <p:nvSpPr>
            <p:cNvPr id="19475" name="Line 118"/>
            <p:cNvSpPr>
              <a:spLocks noChangeShapeType="1"/>
            </p:cNvSpPr>
            <p:nvPr/>
          </p:nvSpPr>
          <p:spPr bwMode="auto">
            <a:xfrm>
              <a:off x="7610475" y="4592339"/>
              <a:ext cx="10562" cy="1038225"/>
            </a:xfrm>
            <a:prstGeom prst="line">
              <a:avLst/>
            </a:prstGeom>
            <a:noFill/>
            <a:ln w="28575">
              <a:solidFill>
                <a:srgbClr val="FF0000"/>
              </a:solidFill>
              <a:round/>
              <a:headEnd/>
              <a:tailEnd/>
            </a:ln>
          </p:spPr>
          <p:txBody>
            <a:bodyPr/>
            <a:lstStyle/>
            <a:p>
              <a:endParaRPr lang="fr-FR"/>
            </a:p>
          </p:txBody>
        </p:sp>
        <p:cxnSp>
          <p:nvCxnSpPr>
            <p:cNvPr id="19476" name="Connecteur droit 152"/>
            <p:cNvCxnSpPr>
              <a:cxnSpLocks noChangeShapeType="1"/>
            </p:cNvCxnSpPr>
            <p:nvPr/>
          </p:nvCxnSpPr>
          <p:spPr bwMode="auto">
            <a:xfrm>
              <a:off x="7267575" y="5640735"/>
              <a:ext cx="1600200" cy="0"/>
            </a:xfrm>
            <a:prstGeom prst="line">
              <a:avLst/>
            </a:prstGeom>
            <a:noFill/>
            <a:ln w="9525" algn="ctr">
              <a:solidFill>
                <a:schemeClr val="tx1"/>
              </a:solidFill>
              <a:round/>
              <a:headEnd/>
              <a:tailEnd type="arrow" w="med" len="med"/>
            </a:ln>
          </p:spPr>
        </p:cxnSp>
        <p:cxnSp>
          <p:nvCxnSpPr>
            <p:cNvPr id="19477" name="Connecteur droit avec flèche 154"/>
            <p:cNvCxnSpPr>
              <a:cxnSpLocks noChangeShapeType="1"/>
            </p:cNvCxnSpPr>
            <p:nvPr/>
          </p:nvCxnSpPr>
          <p:spPr bwMode="auto">
            <a:xfrm rot="5400000" flipH="1" flipV="1">
              <a:off x="6677025" y="5029200"/>
              <a:ext cx="1314450" cy="1588"/>
            </a:xfrm>
            <a:prstGeom prst="straightConnector1">
              <a:avLst/>
            </a:prstGeom>
            <a:noFill/>
            <a:ln w="9525" algn="ctr">
              <a:solidFill>
                <a:schemeClr val="tx1"/>
              </a:solidFill>
              <a:round/>
              <a:headEnd/>
              <a:tailEnd type="arrow" w="med" len="med"/>
            </a:ln>
          </p:spPr>
        </p:cxnSp>
        <p:sp>
          <p:nvSpPr>
            <p:cNvPr id="156" name="Flèche en arc 155"/>
            <p:cNvSpPr/>
            <p:nvPr/>
          </p:nvSpPr>
          <p:spPr bwMode="auto">
            <a:xfrm>
              <a:off x="7629525" y="5257800"/>
              <a:ext cx="361950" cy="428625"/>
            </a:xfrm>
            <a:prstGeom prst="circularArrow">
              <a:avLst/>
            </a:prstGeom>
            <a:solidFill>
              <a:srgbClr val="006600"/>
            </a:solidFill>
            <a:ln w="9525" cap="flat" cmpd="sng" algn="ctr">
              <a:noFill/>
              <a:prstDash val="solid"/>
              <a:round/>
              <a:headEnd type="none" w="med" len="med"/>
              <a:tailEnd type="none" w="med" len="med"/>
            </a:ln>
            <a:effectLst/>
            <a:scene3d>
              <a:camera prst="orthographicFront">
                <a:rot lat="0" lon="10799977" rev="0"/>
              </a:camera>
              <a:lightRig rig="threePt" dir="t"/>
            </a:scene3d>
          </p:spPr>
          <p:txBody>
            <a:bodyPr/>
            <a:lstStyle/>
            <a:p>
              <a:pPr algn="ctr">
                <a:defRPr/>
              </a:pPr>
              <a:endParaRPr lang="fr-FR">
                <a:latin typeface="Arial" charset="0"/>
              </a:endParaRPr>
            </a:p>
          </p:txBody>
        </p:sp>
        <p:sp>
          <p:nvSpPr>
            <p:cNvPr id="19479" name="ZoneTexte 156"/>
            <p:cNvSpPr txBox="1">
              <a:spLocks noChangeArrowheads="1"/>
            </p:cNvSpPr>
            <p:nvPr/>
          </p:nvSpPr>
          <p:spPr bwMode="auto">
            <a:xfrm>
              <a:off x="8686800" y="5724525"/>
              <a:ext cx="333375" cy="369332"/>
            </a:xfrm>
            <a:prstGeom prst="rect">
              <a:avLst/>
            </a:prstGeom>
            <a:noFill/>
            <a:ln w="9525">
              <a:noFill/>
              <a:miter lim="800000"/>
              <a:headEnd/>
              <a:tailEnd/>
            </a:ln>
          </p:spPr>
          <p:txBody>
            <a:bodyPr>
              <a:spAutoFit/>
            </a:bodyPr>
            <a:lstStyle/>
            <a:p>
              <a:r>
                <a:rPr lang="fr-FR"/>
                <a:t>E</a:t>
              </a:r>
            </a:p>
          </p:txBody>
        </p:sp>
        <p:sp>
          <p:nvSpPr>
            <p:cNvPr id="19480" name="ZoneTexte 157"/>
            <p:cNvSpPr txBox="1">
              <a:spLocks noChangeArrowheads="1"/>
            </p:cNvSpPr>
            <p:nvPr/>
          </p:nvSpPr>
          <p:spPr bwMode="auto">
            <a:xfrm>
              <a:off x="6972300" y="3990975"/>
              <a:ext cx="647700" cy="369332"/>
            </a:xfrm>
            <a:prstGeom prst="rect">
              <a:avLst/>
            </a:prstGeom>
            <a:noFill/>
            <a:ln w="9525">
              <a:noFill/>
              <a:miter lim="800000"/>
              <a:headEnd/>
              <a:tailEnd/>
            </a:ln>
          </p:spPr>
          <p:txBody>
            <a:bodyPr>
              <a:spAutoFit/>
            </a:bodyPr>
            <a:lstStyle/>
            <a:p>
              <a:r>
                <a:rPr lang="fr-FR"/>
                <a:t>n</a:t>
              </a:r>
              <a:r>
                <a:rPr lang="fr-FR" baseline="-25000"/>
                <a:t>QP</a:t>
              </a: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4776788" y="2071688"/>
            <a:ext cx="2044700" cy="468312"/>
          </a:xfrm>
          <a:prstGeom prst="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7" name="Rectangle 106"/>
          <p:cNvSpPr/>
          <p:nvPr/>
        </p:nvSpPr>
        <p:spPr>
          <a:xfrm>
            <a:off x="4776788" y="3738563"/>
            <a:ext cx="2044700" cy="466725"/>
          </a:xfrm>
          <a:prstGeom prst="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079" name="Rectangle 2"/>
          <p:cNvSpPr>
            <a:spLocks noChangeArrowheads="1"/>
          </p:cNvSpPr>
          <p:nvPr/>
        </p:nvSpPr>
        <p:spPr bwMode="auto">
          <a:xfrm>
            <a:off x="0" y="47625"/>
            <a:ext cx="9144000" cy="698500"/>
          </a:xfrm>
          <a:prstGeom prst="rect">
            <a:avLst/>
          </a:prstGeom>
          <a:noFill/>
          <a:ln w="9525">
            <a:noFill/>
            <a:miter lim="800000"/>
            <a:headEnd/>
            <a:tailEnd/>
          </a:ln>
        </p:spPr>
        <p:txBody>
          <a:bodyPr anchor="ctr"/>
          <a:lstStyle/>
          <a:p>
            <a:pPr algn="ctr"/>
            <a:r>
              <a:rPr lang="en-US" sz="3000" b="1" dirty="0">
                <a:solidFill>
                  <a:srgbClr val="0000FF"/>
                </a:solidFill>
              </a:rPr>
              <a:t>ANDREEV BOUND STATES</a:t>
            </a:r>
          </a:p>
        </p:txBody>
      </p:sp>
      <p:sp>
        <p:nvSpPr>
          <p:cNvPr id="3080" name="Rectangle 3"/>
          <p:cNvSpPr>
            <a:spLocks noChangeArrowheads="1"/>
          </p:cNvSpPr>
          <p:nvPr/>
        </p:nvSpPr>
        <p:spPr bwMode="auto">
          <a:xfrm>
            <a:off x="0" y="639763"/>
            <a:ext cx="9144000" cy="400050"/>
          </a:xfrm>
          <a:prstGeom prst="rect">
            <a:avLst/>
          </a:prstGeom>
          <a:noFill/>
          <a:ln w="9525">
            <a:noFill/>
            <a:miter lim="800000"/>
            <a:headEnd/>
            <a:tailEnd/>
          </a:ln>
        </p:spPr>
        <p:txBody>
          <a:bodyPr>
            <a:spAutoFit/>
          </a:bodyPr>
          <a:lstStyle/>
          <a:p>
            <a:pPr algn="ctr" eaLnBrk="0" hangingPunct="0"/>
            <a:r>
              <a:rPr lang="en-US" sz="2000">
                <a:solidFill>
                  <a:srgbClr val="0033CC"/>
                </a:solidFill>
              </a:rPr>
              <a:t>in a short ballistic channel (</a:t>
            </a:r>
            <a:r>
              <a:rPr lang="en-US" sz="2000" b="1">
                <a:solidFill>
                  <a:srgbClr val="006600"/>
                </a:solidFill>
                <a:latin typeface="Symbol" pitchFamily="18" charset="2"/>
              </a:rPr>
              <a:t>t</a:t>
            </a:r>
            <a:r>
              <a:rPr lang="en-US" sz="2000">
                <a:solidFill>
                  <a:srgbClr val="0033CC"/>
                </a:solidFill>
                <a:latin typeface="Symbol" pitchFamily="18" charset="2"/>
              </a:rPr>
              <a:t> </a:t>
            </a:r>
            <a:r>
              <a:rPr lang="en-US" sz="2000">
                <a:solidFill>
                  <a:srgbClr val="006600"/>
                </a:solidFill>
                <a:latin typeface="Symbol" pitchFamily="18" charset="2"/>
              </a:rPr>
              <a:t>=1</a:t>
            </a:r>
            <a:r>
              <a:rPr lang="en-US" sz="2000">
                <a:solidFill>
                  <a:srgbClr val="0033CC"/>
                </a:solidFill>
              </a:rPr>
              <a:t> )</a:t>
            </a:r>
          </a:p>
        </p:txBody>
      </p:sp>
      <p:grpSp>
        <p:nvGrpSpPr>
          <p:cNvPr id="3081" name="Group 5"/>
          <p:cNvGrpSpPr>
            <a:grpSpLocks/>
          </p:cNvGrpSpPr>
          <p:nvPr/>
        </p:nvGrpSpPr>
        <p:grpSpPr bwMode="auto">
          <a:xfrm>
            <a:off x="4175125" y="1655763"/>
            <a:ext cx="2943225" cy="2613025"/>
            <a:chOff x="3195" y="709"/>
            <a:chExt cx="1854" cy="1646"/>
          </a:xfrm>
        </p:grpSpPr>
        <p:sp>
          <p:nvSpPr>
            <p:cNvPr id="3160" name="Text Box 6"/>
            <p:cNvSpPr txBox="1">
              <a:spLocks noChangeArrowheads="1"/>
            </p:cNvSpPr>
            <p:nvPr/>
          </p:nvSpPr>
          <p:spPr bwMode="auto">
            <a:xfrm>
              <a:off x="3596" y="709"/>
              <a:ext cx="1413" cy="250"/>
            </a:xfrm>
            <a:prstGeom prst="rect">
              <a:avLst/>
            </a:prstGeom>
            <a:noFill/>
            <a:ln w="9525">
              <a:noFill/>
              <a:miter lim="800000"/>
              <a:headEnd/>
              <a:tailEnd/>
            </a:ln>
          </p:spPr>
          <p:txBody>
            <a:bodyPr wrap="none">
              <a:spAutoFit/>
            </a:bodyPr>
            <a:lstStyle/>
            <a:p>
              <a:r>
                <a:rPr lang="en-US" sz="2000">
                  <a:solidFill>
                    <a:srgbClr val="000000"/>
                  </a:solidFill>
                </a:rPr>
                <a:t>Andreev spectrum</a:t>
              </a:r>
            </a:p>
          </p:txBody>
        </p:sp>
        <p:grpSp>
          <p:nvGrpSpPr>
            <p:cNvPr id="3161" name="Group 7"/>
            <p:cNvGrpSpPr>
              <a:grpSpLocks/>
            </p:cNvGrpSpPr>
            <p:nvPr/>
          </p:nvGrpSpPr>
          <p:grpSpPr bwMode="auto">
            <a:xfrm>
              <a:off x="3195" y="845"/>
              <a:ext cx="1854" cy="1510"/>
              <a:chOff x="327" y="2370"/>
              <a:chExt cx="1854" cy="1510"/>
            </a:xfrm>
          </p:grpSpPr>
          <p:sp>
            <p:nvSpPr>
              <p:cNvPr id="3162" name="Freeform 8"/>
              <p:cNvSpPr>
                <a:spLocks/>
              </p:cNvSpPr>
              <p:nvPr/>
            </p:nvSpPr>
            <p:spPr bwMode="auto">
              <a:xfrm>
                <a:off x="706" y="2795"/>
                <a:ext cx="1267" cy="752"/>
              </a:xfrm>
              <a:custGeom>
                <a:avLst/>
                <a:gdLst>
                  <a:gd name="T0" fmla="*/ 19 w 1136"/>
                  <a:gd name="T1" fmla="*/ 1 h 752"/>
                  <a:gd name="T2" fmla="*/ 59 w 1136"/>
                  <a:gd name="T3" fmla="*/ 4 h 752"/>
                  <a:gd name="T4" fmla="*/ 99 w 1136"/>
                  <a:gd name="T5" fmla="*/ 12 h 752"/>
                  <a:gd name="T6" fmla="*/ 138 w 1136"/>
                  <a:gd name="T7" fmla="*/ 22 h 752"/>
                  <a:gd name="T8" fmla="*/ 178 w 1136"/>
                  <a:gd name="T9" fmla="*/ 37 h 752"/>
                  <a:gd name="T10" fmla="*/ 219 w 1136"/>
                  <a:gd name="T11" fmla="*/ 54 h 752"/>
                  <a:gd name="T12" fmla="*/ 257 w 1136"/>
                  <a:gd name="T13" fmla="*/ 75 h 752"/>
                  <a:gd name="T14" fmla="*/ 297 w 1136"/>
                  <a:gd name="T15" fmla="*/ 99 h 752"/>
                  <a:gd name="T16" fmla="*/ 336 w 1136"/>
                  <a:gd name="T17" fmla="*/ 124 h 752"/>
                  <a:gd name="T18" fmla="*/ 376 w 1136"/>
                  <a:gd name="T19" fmla="*/ 152 h 752"/>
                  <a:gd name="T20" fmla="*/ 416 w 1136"/>
                  <a:gd name="T21" fmla="*/ 184 h 752"/>
                  <a:gd name="T22" fmla="*/ 455 w 1136"/>
                  <a:gd name="T23" fmla="*/ 215 h 752"/>
                  <a:gd name="T24" fmla="*/ 495 w 1136"/>
                  <a:gd name="T25" fmla="*/ 249 h 752"/>
                  <a:gd name="T26" fmla="*/ 535 w 1136"/>
                  <a:gd name="T27" fmla="*/ 285 h 752"/>
                  <a:gd name="T28" fmla="*/ 574 w 1136"/>
                  <a:gd name="T29" fmla="*/ 321 h 752"/>
                  <a:gd name="T30" fmla="*/ 615 w 1136"/>
                  <a:gd name="T31" fmla="*/ 359 h 752"/>
                  <a:gd name="T32" fmla="*/ 652 w 1136"/>
                  <a:gd name="T33" fmla="*/ 394 h 752"/>
                  <a:gd name="T34" fmla="*/ 693 w 1136"/>
                  <a:gd name="T35" fmla="*/ 432 h 752"/>
                  <a:gd name="T36" fmla="*/ 732 w 1136"/>
                  <a:gd name="T37" fmla="*/ 468 h 752"/>
                  <a:gd name="T38" fmla="*/ 772 w 1136"/>
                  <a:gd name="T39" fmla="*/ 503 h 752"/>
                  <a:gd name="T40" fmla="*/ 812 w 1136"/>
                  <a:gd name="T41" fmla="*/ 536 h 752"/>
                  <a:gd name="T42" fmla="*/ 851 w 1136"/>
                  <a:gd name="T43" fmla="*/ 569 h 752"/>
                  <a:gd name="T44" fmla="*/ 891 w 1136"/>
                  <a:gd name="T45" fmla="*/ 601 h 752"/>
                  <a:gd name="T46" fmla="*/ 931 w 1136"/>
                  <a:gd name="T47" fmla="*/ 629 h 752"/>
                  <a:gd name="T48" fmla="*/ 970 w 1136"/>
                  <a:gd name="T49" fmla="*/ 654 h 752"/>
                  <a:gd name="T50" fmla="*/ 1010 w 1136"/>
                  <a:gd name="T51" fmla="*/ 678 h 752"/>
                  <a:gd name="T52" fmla="*/ 1051 w 1136"/>
                  <a:gd name="T53" fmla="*/ 699 h 752"/>
                  <a:gd name="T54" fmla="*/ 1090 w 1136"/>
                  <a:gd name="T55" fmla="*/ 716 h 752"/>
                  <a:gd name="T56" fmla="*/ 1128 w 1136"/>
                  <a:gd name="T57" fmla="*/ 731 h 752"/>
                  <a:gd name="T58" fmla="*/ 1168 w 1136"/>
                  <a:gd name="T59" fmla="*/ 741 h 752"/>
                  <a:gd name="T60" fmla="*/ 1208 w 1136"/>
                  <a:gd name="T61" fmla="*/ 749 h 752"/>
                  <a:gd name="T62" fmla="*/ 1247 w 1136"/>
                  <a:gd name="T63" fmla="*/ 752 h 7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36"/>
                  <a:gd name="T97" fmla="*/ 0 h 752"/>
                  <a:gd name="T98" fmla="*/ 1136 w 1136"/>
                  <a:gd name="T99" fmla="*/ 752 h 75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36" h="752">
                    <a:moveTo>
                      <a:pt x="0" y="0"/>
                    </a:moveTo>
                    <a:lnTo>
                      <a:pt x="17" y="1"/>
                    </a:lnTo>
                    <a:lnTo>
                      <a:pt x="35" y="3"/>
                    </a:lnTo>
                    <a:lnTo>
                      <a:pt x="53" y="4"/>
                    </a:lnTo>
                    <a:lnTo>
                      <a:pt x="71" y="7"/>
                    </a:lnTo>
                    <a:lnTo>
                      <a:pt x="89" y="12"/>
                    </a:lnTo>
                    <a:lnTo>
                      <a:pt x="107" y="16"/>
                    </a:lnTo>
                    <a:lnTo>
                      <a:pt x="124" y="22"/>
                    </a:lnTo>
                    <a:lnTo>
                      <a:pt x="142" y="30"/>
                    </a:lnTo>
                    <a:lnTo>
                      <a:pt x="160" y="37"/>
                    </a:lnTo>
                    <a:lnTo>
                      <a:pt x="178" y="45"/>
                    </a:lnTo>
                    <a:lnTo>
                      <a:pt x="196" y="54"/>
                    </a:lnTo>
                    <a:lnTo>
                      <a:pt x="214" y="64"/>
                    </a:lnTo>
                    <a:lnTo>
                      <a:pt x="230" y="75"/>
                    </a:lnTo>
                    <a:lnTo>
                      <a:pt x="249" y="87"/>
                    </a:lnTo>
                    <a:lnTo>
                      <a:pt x="266" y="99"/>
                    </a:lnTo>
                    <a:lnTo>
                      <a:pt x="283" y="111"/>
                    </a:lnTo>
                    <a:lnTo>
                      <a:pt x="301" y="124"/>
                    </a:lnTo>
                    <a:lnTo>
                      <a:pt x="319" y="137"/>
                    </a:lnTo>
                    <a:lnTo>
                      <a:pt x="337" y="152"/>
                    </a:lnTo>
                    <a:lnTo>
                      <a:pt x="355" y="167"/>
                    </a:lnTo>
                    <a:lnTo>
                      <a:pt x="373" y="184"/>
                    </a:lnTo>
                    <a:lnTo>
                      <a:pt x="390" y="199"/>
                    </a:lnTo>
                    <a:lnTo>
                      <a:pt x="408" y="215"/>
                    </a:lnTo>
                    <a:lnTo>
                      <a:pt x="426" y="233"/>
                    </a:lnTo>
                    <a:lnTo>
                      <a:pt x="444" y="249"/>
                    </a:lnTo>
                    <a:lnTo>
                      <a:pt x="462" y="267"/>
                    </a:lnTo>
                    <a:lnTo>
                      <a:pt x="480" y="285"/>
                    </a:lnTo>
                    <a:lnTo>
                      <a:pt x="497" y="303"/>
                    </a:lnTo>
                    <a:lnTo>
                      <a:pt x="515" y="321"/>
                    </a:lnTo>
                    <a:lnTo>
                      <a:pt x="533" y="339"/>
                    </a:lnTo>
                    <a:lnTo>
                      <a:pt x="551" y="359"/>
                    </a:lnTo>
                    <a:lnTo>
                      <a:pt x="569" y="376"/>
                    </a:lnTo>
                    <a:lnTo>
                      <a:pt x="585" y="394"/>
                    </a:lnTo>
                    <a:lnTo>
                      <a:pt x="604" y="414"/>
                    </a:lnTo>
                    <a:lnTo>
                      <a:pt x="621" y="432"/>
                    </a:lnTo>
                    <a:lnTo>
                      <a:pt x="638" y="450"/>
                    </a:lnTo>
                    <a:lnTo>
                      <a:pt x="656" y="468"/>
                    </a:lnTo>
                    <a:lnTo>
                      <a:pt x="674" y="486"/>
                    </a:lnTo>
                    <a:lnTo>
                      <a:pt x="692" y="503"/>
                    </a:lnTo>
                    <a:lnTo>
                      <a:pt x="710" y="520"/>
                    </a:lnTo>
                    <a:lnTo>
                      <a:pt x="728" y="536"/>
                    </a:lnTo>
                    <a:lnTo>
                      <a:pt x="745" y="553"/>
                    </a:lnTo>
                    <a:lnTo>
                      <a:pt x="763" y="569"/>
                    </a:lnTo>
                    <a:lnTo>
                      <a:pt x="781" y="586"/>
                    </a:lnTo>
                    <a:lnTo>
                      <a:pt x="799" y="601"/>
                    </a:lnTo>
                    <a:lnTo>
                      <a:pt x="817" y="614"/>
                    </a:lnTo>
                    <a:lnTo>
                      <a:pt x="835" y="629"/>
                    </a:lnTo>
                    <a:lnTo>
                      <a:pt x="852" y="642"/>
                    </a:lnTo>
                    <a:lnTo>
                      <a:pt x="870" y="654"/>
                    </a:lnTo>
                    <a:lnTo>
                      <a:pt x="888" y="666"/>
                    </a:lnTo>
                    <a:lnTo>
                      <a:pt x="906" y="678"/>
                    </a:lnTo>
                    <a:lnTo>
                      <a:pt x="924" y="689"/>
                    </a:lnTo>
                    <a:lnTo>
                      <a:pt x="942" y="699"/>
                    </a:lnTo>
                    <a:lnTo>
                      <a:pt x="959" y="708"/>
                    </a:lnTo>
                    <a:lnTo>
                      <a:pt x="977" y="716"/>
                    </a:lnTo>
                    <a:lnTo>
                      <a:pt x="994" y="723"/>
                    </a:lnTo>
                    <a:lnTo>
                      <a:pt x="1011" y="731"/>
                    </a:lnTo>
                    <a:lnTo>
                      <a:pt x="1029" y="735"/>
                    </a:lnTo>
                    <a:lnTo>
                      <a:pt x="1047" y="741"/>
                    </a:lnTo>
                    <a:lnTo>
                      <a:pt x="1065" y="746"/>
                    </a:lnTo>
                    <a:lnTo>
                      <a:pt x="1083" y="749"/>
                    </a:lnTo>
                    <a:lnTo>
                      <a:pt x="1101" y="750"/>
                    </a:lnTo>
                    <a:lnTo>
                      <a:pt x="1118" y="752"/>
                    </a:lnTo>
                    <a:lnTo>
                      <a:pt x="1136" y="752"/>
                    </a:lnTo>
                  </a:path>
                </a:pathLst>
              </a:custGeom>
              <a:noFill/>
              <a:ln w="25400">
                <a:solidFill>
                  <a:srgbClr val="0000FF"/>
                </a:solidFill>
                <a:round/>
                <a:headEnd/>
                <a:tailEnd/>
              </a:ln>
            </p:spPr>
            <p:txBody>
              <a:bodyPr/>
              <a:lstStyle/>
              <a:p>
                <a:endParaRPr lang="en-US">
                  <a:solidFill>
                    <a:srgbClr val="000000"/>
                  </a:solidFill>
                </a:endParaRPr>
              </a:p>
            </p:txBody>
          </p:sp>
          <p:sp>
            <p:nvSpPr>
              <p:cNvPr id="3163" name="Freeform 9"/>
              <p:cNvSpPr>
                <a:spLocks/>
              </p:cNvSpPr>
              <p:nvPr/>
            </p:nvSpPr>
            <p:spPr bwMode="auto">
              <a:xfrm>
                <a:off x="706" y="2795"/>
                <a:ext cx="1267" cy="752"/>
              </a:xfrm>
              <a:custGeom>
                <a:avLst/>
                <a:gdLst>
                  <a:gd name="T0" fmla="*/ 12 w 1136"/>
                  <a:gd name="T1" fmla="*/ 752 h 752"/>
                  <a:gd name="T2" fmla="*/ 38 w 1136"/>
                  <a:gd name="T3" fmla="*/ 750 h 752"/>
                  <a:gd name="T4" fmla="*/ 65 w 1136"/>
                  <a:gd name="T5" fmla="*/ 747 h 752"/>
                  <a:gd name="T6" fmla="*/ 89 w 1136"/>
                  <a:gd name="T7" fmla="*/ 743 h 752"/>
                  <a:gd name="T8" fmla="*/ 116 w 1136"/>
                  <a:gd name="T9" fmla="*/ 737 h 752"/>
                  <a:gd name="T10" fmla="*/ 141 w 1136"/>
                  <a:gd name="T11" fmla="*/ 729 h 752"/>
                  <a:gd name="T12" fmla="*/ 167 w 1136"/>
                  <a:gd name="T13" fmla="*/ 720 h 752"/>
                  <a:gd name="T14" fmla="*/ 192 w 1136"/>
                  <a:gd name="T15" fmla="*/ 710 h 752"/>
                  <a:gd name="T16" fmla="*/ 216 w 1136"/>
                  <a:gd name="T17" fmla="*/ 699 h 752"/>
                  <a:gd name="T18" fmla="*/ 243 w 1136"/>
                  <a:gd name="T19" fmla="*/ 686 h 752"/>
                  <a:gd name="T20" fmla="*/ 268 w 1136"/>
                  <a:gd name="T21" fmla="*/ 672 h 752"/>
                  <a:gd name="T22" fmla="*/ 294 w 1136"/>
                  <a:gd name="T23" fmla="*/ 656 h 752"/>
                  <a:gd name="T24" fmla="*/ 319 w 1136"/>
                  <a:gd name="T25" fmla="*/ 639 h 752"/>
                  <a:gd name="T26" fmla="*/ 346 w 1136"/>
                  <a:gd name="T27" fmla="*/ 623 h 752"/>
                  <a:gd name="T28" fmla="*/ 370 w 1136"/>
                  <a:gd name="T29" fmla="*/ 604 h 752"/>
                  <a:gd name="T30" fmla="*/ 397 w 1136"/>
                  <a:gd name="T31" fmla="*/ 584 h 752"/>
                  <a:gd name="T32" fmla="*/ 422 w 1136"/>
                  <a:gd name="T33" fmla="*/ 565 h 752"/>
                  <a:gd name="T34" fmla="*/ 448 w 1136"/>
                  <a:gd name="T35" fmla="*/ 544 h 752"/>
                  <a:gd name="T36" fmla="*/ 474 w 1136"/>
                  <a:gd name="T37" fmla="*/ 521 h 752"/>
                  <a:gd name="T38" fmla="*/ 499 w 1136"/>
                  <a:gd name="T39" fmla="*/ 499 h 752"/>
                  <a:gd name="T40" fmla="*/ 525 w 1136"/>
                  <a:gd name="T41" fmla="*/ 477 h 752"/>
                  <a:gd name="T42" fmla="*/ 550 w 1136"/>
                  <a:gd name="T43" fmla="*/ 453 h 752"/>
                  <a:gd name="T44" fmla="*/ 577 w 1136"/>
                  <a:gd name="T45" fmla="*/ 430 h 752"/>
                  <a:gd name="T46" fmla="*/ 601 w 1136"/>
                  <a:gd name="T47" fmla="*/ 406 h 752"/>
                  <a:gd name="T48" fmla="*/ 628 w 1136"/>
                  <a:gd name="T49" fmla="*/ 382 h 752"/>
                  <a:gd name="T50" fmla="*/ 652 w 1136"/>
                  <a:gd name="T51" fmla="*/ 359 h 752"/>
                  <a:gd name="T52" fmla="*/ 679 w 1136"/>
                  <a:gd name="T53" fmla="*/ 335 h 752"/>
                  <a:gd name="T54" fmla="*/ 704 w 1136"/>
                  <a:gd name="T55" fmla="*/ 311 h 752"/>
                  <a:gd name="T56" fmla="*/ 728 w 1136"/>
                  <a:gd name="T57" fmla="*/ 288 h 752"/>
                  <a:gd name="T58" fmla="*/ 755 w 1136"/>
                  <a:gd name="T59" fmla="*/ 264 h 752"/>
                  <a:gd name="T60" fmla="*/ 782 w 1136"/>
                  <a:gd name="T61" fmla="*/ 242 h 752"/>
                  <a:gd name="T62" fmla="*/ 806 w 1136"/>
                  <a:gd name="T63" fmla="*/ 220 h 752"/>
                  <a:gd name="T64" fmla="*/ 831 w 1136"/>
                  <a:gd name="T65" fmla="*/ 199 h 752"/>
                  <a:gd name="T66" fmla="*/ 858 w 1136"/>
                  <a:gd name="T67" fmla="*/ 178 h 752"/>
                  <a:gd name="T68" fmla="*/ 883 w 1136"/>
                  <a:gd name="T69" fmla="*/ 158 h 752"/>
                  <a:gd name="T70" fmla="*/ 909 w 1136"/>
                  <a:gd name="T71" fmla="*/ 139 h 752"/>
                  <a:gd name="T72" fmla="*/ 935 w 1136"/>
                  <a:gd name="T73" fmla="*/ 121 h 752"/>
                  <a:gd name="T74" fmla="*/ 960 w 1136"/>
                  <a:gd name="T75" fmla="*/ 105 h 752"/>
                  <a:gd name="T76" fmla="*/ 986 w 1136"/>
                  <a:gd name="T77" fmla="*/ 88 h 752"/>
                  <a:gd name="T78" fmla="*/ 1012 w 1136"/>
                  <a:gd name="T79" fmla="*/ 73 h 752"/>
                  <a:gd name="T80" fmla="*/ 1037 w 1136"/>
                  <a:gd name="T81" fmla="*/ 60 h 752"/>
                  <a:gd name="T82" fmla="*/ 1062 w 1136"/>
                  <a:gd name="T83" fmla="*/ 48 h 752"/>
                  <a:gd name="T84" fmla="*/ 1089 w 1136"/>
                  <a:gd name="T85" fmla="*/ 37 h 752"/>
                  <a:gd name="T86" fmla="*/ 1113 w 1136"/>
                  <a:gd name="T87" fmla="*/ 27 h 752"/>
                  <a:gd name="T88" fmla="*/ 1140 w 1136"/>
                  <a:gd name="T89" fmla="*/ 19 h 752"/>
                  <a:gd name="T90" fmla="*/ 1164 w 1136"/>
                  <a:gd name="T91" fmla="*/ 13 h 752"/>
                  <a:gd name="T92" fmla="*/ 1191 w 1136"/>
                  <a:gd name="T93" fmla="*/ 7 h 752"/>
                  <a:gd name="T94" fmla="*/ 1216 w 1136"/>
                  <a:gd name="T95" fmla="*/ 4 h 752"/>
                  <a:gd name="T96" fmla="*/ 1242 w 1136"/>
                  <a:gd name="T97" fmla="*/ 1 h 752"/>
                  <a:gd name="T98" fmla="*/ 1267 w 1136"/>
                  <a:gd name="T99" fmla="*/ 0 h 75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36"/>
                  <a:gd name="T151" fmla="*/ 0 h 752"/>
                  <a:gd name="T152" fmla="*/ 1136 w 1136"/>
                  <a:gd name="T153" fmla="*/ 752 h 75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36" h="752">
                    <a:moveTo>
                      <a:pt x="0" y="752"/>
                    </a:moveTo>
                    <a:lnTo>
                      <a:pt x="11" y="752"/>
                    </a:lnTo>
                    <a:lnTo>
                      <a:pt x="23" y="752"/>
                    </a:lnTo>
                    <a:lnTo>
                      <a:pt x="34" y="750"/>
                    </a:lnTo>
                    <a:lnTo>
                      <a:pt x="46" y="749"/>
                    </a:lnTo>
                    <a:lnTo>
                      <a:pt x="58" y="747"/>
                    </a:lnTo>
                    <a:lnTo>
                      <a:pt x="68" y="746"/>
                    </a:lnTo>
                    <a:lnTo>
                      <a:pt x="80" y="743"/>
                    </a:lnTo>
                    <a:lnTo>
                      <a:pt x="92" y="740"/>
                    </a:lnTo>
                    <a:lnTo>
                      <a:pt x="104" y="737"/>
                    </a:lnTo>
                    <a:lnTo>
                      <a:pt x="114" y="734"/>
                    </a:lnTo>
                    <a:lnTo>
                      <a:pt x="126" y="729"/>
                    </a:lnTo>
                    <a:lnTo>
                      <a:pt x="138" y="725"/>
                    </a:lnTo>
                    <a:lnTo>
                      <a:pt x="150" y="720"/>
                    </a:lnTo>
                    <a:lnTo>
                      <a:pt x="160" y="716"/>
                    </a:lnTo>
                    <a:lnTo>
                      <a:pt x="172" y="710"/>
                    </a:lnTo>
                    <a:lnTo>
                      <a:pt x="184" y="705"/>
                    </a:lnTo>
                    <a:lnTo>
                      <a:pt x="194" y="699"/>
                    </a:lnTo>
                    <a:lnTo>
                      <a:pt x="206" y="692"/>
                    </a:lnTo>
                    <a:lnTo>
                      <a:pt x="218" y="686"/>
                    </a:lnTo>
                    <a:lnTo>
                      <a:pt x="230" y="678"/>
                    </a:lnTo>
                    <a:lnTo>
                      <a:pt x="240" y="672"/>
                    </a:lnTo>
                    <a:lnTo>
                      <a:pt x="252" y="665"/>
                    </a:lnTo>
                    <a:lnTo>
                      <a:pt x="264" y="656"/>
                    </a:lnTo>
                    <a:lnTo>
                      <a:pt x="274" y="648"/>
                    </a:lnTo>
                    <a:lnTo>
                      <a:pt x="286" y="639"/>
                    </a:lnTo>
                    <a:lnTo>
                      <a:pt x="298" y="632"/>
                    </a:lnTo>
                    <a:lnTo>
                      <a:pt x="310" y="623"/>
                    </a:lnTo>
                    <a:lnTo>
                      <a:pt x="322" y="614"/>
                    </a:lnTo>
                    <a:lnTo>
                      <a:pt x="332" y="604"/>
                    </a:lnTo>
                    <a:lnTo>
                      <a:pt x="344" y="595"/>
                    </a:lnTo>
                    <a:lnTo>
                      <a:pt x="356" y="584"/>
                    </a:lnTo>
                    <a:lnTo>
                      <a:pt x="367" y="574"/>
                    </a:lnTo>
                    <a:lnTo>
                      <a:pt x="378" y="565"/>
                    </a:lnTo>
                    <a:lnTo>
                      <a:pt x="390" y="554"/>
                    </a:lnTo>
                    <a:lnTo>
                      <a:pt x="402" y="544"/>
                    </a:lnTo>
                    <a:lnTo>
                      <a:pt x="413" y="532"/>
                    </a:lnTo>
                    <a:lnTo>
                      <a:pt x="425" y="521"/>
                    </a:lnTo>
                    <a:lnTo>
                      <a:pt x="436" y="511"/>
                    </a:lnTo>
                    <a:lnTo>
                      <a:pt x="447" y="499"/>
                    </a:lnTo>
                    <a:lnTo>
                      <a:pt x="459" y="489"/>
                    </a:lnTo>
                    <a:lnTo>
                      <a:pt x="471" y="477"/>
                    </a:lnTo>
                    <a:lnTo>
                      <a:pt x="482" y="465"/>
                    </a:lnTo>
                    <a:lnTo>
                      <a:pt x="493" y="453"/>
                    </a:lnTo>
                    <a:lnTo>
                      <a:pt x="505" y="441"/>
                    </a:lnTo>
                    <a:lnTo>
                      <a:pt x="517" y="430"/>
                    </a:lnTo>
                    <a:lnTo>
                      <a:pt x="529" y="418"/>
                    </a:lnTo>
                    <a:lnTo>
                      <a:pt x="539" y="406"/>
                    </a:lnTo>
                    <a:lnTo>
                      <a:pt x="551" y="394"/>
                    </a:lnTo>
                    <a:lnTo>
                      <a:pt x="563" y="382"/>
                    </a:lnTo>
                    <a:lnTo>
                      <a:pt x="573" y="371"/>
                    </a:lnTo>
                    <a:lnTo>
                      <a:pt x="585" y="359"/>
                    </a:lnTo>
                    <a:lnTo>
                      <a:pt x="597" y="347"/>
                    </a:lnTo>
                    <a:lnTo>
                      <a:pt x="609" y="335"/>
                    </a:lnTo>
                    <a:lnTo>
                      <a:pt x="619" y="323"/>
                    </a:lnTo>
                    <a:lnTo>
                      <a:pt x="631" y="311"/>
                    </a:lnTo>
                    <a:lnTo>
                      <a:pt x="643" y="299"/>
                    </a:lnTo>
                    <a:lnTo>
                      <a:pt x="653" y="288"/>
                    </a:lnTo>
                    <a:lnTo>
                      <a:pt x="665" y="276"/>
                    </a:lnTo>
                    <a:lnTo>
                      <a:pt x="677" y="264"/>
                    </a:lnTo>
                    <a:lnTo>
                      <a:pt x="689" y="254"/>
                    </a:lnTo>
                    <a:lnTo>
                      <a:pt x="701" y="242"/>
                    </a:lnTo>
                    <a:lnTo>
                      <a:pt x="711" y="232"/>
                    </a:lnTo>
                    <a:lnTo>
                      <a:pt x="723" y="220"/>
                    </a:lnTo>
                    <a:lnTo>
                      <a:pt x="735" y="209"/>
                    </a:lnTo>
                    <a:lnTo>
                      <a:pt x="745" y="199"/>
                    </a:lnTo>
                    <a:lnTo>
                      <a:pt x="757" y="188"/>
                    </a:lnTo>
                    <a:lnTo>
                      <a:pt x="769" y="178"/>
                    </a:lnTo>
                    <a:lnTo>
                      <a:pt x="781" y="169"/>
                    </a:lnTo>
                    <a:lnTo>
                      <a:pt x="792" y="158"/>
                    </a:lnTo>
                    <a:lnTo>
                      <a:pt x="803" y="149"/>
                    </a:lnTo>
                    <a:lnTo>
                      <a:pt x="815" y="139"/>
                    </a:lnTo>
                    <a:lnTo>
                      <a:pt x="826" y="130"/>
                    </a:lnTo>
                    <a:lnTo>
                      <a:pt x="838" y="121"/>
                    </a:lnTo>
                    <a:lnTo>
                      <a:pt x="849" y="114"/>
                    </a:lnTo>
                    <a:lnTo>
                      <a:pt x="861" y="105"/>
                    </a:lnTo>
                    <a:lnTo>
                      <a:pt x="872" y="96"/>
                    </a:lnTo>
                    <a:lnTo>
                      <a:pt x="884" y="88"/>
                    </a:lnTo>
                    <a:lnTo>
                      <a:pt x="896" y="81"/>
                    </a:lnTo>
                    <a:lnTo>
                      <a:pt x="907" y="73"/>
                    </a:lnTo>
                    <a:lnTo>
                      <a:pt x="918" y="67"/>
                    </a:lnTo>
                    <a:lnTo>
                      <a:pt x="930" y="60"/>
                    </a:lnTo>
                    <a:lnTo>
                      <a:pt x="942" y="54"/>
                    </a:lnTo>
                    <a:lnTo>
                      <a:pt x="952" y="48"/>
                    </a:lnTo>
                    <a:lnTo>
                      <a:pt x="964" y="42"/>
                    </a:lnTo>
                    <a:lnTo>
                      <a:pt x="976" y="37"/>
                    </a:lnTo>
                    <a:lnTo>
                      <a:pt x="988" y="33"/>
                    </a:lnTo>
                    <a:lnTo>
                      <a:pt x="998" y="27"/>
                    </a:lnTo>
                    <a:lnTo>
                      <a:pt x="1010" y="24"/>
                    </a:lnTo>
                    <a:lnTo>
                      <a:pt x="1022" y="19"/>
                    </a:lnTo>
                    <a:lnTo>
                      <a:pt x="1032" y="16"/>
                    </a:lnTo>
                    <a:lnTo>
                      <a:pt x="1044" y="13"/>
                    </a:lnTo>
                    <a:lnTo>
                      <a:pt x="1056" y="10"/>
                    </a:lnTo>
                    <a:lnTo>
                      <a:pt x="1068" y="7"/>
                    </a:lnTo>
                    <a:lnTo>
                      <a:pt x="1080" y="6"/>
                    </a:lnTo>
                    <a:lnTo>
                      <a:pt x="1090" y="4"/>
                    </a:lnTo>
                    <a:lnTo>
                      <a:pt x="1102" y="3"/>
                    </a:lnTo>
                    <a:lnTo>
                      <a:pt x="1114" y="1"/>
                    </a:lnTo>
                    <a:lnTo>
                      <a:pt x="1124" y="1"/>
                    </a:lnTo>
                    <a:lnTo>
                      <a:pt x="1136" y="0"/>
                    </a:lnTo>
                  </a:path>
                </a:pathLst>
              </a:custGeom>
              <a:noFill/>
              <a:ln w="25400">
                <a:solidFill>
                  <a:srgbClr val="FF0000"/>
                </a:solidFill>
                <a:round/>
                <a:headEnd/>
                <a:tailEnd/>
              </a:ln>
            </p:spPr>
            <p:txBody>
              <a:bodyPr/>
              <a:lstStyle/>
              <a:p>
                <a:endParaRPr lang="en-US">
                  <a:solidFill>
                    <a:srgbClr val="000000"/>
                  </a:solidFill>
                </a:endParaRPr>
              </a:p>
            </p:txBody>
          </p:sp>
          <p:sp>
            <p:nvSpPr>
              <p:cNvPr id="3164" name="Line 10"/>
              <p:cNvSpPr>
                <a:spLocks noChangeShapeType="1"/>
              </p:cNvSpPr>
              <p:nvPr/>
            </p:nvSpPr>
            <p:spPr bwMode="auto">
              <a:xfrm>
                <a:off x="646" y="3167"/>
                <a:ext cx="1399" cy="0"/>
              </a:xfrm>
              <a:prstGeom prst="line">
                <a:avLst/>
              </a:prstGeom>
              <a:noFill/>
              <a:ln w="25400">
                <a:solidFill>
                  <a:schemeClr val="tx1"/>
                </a:solidFill>
                <a:round/>
                <a:headEnd/>
                <a:tailEnd type="triangle" w="med" len="med"/>
              </a:ln>
            </p:spPr>
            <p:txBody>
              <a:bodyPr wrap="none" anchor="ctr"/>
              <a:lstStyle/>
              <a:p>
                <a:endParaRPr lang="fr-FR"/>
              </a:p>
            </p:txBody>
          </p:sp>
          <p:sp>
            <p:nvSpPr>
              <p:cNvPr id="3165" name="Line 11"/>
              <p:cNvSpPr>
                <a:spLocks noChangeShapeType="1"/>
              </p:cNvSpPr>
              <p:nvPr/>
            </p:nvSpPr>
            <p:spPr bwMode="auto">
              <a:xfrm flipV="1">
                <a:off x="706" y="2450"/>
                <a:ext cx="0" cy="1430"/>
              </a:xfrm>
              <a:prstGeom prst="line">
                <a:avLst/>
              </a:prstGeom>
              <a:noFill/>
              <a:ln w="25400">
                <a:solidFill>
                  <a:schemeClr val="tx1"/>
                </a:solidFill>
                <a:round/>
                <a:headEnd/>
                <a:tailEnd type="triangle" w="med" len="med"/>
              </a:ln>
            </p:spPr>
            <p:txBody>
              <a:bodyPr wrap="none" anchor="ctr"/>
              <a:lstStyle/>
              <a:p>
                <a:endParaRPr lang="fr-FR"/>
              </a:p>
            </p:txBody>
          </p:sp>
          <p:sp>
            <p:nvSpPr>
              <p:cNvPr id="3166" name="Rectangle 12"/>
              <p:cNvSpPr>
                <a:spLocks noChangeArrowheads="1"/>
              </p:cNvSpPr>
              <p:nvPr/>
            </p:nvSpPr>
            <p:spPr bwMode="auto">
              <a:xfrm>
                <a:off x="327" y="2370"/>
                <a:ext cx="379" cy="231"/>
              </a:xfrm>
              <a:prstGeom prst="rect">
                <a:avLst/>
              </a:prstGeom>
              <a:noFill/>
              <a:ln w="9525">
                <a:noFill/>
                <a:miter lim="800000"/>
                <a:headEnd/>
                <a:tailEnd/>
              </a:ln>
            </p:spPr>
            <p:txBody>
              <a:bodyPr wrap="none">
                <a:spAutoFit/>
              </a:bodyPr>
              <a:lstStyle/>
              <a:p>
                <a:pPr eaLnBrk="0" hangingPunct="0"/>
                <a:r>
                  <a:rPr lang="en-US">
                    <a:solidFill>
                      <a:srgbClr val="000000"/>
                    </a:solidFill>
                    <a:sym typeface="Math1"/>
                  </a:rPr>
                  <a:t>E(</a:t>
                </a:r>
                <a:r>
                  <a:rPr lang="en-US">
                    <a:solidFill>
                      <a:srgbClr val="FF00FF"/>
                    </a:solidFill>
                    <a:latin typeface="Symbol" pitchFamily="18" charset="2"/>
                    <a:sym typeface="Math1"/>
                  </a:rPr>
                  <a:t>d</a:t>
                </a:r>
                <a:r>
                  <a:rPr lang="en-US">
                    <a:solidFill>
                      <a:srgbClr val="000000"/>
                    </a:solidFill>
                    <a:sym typeface="Math1"/>
                  </a:rPr>
                  <a:t>)</a:t>
                </a:r>
              </a:p>
            </p:txBody>
          </p:sp>
          <p:sp>
            <p:nvSpPr>
              <p:cNvPr id="3167" name="Rectangle 13"/>
              <p:cNvSpPr>
                <a:spLocks noChangeArrowheads="1"/>
              </p:cNvSpPr>
              <p:nvPr/>
            </p:nvSpPr>
            <p:spPr bwMode="auto">
              <a:xfrm>
                <a:off x="1994" y="3067"/>
                <a:ext cx="187" cy="231"/>
              </a:xfrm>
              <a:prstGeom prst="rect">
                <a:avLst/>
              </a:prstGeom>
              <a:noFill/>
              <a:ln w="9525">
                <a:noFill/>
                <a:miter lim="800000"/>
                <a:headEnd/>
                <a:tailEnd/>
              </a:ln>
            </p:spPr>
            <p:txBody>
              <a:bodyPr wrap="none">
                <a:spAutoFit/>
              </a:bodyPr>
              <a:lstStyle/>
              <a:p>
                <a:pPr eaLnBrk="0" hangingPunct="0"/>
                <a:r>
                  <a:rPr lang="en-US">
                    <a:solidFill>
                      <a:srgbClr val="FF33CC"/>
                    </a:solidFill>
                    <a:latin typeface="Symbol" pitchFamily="18" charset="2"/>
                    <a:sym typeface="Math1"/>
                  </a:rPr>
                  <a:t>d</a:t>
                </a:r>
              </a:p>
            </p:txBody>
          </p:sp>
          <p:sp>
            <p:nvSpPr>
              <p:cNvPr id="3168" name="Line 14"/>
              <p:cNvSpPr>
                <a:spLocks noChangeShapeType="1"/>
              </p:cNvSpPr>
              <p:nvPr/>
            </p:nvSpPr>
            <p:spPr bwMode="auto">
              <a:xfrm flipH="1">
                <a:off x="1964" y="3167"/>
                <a:ext cx="0" cy="41"/>
              </a:xfrm>
              <a:prstGeom prst="line">
                <a:avLst/>
              </a:prstGeom>
              <a:noFill/>
              <a:ln w="9525">
                <a:solidFill>
                  <a:schemeClr val="tx1"/>
                </a:solidFill>
                <a:round/>
                <a:headEnd/>
                <a:tailEnd/>
              </a:ln>
            </p:spPr>
            <p:txBody>
              <a:bodyPr wrap="none" anchor="ctr"/>
              <a:lstStyle/>
              <a:p>
                <a:endParaRPr lang="fr-FR"/>
              </a:p>
            </p:txBody>
          </p:sp>
          <p:sp>
            <p:nvSpPr>
              <p:cNvPr id="3169" name="Rectangle 15"/>
              <p:cNvSpPr>
                <a:spLocks noChangeArrowheads="1"/>
              </p:cNvSpPr>
              <p:nvPr/>
            </p:nvSpPr>
            <p:spPr bwMode="auto">
              <a:xfrm>
                <a:off x="1834" y="3167"/>
                <a:ext cx="275" cy="231"/>
              </a:xfrm>
              <a:prstGeom prst="rect">
                <a:avLst/>
              </a:prstGeom>
              <a:noFill/>
              <a:ln w="9525">
                <a:noFill/>
                <a:miter lim="800000"/>
                <a:headEnd/>
                <a:tailEnd/>
              </a:ln>
            </p:spPr>
            <p:txBody>
              <a:bodyPr wrap="none">
                <a:spAutoFit/>
              </a:bodyPr>
              <a:lstStyle/>
              <a:p>
                <a:pPr eaLnBrk="0" hangingPunct="0"/>
                <a:r>
                  <a:rPr lang="en-US">
                    <a:solidFill>
                      <a:srgbClr val="000000"/>
                    </a:solidFill>
                    <a:sym typeface="Math1"/>
                  </a:rPr>
                  <a:t>2</a:t>
                </a:r>
                <a:r>
                  <a:rPr lang="en-US">
                    <a:solidFill>
                      <a:srgbClr val="000000"/>
                    </a:solidFill>
                    <a:latin typeface="Symbol" pitchFamily="18" charset="2"/>
                    <a:sym typeface="Math1"/>
                  </a:rPr>
                  <a:t>p</a:t>
                </a:r>
                <a:endParaRPr lang="en-US">
                  <a:solidFill>
                    <a:srgbClr val="FF9900"/>
                  </a:solidFill>
                  <a:latin typeface="Symbol" pitchFamily="18" charset="2"/>
                  <a:sym typeface="Math1"/>
                </a:endParaRPr>
              </a:p>
            </p:txBody>
          </p:sp>
          <p:sp>
            <p:nvSpPr>
              <p:cNvPr id="3170" name="Rectangle 16"/>
              <p:cNvSpPr>
                <a:spLocks noChangeArrowheads="1"/>
              </p:cNvSpPr>
              <p:nvPr/>
            </p:nvSpPr>
            <p:spPr bwMode="auto">
              <a:xfrm>
                <a:off x="1234" y="3167"/>
                <a:ext cx="195" cy="231"/>
              </a:xfrm>
              <a:prstGeom prst="rect">
                <a:avLst/>
              </a:prstGeom>
              <a:noFill/>
              <a:ln w="9525">
                <a:noFill/>
                <a:miter lim="800000"/>
                <a:headEnd/>
                <a:tailEnd/>
              </a:ln>
            </p:spPr>
            <p:txBody>
              <a:bodyPr wrap="none">
                <a:spAutoFit/>
              </a:bodyPr>
              <a:lstStyle/>
              <a:p>
                <a:pPr eaLnBrk="0" hangingPunct="0"/>
                <a:r>
                  <a:rPr lang="en-US">
                    <a:solidFill>
                      <a:srgbClr val="000000"/>
                    </a:solidFill>
                    <a:latin typeface="Symbol" pitchFamily="18" charset="2"/>
                    <a:sym typeface="Math1"/>
                  </a:rPr>
                  <a:t>p</a:t>
                </a:r>
              </a:p>
            </p:txBody>
          </p:sp>
          <p:sp>
            <p:nvSpPr>
              <p:cNvPr id="3171" name="Rectangle 17"/>
              <p:cNvSpPr>
                <a:spLocks noChangeArrowheads="1"/>
              </p:cNvSpPr>
              <p:nvPr/>
            </p:nvSpPr>
            <p:spPr bwMode="auto">
              <a:xfrm>
                <a:off x="414" y="2666"/>
                <a:ext cx="288" cy="231"/>
              </a:xfrm>
              <a:prstGeom prst="rect">
                <a:avLst/>
              </a:prstGeom>
              <a:noFill/>
              <a:ln w="9525">
                <a:noFill/>
                <a:miter lim="800000"/>
                <a:headEnd/>
                <a:tailEnd/>
              </a:ln>
            </p:spPr>
            <p:txBody>
              <a:bodyPr wrap="none">
                <a:spAutoFit/>
              </a:bodyPr>
              <a:lstStyle/>
              <a:p>
                <a:pPr eaLnBrk="0" hangingPunct="0"/>
                <a:r>
                  <a:rPr lang="en-US">
                    <a:solidFill>
                      <a:srgbClr val="000000"/>
                    </a:solidFill>
                    <a:sym typeface="Math1"/>
                  </a:rPr>
                  <a:t>+</a:t>
                </a:r>
                <a:r>
                  <a:rPr lang="en-US">
                    <a:solidFill>
                      <a:srgbClr val="000000"/>
                    </a:solidFill>
                    <a:latin typeface="Symbol" pitchFamily="18" charset="2"/>
                    <a:sym typeface="Math1"/>
                  </a:rPr>
                  <a:t>D</a:t>
                </a:r>
                <a:endParaRPr lang="en-US">
                  <a:solidFill>
                    <a:srgbClr val="000000"/>
                  </a:solidFill>
                  <a:sym typeface="Math1"/>
                </a:endParaRPr>
              </a:p>
            </p:txBody>
          </p:sp>
          <p:sp>
            <p:nvSpPr>
              <p:cNvPr id="3172" name="Rectangle 18"/>
              <p:cNvSpPr>
                <a:spLocks noChangeArrowheads="1"/>
              </p:cNvSpPr>
              <p:nvPr/>
            </p:nvSpPr>
            <p:spPr bwMode="auto">
              <a:xfrm>
                <a:off x="446" y="3428"/>
                <a:ext cx="252" cy="231"/>
              </a:xfrm>
              <a:prstGeom prst="rect">
                <a:avLst/>
              </a:prstGeom>
              <a:noFill/>
              <a:ln w="9525">
                <a:noFill/>
                <a:miter lim="800000"/>
                <a:headEnd/>
                <a:tailEnd/>
              </a:ln>
            </p:spPr>
            <p:txBody>
              <a:bodyPr wrap="none">
                <a:spAutoFit/>
              </a:bodyPr>
              <a:lstStyle/>
              <a:p>
                <a:pPr eaLnBrk="0" hangingPunct="0"/>
                <a:r>
                  <a:rPr lang="en-US">
                    <a:solidFill>
                      <a:srgbClr val="000000"/>
                    </a:solidFill>
                    <a:sym typeface="Math1"/>
                  </a:rPr>
                  <a:t>-</a:t>
                </a:r>
                <a:r>
                  <a:rPr lang="en-US">
                    <a:solidFill>
                      <a:srgbClr val="000000"/>
                    </a:solidFill>
                    <a:latin typeface="Symbol" pitchFamily="18" charset="2"/>
                    <a:sym typeface="Math1"/>
                  </a:rPr>
                  <a:t>D</a:t>
                </a:r>
                <a:endParaRPr lang="en-US">
                  <a:solidFill>
                    <a:srgbClr val="000000"/>
                  </a:solidFill>
                  <a:sym typeface="Math1"/>
                </a:endParaRPr>
              </a:p>
            </p:txBody>
          </p:sp>
          <p:sp>
            <p:nvSpPr>
              <p:cNvPr id="3173" name="Rectangle 19"/>
              <p:cNvSpPr>
                <a:spLocks noChangeArrowheads="1"/>
              </p:cNvSpPr>
              <p:nvPr/>
            </p:nvSpPr>
            <p:spPr bwMode="auto">
              <a:xfrm>
                <a:off x="506" y="3049"/>
                <a:ext cx="196" cy="231"/>
              </a:xfrm>
              <a:prstGeom prst="rect">
                <a:avLst/>
              </a:prstGeom>
              <a:noFill/>
              <a:ln w="9525">
                <a:noFill/>
                <a:miter lim="800000"/>
                <a:headEnd/>
                <a:tailEnd/>
              </a:ln>
            </p:spPr>
            <p:txBody>
              <a:bodyPr wrap="none">
                <a:spAutoFit/>
              </a:bodyPr>
              <a:lstStyle/>
              <a:p>
                <a:pPr eaLnBrk="0" hangingPunct="0"/>
                <a:r>
                  <a:rPr lang="en-US">
                    <a:solidFill>
                      <a:srgbClr val="000000"/>
                    </a:solidFill>
                    <a:sym typeface="Math1"/>
                  </a:rPr>
                  <a:t>0</a:t>
                </a:r>
              </a:p>
            </p:txBody>
          </p:sp>
          <p:sp>
            <p:nvSpPr>
              <p:cNvPr id="3174" name="Rectangle 20"/>
              <p:cNvSpPr>
                <a:spLocks noChangeArrowheads="1"/>
              </p:cNvSpPr>
              <p:nvPr/>
            </p:nvSpPr>
            <p:spPr bwMode="auto">
              <a:xfrm>
                <a:off x="1024" y="2704"/>
                <a:ext cx="308" cy="231"/>
              </a:xfrm>
              <a:prstGeom prst="rect">
                <a:avLst/>
              </a:prstGeom>
              <a:noFill/>
              <a:ln w="9525">
                <a:noFill/>
                <a:miter lim="800000"/>
                <a:headEnd/>
                <a:tailEnd/>
              </a:ln>
            </p:spPr>
            <p:txBody>
              <a:bodyPr wrap="none">
                <a:spAutoFit/>
              </a:bodyPr>
              <a:lstStyle/>
              <a:p>
                <a:r>
                  <a:rPr lang="en-US">
                    <a:solidFill>
                      <a:srgbClr val="3333FF"/>
                    </a:solidFill>
                    <a:sym typeface="Math1"/>
                  </a:rPr>
                  <a:t>E</a:t>
                </a:r>
                <a:r>
                  <a:rPr lang="en-US" baseline="-25000">
                    <a:solidFill>
                      <a:srgbClr val="3333FF"/>
                    </a:solidFill>
                    <a:sym typeface="Math1"/>
                  </a:rPr>
                  <a:t>→</a:t>
                </a:r>
              </a:p>
            </p:txBody>
          </p:sp>
          <p:sp>
            <p:nvSpPr>
              <p:cNvPr id="3175" name="Rectangle 21"/>
              <p:cNvSpPr>
                <a:spLocks noChangeArrowheads="1"/>
              </p:cNvSpPr>
              <p:nvPr/>
            </p:nvSpPr>
            <p:spPr bwMode="auto">
              <a:xfrm>
                <a:off x="1020" y="3385"/>
                <a:ext cx="308" cy="231"/>
              </a:xfrm>
              <a:prstGeom prst="rect">
                <a:avLst/>
              </a:prstGeom>
              <a:noFill/>
              <a:ln w="9525">
                <a:noFill/>
                <a:miter lim="800000"/>
                <a:headEnd/>
                <a:tailEnd/>
              </a:ln>
            </p:spPr>
            <p:txBody>
              <a:bodyPr wrap="none">
                <a:spAutoFit/>
              </a:bodyPr>
              <a:lstStyle/>
              <a:p>
                <a:r>
                  <a:rPr lang="en-US">
                    <a:solidFill>
                      <a:srgbClr val="CC0000"/>
                    </a:solidFill>
                    <a:sym typeface="Math1"/>
                  </a:rPr>
                  <a:t>E</a:t>
                </a:r>
                <a:r>
                  <a:rPr lang="en-US" baseline="-25000">
                    <a:solidFill>
                      <a:srgbClr val="CC0000"/>
                    </a:solidFill>
                    <a:sym typeface="Math1"/>
                  </a:rPr>
                  <a:t>←</a:t>
                </a:r>
              </a:p>
            </p:txBody>
          </p:sp>
        </p:grpSp>
      </p:grpSp>
      <p:grpSp>
        <p:nvGrpSpPr>
          <p:cNvPr id="3082" name="Group 76"/>
          <p:cNvGrpSpPr>
            <a:grpSpLocks/>
          </p:cNvGrpSpPr>
          <p:nvPr/>
        </p:nvGrpSpPr>
        <p:grpSpPr bwMode="auto">
          <a:xfrm>
            <a:off x="857250" y="4510088"/>
            <a:ext cx="2663825" cy="1490662"/>
            <a:chOff x="793" y="2750"/>
            <a:chExt cx="1678" cy="939"/>
          </a:xfrm>
        </p:grpSpPr>
        <p:graphicFrame>
          <p:nvGraphicFramePr>
            <p:cNvPr id="3074" name="Object 2"/>
            <p:cNvGraphicFramePr>
              <a:graphicFrameLocks noChangeAspect="1"/>
            </p:cNvGraphicFramePr>
            <p:nvPr/>
          </p:nvGraphicFramePr>
          <p:xfrm>
            <a:off x="892" y="3249"/>
            <a:ext cx="1512" cy="281"/>
          </p:xfrm>
          <a:graphic>
            <a:graphicData uri="http://schemas.openxmlformats.org/presentationml/2006/ole">
              <p:oleObj spid="_x0000_s3074" name="Equation" r:id="rId4" imgW="2387600" imgH="444500" progId="">
                <p:embed/>
              </p:oleObj>
            </a:graphicData>
          </a:graphic>
        </p:graphicFrame>
        <p:sp>
          <p:nvSpPr>
            <p:cNvPr id="3158" name="Rectangle 23"/>
            <p:cNvSpPr>
              <a:spLocks noChangeArrowheads="1"/>
            </p:cNvSpPr>
            <p:nvPr/>
          </p:nvSpPr>
          <p:spPr bwMode="auto">
            <a:xfrm>
              <a:off x="793" y="3113"/>
              <a:ext cx="1678" cy="576"/>
            </a:xfrm>
            <a:prstGeom prst="rect">
              <a:avLst/>
            </a:prstGeom>
            <a:noFill/>
            <a:ln w="25400">
              <a:solidFill>
                <a:srgbClr val="FF0000"/>
              </a:solidFill>
              <a:miter lim="800000"/>
              <a:headEnd/>
              <a:tailEnd/>
            </a:ln>
          </p:spPr>
          <p:txBody>
            <a:bodyPr wrap="none" anchor="ctr"/>
            <a:lstStyle/>
            <a:p>
              <a:endParaRPr lang="en-US">
                <a:solidFill>
                  <a:srgbClr val="000000"/>
                </a:solidFill>
              </a:endParaRPr>
            </a:p>
          </p:txBody>
        </p:sp>
        <p:sp>
          <p:nvSpPr>
            <p:cNvPr id="3159" name="Rectangle 72"/>
            <p:cNvSpPr>
              <a:spLocks noChangeArrowheads="1"/>
            </p:cNvSpPr>
            <p:nvPr/>
          </p:nvSpPr>
          <p:spPr bwMode="auto">
            <a:xfrm>
              <a:off x="975" y="2750"/>
              <a:ext cx="1270" cy="288"/>
            </a:xfrm>
            <a:prstGeom prst="rect">
              <a:avLst/>
            </a:prstGeom>
            <a:solidFill>
              <a:schemeClr val="bg1"/>
            </a:solidFill>
            <a:ln w="9525">
              <a:noFill/>
              <a:miter lim="800000"/>
              <a:headEnd/>
              <a:tailEnd/>
            </a:ln>
          </p:spPr>
          <p:txBody>
            <a:bodyPr wrap="none">
              <a:spAutoFit/>
            </a:bodyPr>
            <a:lstStyle/>
            <a:p>
              <a:pPr algn="ctr" eaLnBrk="0" hangingPunct="0"/>
              <a:r>
                <a:rPr lang="en-US" sz="2400">
                  <a:solidFill>
                    <a:srgbClr val="0000FF"/>
                  </a:solidFill>
                </a:rPr>
                <a:t>2 resonances</a:t>
              </a:r>
            </a:p>
          </p:txBody>
        </p:sp>
      </p:grpSp>
      <p:grpSp>
        <p:nvGrpSpPr>
          <p:cNvPr id="3083" name="Group 75"/>
          <p:cNvGrpSpPr>
            <a:grpSpLocks/>
          </p:cNvGrpSpPr>
          <p:nvPr/>
        </p:nvGrpSpPr>
        <p:grpSpPr bwMode="auto">
          <a:xfrm>
            <a:off x="7480300" y="1055688"/>
            <a:ext cx="1195388" cy="3886200"/>
            <a:chOff x="2468" y="947"/>
            <a:chExt cx="933" cy="2734"/>
          </a:xfrm>
        </p:grpSpPr>
        <p:grpSp>
          <p:nvGrpSpPr>
            <p:cNvPr id="3143" name="Group 76"/>
            <p:cNvGrpSpPr>
              <a:grpSpLocks/>
            </p:cNvGrpSpPr>
            <p:nvPr/>
          </p:nvGrpSpPr>
          <p:grpSpPr bwMode="auto">
            <a:xfrm>
              <a:off x="2660" y="947"/>
              <a:ext cx="741" cy="659"/>
              <a:chOff x="4474" y="2618"/>
              <a:chExt cx="479" cy="333"/>
            </a:xfrm>
          </p:grpSpPr>
          <p:sp>
            <p:nvSpPr>
              <p:cNvPr id="3154" name="Arc 77"/>
              <p:cNvSpPr>
                <a:spLocks/>
              </p:cNvSpPr>
              <p:nvPr/>
            </p:nvSpPr>
            <p:spPr bwMode="auto">
              <a:xfrm rot="5400000" flipV="1">
                <a:off x="4535" y="2577"/>
                <a:ext cx="313" cy="435"/>
              </a:xfrm>
              <a:custGeom>
                <a:avLst/>
                <a:gdLst>
                  <a:gd name="T0" fmla="*/ 3 w 21600"/>
                  <a:gd name="T1" fmla="*/ 0 h 17021"/>
                  <a:gd name="T2" fmla="*/ 5 w 21600"/>
                  <a:gd name="T3" fmla="*/ 11 h 17021"/>
                  <a:gd name="T4" fmla="*/ 0 w 21600"/>
                  <a:gd name="T5" fmla="*/ 10 h 17021"/>
                  <a:gd name="T6" fmla="*/ 0 60000 65536"/>
                  <a:gd name="T7" fmla="*/ 0 60000 65536"/>
                  <a:gd name="T8" fmla="*/ 0 60000 65536"/>
                  <a:gd name="T9" fmla="*/ 0 w 21600"/>
                  <a:gd name="T10" fmla="*/ 0 h 17021"/>
                  <a:gd name="T11" fmla="*/ 21600 w 21600"/>
                  <a:gd name="T12" fmla="*/ 17021 h 17021"/>
                </a:gdLst>
                <a:ahLst/>
                <a:cxnLst>
                  <a:cxn ang="T6">
                    <a:pos x="T0" y="T1"/>
                  </a:cxn>
                  <a:cxn ang="T7">
                    <a:pos x="T2" y="T3"/>
                  </a:cxn>
                  <a:cxn ang="T8">
                    <a:pos x="T4" y="T5"/>
                  </a:cxn>
                </a:cxnLst>
                <a:rect l="T9" t="T10" r="T11" b="T12"/>
                <a:pathLst>
                  <a:path w="21600" h="17021" fill="none" extrusionOk="0">
                    <a:moveTo>
                      <a:pt x="14978" y="0"/>
                    </a:moveTo>
                    <a:cubicBezTo>
                      <a:pt x="19209" y="4072"/>
                      <a:pt x="21600" y="9691"/>
                      <a:pt x="21600" y="15563"/>
                    </a:cubicBezTo>
                    <a:cubicBezTo>
                      <a:pt x="21600" y="16049"/>
                      <a:pt x="21583" y="16535"/>
                      <a:pt x="21550" y="17020"/>
                    </a:cubicBezTo>
                  </a:path>
                  <a:path w="21600" h="17021" stroke="0" extrusionOk="0">
                    <a:moveTo>
                      <a:pt x="14978" y="0"/>
                    </a:moveTo>
                    <a:cubicBezTo>
                      <a:pt x="19209" y="4072"/>
                      <a:pt x="21600" y="9691"/>
                      <a:pt x="21600" y="15563"/>
                    </a:cubicBezTo>
                    <a:cubicBezTo>
                      <a:pt x="21600" y="16049"/>
                      <a:pt x="21583" y="16535"/>
                      <a:pt x="21550" y="17020"/>
                    </a:cubicBezTo>
                    <a:lnTo>
                      <a:pt x="0" y="15563"/>
                    </a:lnTo>
                    <a:close/>
                  </a:path>
                </a:pathLst>
              </a:custGeom>
              <a:solidFill>
                <a:schemeClr val="bg1"/>
              </a:solidFill>
              <a:ln w="9525">
                <a:noFill/>
                <a:round/>
                <a:headEnd/>
                <a:tailEnd/>
              </a:ln>
            </p:spPr>
            <p:txBody>
              <a:bodyPr wrap="none" anchor="ctr"/>
              <a:lstStyle/>
              <a:p>
                <a:endParaRPr lang="en-US">
                  <a:solidFill>
                    <a:srgbClr val="000000"/>
                  </a:solidFill>
                </a:endParaRPr>
              </a:p>
            </p:txBody>
          </p:sp>
          <p:sp>
            <p:nvSpPr>
              <p:cNvPr id="3155" name="Rectangle 78"/>
              <p:cNvSpPr>
                <a:spLocks noChangeArrowheads="1"/>
              </p:cNvSpPr>
              <p:nvPr/>
            </p:nvSpPr>
            <p:spPr bwMode="auto">
              <a:xfrm flipV="1">
                <a:off x="4692" y="2622"/>
                <a:ext cx="261" cy="223"/>
              </a:xfrm>
              <a:prstGeom prst="rect">
                <a:avLst/>
              </a:prstGeom>
              <a:solidFill>
                <a:schemeClr val="bg1"/>
              </a:solidFill>
              <a:ln w="9525">
                <a:noFill/>
                <a:miter lim="800000"/>
                <a:headEnd/>
                <a:tailEnd/>
              </a:ln>
            </p:spPr>
            <p:txBody>
              <a:bodyPr wrap="none" anchor="ctr"/>
              <a:lstStyle/>
              <a:p>
                <a:endParaRPr lang="en-US">
                  <a:solidFill>
                    <a:srgbClr val="000000"/>
                  </a:solidFill>
                </a:endParaRPr>
              </a:p>
            </p:txBody>
          </p:sp>
          <p:sp>
            <p:nvSpPr>
              <p:cNvPr id="3156" name="Rectangle 79"/>
              <p:cNvSpPr>
                <a:spLocks noChangeArrowheads="1"/>
              </p:cNvSpPr>
              <p:nvPr/>
            </p:nvSpPr>
            <p:spPr bwMode="auto">
              <a:xfrm rot="18790953" flipV="1">
                <a:off x="4460" y="2739"/>
                <a:ext cx="286" cy="43"/>
              </a:xfrm>
              <a:prstGeom prst="rect">
                <a:avLst/>
              </a:prstGeom>
              <a:solidFill>
                <a:schemeClr val="bg1"/>
              </a:solidFill>
              <a:ln w="9525">
                <a:noFill/>
                <a:miter lim="800000"/>
                <a:headEnd/>
                <a:tailEnd/>
              </a:ln>
            </p:spPr>
            <p:txBody>
              <a:bodyPr wrap="none" anchor="ctr"/>
              <a:lstStyle/>
              <a:p>
                <a:endParaRPr lang="en-US">
                  <a:solidFill>
                    <a:srgbClr val="000000"/>
                  </a:solidFill>
                </a:endParaRPr>
              </a:p>
            </p:txBody>
          </p:sp>
          <p:sp>
            <p:nvSpPr>
              <p:cNvPr id="3157" name="Rectangle 80"/>
              <p:cNvSpPr>
                <a:spLocks noChangeArrowheads="1"/>
              </p:cNvSpPr>
              <p:nvPr/>
            </p:nvSpPr>
            <p:spPr bwMode="auto">
              <a:xfrm rot="18729598" flipV="1">
                <a:off x="4558" y="2693"/>
                <a:ext cx="201" cy="98"/>
              </a:xfrm>
              <a:prstGeom prst="rect">
                <a:avLst/>
              </a:prstGeom>
              <a:solidFill>
                <a:schemeClr val="bg1"/>
              </a:solidFill>
              <a:ln w="9525">
                <a:noFill/>
                <a:miter lim="800000"/>
                <a:headEnd/>
                <a:tailEnd/>
              </a:ln>
            </p:spPr>
            <p:txBody>
              <a:bodyPr wrap="none" anchor="ctr"/>
              <a:lstStyle/>
              <a:p>
                <a:endParaRPr lang="en-US">
                  <a:solidFill>
                    <a:srgbClr val="000000"/>
                  </a:solidFill>
                </a:endParaRPr>
              </a:p>
            </p:txBody>
          </p:sp>
        </p:grpSp>
        <p:sp>
          <p:nvSpPr>
            <p:cNvPr id="3144" name="Rectangle 81"/>
            <p:cNvSpPr>
              <a:spLocks noChangeArrowheads="1"/>
            </p:cNvSpPr>
            <p:nvPr/>
          </p:nvSpPr>
          <p:spPr bwMode="auto">
            <a:xfrm>
              <a:off x="2505" y="1138"/>
              <a:ext cx="212" cy="231"/>
            </a:xfrm>
            <a:prstGeom prst="rect">
              <a:avLst/>
            </a:prstGeom>
            <a:noFill/>
            <a:ln w="9525">
              <a:noFill/>
              <a:miter lim="800000"/>
              <a:headEnd/>
              <a:tailEnd/>
            </a:ln>
          </p:spPr>
          <p:txBody>
            <a:bodyPr wrap="none">
              <a:spAutoFit/>
            </a:bodyPr>
            <a:lstStyle/>
            <a:p>
              <a:pPr eaLnBrk="0" hangingPunct="0"/>
              <a:r>
                <a:rPr lang="fr-FR">
                  <a:solidFill>
                    <a:srgbClr val="000000"/>
                  </a:solidFill>
                  <a:sym typeface="Math1"/>
                </a:rPr>
                <a:t>E</a:t>
              </a:r>
              <a:endParaRPr lang="fr-FR" sz="1600">
                <a:solidFill>
                  <a:srgbClr val="000000"/>
                </a:solidFill>
                <a:sym typeface="Math1"/>
              </a:endParaRPr>
            </a:p>
          </p:txBody>
        </p:sp>
        <p:sp>
          <p:nvSpPr>
            <p:cNvPr id="3145" name="Line 82"/>
            <p:cNvSpPr>
              <a:spLocks noChangeShapeType="1"/>
            </p:cNvSpPr>
            <p:nvPr/>
          </p:nvSpPr>
          <p:spPr bwMode="auto">
            <a:xfrm>
              <a:off x="2722" y="1941"/>
              <a:ext cx="74" cy="0"/>
            </a:xfrm>
            <a:prstGeom prst="line">
              <a:avLst/>
            </a:prstGeom>
            <a:noFill/>
            <a:ln w="9525">
              <a:solidFill>
                <a:schemeClr val="tx1"/>
              </a:solidFill>
              <a:round/>
              <a:headEnd/>
              <a:tailEnd/>
            </a:ln>
          </p:spPr>
          <p:txBody>
            <a:bodyPr wrap="none" anchor="ctr"/>
            <a:lstStyle/>
            <a:p>
              <a:endParaRPr lang="fr-FR"/>
            </a:p>
          </p:txBody>
        </p:sp>
        <p:sp>
          <p:nvSpPr>
            <p:cNvPr id="3146" name="Line 83"/>
            <p:cNvSpPr>
              <a:spLocks noChangeShapeType="1"/>
            </p:cNvSpPr>
            <p:nvPr/>
          </p:nvSpPr>
          <p:spPr bwMode="auto">
            <a:xfrm>
              <a:off x="2725" y="2828"/>
              <a:ext cx="74" cy="0"/>
            </a:xfrm>
            <a:prstGeom prst="line">
              <a:avLst/>
            </a:prstGeom>
            <a:noFill/>
            <a:ln w="9525">
              <a:solidFill>
                <a:schemeClr val="tx1"/>
              </a:solidFill>
              <a:round/>
              <a:headEnd/>
              <a:tailEnd/>
            </a:ln>
          </p:spPr>
          <p:txBody>
            <a:bodyPr wrap="none" anchor="ctr"/>
            <a:lstStyle/>
            <a:p>
              <a:endParaRPr lang="fr-FR"/>
            </a:p>
          </p:txBody>
        </p:sp>
        <p:sp>
          <p:nvSpPr>
            <p:cNvPr id="3147" name="Line 84"/>
            <p:cNvSpPr>
              <a:spLocks noChangeShapeType="1"/>
            </p:cNvSpPr>
            <p:nvPr/>
          </p:nvSpPr>
          <p:spPr bwMode="auto">
            <a:xfrm>
              <a:off x="2722" y="2370"/>
              <a:ext cx="74" cy="0"/>
            </a:xfrm>
            <a:prstGeom prst="line">
              <a:avLst/>
            </a:prstGeom>
            <a:noFill/>
            <a:ln w="9525">
              <a:solidFill>
                <a:schemeClr val="tx1"/>
              </a:solidFill>
              <a:round/>
              <a:headEnd/>
              <a:tailEnd/>
            </a:ln>
          </p:spPr>
          <p:txBody>
            <a:bodyPr wrap="none" anchor="ctr"/>
            <a:lstStyle/>
            <a:p>
              <a:endParaRPr lang="fr-FR"/>
            </a:p>
          </p:txBody>
        </p:sp>
        <p:graphicFrame>
          <p:nvGraphicFramePr>
            <p:cNvPr id="3075" name="Object 3"/>
            <p:cNvGraphicFramePr>
              <a:graphicFrameLocks noChangeAspect="1"/>
            </p:cNvGraphicFramePr>
            <p:nvPr/>
          </p:nvGraphicFramePr>
          <p:xfrm>
            <a:off x="2799" y="1220"/>
            <a:ext cx="326" cy="2350"/>
          </p:xfrm>
          <a:graphic>
            <a:graphicData uri="http://schemas.openxmlformats.org/presentationml/2006/ole">
              <p:oleObj spid="_x0000_s3075" name="Image bitmap" r:id="rId5" imgW="228571" imgH="1619476" progId="PBrush">
                <p:embed/>
              </p:oleObj>
            </a:graphicData>
          </a:graphic>
        </p:graphicFrame>
        <p:sp>
          <p:nvSpPr>
            <p:cNvPr id="3148" name="Line 86"/>
            <p:cNvSpPr>
              <a:spLocks noChangeShapeType="1"/>
            </p:cNvSpPr>
            <p:nvPr/>
          </p:nvSpPr>
          <p:spPr bwMode="auto">
            <a:xfrm>
              <a:off x="2787" y="2101"/>
              <a:ext cx="529" cy="0"/>
            </a:xfrm>
            <a:prstGeom prst="line">
              <a:avLst/>
            </a:prstGeom>
            <a:noFill/>
            <a:ln w="38100">
              <a:solidFill>
                <a:schemeClr val="accent2"/>
              </a:solidFill>
              <a:round/>
              <a:headEnd/>
              <a:tailEnd/>
            </a:ln>
          </p:spPr>
          <p:txBody>
            <a:bodyPr wrap="none" anchor="ctr"/>
            <a:lstStyle/>
            <a:p>
              <a:endParaRPr lang="fr-FR"/>
            </a:p>
          </p:txBody>
        </p:sp>
        <p:sp>
          <p:nvSpPr>
            <p:cNvPr id="3149" name="Line 87"/>
            <p:cNvSpPr>
              <a:spLocks noChangeShapeType="1"/>
            </p:cNvSpPr>
            <p:nvPr/>
          </p:nvSpPr>
          <p:spPr bwMode="auto">
            <a:xfrm>
              <a:off x="2787" y="2643"/>
              <a:ext cx="529" cy="0"/>
            </a:xfrm>
            <a:prstGeom prst="line">
              <a:avLst/>
            </a:prstGeom>
            <a:noFill/>
            <a:ln w="38100">
              <a:solidFill>
                <a:srgbClr val="FF0000"/>
              </a:solidFill>
              <a:round/>
              <a:headEnd/>
              <a:tailEnd/>
            </a:ln>
          </p:spPr>
          <p:txBody>
            <a:bodyPr wrap="none" anchor="ctr"/>
            <a:lstStyle/>
            <a:p>
              <a:endParaRPr lang="fr-FR"/>
            </a:p>
          </p:txBody>
        </p:sp>
        <p:sp>
          <p:nvSpPr>
            <p:cNvPr id="3150" name="Line 88"/>
            <p:cNvSpPr>
              <a:spLocks noChangeShapeType="1"/>
            </p:cNvSpPr>
            <p:nvPr/>
          </p:nvSpPr>
          <p:spPr bwMode="auto">
            <a:xfrm flipH="1" flipV="1">
              <a:off x="2787" y="1102"/>
              <a:ext cx="0" cy="2579"/>
            </a:xfrm>
            <a:prstGeom prst="line">
              <a:avLst/>
            </a:prstGeom>
            <a:noFill/>
            <a:ln w="25400">
              <a:solidFill>
                <a:schemeClr val="tx1"/>
              </a:solidFill>
              <a:round/>
              <a:headEnd/>
              <a:tailEnd type="triangle" w="lg" len="lg"/>
            </a:ln>
          </p:spPr>
          <p:txBody>
            <a:bodyPr wrap="none" anchor="ctr"/>
            <a:lstStyle/>
            <a:p>
              <a:endParaRPr lang="fr-FR"/>
            </a:p>
          </p:txBody>
        </p:sp>
        <p:sp>
          <p:nvSpPr>
            <p:cNvPr id="3151" name="Rectangle 89"/>
            <p:cNvSpPr>
              <a:spLocks noChangeArrowheads="1"/>
            </p:cNvSpPr>
            <p:nvPr/>
          </p:nvSpPr>
          <p:spPr bwMode="auto">
            <a:xfrm>
              <a:off x="2468" y="1789"/>
              <a:ext cx="288" cy="232"/>
            </a:xfrm>
            <a:prstGeom prst="rect">
              <a:avLst/>
            </a:prstGeom>
            <a:noFill/>
            <a:ln w="9525">
              <a:noFill/>
              <a:miter lim="800000"/>
              <a:headEnd/>
              <a:tailEnd/>
            </a:ln>
          </p:spPr>
          <p:txBody>
            <a:bodyPr wrap="none">
              <a:spAutoFit/>
            </a:bodyPr>
            <a:lstStyle/>
            <a:p>
              <a:pPr eaLnBrk="0" hangingPunct="0"/>
              <a:r>
                <a:rPr lang="fr-FR">
                  <a:solidFill>
                    <a:srgbClr val="000000"/>
                  </a:solidFill>
                  <a:sym typeface="Math1"/>
                </a:rPr>
                <a:t>+</a:t>
              </a:r>
              <a:r>
                <a:rPr lang="fr-FR">
                  <a:solidFill>
                    <a:srgbClr val="000000"/>
                  </a:solidFill>
                  <a:latin typeface="Symbol" pitchFamily="18" charset="2"/>
                  <a:sym typeface="Math1"/>
                </a:rPr>
                <a:t>D</a:t>
              </a:r>
            </a:p>
          </p:txBody>
        </p:sp>
        <p:sp>
          <p:nvSpPr>
            <p:cNvPr id="3152" name="Rectangle 90"/>
            <p:cNvSpPr>
              <a:spLocks noChangeArrowheads="1"/>
            </p:cNvSpPr>
            <p:nvPr/>
          </p:nvSpPr>
          <p:spPr bwMode="auto">
            <a:xfrm>
              <a:off x="2504" y="2702"/>
              <a:ext cx="252" cy="232"/>
            </a:xfrm>
            <a:prstGeom prst="rect">
              <a:avLst/>
            </a:prstGeom>
            <a:noFill/>
            <a:ln w="9525">
              <a:noFill/>
              <a:miter lim="800000"/>
              <a:headEnd/>
              <a:tailEnd/>
            </a:ln>
          </p:spPr>
          <p:txBody>
            <a:bodyPr wrap="none">
              <a:spAutoFit/>
            </a:bodyPr>
            <a:lstStyle/>
            <a:p>
              <a:pPr eaLnBrk="0" hangingPunct="0"/>
              <a:r>
                <a:rPr lang="fr-FR">
                  <a:solidFill>
                    <a:srgbClr val="000000"/>
                  </a:solidFill>
                  <a:sym typeface="Math1"/>
                </a:rPr>
                <a:t>-</a:t>
              </a:r>
              <a:r>
                <a:rPr lang="fr-FR">
                  <a:solidFill>
                    <a:srgbClr val="000000"/>
                  </a:solidFill>
                  <a:latin typeface="Symbol" pitchFamily="18" charset="2"/>
                  <a:sym typeface="Math1"/>
                </a:rPr>
                <a:t>D</a:t>
              </a:r>
            </a:p>
          </p:txBody>
        </p:sp>
        <p:sp>
          <p:nvSpPr>
            <p:cNvPr id="3153" name="Rectangle 91"/>
            <p:cNvSpPr>
              <a:spLocks noChangeArrowheads="1"/>
            </p:cNvSpPr>
            <p:nvPr/>
          </p:nvSpPr>
          <p:spPr bwMode="auto">
            <a:xfrm>
              <a:off x="2495" y="2253"/>
              <a:ext cx="196" cy="231"/>
            </a:xfrm>
            <a:prstGeom prst="rect">
              <a:avLst/>
            </a:prstGeom>
            <a:noFill/>
            <a:ln w="9525">
              <a:noFill/>
              <a:miter lim="800000"/>
              <a:headEnd/>
              <a:tailEnd/>
            </a:ln>
          </p:spPr>
          <p:txBody>
            <a:bodyPr wrap="none">
              <a:spAutoFit/>
            </a:bodyPr>
            <a:lstStyle/>
            <a:p>
              <a:pPr eaLnBrk="0" hangingPunct="0"/>
              <a:r>
                <a:rPr lang="fr-FR">
                  <a:solidFill>
                    <a:srgbClr val="000000"/>
                  </a:solidFill>
                  <a:sym typeface="Math1"/>
                </a:rPr>
                <a:t>0</a:t>
              </a:r>
            </a:p>
          </p:txBody>
        </p:sp>
        <p:graphicFrame>
          <p:nvGraphicFramePr>
            <p:cNvPr id="3076" name="Object 4"/>
            <p:cNvGraphicFramePr>
              <a:graphicFrameLocks noChangeAspect="1"/>
            </p:cNvGraphicFramePr>
            <p:nvPr/>
          </p:nvGraphicFramePr>
          <p:xfrm>
            <a:off x="2934" y="2304"/>
            <a:ext cx="433" cy="199"/>
          </p:xfrm>
          <a:graphic>
            <a:graphicData uri="http://schemas.openxmlformats.org/presentationml/2006/ole">
              <p:oleObj spid="_x0000_s3076" name="Equation" r:id="rId6" imgW="876240" imgH="317160" progId="">
                <p:embed/>
              </p:oleObj>
            </a:graphicData>
          </a:graphic>
        </p:graphicFrame>
      </p:grpSp>
      <p:grpSp>
        <p:nvGrpSpPr>
          <p:cNvPr id="3084" name="Group 210"/>
          <p:cNvGrpSpPr>
            <a:grpSpLocks/>
          </p:cNvGrpSpPr>
          <p:nvPr/>
        </p:nvGrpSpPr>
        <p:grpSpPr bwMode="auto">
          <a:xfrm>
            <a:off x="428625" y="1555750"/>
            <a:ext cx="3609975" cy="2501900"/>
            <a:chOff x="285720" y="1857364"/>
            <a:chExt cx="3610275" cy="2501904"/>
          </a:xfrm>
        </p:grpSpPr>
        <p:sp>
          <p:nvSpPr>
            <p:cNvPr id="3085" name="Rectangle 24"/>
            <p:cNvSpPr>
              <a:spLocks noChangeArrowheads="1"/>
            </p:cNvSpPr>
            <p:nvPr/>
          </p:nvSpPr>
          <p:spPr bwMode="auto">
            <a:xfrm>
              <a:off x="1714480" y="1857364"/>
              <a:ext cx="825500" cy="457200"/>
            </a:xfrm>
            <a:prstGeom prst="rect">
              <a:avLst/>
            </a:prstGeom>
            <a:noFill/>
            <a:ln w="9525">
              <a:noFill/>
              <a:miter lim="800000"/>
              <a:headEnd/>
              <a:tailEnd/>
            </a:ln>
          </p:spPr>
          <p:txBody>
            <a:bodyPr wrap="none">
              <a:spAutoFit/>
            </a:bodyPr>
            <a:lstStyle/>
            <a:p>
              <a:pPr eaLnBrk="0" hangingPunct="0"/>
              <a:r>
                <a:rPr lang="en-US" sz="2400">
                  <a:solidFill>
                    <a:srgbClr val="0000FF"/>
                  </a:solidFill>
                  <a:latin typeface="Symbol" pitchFamily="18" charset="2"/>
                </a:rPr>
                <a:t>t </a:t>
              </a:r>
              <a:r>
                <a:rPr lang="en-US" sz="2400">
                  <a:solidFill>
                    <a:srgbClr val="0000FF"/>
                  </a:solidFill>
                </a:rPr>
                <a:t>= 1</a:t>
              </a:r>
            </a:p>
          </p:txBody>
        </p:sp>
        <p:sp>
          <p:nvSpPr>
            <p:cNvPr id="3086" name="Rectangle 7"/>
            <p:cNvSpPr>
              <a:spLocks noChangeArrowheads="1"/>
            </p:cNvSpPr>
            <p:nvPr/>
          </p:nvSpPr>
          <p:spPr bwMode="auto">
            <a:xfrm>
              <a:off x="285720" y="2358808"/>
              <a:ext cx="1428714" cy="2000460"/>
            </a:xfrm>
            <a:prstGeom prst="rect">
              <a:avLst/>
            </a:prstGeom>
            <a:solidFill>
              <a:srgbClr val="33CCCC"/>
            </a:solidFill>
            <a:ln w="9525">
              <a:noFill/>
              <a:miter lim="800000"/>
              <a:headEnd/>
              <a:tailEnd/>
            </a:ln>
          </p:spPr>
          <p:txBody>
            <a:bodyPr wrap="none" anchor="ctr"/>
            <a:lstStyle/>
            <a:p>
              <a:pPr algn="ctr" eaLnBrk="0" hangingPunct="0"/>
              <a:endParaRPr lang="en-US" sz="2000" b="1" baseline="-25000">
                <a:solidFill>
                  <a:srgbClr val="FF9623"/>
                </a:solidFill>
              </a:endParaRPr>
            </a:p>
          </p:txBody>
        </p:sp>
        <p:sp>
          <p:nvSpPr>
            <p:cNvPr id="3087" name="Rectangle 6"/>
            <p:cNvSpPr>
              <a:spLocks noChangeArrowheads="1"/>
            </p:cNvSpPr>
            <p:nvPr/>
          </p:nvSpPr>
          <p:spPr bwMode="auto">
            <a:xfrm>
              <a:off x="2456280" y="2357430"/>
              <a:ext cx="1439715" cy="2000460"/>
            </a:xfrm>
            <a:prstGeom prst="rect">
              <a:avLst/>
            </a:prstGeom>
            <a:solidFill>
              <a:srgbClr val="CCFF66"/>
            </a:solidFill>
            <a:ln w="9525">
              <a:noFill/>
              <a:miter lim="800000"/>
              <a:headEnd/>
              <a:tailEnd/>
            </a:ln>
          </p:spPr>
          <p:txBody>
            <a:bodyPr wrap="none" anchor="ctr"/>
            <a:lstStyle/>
            <a:p>
              <a:pPr algn="ctr" eaLnBrk="0" hangingPunct="0"/>
              <a:endParaRPr lang="en-US" sz="3200" b="1">
                <a:solidFill>
                  <a:srgbClr val="FFFFFF"/>
                </a:solidFill>
              </a:endParaRPr>
            </a:p>
          </p:txBody>
        </p:sp>
        <p:sp>
          <p:nvSpPr>
            <p:cNvPr id="3088" name="Rectangle 8"/>
            <p:cNvSpPr>
              <a:spLocks noChangeArrowheads="1"/>
            </p:cNvSpPr>
            <p:nvPr/>
          </p:nvSpPr>
          <p:spPr bwMode="auto">
            <a:xfrm>
              <a:off x="292562" y="2357430"/>
              <a:ext cx="403889" cy="400090"/>
            </a:xfrm>
            <a:prstGeom prst="rect">
              <a:avLst/>
            </a:prstGeom>
            <a:noFill/>
            <a:ln w="9525">
              <a:noFill/>
              <a:miter lim="800000"/>
              <a:headEnd/>
              <a:tailEnd/>
            </a:ln>
          </p:spPr>
          <p:txBody>
            <a:bodyPr wrap="none">
              <a:spAutoFit/>
            </a:bodyPr>
            <a:lstStyle/>
            <a:p>
              <a:pPr eaLnBrk="0" hangingPunct="0"/>
              <a:r>
                <a:rPr lang="en-US" sz="2400" b="1" i="1">
                  <a:solidFill>
                    <a:srgbClr val="FF00FF"/>
                  </a:solidFill>
                  <a:latin typeface="Symbol" pitchFamily="18" charset="2"/>
                </a:rPr>
                <a:t>f</a:t>
              </a:r>
              <a:r>
                <a:rPr lang="en-US" sz="2400" b="1" i="1" baseline="-25000">
                  <a:solidFill>
                    <a:srgbClr val="FF00FF"/>
                  </a:solidFill>
                </a:rPr>
                <a:t>L</a:t>
              </a:r>
            </a:p>
          </p:txBody>
        </p:sp>
        <p:sp>
          <p:nvSpPr>
            <p:cNvPr id="3089" name="Rectangle 9"/>
            <p:cNvSpPr>
              <a:spLocks noChangeArrowheads="1"/>
            </p:cNvSpPr>
            <p:nvPr/>
          </p:nvSpPr>
          <p:spPr bwMode="auto">
            <a:xfrm>
              <a:off x="3445409" y="2357430"/>
              <a:ext cx="423122" cy="400090"/>
            </a:xfrm>
            <a:prstGeom prst="rect">
              <a:avLst/>
            </a:prstGeom>
            <a:noFill/>
            <a:ln w="9525">
              <a:noFill/>
              <a:miter lim="800000"/>
              <a:headEnd/>
              <a:tailEnd/>
            </a:ln>
          </p:spPr>
          <p:txBody>
            <a:bodyPr wrap="none">
              <a:spAutoFit/>
            </a:bodyPr>
            <a:lstStyle/>
            <a:p>
              <a:pPr eaLnBrk="0" hangingPunct="0"/>
              <a:r>
                <a:rPr lang="en-US" sz="2400" b="1" i="1">
                  <a:solidFill>
                    <a:srgbClr val="FF00FF"/>
                  </a:solidFill>
                  <a:latin typeface="Symbol" pitchFamily="18" charset="2"/>
                </a:rPr>
                <a:t>f</a:t>
              </a:r>
              <a:r>
                <a:rPr lang="en-US" sz="2400" b="1" i="1" baseline="-25000">
                  <a:solidFill>
                    <a:srgbClr val="FF00FF"/>
                  </a:solidFill>
                </a:rPr>
                <a:t>R</a:t>
              </a:r>
            </a:p>
          </p:txBody>
        </p:sp>
        <p:grpSp>
          <p:nvGrpSpPr>
            <p:cNvPr id="3090" name="Group 209"/>
            <p:cNvGrpSpPr>
              <a:grpSpLocks/>
            </p:cNvGrpSpPr>
            <p:nvPr/>
          </p:nvGrpSpPr>
          <p:grpSpPr bwMode="auto">
            <a:xfrm>
              <a:off x="663485" y="2714620"/>
              <a:ext cx="2908383" cy="1268184"/>
              <a:chOff x="663485" y="2714620"/>
              <a:chExt cx="2908383" cy="1268184"/>
            </a:xfrm>
          </p:grpSpPr>
          <p:sp>
            <p:nvSpPr>
              <p:cNvPr id="100" name="Rectangle 7"/>
              <p:cNvSpPr>
                <a:spLocks noChangeArrowheads="1"/>
              </p:cNvSpPr>
              <p:nvPr/>
            </p:nvSpPr>
            <p:spPr bwMode="auto">
              <a:xfrm>
                <a:off x="1714588" y="2857490"/>
                <a:ext cx="741425" cy="1125540"/>
              </a:xfrm>
              <a:prstGeom prst="rect">
                <a:avLst/>
              </a:prstGeom>
              <a:solidFill>
                <a:schemeClr val="bg1">
                  <a:lumMod val="85000"/>
                </a:schemeClr>
              </a:solidFill>
              <a:ln w="9525">
                <a:noFill/>
                <a:miter lim="800000"/>
                <a:headEnd/>
                <a:tailEnd/>
              </a:ln>
            </p:spPr>
            <p:txBody>
              <a:bodyPr wrap="none" anchor="ctr"/>
              <a:lstStyle/>
              <a:p>
                <a:pPr algn="ctr" eaLnBrk="0" hangingPunct="0">
                  <a:defRPr/>
                </a:pPr>
                <a:endParaRPr lang="en-US" sz="2000" b="1" baseline="-25000">
                  <a:solidFill>
                    <a:srgbClr val="FF9623"/>
                  </a:solidFill>
                </a:endParaRPr>
              </a:p>
            </p:txBody>
          </p:sp>
          <p:grpSp>
            <p:nvGrpSpPr>
              <p:cNvPr id="3092" name="Group 206"/>
              <p:cNvGrpSpPr>
                <a:grpSpLocks/>
              </p:cNvGrpSpPr>
              <p:nvPr/>
            </p:nvGrpSpPr>
            <p:grpSpPr bwMode="auto">
              <a:xfrm>
                <a:off x="663485" y="2714620"/>
                <a:ext cx="2905564" cy="689742"/>
                <a:chOff x="663485" y="2982574"/>
                <a:chExt cx="2905564" cy="689742"/>
              </a:xfrm>
            </p:grpSpPr>
            <p:sp>
              <p:nvSpPr>
                <p:cNvPr id="3118" name="Rectangle 18"/>
                <p:cNvSpPr>
                  <a:spLocks noChangeArrowheads="1"/>
                </p:cNvSpPr>
                <p:nvPr/>
              </p:nvSpPr>
              <p:spPr bwMode="auto">
                <a:xfrm>
                  <a:off x="2023530" y="2982574"/>
                  <a:ext cx="159358" cy="323685"/>
                </a:xfrm>
                <a:prstGeom prst="rect">
                  <a:avLst/>
                </a:prstGeom>
                <a:noFill/>
                <a:ln w="9525">
                  <a:noFill/>
                  <a:miter lim="800000"/>
                  <a:headEnd/>
                  <a:tailEnd/>
                </a:ln>
              </p:spPr>
              <p:txBody>
                <a:bodyPr wrap="none">
                  <a:spAutoFit/>
                </a:bodyPr>
                <a:lstStyle/>
                <a:p>
                  <a:pPr eaLnBrk="0" hangingPunct="0"/>
                  <a:endParaRPr lang="en-US">
                    <a:solidFill>
                      <a:srgbClr val="000000"/>
                    </a:solidFill>
                    <a:sym typeface="Math1"/>
                  </a:endParaRPr>
                </a:p>
              </p:txBody>
            </p:sp>
            <p:grpSp>
              <p:nvGrpSpPr>
                <p:cNvPr id="3119" name="Group 152"/>
                <p:cNvGrpSpPr>
                  <a:grpSpLocks/>
                </p:cNvGrpSpPr>
                <p:nvPr/>
              </p:nvGrpSpPr>
              <p:grpSpPr bwMode="auto">
                <a:xfrm>
                  <a:off x="663485" y="3107603"/>
                  <a:ext cx="2905564" cy="564713"/>
                  <a:chOff x="663485" y="3107603"/>
                  <a:chExt cx="2905564" cy="564713"/>
                </a:xfrm>
              </p:grpSpPr>
              <p:grpSp>
                <p:nvGrpSpPr>
                  <p:cNvPr id="3120" name="Group 64"/>
                  <p:cNvGrpSpPr>
                    <a:grpSpLocks/>
                  </p:cNvGrpSpPr>
                  <p:nvPr/>
                </p:nvGrpSpPr>
                <p:grpSpPr bwMode="auto">
                  <a:xfrm>
                    <a:off x="1528990" y="3277085"/>
                    <a:ext cx="1182408" cy="264444"/>
                    <a:chOff x="3714764" y="3194047"/>
                    <a:chExt cx="1366356" cy="302192"/>
                  </a:xfrm>
                </p:grpSpPr>
                <p:sp>
                  <p:nvSpPr>
                    <p:cNvPr id="3139" name="Line 12"/>
                    <p:cNvSpPr>
                      <a:spLocks noChangeShapeType="1"/>
                    </p:cNvSpPr>
                    <p:nvPr/>
                  </p:nvSpPr>
                  <p:spPr bwMode="auto">
                    <a:xfrm rot="21590544" flipH="1">
                      <a:off x="4260440" y="3496239"/>
                      <a:ext cx="103938" cy="0"/>
                    </a:xfrm>
                    <a:prstGeom prst="line">
                      <a:avLst/>
                    </a:prstGeom>
                    <a:noFill/>
                    <a:ln w="9525">
                      <a:solidFill>
                        <a:srgbClr val="FF0000"/>
                      </a:solidFill>
                      <a:round/>
                      <a:headEnd/>
                      <a:tailEnd type="stealth" w="lg" len="med"/>
                    </a:ln>
                  </p:spPr>
                  <p:txBody>
                    <a:bodyPr wrap="none" anchor="ctr"/>
                    <a:lstStyle/>
                    <a:p>
                      <a:endParaRPr lang="fr-FR"/>
                    </a:p>
                  </p:txBody>
                </p:sp>
                <p:sp>
                  <p:nvSpPr>
                    <p:cNvPr id="3140" name="Line 15"/>
                    <p:cNvSpPr>
                      <a:spLocks noChangeShapeType="1"/>
                    </p:cNvSpPr>
                    <p:nvPr/>
                  </p:nvSpPr>
                  <p:spPr bwMode="auto">
                    <a:xfrm rot="-9456">
                      <a:off x="3714764" y="3202441"/>
                      <a:ext cx="1351199" cy="0"/>
                    </a:xfrm>
                    <a:prstGeom prst="line">
                      <a:avLst/>
                    </a:prstGeom>
                    <a:noFill/>
                    <a:ln w="25400">
                      <a:solidFill>
                        <a:srgbClr val="FF0000"/>
                      </a:solidFill>
                      <a:round/>
                      <a:headEnd/>
                      <a:tailEnd/>
                    </a:ln>
                  </p:spPr>
                  <p:txBody>
                    <a:bodyPr wrap="none" anchor="ctr"/>
                    <a:lstStyle/>
                    <a:p>
                      <a:endParaRPr lang="fr-FR"/>
                    </a:p>
                  </p:txBody>
                </p:sp>
                <p:sp>
                  <p:nvSpPr>
                    <p:cNvPr id="3141" name="Line 16"/>
                    <p:cNvSpPr>
                      <a:spLocks noChangeShapeType="1"/>
                    </p:cNvSpPr>
                    <p:nvPr/>
                  </p:nvSpPr>
                  <p:spPr bwMode="auto">
                    <a:xfrm rot="-9456">
                      <a:off x="3729921" y="3496239"/>
                      <a:ext cx="1351199" cy="0"/>
                    </a:xfrm>
                    <a:prstGeom prst="line">
                      <a:avLst/>
                    </a:prstGeom>
                    <a:noFill/>
                    <a:ln w="25400">
                      <a:solidFill>
                        <a:srgbClr val="FF0000"/>
                      </a:solidFill>
                      <a:prstDash val="sysDot"/>
                      <a:round/>
                      <a:headEnd/>
                      <a:tailEnd/>
                    </a:ln>
                  </p:spPr>
                  <p:txBody>
                    <a:bodyPr wrap="none" anchor="ctr"/>
                    <a:lstStyle/>
                    <a:p>
                      <a:endParaRPr lang="fr-FR"/>
                    </a:p>
                  </p:txBody>
                </p:sp>
                <p:sp>
                  <p:nvSpPr>
                    <p:cNvPr id="3142" name="Line 17"/>
                    <p:cNvSpPr>
                      <a:spLocks noChangeShapeType="1"/>
                    </p:cNvSpPr>
                    <p:nvPr/>
                  </p:nvSpPr>
                  <p:spPr bwMode="auto">
                    <a:xfrm rot="9456">
                      <a:off x="4373040" y="3194047"/>
                      <a:ext cx="103938" cy="0"/>
                    </a:xfrm>
                    <a:prstGeom prst="line">
                      <a:avLst/>
                    </a:prstGeom>
                    <a:noFill/>
                    <a:ln w="9525">
                      <a:solidFill>
                        <a:srgbClr val="FF0000"/>
                      </a:solidFill>
                      <a:round/>
                      <a:headEnd/>
                      <a:tailEnd type="stealth" w="lg" len="med"/>
                    </a:ln>
                  </p:spPr>
                  <p:txBody>
                    <a:bodyPr wrap="none" anchor="ctr"/>
                    <a:lstStyle/>
                    <a:p>
                      <a:endParaRPr lang="fr-FR"/>
                    </a:p>
                  </p:txBody>
                </p:sp>
              </p:grpSp>
              <p:grpSp>
                <p:nvGrpSpPr>
                  <p:cNvPr id="3121" name="Group 61"/>
                  <p:cNvGrpSpPr>
                    <a:grpSpLocks/>
                  </p:cNvGrpSpPr>
                  <p:nvPr/>
                </p:nvGrpSpPr>
                <p:grpSpPr bwMode="auto">
                  <a:xfrm>
                    <a:off x="2119670" y="3422258"/>
                    <a:ext cx="68723" cy="250058"/>
                    <a:chOff x="4397337" y="3359943"/>
                    <a:chExt cx="79414" cy="285752"/>
                  </a:xfrm>
                </p:grpSpPr>
                <p:sp>
                  <p:nvSpPr>
                    <p:cNvPr id="3137" name="Oval 28"/>
                    <p:cNvSpPr>
                      <a:spLocks noChangeArrowheads="1"/>
                    </p:cNvSpPr>
                    <p:nvPr/>
                  </p:nvSpPr>
                  <p:spPr bwMode="auto">
                    <a:xfrm>
                      <a:off x="4397337" y="3447228"/>
                      <a:ext cx="79414" cy="79512"/>
                    </a:xfrm>
                    <a:prstGeom prst="ellipse">
                      <a:avLst/>
                    </a:prstGeom>
                    <a:solidFill>
                      <a:schemeClr val="bg1"/>
                    </a:solidFill>
                    <a:ln w="25400">
                      <a:solidFill>
                        <a:schemeClr val="bg1"/>
                      </a:solidFill>
                      <a:round/>
                      <a:headEnd/>
                      <a:tailEnd/>
                    </a:ln>
                  </p:spPr>
                  <p:txBody>
                    <a:bodyPr wrap="none" anchor="ctr"/>
                    <a:lstStyle/>
                    <a:p>
                      <a:endParaRPr lang="en-US">
                        <a:solidFill>
                          <a:srgbClr val="000000"/>
                        </a:solidFill>
                      </a:endParaRPr>
                    </a:p>
                  </p:txBody>
                </p:sp>
                <p:cxnSp>
                  <p:nvCxnSpPr>
                    <p:cNvPr id="120" name="Straight Arrow Connector 119"/>
                    <p:cNvCxnSpPr/>
                    <p:nvPr/>
                  </p:nvCxnSpPr>
                  <p:spPr>
                    <a:xfrm rot="16200000" flipH="1">
                      <a:off x="4293195" y="3502397"/>
                      <a:ext cx="286628" cy="1835"/>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3122" name="Group 58"/>
                  <p:cNvGrpSpPr>
                    <a:grpSpLocks/>
                  </p:cNvGrpSpPr>
                  <p:nvPr/>
                </p:nvGrpSpPr>
                <p:grpSpPr bwMode="auto">
                  <a:xfrm>
                    <a:off x="2023537" y="3107603"/>
                    <a:ext cx="68723" cy="250058"/>
                    <a:chOff x="1418418" y="2428868"/>
                    <a:chExt cx="79414" cy="285752"/>
                  </a:xfrm>
                </p:grpSpPr>
                <p:sp>
                  <p:nvSpPr>
                    <p:cNvPr id="3135" name="Oval 25"/>
                    <p:cNvSpPr>
                      <a:spLocks noChangeArrowheads="1"/>
                    </p:cNvSpPr>
                    <p:nvPr/>
                  </p:nvSpPr>
                  <p:spPr bwMode="auto">
                    <a:xfrm>
                      <a:off x="1418418" y="2571017"/>
                      <a:ext cx="79414" cy="79512"/>
                    </a:xfrm>
                    <a:prstGeom prst="ellipse">
                      <a:avLst/>
                    </a:prstGeom>
                    <a:solidFill>
                      <a:srgbClr val="FF0000"/>
                    </a:solidFill>
                    <a:ln w="25400">
                      <a:solidFill>
                        <a:srgbClr val="FF0000"/>
                      </a:solidFill>
                      <a:round/>
                      <a:headEnd/>
                      <a:tailEnd/>
                    </a:ln>
                  </p:spPr>
                  <p:txBody>
                    <a:bodyPr wrap="none" anchor="ctr"/>
                    <a:lstStyle/>
                    <a:p>
                      <a:endParaRPr lang="en-US">
                        <a:solidFill>
                          <a:srgbClr val="000000"/>
                        </a:solidFill>
                      </a:endParaRPr>
                    </a:p>
                  </p:txBody>
                </p:sp>
                <p:cxnSp>
                  <p:nvCxnSpPr>
                    <p:cNvPr id="118" name="Straight Arrow Connector 117"/>
                    <p:cNvCxnSpPr/>
                    <p:nvPr/>
                  </p:nvCxnSpPr>
                  <p:spPr>
                    <a:xfrm rot="5400000" flipH="1" flipV="1">
                      <a:off x="1315287" y="2571698"/>
                      <a:ext cx="286628" cy="183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05" name="Arc 104"/>
                  <p:cNvSpPr/>
                  <p:nvPr/>
                </p:nvSpPr>
                <p:spPr>
                  <a:xfrm>
                    <a:off x="2579849" y="3274669"/>
                    <a:ext cx="247671" cy="271463"/>
                  </a:xfrm>
                  <a:prstGeom prst="arc">
                    <a:avLst>
                      <a:gd name="adj1" fmla="val 16200000"/>
                      <a:gd name="adj2" fmla="val 5230252"/>
                    </a:avLst>
                  </a:prstGeom>
                  <a:ln w="12700">
                    <a:solidFill>
                      <a:schemeClr val="tx1"/>
                    </a:solidFill>
                    <a:headEnd type="none" w="med" len="med"/>
                    <a:tailEnd type="triangle" w="sm"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000000"/>
                      </a:solidFill>
                    </a:endParaRPr>
                  </a:p>
                </p:txBody>
              </p:sp>
              <p:sp>
                <p:nvSpPr>
                  <p:cNvPr id="106" name="Arc 105"/>
                  <p:cNvSpPr/>
                  <p:nvPr/>
                </p:nvSpPr>
                <p:spPr>
                  <a:xfrm flipH="1" flipV="1">
                    <a:off x="1405001" y="3274669"/>
                    <a:ext cx="247671" cy="271463"/>
                  </a:xfrm>
                  <a:prstGeom prst="arc">
                    <a:avLst>
                      <a:gd name="adj1" fmla="val 16200000"/>
                      <a:gd name="adj2" fmla="val 5230252"/>
                    </a:avLst>
                  </a:prstGeom>
                  <a:ln w="12700">
                    <a:solidFill>
                      <a:schemeClr val="tx1"/>
                    </a:solidFill>
                    <a:headEnd type="none" w="med" len="med"/>
                    <a:tailEnd type="triangle" w="sm"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000000"/>
                      </a:solidFill>
                    </a:endParaRPr>
                  </a:p>
                </p:txBody>
              </p:sp>
              <p:grpSp>
                <p:nvGrpSpPr>
                  <p:cNvPr id="3125" name="Group 43"/>
                  <p:cNvGrpSpPr>
                    <a:grpSpLocks noChangeAspect="1"/>
                  </p:cNvGrpSpPr>
                  <p:nvPr/>
                </p:nvGrpSpPr>
                <p:grpSpPr bwMode="auto">
                  <a:xfrm>
                    <a:off x="663485" y="3295146"/>
                    <a:ext cx="335202" cy="198656"/>
                    <a:chOff x="3312" y="3408"/>
                    <a:chExt cx="240" cy="144"/>
                  </a:xfrm>
                </p:grpSpPr>
                <p:sp>
                  <p:nvSpPr>
                    <p:cNvPr id="114" name="Oval 44"/>
                    <p:cNvSpPr>
                      <a:spLocks noChangeAspect="1" noChangeArrowheads="1"/>
                    </p:cNvSpPr>
                    <p:nvPr/>
                  </p:nvSpPr>
                  <p:spPr bwMode="auto">
                    <a:xfrm>
                      <a:off x="3312" y="3408"/>
                      <a:ext cx="240" cy="144"/>
                    </a:xfrm>
                    <a:prstGeom prst="ellipse">
                      <a:avLst/>
                    </a:prstGeom>
                    <a:solidFill>
                      <a:srgbClr val="FFFFFF"/>
                    </a:solidFill>
                    <a:ln w="19050">
                      <a:solidFill>
                        <a:srgbClr val="FF0000"/>
                      </a:solidFill>
                      <a:round/>
                      <a:headEnd/>
                      <a:tailEnd/>
                    </a:ln>
                  </p:spPr>
                  <p:txBody>
                    <a:bodyPr wrap="none" anchor="ctr"/>
                    <a:lstStyle/>
                    <a:p>
                      <a:pPr fontAlgn="auto">
                        <a:spcBef>
                          <a:spcPts val="0"/>
                        </a:spcBef>
                        <a:spcAft>
                          <a:spcPts val="0"/>
                        </a:spcAft>
                        <a:defRPr/>
                      </a:pPr>
                      <a:endParaRPr lang="en-US" kern="0">
                        <a:solidFill>
                          <a:sysClr val="windowText" lastClr="000000"/>
                        </a:solidFill>
                      </a:endParaRPr>
                    </a:p>
                  </p:txBody>
                </p:sp>
                <p:sp>
                  <p:nvSpPr>
                    <p:cNvPr id="115" name="Oval 45"/>
                    <p:cNvSpPr>
                      <a:spLocks noChangeAspect="1" noChangeArrowheads="1"/>
                    </p:cNvSpPr>
                    <p:nvPr/>
                  </p:nvSpPr>
                  <p:spPr bwMode="auto">
                    <a:xfrm>
                      <a:off x="3360" y="3456"/>
                      <a:ext cx="48" cy="47"/>
                    </a:xfrm>
                    <a:prstGeom prst="ellipse">
                      <a:avLst/>
                    </a:prstGeom>
                    <a:solidFill>
                      <a:srgbClr val="FF0000"/>
                    </a:solidFill>
                    <a:ln w="19050">
                      <a:solidFill>
                        <a:srgbClr val="FF0000"/>
                      </a:solidFill>
                      <a:round/>
                      <a:headEnd/>
                      <a:tailEnd/>
                    </a:ln>
                  </p:spPr>
                  <p:txBody>
                    <a:bodyPr wrap="none" anchor="ctr"/>
                    <a:lstStyle/>
                    <a:p>
                      <a:pPr fontAlgn="auto">
                        <a:spcBef>
                          <a:spcPts val="0"/>
                        </a:spcBef>
                        <a:spcAft>
                          <a:spcPts val="0"/>
                        </a:spcAft>
                        <a:defRPr/>
                      </a:pPr>
                      <a:endParaRPr lang="en-US" kern="0">
                        <a:solidFill>
                          <a:sysClr val="windowText" lastClr="000000"/>
                        </a:solidFill>
                      </a:endParaRPr>
                    </a:p>
                  </p:txBody>
                </p:sp>
                <p:sp>
                  <p:nvSpPr>
                    <p:cNvPr id="116" name="Oval 46"/>
                    <p:cNvSpPr>
                      <a:spLocks noChangeAspect="1" noChangeArrowheads="1"/>
                    </p:cNvSpPr>
                    <p:nvPr/>
                  </p:nvSpPr>
                  <p:spPr bwMode="auto">
                    <a:xfrm>
                      <a:off x="3456" y="3456"/>
                      <a:ext cx="48" cy="47"/>
                    </a:xfrm>
                    <a:prstGeom prst="ellipse">
                      <a:avLst/>
                    </a:prstGeom>
                    <a:solidFill>
                      <a:srgbClr val="FF0000"/>
                    </a:solidFill>
                    <a:ln w="19050">
                      <a:solidFill>
                        <a:srgbClr val="FF0000"/>
                      </a:solidFill>
                      <a:round/>
                      <a:headEnd/>
                      <a:tailEnd/>
                    </a:ln>
                  </p:spPr>
                  <p:txBody>
                    <a:bodyPr wrap="none" anchor="ctr"/>
                    <a:lstStyle/>
                    <a:p>
                      <a:pPr fontAlgn="auto">
                        <a:spcBef>
                          <a:spcPts val="0"/>
                        </a:spcBef>
                        <a:spcAft>
                          <a:spcPts val="0"/>
                        </a:spcAft>
                        <a:defRPr/>
                      </a:pPr>
                      <a:endParaRPr lang="en-US" kern="0">
                        <a:solidFill>
                          <a:sysClr val="windowText" lastClr="000000"/>
                        </a:solidFill>
                      </a:endParaRPr>
                    </a:p>
                  </p:txBody>
                </p:sp>
              </p:grpSp>
              <p:grpSp>
                <p:nvGrpSpPr>
                  <p:cNvPr id="3126" name="Group 43"/>
                  <p:cNvGrpSpPr>
                    <a:grpSpLocks noChangeAspect="1"/>
                  </p:cNvGrpSpPr>
                  <p:nvPr/>
                </p:nvGrpSpPr>
                <p:grpSpPr bwMode="auto">
                  <a:xfrm>
                    <a:off x="3233847" y="3346548"/>
                    <a:ext cx="335202" cy="198656"/>
                    <a:chOff x="3312" y="3408"/>
                    <a:chExt cx="240" cy="144"/>
                  </a:xfrm>
                </p:grpSpPr>
                <p:sp>
                  <p:nvSpPr>
                    <p:cNvPr id="111" name="Oval 44"/>
                    <p:cNvSpPr>
                      <a:spLocks noChangeAspect="1" noChangeArrowheads="1"/>
                    </p:cNvSpPr>
                    <p:nvPr/>
                  </p:nvSpPr>
                  <p:spPr bwMode="auto">
                    <a:xfrm>
                      <a:off x="3312" y="3409"/>
                      <a:ext cx="240" cy="144"/>
                    </a:xfrm>
                    <a:prstGeom prst="ellipse">
                      <a:avLst/>
                    </a:prstGeom>
                    <a:solidFill>
                      <a:srgbClr val="FFFFFF"/>
                    </a:solidFill>
                    <a:ln w="19050">
                      <a:solidFill>
                        <a:srgbClr val="FF0000"/>
                      </a:solidFill>
                      <a:round/>
                      <a:headEnd/>
                      <a:tailEnd/>
                    </a:ln>
                  </p:spPr>
                  <p:txBody>
                    <a:bodyPr wrap="none" anchor="ctr"/>
                    <a:lstStyle/>
                    <a:p>
                      <a:pPr fontAlgn="auto">
                        <a:spcBef>
                          <a:spcPts val="0"/>
                        </a:spcBef>
                        <a:spcAft>
                          <a:spcPts val="0"/>
                        </a:spcAft>
                        <a:defRPr/>
                      </a:pPr>
                      <a:endParaRPr lang="en-US" kern="0">
                        <a:solidFill>
                          <a:sysClr val="windowText" lastClr="000000"/>
                        </a:solidFill>
                      </a:endParaRPr>
                    </a:p>
                  </p:txBody>
                </p:sp>
                <p:sp>
                  <p:nvSpPr>
                    <p:cNvPr id="112" name="Oval 45"/>
                    <p:cNvSpPr>
                      <a:spLocks noChangeAspect="1" noChangeArrowheads="1"/>
                    </p:cNvSpPr>
                    <p:nvPr/>
                  </p:nvSpPr>
                  <p:spPr bwMode="auto">
                    <a:xfrm>
                      <a:off x="3360" y="3457"/>
                      <a:ext cx="48" cy="47"/>
                    </a:xfrm>
                    <a:prstGeom prst="ellipse">
                      <a:avLst/>
                    </a:prstGeom>
                    <a:solidFill>
                      <a:srgbClr val="FF0000"/>
                    </a:solidFill>
                    <a:ln w="19050">
                      <a:solidFill>
                        <a:srgbClr val="FF0000"/>
                      </a:solidFill>
                      <a:round/>
                      <a:headEnd/>
                      <a:tailEnd/>
                    </a:ln>
                  </p:spPr>
                  <p:txBody>
                    <a:bodyPr wrap="none" anchor="ctr"/>
                    <a:lstStyle/>
                    <a:p>
                      <a:pPr fontAlgn="auto">
                        <a:spcBef>
                          <a:spcPts val="0"/>
                        </a:spcBef>
                        <a:spcAft>
                          <a:spcPts val="0"/>
                        </a:spcAft>
                        <a:defRPr/>
                      </a:pPr>
                      <a:endParaRPr lang="en-US" kern="0">
                        <a:solidFill>
                          <a:sysClr val="windowText" lastClr="000000"/>
                        </a:solidFill>
                      </a:endParaRPr>
                    </a:p>
                  </p:txBody>
                </p:sp>
                <p:sp>
                  <p:nvSpPr>
                    <p:cNvPr id="113" name="Oval 46"/>
                    <p:cNvSpPr>
                      <a:spLocks noChangeAspect="1" noChangeArrowheads="1"/>
                    </p:cNvSpPr>
                    <p:nvPr/>
                  </p:nvSpPr>
                  <p:spPr bwMode="auto">
                    <a:xfrm>
                      <a:off x="3456" y="3457"/>
                      <a:ext cx="48" cy="47"/>
                    </a:xfrm>
                    <a:prstGeom prst="ellipse">
                      <a:avLst/>
                    </a:prstGeom>
                    <a:solidFill>
                      <a:srgbClr val="FF0000"/>
                    </a:solidFill>
                    <a:ln w="19050">
                      <a:solidFill>
                        <a:srgbClr val="FF0000"/>
                      </a:solidFill>
                      <a:round/>
                      <a:headEnd/>
                      <a:tailEnd/>
                    </a:ln>
                  </p:spPr>
                  <p:txBody>
                    <a:bodyPr wrap="none" anchor="ctr"/>
                    <a:lstStyle/>
                    <a:p>
                      <a:pPr fontAlgn="auto">
                        <a:spcBef>
                          <a:spcPts val="0"/>
                        </a:spcBef>
                        <a:spcAft>
                          <a:spcPts val="0"/>
                        </a:spcAft>
                        <a:defRPr/>
                      </a:pPr>
                      <a:endParaRPr lang="en-US" kern="0">
                        <a:solidFill>
                          <a:sysClr val="windowText" lastClr="000000"/>
                        </a:solidFill>
                      </a:endParaRPr>
                    </a:p>
                  </p:txBody>
                </p:sp>
              </p:grpSp>
              <p:cxnSp>
                <p:nvCxnSpPr>
                  <p:cNvPr id="109" name="Straight Arrow Connector 108"/>
                  <p:cNvCxnSpPr/>
                  <p:nvPr/>
                </p:nvCxnSpPr>
                <p:spPr>
                  <a:xfrm>
                    <a:off x="1097000" y="3419133"/>
                    <a:ext cx="184165" cy="1587"/>
                  </a:xfrm>
                  <a:prstGeom prst="straightConnector1">
                    <a:avLst/>
                  </a:prstGeom>
                  <a:ln w="28575">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a:off x="2951355" y="3419133"/>
                    <a:ext cx="184165" cy="1587"/>
                  </a:xfrm>
                  <a:prstGeom prst="straightConnector1">
                    <a:avLst/>
                  </a:prstGeom>
                  <a:ln w="28575">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grpSp>
          </p:grpSp>
          <p:grpSp>
            <p:nvGrpSpPr>
              <p:cNvPr id="3093" name="Group 205"/>
              <p:cNvGrpSpPr>
                <a:grpSpLocks/>
              </p:cNvGrpSpPr>
              <p:nvPr/>
            </p:nvGrpSpPr>
            <p:grpSpPr bwMode="auto">
              <a:xfrm flipH="1">
                <a:off x="666304" y="3286124"/>
                <a:ext cx="2905564" cy="689742"/>
                <a:chOff x="71406" y="4929100"/>
                <a:chExt cx="2905564" cy="689742"/>
              </a:xfrm>
            </p:grpSpPr>
            <p:sp>
              <p:nvSpPr>
                <p:cNvPr id="3094" name="Rectangle 18"/>
                <p:cNvSpPr>
                  <a:spLocks noChangeArrowheads="1"/>
                </p:cNvSpPr>
                <p:nvPr/>
              </p:nvSpPr>
              <p:spPr bwMode="auto">
                <a:xfrm>
                  <a:off x="1431451" y="4929100"/>
                  <a:ext cx="159358" cy="323685"/>
                </a:xfrm>
                <a:prstGeom prst="rect">
                  <a:avLst/>
                </a:prstGeom>
                <a:noFill/>
                <a:ln w="9525">
                  <a:noFill/>
                  <a:miter lim="800000"/>
                  <a:headEnd/>
                  <a:tailEnd/>
                </a:ln>
              </p:spPr>
              <p:txBody>
                <a:bodyPr wrap="none">
                  <a:spAutoFit/>
                </a:bodyPr>
                <a:lstStyle/>
                <a:p>
                  <a:pPr eaLnBrk="0" hangingPunct="0"/>
                  <a:endParaRPr lang="en-US">
                    <a:solidFill>
                      <a:srgbClr val="000000"/>
                    </a:solidFill>
                    <a:sym typeface="Math1"/>
                  </a:endParaRPr>
                </a:p>
              </p:txBody>
            </p:sp>
            <p:grpSp>
              <p:nvGrpSpPr>
                <p:cNvPr id="3095" name="Group 64"/>
                <p:cNvGrpSpPr>
                  <a:grpSpLocks/>
                </p:cNvGrpSpPr>
                <p:nvPr/>
              </p:nvGrpSpPr>
              <p:grpSpPr bwMode="auto">
                <a:xfrm>
                  <a:off x="936904" y="5214950"/>
                  <a:ext cx="1182405" cy="302192"/>
                  <a:chOff x="3714764" y="3194047"/>
                  <a:chExt cx="1366356" cy="302192"/>
                </a:xfrm>
              </p:grpSpPr>
              <p:sp>
                <p:nvSpPr>
                  <p:cNvPr id="3114" name="Line 12"/>
                  <p:cNvSpPr>
                    <a:spLocks noChangeShapeType="1"/>
                  </p:cNvSpPr>
                  <p:nvPr/>
                </p:nvSpPr>
                <p:spPr bwMode="auto">
                  <a:xfrm rot="21590544" flipH="1">
                    <a:off x="4260440" y="3496239"/>
                    <a:ext cx="103938" cy="0"/>
                  </a:xfrm>
                  <a:prstGeom prst="line">
                    <a:avLst/>
                  </a:prstGeom>
                  <a:noFill/>
                  <a:ln w="9525">
                    <a:solidFill>
                      <a:srgbClr val="FF0000"/>
                    </a:solidFill>
                    <a:round/>
                    <a:headEnd/>
                    <a:tailEnd type="stealth" w="lg" len="med"/>
                  </a:ln>
                </p:spPr>
                <p:txBody>
                  <a:bodyPr wrap="none" anchor="ctr"/>
                  <a:lstStyle/>
                  <a:p>
                    <a:endParaRPr lang="fr-FR"/>
                  </a:p>
                </p:txBody>
              </p:sp>
              <p:sp>
                <p:nvSpPr>
                  <p:cNvPr id="3115" name="Line 15"/>
                  <p:cNvSpPr>
                    <a:spLocks noChangeShapeType="1"/>
                  </p:cNvSpPr>
                  <p:nvPr/>
                </p:nvSpPr>
                <p:spPr bwMode="auto">
                  <a:xfrm rot="-9456">
                    <a:off x="3714764" y="3202441"/>
                    <a:ext cx="1351199" cy="0"/>
                  </a:xfrm>
                  <a:prstGeom prst="line">
                    <a:avLst/>
                  </a:prstGeom>
                  <a:noFill/>
                  <a:ln w="25400">
                    <a:solidFill>
                      <a:srgbClr val="FF0000"/>
                    </a:solidFill>
                    <a:round/>
                    <a:headEnd/>
                    <a:tailEnd/>
                  </a:ln>
                </p:spPr>
                <p:txBody>
                  <a:bodyPr wrap="none" anchor="ctr"/>
                  <a:lstStyle/>
                  <a:p>
                    <a:endParaRPr lang="fr-FR"/>
                  </a:p>
                </p:txBody>
              </p:sp>
              <p:sp>
                <p:nvSpPr>
                  <p:cNvPr id="3116" name="Line 16"/>
                  <p:cNvSpPr>
                    <a:spLocks noChangeShapeType="1"/>
                  </p:cNvSpPr>
                  <p:nvPr/>
                </p:nvSpPr>
                <p:spPr bwMode="auto">
                  <a:xfrm rot="-9456">
                    <a:off x="3729921" y="3496239"/>
                    <a:ext cx="1351199" cy="0"/>
                  </a:xfrm>
                  <a:prstGeom prst="line">
                    <a:avLst/>
                  </a:prstGeom>
                  <a:noFill/>
                  <a:ln w="25400">
                    <a:solidFill>
                      <a:srgbClr val="FF0000"/>
                    </a:solidFill>
                    <a:prstDash val="sysDot"/>
                    <a:round/>
                    <a:headEnd/>
                    <a:tailEnd/>
                  </a:ln>
                </p:spPr>
                <p:txBody>
                  <a:bodyPr wrap="none" anchor="ctr"/>
                  <a:lstStyle/>
                  <a:p>
                    <a:endParaRPr lang="fr-FR"/>
                  </a:p>
                </p:txBody>
              </p:sp>
              <p:sp>
                <p:nvSpPr>
                  <p:cNvPr id="3117" name="Line 17"/>
                  <p:cNvSpPr>
                    <a:spLocks noChangeShapeType="1"/>
                  </p:cNvSpPr>
                  <p:nvPr/>
                </p:nvSpPr>
                <p:spPr bwMode="auto">
                  <a:xfrm rot="9456">
                    <a:off x="4373040" y="3194047"/>
                    <a:ext cx="103938" cy="0"/>
                  </a:xfrm>
                  <a:prstGeom prst="line">
                    <a:avLst/>
                  </a:prstGeom>
                  <a:noFill/>
                  <a:ln w="9525">
                    <a:solidFill>
                      <a:srgbClr val="FF0000"/>
                    </a:solidFill>
                    <a:round/>
                    <a:headEnd/>
                    <a:tailEnd type="stealth" w="lg" len="med"/>
                  </a:ln>
                </p:spPr>
                <p:txBody>
                  <a:bodyPr wrap="none" anchor="ctr"/>
                  <a:lstStyle/>
                  <a:p>
                    <a:endParaRPr lang="fr-FR"/>
                  </a:p>
                </p:txBody>
              </p:sp>
            </p:grpSp>
            <p:grpSp>
              <p:nvGrpSpPr>
                <p:cNvPr id="3096" name="Group 61"/>
                <p:cNvGrpSpPr>
                  <a:grpSpLocks/>
                </p:cNvGrpSpPr>
                <p:nvPr/>
              </p:nvGrpSpPr>
              <p:grpSpPr bwMode="auto">
                <a:xfrm>
                  <a:off x="1527591" y="5368784"/>
                  <a:ext cx="68723" cy="250058"/>
                  <a:chOff x="4397337" y="3359943"/>
                  <a:chExt cx="79414" cy="285752"/>
                </a:xfrm>
              </p:grpSpPr>
              <p:sp>
                <p:nvSpPr>
                  <p:cNvPr id="3112" name="Oval 28"/>
                  <p:cNvSpPr>
                    <a:spLocks noChangeArrowheads="1"/>
                  </p:cNvSpPr>
                  <p:nvPr/>
                </p:nvSpPr>
                <p:spPr bwMode="auto">
                  <a:xfrm>
                    <a:off x="4397337" y="3447228"/>
                    <a:ext cx="79414" cy="79512"/>
                  </a:xfrm>
                  <a:prstGeom prst="ellipse">
                    <a:avLst/>
                  </a:prstGeom>
                  <a:solidFill>
                    <a:schemeClr val="bg1"/>
                  </a:solidFill>
                  <a:ln w="25400">
                    <a:solidFill>
                      <a:schemeClr val="bg1"/>
                    </a:solidFill>
                    <a:round/>
                    <a:headEnd/>
                    <a:tailEnd/>
                  </a:ln>
                </p:spPr>
                <p:txBody>
                  <a:bodyPr wrap="none" anchor="ctr"/>
                  <a:lstStyle/>
                  <a:p>
                    <a:endParaRPr lang="en-US">
                      <a:solidFill>
                        <a:srgbClr val="000000"/>
                      </a:solidFill>
                    </a:endParaRPr>
                  </a:p>
                </p:txBody>
              </p:sp>
              <p:cxnSp>
                <p:nvCxnSpPr>
                  <p:cNvPr id="201" name="Straight Arrow Connector 200"/>
                  <p:cNvCxnSpPr/>
                  <p:nvPr/>
                </p:nvCxnSpPr>
                <p:spPr>
                  <a:xfrm rot="16200000" flipH="1">
                    <a:off x="4292801" y="3502394"/>
                    <a:ext cx="286628" cy="1834"/>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3097" name="Group 58"/>
                <p:cNvGrpSpPr>
                  <a:grpSpLocks/>
                </p:cNvGrpSpPr>
                <p:nvPr/>
              </p:nvGrpSpPr>
              <p:grpSpPr bwMode="auto">
                <a:xfrm>
                  <a:off x="1431458" y="5054129"/>
                  <a:ext cx="68723" cy="250058"/>
                  <a:chOff x="1418418" y="2428868"/>
                  <a:chExt cx="79414" cy="285752"/>
                </a:xfrm>
              </p:grpSpPr>
              <p:sp>
                <p:nvSpPr>
                  <p:cNvPr id="3110" name="Oval 25"/>
                  <p:cNvSpPr>
                    <a:spLocks noChangeArrowheads="1"/>
                  </p:cNvSpPr>
                  <p:nvPr/>
                </p:nvSpPr>
                <p:spPr bwMode="auto">
                  <a:xfrm>
                    <a:off x="1418418" y="2571017"/>
                    <a:ext cx="79414" cy="79512"/>
                  </a:xfrm>
                  <a:prstGeom prst="ellipse">
                    <a:avLst/>
                  </a:prstGeom>
                  <a:solidFill>
                    <a:srgbClr val="FF0000"/>
                  </a:solidFill>
                  <a:ln w="25400">
                    <a:solidFill>
                      <a:srgbClr val="FF0000"/>
                    </a:solidFill>
                    <a:round/>
                    <a:headEnd/>
                    <a:tailEnd/>
                  </a:ln>
                </p:spPr>
                <p:txBody>
                  <a:bodyPr wrap="none" anchor="ctr"/>
                  <a:lstStyle/>
                  <a:p>
                    <a:endParaRPr lang="en-US">
                      <a:solidFill>
                        <a:srgbClr val="000000"/>
                      </a:solidFill>
                    </a:endParaRPr>
                  </a:p>
                </p:txBody>
              </p:sp>
              <p:cxnSp>
                <p:nvCxnSpPr>
                  <p:cNvPr id="199" name="Straight Arrow Connector 198"/>
                  <p:cNvCxnSpPr/>
                  <p:nvPr/>
                </p:nvCxnSpPr>
                <p:spPr>
                  <a:xfrm rot="5400000" flipH="1" flipV="1">
                    <a:off x="1314893" y="2571695"/>
                    <a:ext cx="286628" cy="183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86" name="Arc 185"/>
                <p:cNvSpPr/>
                <p:nvPr/>
              </p:nvSpPr>
              <p:spPr>
                <a:xfrm>
                  <a:off x="1987428" y="5221192"/>
                  <a:ext cx="247671" cy="271463"/>
                </a:xfrm>
                <a:prstGeom prst="arc">
                  <a:avLst>
                    <a:gd name="adj1" fmla="val 16200000"/>
                    <a:gd name="adj2" fmla="val 5230252"/>
                  </a:avLst>
                </a:prstGeom>
                <a:ln w="12700">
                  <a:solidFill>
                    <a:schemeClr val="tx1"/>
                  </a:solidFill>
                  <a:headEnd type="none" w="med" len="med"/>
                  <a:tailEnd type="triangle" w="sm"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000000"/>
                    </a:solidFill>
                  </a:endParaRPr>
                </a:p>
              </p:txBody>
            </p:sp>
            <p:sp>
              <p:nvSpPr>
                <p:cNvPr id="187" name="Arc 186"/>
                <p:cNvSpPr/>
                <p:nvPr/>
              </p:nvSpPr>
              <p:spPr>
                <a:xfrm flipH="1" flipV="1">
                  <a:off x="812580" y="5219605"/>
                  <a:ext cx="247671" cy="273050"/>
                </a:xfrm>
                <a:prstGeom prst="arc">
                  <a:avLst>
                    <a:gd name="adj1" fmla="val 16200000"/>
                    <a:gd name="adj2" fmla="val 5230252"/>
                  </a:avLst>
                </a:prstGeom>
                <a:ln w="12700">
                  <a:solidFill>
                    <a:schemeClr val="tx1"/>
                  </a:solidFill>
                  <a:headEnd type="none" w="med" len="med"/>
                  <a:tailEnd type="triangle" w="sm"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000000"/>
                    </a:solidFill>
                  </a:endParaRPr>
                </a:p>
              </p:txBody>
            </p:sp>
            <p:grpSp>
              <p:nvGrpSpPr>
                <p:cNvPr id="3100" name="Group 43"/>
                <p:cNvGrpSpPr>
                  <a:grpSpLocks noChangeAspect="1"/>
                </p:cNvGrpSpPr>
                <p:nvPr/>
              </p:nvGrpSpPr>
              <p:grpSpPr bwMode="auto">
                <a:xfrm>
                  <a:off x="71406" y="5241672"/>
                  <a:ext cx="335202" cy="198656"/>
                  <a:chOff x="3312" y="3408"/>
                  <a:chExt cx="240" cy="144"/>
                </a:xfrm>
              </p:grpSpPr>
              <p:sp>
                <p:nvSpPr>
                  <p:cNvPr id="195" name="Oval 44"/>
                  <p:cNvSpPr>
                    <a:spLocks noChangeAspect="1" noChangeArrowheads="1"/>
                  </p:cNvSpPr>
                  <p:nvPr/>
                </p:nvSpPr>
                <p:spPr bwMode="auto">
                  <a:xfrm>
                    <a:off x="3312" y="3408"/>
                    <a:ext cx="240" cy="144"/>
                  </a:xfrm>
                  <a:prstGeom prst="ellipse">
                    <a:avLst/>
                  </a:prstGeom>
                  <a:solidFill>
                    <a:srgbClr val="FFFFFF"/>
                  </a:solidFill>
                  <a:ln w="19050">
                    <a:solidFill>
                      <a:srgbClr val="FF0000"/>
                    </a:solidFill>
                    <a:round/>
                    <a:headEnd/>
                    <a:tailEnd/>
                  </a:ln>
                </p:spPr>
                <p:txBody>
                  <a:bodyPr wrap="none" anchor="ctr"/>
                  <a:lstStyle/>
                  <a:p>
                    <a:pPr fontAlgn="auto">
                      <a:spcBef>
                        <a:spcPts val="0"/>
                      </a:spcBef>
                      <a:spcAft>
                        <a:spcPts val="0"/>
                      </a:spcAft>
                      <a:defRPr/>
                    </a:pPr>
                    <a:endParaRPr lang="en-US" kern="0">
                      <a:solidFill>
                        <a:sysClr val="windowText" lastClr="000000"/>
                      </a:solidFill>
                    </a:endParaRPr>
                  </a:p>
                </p:txBody>
              </p:sp>
              <p:sp>
                <p:nvSpPr>
                  <p:cNvPr id="196" name="Oval 45"/>
                  <p:cNvSpPr>
                    <a:spLocks noChangeAspect="1" noChangeArrowheads="1"/>
                  </p:cNvSpPr>
                  <p:nvPr/>
                </p:nvSpPr>
                <p:spPr bwMode="auto">
                  <a:xfrm>
                    <a:off x="3360" y="3456"/>
                    <a:ext cx="48" cy="47"/>
                  </a:xfrm>
                  <a:prstGeom prst="ellipse">
                    <a:avLst/>
                  </a:prstGeom>
                  <a:solidFill>
                    <a:srgbClr val="FF0000"/>
                  </a:solidFill>
                  <a:ln w="19050">
                    <a:solidFill>
                      <a:srgbClr val="FF0000"/>
                    </a:solidFill>
                    <a:round/>
                    <a:headEnd/>
                    <a:tailEnd/>
                  </a:ln>
                </p:spPr>
                <p:txBody>
                  <a:bodyPr wrap="none" anchor="ctr"/>
                  <a:lstStyle/>
                  <a:p>
                    <a:pPr fontAlgn="auto">
                      <a:spcBef>
                        <a:spcPts val="0"/>
                      </a:spcBef>
                      <a:spcAft>
                        <a:spcPts val="0"/>
                      </a:spcAft>
                      <a:defRPr/>
                    </a:pPr>
                    <a:endParaRPr lang="en-US" kern="0">
                      <a:solidFill>
                        <a:sysClr val="windowText" lastClr="000000"/>
                      </a:solidFill>
                    </a:endParaRPr>
                  </a:p>
                </p:txBody>
              </p:sp>
              <p:sp>
                <p:nvSpPr>
                  <p:cNvPr id="197" name="Oval 46"/>
                  <p:cNvSpPr>
                    <a:spLocks noChangeAspect="1" noChangeArrowheads="1"/>
                  </p:cNvSpPr>
                  <p:nvPr/>
                </p:nvSpPr>
                <p:spPr bwMode="auto">
                  <a:xfrm>
                    <a:off x="3456" y="3456"/>
                    <a:ext cx="48" cy="47"/>
                  </a:xfrm>
                  <a:prstGeom prst="ellipse">
                    <a:avLst/>
                  </a:prstGeom>
                  <a:solidFill>
                    <a:srgbClr val="FF0000"/>
                  </a:solidFill>
                  <a:ln w="19050">
                    <a:solidFill>
                      <a:srgbClr val="FF0000"/>
                    </a:solidFill>
                    <a:round/>
                    <a:headEnd/>
                    <a:tailEnd/>
                  </a:ln>
                </p:spPr>
                <p:txBody>
                  <a:bodyPr wrap="none" anchor="ctr"/>
                  <a:lstStyle/>
                  <a:p>
                    <a:pPr fontAlgn="auto">
                      <a:spcBef>
                        <a:spcPts val="0"/>
                      </a:spcBef>
                      <a:spcAft>
                        <a:spcPts val="0"/>
                      </a:spcAft>
                      <a:defRPr/>
                    </a:pPr>
                    <a:endParaRPr lang="en-US" kern="0">
                      <a:solidFill>
                        <a:sysClr val="windowText" lastClr="000000"/>
                      </a:solidFill>
                    </a:endParaRPr>
                  </a:p>
                </p:txBody>
              </p:sp>
            </p:grpSp>
            <p:grpSp>
              <p:nvGrpSpPr>
                <p:cNvPr id="3101" name="Group 43"/>
                <p:cNvGrpSpPr>
                  <a:grpSpLocks noChangeAspect="1"/>
                </p:cNvGrpSpPr>
                <p:nvPr/>
              </p:nvGrpSpPr>
              <p:grpSpPr bwMode="auto">
                <a:xfrm>
                  <a:off x="2641768" y="5293074"/>
                  <a:ext cx="335202" cy="198656"/>
                  <a:chOff x="3312" y="3408"/>
                  <a:chExt cx="240" cy="144"/>
                </a:xfrm>
              </p:grpSpPr>
              <p:sp>
                <p:nvSpPr>
                  <p:cNvPr id="192" name="Oval 44"/>
                  <p:cNvSpPr>
                    <a:spLocks noChangeAspect="1" noChangeArrowheads="1"/>
                  </p:cNvSpPr>
                  <p:nvPr/>
                </p:nvSpPr>
                <p:spPr bwMode="auto">
                  <a:xfrm>
                    <a:off x="3312" y="3409"/>
                    <a:ext cx="240" cy="144"/>
                  </a:xfrm>
                  <a:prstGeom prst="ellipse">
                    <a:avLst/>
                  </a:prstGeom>
                  <a:solidFill>
                    <a:srgbClr val="FFFFFF"/>
                  </a:solidFill>
                  <a:ln w="19050">
                    <a:solidFill>
                      <a:srgbClr val="FF0000"/>
                    </a:solidFill>
                    <a:round/>
                    <a:headEnd/>
                    <a:tailEnd/>
                  </a:ln>
                </p:spPr>
                <p:txBody>
                  <a:bodyPr wrap="none" anchor="ctr"/>
                  <a:lstStyle/>
                  <a:p>
                    <a:pPr fontAlgn="auto">
                      <a:spcBef>
                        <a:spcPts val="0"/>
                      </a:spcBef>
                      <a:spcAft>
                        <a:spcPts val="0"/>
                      </a:spcAft>
                      <a:defRPr/>
                    </a:pPr>
                    <a:endParaRPr lang="en-US" kern="0">
                      <a:solidFill>
                        <a:sysClr val="windowText" lastClr="000000"/>
                      </a:solidFill>
                    </a:endParaRPr>
                  </a:p>
                </p:txBody>
              </p:sp>
              <p:sp>
                <p:nvSpPr>
                  <p:cNvPr id="193" name="Oval 45"/>
                  <p:cNvSpPr>
                    <a:spLocks noChangeAspect="1" noChangeArrowheads="1"/>
                  </p:cNvSpPr>
                  <p:nvPr/>
                </p:nvSpPr>
                <p:spPr bwMode="auto">
                  <a:xfrm>
                    <a:off x="3360" y="3457"/>
                    <a:ext cx="48" cy="47"/>
                  </a:xfrm>
                  <a:prstGeom prst="ellipse">
                    <a:avLst/>
                  </a:prstGeom>
                  <a:solidFill>
                    <a:srgbClr val="FF0000"/>
                  </a:solidFill>
                  <a:ln w="19050">
                    <a:solidFill>
                      <a:srgbClr val="FF0000"/>
                    </a:solidFill>
                    <a:round/>
                    <a:headEnd/>
                    <a:tailEnd/>
                  </a:ln>
                </p:spPr>
                <p:txBody>
                  <a:bodyPr wrap="none" anchor="ctr"/>
                  <a:lstStyle/>
                  <a:p>
                    <a:pPr fontAlgn="auto">
                      <a:spcBef>
                        <a:spcPts val="0"/>
                      </a:spcBef>
                      <a:spcAft>
                        <a:spcPts val="0"/>
                      </a:spcAft>
                      <a:defRPr/>
                    </a:pPr>
                    <a:endParaRPr lang="en-US" kern="0">
                      <a:solidFill>
                        <a:sysClr val="windowText" lastClr="000000"/>
                      </a:solidFill>
                    </a:endParaRPr>
                  </a:p>
                </p:txBody>
              </p:sp>
              <p:sp>
                <p:nvSpPr>
                  <p:cNvPr id="194" name="Oval 46"/>
                  <p:cNvSpPr>
                    <a:spLocks noChangeAspect="1" noChangeArrowheads="1"/>
                  </p:cNvSpPr>
                  <p:nvPr/>
                </p:nvSpPr>
                <p:spPr bwMode="auto">
                  <a:xfrm>
                    <a:off x="3456" y="3457"/>
                    <a:ext cx="48" cy="47"/>
                  </a:xfrm>
                  <a:prstGeom prst="ellipse">
                    <a:avLst/>
                  </a:prstGeom>
                  <a:solidFill>
                    <a:srgbClr val="FF0000"/>
                  </a:solidFill>
                  <a:ln w="19050">
                    <a:solidFill>
                      <a:srgbClr val="FF0000"/>
                    </a:solidFill>
                    <a:round/>
                    <a:headEnd/>
                    <a:tailEnd/>
                  </a:ln>
                </p:spPr>
                <p:txBody>
                  <a:bodyPr wrap="none" anchor="ctr"/>
                  <a:lstStyle/>
                  <a:p>
                    <a:pPr fontAlgn="auto">
                      <a:spcBef>
                        <a:spcPts val="0"/>
                      </a:spcBef>
                      <a:spcAft>
                        <a:spcPts val="0"/>
                      </a:spcAft>
                      <a:defRPr/>
                    </a:pPr>
                    <a:endParaRPr lang="en-US" kern="0">
                      <a:solidFill>
                        <a:sysClr val="windowText" lastClr="000000"/>
                      </a:solidFill>
                    </a:endParaRPr>
                  </a:p>
                </p:txBody>
              </p:sp>
            </p:grpSp>
            <p:cxnSp>
              <p:nvCxnSpPr>
                <p:cNvPr id="190" name="Straight Arrow Connector 189"/>
                <p:cNvCxnSpPr/>
                <p:nvPr/>
              </p:nvCxnSpPr>
              <p:spPr>
                <a:xfrm>
                  <a:off x="504579" y="5365656"/>
                  <a:ext cx="184165" cy="1587"/>
                </a:xfrm>
                <a:prstGeom prst="straightConnector1">
                  <a:avLst/>
                </a:prstGeom>
                <a:ln w="28575">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p:nvPr/>
              </p:nvCxnSpPr>
              <p:spPr>
                <a:xfrm>
                  <a:off x="2358934" y="5365656"/>
                  <a:ext cx="184165" cy="1587"/>
                </a:xfrm>
                <a:prstGeom prst="straightConnector1">
                  <a:avLst/>
                </a:prstGeom>
                <a:ln w="28575">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grpSp>
        </p:grpSp>
      </p:gr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 4"/>
          <p:cNvGraphicFramePr>
            <a:graphicFrameLocks noChangeAspect="1"/>
          </p:cNvGraphicFramePr>
          <p:nvPr>
            <p:extLst>
              <p:ext uri="{D42A27DB-BD31-4B8C-83A1-F6EECF244321}">
                <p14:modId xmlns="" xmlns:p14="http://schemas.microsoft.com/office/powerpoint/2010/main" val="1796584134"/>
              </p:ext>
            </p:extLst>
          </p:nvPr>
        </p:nvGraphicFramePr>
        <p:xfrm>
          <a:off x="656431" y="1052736"/>
          <a:ext cx="7831138" cy="5345113"/>
        </p:xfrm>
        <a:graphic>
          <a:graphicData uri="http://schemas.openxmlformats.org/presentationml/2006/ole">
            <p:oleObj spid="_x0000_s244738" name="Graph" r:id="rId3" imgW="3254045" imgH="2762707" progId="Origin50.Graph">
              <p:embed/>
            </p:oleObj>
          </a:graphicData>
        </a:graphic>
      </p:graphicFrame>
      <p:sp>
        <p:nvSpPr>
          <p:cNvPr id="3" name="ZoneTexte 7"/>
          <p:cNvSpPr txBox="1"/>
          <p:nvPr/>
        </p:nvSpPr>
        <p:spPr>
          <a:xfrm>
            <a:off x="323528" y="201640"/>
            <a:ext cx="8496944" cy="553998"/>
          </a:xfrm>
          <a:prstGeom prst="rect">
            <a:avLst/>
          </a:prstGeom>
          <a:noFill/>
        </p:spPr>
        <p:txBody>
          <a:bodyPr wrap="square">
            <a:spAutoFit/>
          </a:bodyPr>
          <a:lstStyle/>
          <a:p>
            <a:pPr algn="ctr">
              <a:defRPr/>
            </a:pPr>
            <a:r>
              <a:rPr lang="fr-FR" sz="3000" b="1" dirty="0" smtClean="0">
                <a:solidFill>
                  <a:srgbClr val="0000FF"/>
                </a:solidFill>
                <a:latin typeface="+mn-lt"/>
              </a:rPr>
              <a:t>RELAXATION VERSUS ANDREEV ENERGY</a:t>
            </a:r>
            <a:endParaRPr lang="fr-FR" sz="3000" b="1" dirty="0">
              <a:solidFill>
                <a:srgbClr val="0000FF"/>
              </a:solidFill>
              <a:latin typeface="+mn-lt"/>
            </a:endParaRPr>
          </a:p>
        </p:txBody>
      </p:sp>
    </p:spTree>
    <p:extLst>
      <p:ext uri="{BB962C8B-B14F-4D97-AF65-F5344CB8AC3E}">
        <p14:creationId xmlns="" xmlns:p14="http://schemas.microsoft.com/office/powerpoint/2010/main" val="23461637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p:nvPr/>
        </p:nvSpPr>
        <p:spPr>
          <a:xfrm>
            <a:off x="4846638" y="1922463"/>
            <a:ext cx="2263775" cy="46831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3" name="Rectangle 62"/>
          <p:cNvSpPr/>
          <p:nvPr/>
        </p:nvSpPr>
        <p:spPr>
          <a:xfrm>
            <a:off x="4846638" y="3738563"/>
            <a:ext cx="2263775" cy="46672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103" name="Rectangle 19"/>
          <p:cNvSpPr>
            <a:spLocks noChangeArrowheads="1"/>
          </p:cNvSpPr>
          <p:nvPr/>
        </p:nvSpPr>
        <p:spPr bwMode="auto">
          <a:xfrm>
            <a:off x="0" y="114300"/>
            <a:ext cx="9144000" cy="577850"/>
          </a:xfrm>
          <a:prstGeom prst="rect">
            <a:avLst/>
          </a:prstGeom>
          <a:noFill/>
          <a:ln w="9525">
            <a:noFill/>
            <a:miter lim="800000"/>
            <a:headEnd/>
            <a:tailEnd/>
          </a:ln>
        </p:spPr>
        <p:txBody>
          <a:bodyPr anchor="ctr"/>
          <a:lstStyle/>
          <a:p>
            <a:pPr algn="ctr"/>
            <a:r>
              <a:rPr lang="en-US" sz="3000" b="1" dirty="0">
                <a:solidFill>
                  <a:srgbClr val="0000FF"/>
                </a:solidFill>
              </a:rPr>
              <a:t>ANDREEV BOUND STATES</a:t>
            </a:r>
          </a:p>
        </p:txBody>
      </p:sp>
      <p:sp>
        <p:nvSpPr>
          <p:cNvPr id="4104" name="Rectangle 20"/>
          <p:cNvSpPr>
            <a:spLocks noChangeArrowheads="1"/>
          </p:cNvSpPr>
          <p:nvPr/>
        </p:nvSpPr>
        <p:spPr bwMode="auto">
          <a:xfrm>
            <a:off x="0" y="652463"/>
            <a:ext cx="9144000" cy="400050"/>
          </a:xfrm>
          <a:prstGeom prst="rect">
            <a:avLst/>
          </a:prstGeom>
          <a:noFill/>
          <a:ln w="9525">
            <a:noFill/>
            <a:miter lim="800000"/>
            <a:headEnd/>
            <a:tailEnd/>
          </a:ln>
        </p:spPr>
        <p:txBody>
          <a:bodyPr>
            <a:spAutoFit/>
          </a:bodyPr>
          <a:lstStyle/>
          <a:p>
            <a:pPr algn="ctr" eaLnBrk="0" hangingPunct="0"/>
            <a:r>
              <a:rPr lang="en-US" sz="2000">
                <a:solidFill>
                  <a:srgbClr val="0033CC"/>
                </a:solidFill>
              </a:rPr>
              <a:t>in a short reflective channel (</a:t>
            </a:r>
            <a:r>
              <a:rPr lang="en-US" sz="2000" b="1">
                <a:solidFill>
                  <a:srgbClr val="0000FF"/>
                </a:solidFill>
                <a:latin typeface="Symbol" pitchFamily="18" charset="2"/>
              </a:rPr>
              <a:t>t</a:t>
            </a:r>
            <a:r>
              <a:rPr lang="en-US" sz="2000">
                <a:solidFill>
                  <a:srgbClr val="0000FF"/>
                </a:solidFill>
                <a:latin typeface="Symbol" pitchFamily="18" charset="2"/>
              </a:rPr>
              <a:t> &lt;1</a:t>
            </a:r>
            <a:r>
              <a:rPr lang="en-US" sz="2000">
                <a:solidFill>
                  <a:srgbClr val="0033CC"/>
                </a:solidFill>
              </a:rPr>
              <a:t> )</a:t>
            </a:r>
          </a:p>
        </p:txBody>
      </p:sp>
      <p:grpSp>
        <p:nvGrpSpPr>
          <p:cNvPr id="4105" name="Group 94"/>
          <p:cNvGrpSpPr>
            <a:grpSpLocks/>
          </p:cNvGrpSpPr>
          <p:nvPr/>
        </p:nvGrpSpPr>
        <p:grpSpPr bwMode="auto">
          <a:xfrm>
            <a:off x="1250126" y="4648859"/>
            <a:ext cx="4103688" cy="757238"/>
            <a:chOff x="1651" y="2914"/>
            <a:chExt cx="2585" cy="576"/>
          </a:xfrm>
        </p:grpSpPr>
        <p:graphicFrame>
          <p:nvGraphicFramePr>
            <p:cNvPr id="4098" name="Object 2"/>
            <p:cNvGraphicFramePr>
              <a:graphicFrameLocks noChangeAspect="1"/>
            </p:cNvGraphicFramePr>
            <p:nvPr/>
          </p:nvGraphicFramePr>
          <p:xfrm>
            <a:off x="2036" y="3055"/>
            <a:ext cx="1848" cy="406"/>
          </p:xfrm>
          <a:graphic>
            <a:graphicData uri="http://schemas.openxmlformats.org/presentationml/2006/ole">
              <p:oleObj spid="_x0000_s4098" name="Equation" r:id="rId4" imgW="2933700" imgH="533400" progId="">
                <p:embed/>
              </p:oleObj>
            </a:graphicData>
          </a:graphic>
        </p:graphicFrame>
        <p:sp>
          <p:nvSpPr>
            <p:cNvPr id="4129" name="Rectangle 24"/>
            <p:cNvSpPr>
              <a:spLocks noChangeArrowheads="1"/>
            </p:cNvSpPr>
            <p:nvPr/>
          </p:nvSpPr>
          <p:spPr bwMode="auto">
            <a:xfrm>
              <a:off x="1651" y="2914"/>
              <a:ext cx="2585" cy="576"/>
            </a:xfrm>
            <a:prstGeom prst="rect">
              <a:avLst/>
            </a:prstGeom>
            <a:noFill/>
            <a:ln w="25400">
              <a:solidFill>
                <a:srgbClr val="FF0000"/>
              </a:solidFill>
              <a:miter lim="800000"/>
              <a:headEnd/>
              <a:tailEnd/>
            </a:ln>
          </p:spPr>
          <p:txBody>
            <a:bodyPr wrap="none" anchor="ctr"/>
            <a:lstStyle/>
            <a:p>
              <a:endParaRPr lang="en-US">
                <a:solidFill>
                  <a:srgbClr val="000000"/>
                </a:solidFill>
              </a:endParaRPr>
            </a:p>
          </p:txBody>
        </p:sp>
      </p:grpSp>
      <p:sp>
        <p:nvSpPr>
          <p:cNvPr id="4106" name="Rectangle 25"/>
          <p:cNvSpPr>
            <a:spLocks noChangeArrowheads="1"/>
          </p:cNvSpPr>
          <p:nvPr/>
        </p:nvSpPr>
        <p:spPr bwMode="auto">
          <a:xfrm>
            <a:off x="5460360" y="4738667"/>
            <a:ext cx="2709863" cy="584200"/>
          </a:xfrm>
          <a:prstGeom prst="rect">
            <a:avLst/>
          </a:prstGeom>
          <a:noFill/>
          <a:ln w="9525">
            <a:noFill/>
            <a:miter lim="800000"/>
            <a:headEnd/>
            <a:tailEnd/>
          </a:ln>
        </p:spPr>
        <p:txBody>
          <a:bodyPr>
            <a:spAutoFit/>
          </a:bodyPr>
          <a:lstStyle/>
          <a:p>
            <a:pPr marL="342900" indent="-342900"/>
            <a:r>
              <a:rPr lang="en-US" sz="1600" dirty="0" err="1">
                <a:solidFill>
                  <a:srgbClr val="000000"/>
                </a:solidFill>
              </a:rPr>
              <a:t>Furusaki</a:t>
            </a:r>
            <a:r>
              <a:rPr lang="en-US" sz="1600" dirty="0">
                <a:solidFill>
                  <a:srgbClr val="000000"/>
                </a:solidFill>
              </a:rPr>
              <a:t>,  </a:t>
            </a:r>
            <a:r>
              <a:rPr lang="en-US" sz="1600" dirty="0" err="1">
                <a:solidFill>
                  <a:srgbClr val="000000"/>
                </a:solidFill>
              </a:rPr>
              <a:t>Tsukada</a:t>
            </a:r>
            <a:endParaRPr lang="en-US" sz="1600" dirty="0">
              <a:solidFill>
                <a:srgbClr val="000000"/>
              </a:solidFill>
            </a:endParaRPr>
          </a:p>
          <a:p>
            <a:pPr marL="342900" indent="-342900"/>
            <a:r>
              <a:rPr lang="en-US" sz="1600" dirty="0">
                <a:solidFill>
                  <a:srgbClr val="000000"/>
                </a:solidFill>
              </a:rPr>
              <a:t>C.W.J. </a:t>
            </a:r>
            <a:r>
              <a:rPr lang="en-US" sz="1600" dirty="0" err="1">
                <a:solidFill>
                  <a:srgbClr val="000000"/>
                </a:solidFill>
              </a:rPr>
              <a:t>Beenakker</a:t>
            </a:r>
            <a:r>
              <a:rPr lang="en-US" sz="1600" dirty="0">
                <a:solidFill>
                  <a:srgbClr val="000000"/>
                </a:solidFill>
              </a:rPr>
              <a:t>  (1991)</a:t>
            </a:r>
          </a:p>
        </p:txBody>
      </p:sp>
      <p:grpSp>
        <p:nvGrpSpPr>
          <p:cNvPr id="4107" name="Group 290"/>
          <p:cNvGrpSpPr>
            <a:grpSpLocks/>
          </p:cNvGrpSpPr>
          <p:nvPr/>
        </p:nvGrpSpPr>
        <p:grpSpPr bwMode="auto">
          <a:xfrm>
            <a:off x="323850" y="1989138"/>
            <a:ext cx="3778250" cy="2060575"/>
            <a:chOff x="428596" y="1714488"/>
            <a:chExt cx="3779208" cy="2060278"/>
          </a:xfrm>
        </p:grpSpPr>
        <p:pic>
          <p:nvPicPr>
            <p:cNvPr id="4124" name="Picture 284" descr="Picture3.png"/>
            <p:cNvPicPr>
              <a:picLocks noChangeAspect="1"/>
            </p:cNvPicPr>
            <p:nvPr/>
          </p:nvPicPr>
          <p:blipFill>
            <a:blip r:embed="rId5"/>
            <a:srcRect/>
            <a:stretch>
              <a:fillRect/>
            </a:stretch>
          </p:blipFill>
          <p:spPr bwMode="auto">
            <a:xfrm>
              <a:off x="428596" y="1714488"/>
              <a:ext cx="3779208" cy="2060278"/>
            </a:xfrm>
            <a:prstGeom prst="rect">
              <a:avLst/>
            </a:prstGeom>
            <a:noFill/>
            <a:ln w="9525">
              <a:noFill/>
              <a:miter lim="800000"/>
              <a:headEnd/>
              <a:tailEnd/>
            </a:ln>
          </p:spPr>
        </p:pic>
        <p:cxnSp>
          <p:nvCxnSpPr>
            <p:cNvPr id="287" name="Straight Arrow Connector 286"/>
            <p:cNvCxnSpPr/>
            <p:nvPr/>
          </p:nvCxnSpPr>
          <p:spPr>
            <a:xfrm rot="5400000">
              <a:off x="2215895" y="2715261"/>
              <a:ext cx="571418" cy="1587"/>
            </a:xfrm>
            <a:prstGeom prst="straightConnector1">
              <a:avLst/>
            </a:prstGeom>
            <a:ln w="1905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288" name="Straight Arrow Connector 287"/>
            <p:cNvCxnSpPr/>
            <p:nvPr/>
          </p:nvCxnSpPr>
          <p:spPr>
            <a:xfrm rot="16200000" flipV="1">
              <a:off x="1858616" y="2713675"/>
              <a:ext cx="571418" cy="1588"/>
            </a:xfrm>
            <a:prstGeom prst="straightConnector1">
              <a:avLst/>
            </a:prstGeom>
            <a:ln w="1905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289" name="Straight Arrow Connector 288"/>
            <p:cNvCxnSpPr/>
            <p:nvPr/>
          </p:nvCxnSpPr>
          <p:spPr>
            <a:xfrm rot="5400000">
              <a:off x="1787161" y="2999383"/>
              <a:ext cx="571418" cy="1587"/>
            </a:xfrm>
            <a:prstGeom prst="straightConnector1">
              <a:avLst/>
            </a:prstGeom>
            <a:ln w="19050">
              <a:solidFill>
                <a:srgbClr val="0066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90" name="Straight Arrow Connector 289"/>
            <p:cNvCxnSpPr/>
            <p:nvPr/>
          </p:nvCxnSpPr>
          <p:spPr>
            <a:xfrm rot="16200000" flipV="1">
              <a:off x="2285762" y="2999383"/>
              <a:ext cx="571418" cy="1587"/>
            </a:xfrm>
            <a:prstGeom prst="straightConnector1">
              <a:avLst/>
            </a:prstGeom>
            <a:ln w="19050">
              <a:solidFill>
                <a:srgbClr val="006600"/>
              </a:solidFill>
              <a:prstDash val="dash"/>
              <a:tailEnd type="arrow"/>
            </a:ln>
          </p:spPr>
          <p:style>
            <a:lnRef idx="1">
              <a:schemeClr val="accent1"/>
            </a:lnRef>
            <a:fillRef idx="0">
              <a:schemeClr val="accent1"/>
            </a:fillRef>
            <a:effectRef idx="0">
              <a:schemeClr val="accent1"/>
            </a:effectRef>
            <a:fontRef idx="minor">
              <a:schemeClr val="tx1"/>
            </a:fontRef>
          </p:style>
        </p:cxnSp>
      </p:grpSp>
      <p:grpSp>
        <p:nvGrpSpPr>
          <p:cNvPr id="4108" name="Group 93"/>
          <p:cNvGrpSpPr>
            <a:grpSpLocks/>
          </p:cNvGrpSpPr>
          <p:nvPr/>
        </p:nvGrpSpPr>
        <p:grpSpPr bwMode="auto">
          <a:xfrm>
            <a:off x="4140200" y="1860550"/>
            <a:ext cx="3455988" cy="2344738"/>
            <a:chOff x="2203" y="1119"/>
            <a:chExt cx="1893" cy="1553"/>
          </a:xfrm>
        </p:grpSpPr>
        <p:sp>
          <p:nvSpPr>
            <p:cNvPr id="4111" name="Freeform 3"/>
            <p:cNvSpPr>
              <a:spLocks/>
            </p:cNvSpPr>
            <p:nvPr/>
          </p:nvSpPr>
          <p:spPr bwMode="auto">
            <a:xfrm>
              <a:off x="2576" y="1485"/>
              <a:ext cx="1261" cy="267"/>
            </a:xfrm>
            <a:custGeom>
              <a:avLst/>
              <a:gdLst>
                <a:gd name="T0" fmla="*/ 13 w 1261"/>
                <a:gd name="T1" fmla="*/ 1 h 267"/>
                <a:gd name="T2" fmla="*/ 39 w 1261"/>
                <a:gd name="T3" fmla="*/ 1 h 267"/>
                <a:gd name="T4" fmla="*/ 63 w 1261"/>
                <a:gd name="T5" fmla="*/ 4 h 267"/>
                <a:gd name="T6" fmla="*/ 89 w 1261"/>
                <a:gd name="T7" fmla="*/ 9 h 267"/>
                <a:gd name="T8" fmla="*/ 115 w 1261"/>
                <a:gd name="T9" fmla="*/ 15 h 267"/>
                <a:gd name="T10" fmla="*/ 140 w 1261"/>
                <a:gd name="T11" fmla="*/ 21 h 267"/>
                <a:gd name="T12" fmla="*/ 166 w 1261"/>
                <a:gd name="T13" fmla="*/ 30 h 267"/>
                <a:gd name="T14" fmla="*/ 192 w 1261"/>
                <a:gd name="T15" fmla="*/ 39 h 267"/>
                <a:gd name="T16" fmla="*/ 216 w 1261"/>
                <a:gd name="T17" fmla="*/ 49 h 267"/>
                <a:gd name="T18" fmla="*/ 242 w 1261"/>
                <a:gd name="T19" fmla="*/ 62 h 267"/>
                <a:gd name="T20" fmla="*/ 267 w 1261"/>
                <a:gd name="T21" fmla="*/ 74 h 267"/>
                <a:gd name="T22" fmla="*/ 293 w 1261"/>
                <a:gd name="T23" fmla="*/ 89 h 267"/>
                <a:gd name="T24" fmla="*/ 319 w 1261"/>
                <a:gd name="T25" fmla="*/ 102 h 267"/>
                <a:gd name="T26" fmla="*/ 345 w 1261"/>
                <a:gd name="T27" fmla="*/ 119 h 267"/>
                <a:gd name="T28" fmla="*/ 370 w 1261"/>
                <a:gd name="T29" fmla="*/ 134 h 267"/>
                <a:gd name="T30" fmla="*/ 394 w 1261"/>
                <a:gd name="T31" fmla="*/ 151 h 267"/>
                <a:gd name="T32" fmla="*/ 420 w 1261"/>
                <a:gd name="T33" fmla="*/ 167 h 267"/>
                <a:gd name="T34" fmla="*/ 446 w 1261"/>
                <a:gd name="T35" fmla="*/ 186 h 267"/>
                <a:gd name="T36" fmla="*/ 472 w 1261"/>
                <a:gd name="T37" fmla="*/ 202 h 267"/>
                <a:gd name="T38" fmla="*/ 497 w 1261"/>
                <a:gd name="T39" fmla="*/ 217 h 267"/>
                <a:gd name="T40" fmla="*/ 523 w 1261"/>
                <a:gd name="T41" fmla="*/ 232 h 267"/>
                <a:gd name="T42" fmla="*/ 547 w 1261"/>
                <a:gd name="T43" fmla="*/ 246 h 267"/>
                <a:gd name="T44" fmla="*/ 573 w 1261"/>
                <a:gd name="T45" fmla="*/ 257 h 267"/>
                <a:gd name="T46" fmla="*/ 599 w 1261"/>
                <a:gd name="T47" fmla="*/ 264 h 267"/>
                <a:gd name="T48" fmla="*/ 624 w 1261"/>
                <a:gd name="T49" fmla="*/ 267 h 267"/>
                <a:gd name="T50" fmla="*/ 650 w 1261"/>
                <a:gd name="T51" fmla="*/ 266 h 267"/>
                <a:gd name="T52" fmla="*/ 676 w 1261"/>
                <a:gd name="T53" fmla="*/ 260 h 267"/>
                <a:gd name="T54" fmla="*/ 700 w 1261"/>
                <a:gd name="T55" fmla="*/ 251 h 267"/>
                <a:gd name="T56" fmla="*/ 726 w 1261"/>
                <a:gd name="T57" fmla="*/ 240 h 267"/>
                <a:gd name="T58" fmla="*/ 752 w 1261"/>
                <a:gd name="T59" fmla="*/ 225 h 267"/>
                <a:gd name="T60" fmla="*/ 777 w 1261"/>
                <a:gd name="T61" fmla="*/ 210 h 267"/>
                <a:gd name="T62" fmla="*/ 803 w 1261"/>
                <a:gd name="T63" fmla="*/ 193 h 267"/>
                <a:gd name="T64" fmla="*/ 827 w 1261"/>
                <a:gd name="T65" fmla="*/ 176 h 267"/>
                <a:gd name="T66" fmla="*/ 853 w 1261"/>
                <a:gd name="T67" fmla="*/ 160 h 267"/>
                <a:gd name="T68" fmla="*/ 879 w 1261"/>
                <a:gd name="T69" fmla="*/ 143 h 267"/>
                <a:gd name="T70" fmla="*/ 904 w 1261"/>
                <a:gd name="T71" fmla="*/ 127 h 267"/>
                <a:gd name="T72" fmla="*/ 930 w 1261"/>
                <a:gd name="T73" fmla="*/ 110 h 267"/>
                <a:gd name="T74" fmla="*/ 956 w 1261"/>
                <a:gd name="T75" fmla="*/ 95 h 267"/>
                <a:gd name="T76" fmla="*/ 980 w 1261"/>
                <a:gd name="T77" fmla="*/ 81 h 267"/>
                <a:gd name="T78" fmla="*/ 1006 w 1261"/>
                <a:gd name="T79" fmla="*/ 68 h 267"/>
                <a:gd name="T80" fmla="*/ 1031 w 1261"/>
                <a:gd name="T81" fmla="*/ 56 h 267"/>
                <a:gd name="T82" fmla="*/ 1057 w 1261"/>
                <a:gd name="T83" fmla="*/ 45 h 267"/>
                <a:gd name="T84" fmla="*/ 1083 w 1261"/>
                <a:gd name="T85" fmla="*/ 34 h 267"/>
                <a:gd name="T86" fmla="*/ 1109 w 1261"/>
                <a:gd name="T87" fmla="*/ 25 h 267"/>
                <a:gd name="T88" fmla="*/ 1134 w 1261"/>
                <a:gd name="T89" fmla="*/ 18 h 267"/>
                <a:gd name="T90" fmla="*/ 1159 w 1261"/>
                <a:gd name="T91" fmla="*/ 12 h 267"/>
                <a:gd name="T92" fmla="*/ 1184 w 1261"/>
                <a:gd name="T93" fmla="*/ 7 h 267"/>
                <a:gd name="T94" fmla="*/ 1210 w 1261"/>
                <a:gd name="T95" fmla="*/ 3 h 267"/>
                <a:gd name="T96" fmla="*/ 1236 w 1261"/>
                <a:gd name="T97" fmla="*/ 1 h 267"/>
                <a:gd name="T98" fmla="*/ 1261 w 1261"/>
                <a:gd name="T99" fmla="*/ 0 h 2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61"/>
                <a:gd name="T151" fmla="*/ 0 h 267"/>
                <a:gd name="T152" fmla="*/ 1261 w 1261"/>
                <a:gd name="T153" fmla="*/ 267 h 26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61" h="267">
                  <a:moveTo>
                    <a:pt x="0" y="0"/>
                  </a:moveTo>
                  <a:lnTo>
                    <a:pt x="13" y="1"/>
                  </a:lnTo>
                  <a:lnTo>
                    <a:pt x="25" y="1"/>
                  </a:lnTo>
                  <a:lnTo>
                    <a:pt x="39" y="1"/>
                  </a:lnTo>
                  <a:lnTo>
                    <a:pt x="51" y="3"/>
                  </a:lnTo>
                  <a:lnTo>
                    <a:pt x="63" y="4"/>
                  </a:lnTo>
                  <a:lnTo>
                    <a:pt x="77" y="7"/>
                  </a:lnTo>
                  <a:lnTo>
                    <a:pt x="89" y="9"/>
                  </a:lnTo>
                  <a:lnTo>
                    <a:pt x="102" y="12"/>
                  </a:lnTo>
                  <a:lnTo>
                    <a:pt x="115" y="15"/>
                  </a:lnTo>
                  <a:lnTo>
                    <a:pt x="127" y="18"/>
                  </a:lnTo>
                  <a:lnTo>
                    <a:pt x="140" y="21"/>
                  </a:lnTo>
                  <a:lnTo>
                    <a:pt x="152" y="25"/>
                  </a:lnTo>
                  <a:lnTo>
                    <a:pt x="166" y="30"/>
                  </a:lnTo>
                  <a:lnTo>
                    <a:pt x="178" y="34"/>
                  </a:lnTo>
                  <a:lnTo>
                    <a:pt x="192" y="39"/>
                  </a:lnTo>
                  <a:lnTo>
                    <a:pt x="204" y="45"/>
                  </a:lnTo>
                  <a:lnTo>
                    <a:pt x="216" y="49"/>
                  </a:lnTo>
                  <a:lnTo>
                    <a:pt x="230" y="56"/>
                  </a:lnTo>
                  <a:lnTo>
                    <a:pt x="242" y="62"/>
                  </a:lnTo>
                  <a:lnTo>
                    <a:pt x="255" y="68"/>
                  </a:lnTo>
                  <a:lnTo>
                    <a:pt x="267" y="74"/>
                  </a:lnTo>
                  <a:lnTo>
                    <a:pt x="281" y="81"/>
                  </a:lnTo>
                  <a:lnTo>
                    <a:pt x="293" y="89"/>
                  </a:lnTo>
                  <a:lnTo>
                    <a:pt x="305" y="95"/>
                  </a:lnTo>
                  <a:lnTo>
                    <a:pt x="319" y="102"/>
                  </a:lnTo>
                  <a:lnTo>
                    <a:pt x="331" y="110"/>
                  </a:lnTo>
                  <a:lnTo>
                    <a:pt x="345" y="119"/>
                  </a:lnTo>
                  <a:lnTo>
                    <a:pt x="357" y="127"/>
                  </a:lnTo>
                  <a:lnTo>
                    <a:pt x="370" y="134"/>
                  </a:lnTo>
                  <a:lnTo>
                    <a:pt x="382" y="143"/>
                  </a:lnTo>
                  <a:lnTo>
                    <a:pt x="394" y="151"/>
                  </a:lnTo>
                  <a:lnTo>
                    <a:pt x="408" y="160"/>
                  </a:lnTo>
                  <a:lnTo>
                    <a:pt x="420" y="167"/>
                  </a:lnTo>
                  <a:lnTo>
                    <a:pt x="434" y="176"/>
                  </a:lnTo>
                  <a:lnTo>
                    <a:pt x="446" y="186"/>
                  </a:lnTo>
                  <a:lnTo>
                    <a:pt x="458" y="193"/>
                  </a:lnTo>
                  <a:lnTo>
                    <a:pt x="472" y="202"/>
                  </a:lnTo>
                  <a:lnTo>
                    <a:pt x="484" y="210"/>
                  </a:lnTo>
                  <a:lnTo>
                    <a:pt x="497" y="217"/>
                  </a:lnTo>
                  <a:lnTo>
                    <a:pt x="509" y="225"/>
                  </a:lnTo>
                  <a:lnTo>
                    <a:pt x="523" y="232"/>
                  </a:lnTo>
                  <a:lnTo>
                    <a:pt x="535" y="240"/>
                  </a:lnTo>
                  <a:lnTo>
                    <a:pt x="547" y="246"/>
                  </a:lnTo>
                  <a:lnTo>
                    <a:pt x="561" y="251"/>
                  </a:lnTo>
                  <a:lnTo>
                    <a:pt x="573" y="257"/>
                  </a:lnTo>
                  <a:lnTo>
                    <a:pt x="587" y="260"/>
                  </a:lnTo>
                  <a:lnTo>
                    <a:pt x="599" y="264"/>
                  </a:lnTo>
                  <a:lnTo>
                    <a:pt x="611" y="266"/>
                  </a:lnTo>
                  <a:lnTo>
                    <a:pt x="624" y="267"/>
                  </a:lnTo>
                  <a:lnTo>
                    <a:pt x="637" y="267"/>
                  </a:lnTo>
                  <a:lnTo>
                    <a:pt x="650" y="266"/>
                  </a:lnTo>
                  <a:lnTo>
                    <a:pt x="662" y="264"/>
                  </a:lnTo>
                  <a:lnTo>
                    <a:pt x="676" y="260"/>
                  </a:lnTo>
                  <a:lnTo>
                    <a:pt x="688" y="257"/>
                  </a:lnTo>
                  <a:lnTo>
                    <a:pt x="700" y="251"/>
                  </a:lnTo>
                  <a:lnTo>
                    <a:pt x="714" y="246"/>
                  </a:lnTo>
                  <a:lnTo>
                    <a:pt x="726" y="240"/>
                  </a:lnTo>
                  <a:lnTo>
                    <a:pt x="739" y="232"/>
                  </a:lnTo>
                  <a:lnTo>
                    <a:pt x="752" y="225"/>
                  </a:lnTo>
                  <a:lnTo>
                    <a:pt x="764" y="217"/>
                  </a:lnTo>
                  <a:lnTo>
                    <a:pt x="777" y="210"/>
                  </a:lnTo>
                  <a:lnTo>
                    <a:pt x="789" y="202"/>
                  </a:lnTo>
                  <a:lnTo>
                    <a:pt x="803" y="193"/>
                  </a:lnTo>
                  <a:lnTo>
                    <a:pt x="815" y="186"/>
                  </a:lnTo>
                  <a:lnTo>
                    <a:pt x="827" y="176"/>
                  </a:lnTo>
                  <a:lnTo>
                    <a:pt x="841" y="167"/>
                  </a:lnTo>
                  <a:lnTo>
                    <a:pt x="853" y="160"/>
                  </a:lnTo>
                  <a:lnTo>
                    <a:pt x="866" y="151"/>
                  </a:lnTo>
                  <a:lnTo>
                    <a:pt x="879" y="143"/>
                  </a:lnTo>
                  <a:lnTo>
                    <a:pt x="892" y="134"/>
                  </a:lnTo>
                  <a:lnTo>
                    <a:pt x="904" y="127"/>
                  </a:lnTo>
                  <a:lnTo>
                    <a:pt x="916" y="119"/>
                  </a:lnTo>
                  <a:lnTo>
                    <a:pt x="930" y="110"/>
                  </a:lnTo>
                  <a:lnTo>
                    <a:pt x="942" y="102"/>
                  </a:lnTo>
                  <a:lnTo>
                    <a:pt x="956" y="95"/>
                  </a:lnTo>
                  <a:lnTo>
                    <a:pt x="968" y="89"/>
                  </a:lnTo>
                  <a:lnTo>
                    <a:pt x="980" y="81"/>
                  </a:lnTo>
                  <a:lnTo>
                    <a:pt x="994" y="74"/>
                  </a:lnTo>
                  <a:lnTo>
                    <a:pt x="1006" y="68"/>
                  </a:lnTo>
                  <a:lnTo>
                    <a:pt x="1019" y="62"/>
                  </a:lnTo>
                  <a:lnTo>
                    <a:pt x="1031" y="56"/>
                  </a:lnTo>
                  <a:lnTo>
                    <a:pt x="1045" y="49"/>
                  </a:lnTo>
                  <a:lnTo>
                    <a:pt x="1057" y="45"/>
                  </a:lnTo>
                  <a:lnTo>
                    <a:pt x="1069" y="39"/>
                  </a:lnTo>
                  <a:lnTo>
                    <a:pt x="1083" y="34"/>
                  </a:lnTo>
                  <a:lnTo>
                    <a:pt x="1095" y="30"/>
                  </a:lnTo>
                  <a:lnTo>
                    <a:pt x="1109" y="25"/>
                  </a:lnTo>
                  <a:lnTo>
                    <a:pt x="1121" y="21"/>
                  </a:lnTo>
                  <a:lnTo>
                    <a:pt x="1134" y="18"/>
                  </a:lnTo>
                  <a:lnTo>
                    <a:pt x="1146" y="15"/>
                  </a:lnTo>
                  <a:lnTo>
                    <a:pt x="1159" y="12"/>
                  </a:lnTo>
                  <a:lnTo>
                    <a:pt x="1172" y="9"/>
                  </a:lnTo>
                  <a:lnTo>
                    <a:pt x="1184" y="7"/>
                  </a:lnTo>
                  <a:lnTo>
                    <a:pt x="1198" y="4"/>
                  </a:lnTo>
                  <a:lnTo>
                    <a:pt x="1210" y="3"/>
                  </a:lnTo>
                  <a:lnTo>
                    <a:pt x="1222" y="1"/>
                  </a:lnTo>
                  <a:lnTo>
                    <a:pt x="1236" y="1"/>
                  </a:lnTo>
                  <a:lnTo>
                    <a:pt x="1248" y="1"/>
                  </a:lnTo>
                  <a:lnTo>
                    <a:pt x="1261" y="0"/>
                  </a:lnTo>
                </a:path>
              </a:pathLst>
            </a:custGeom>
            <a:noFill/>
            <a:ln w="26988">
              <a:solidFill>
                <a:srgbClr val="FF0000"/>
              </a:solidFill>
              <a:round/>
              <a:headEnd/>
              <a:tailEnd/>
            </a:ln>
          </p:spPr>
          <p:txBody>
            <a:bodyPr/>
            <a:lstStyle/>
            <a:p>
              <a:endParaRPr lang="en-US">
                <a:solidFill>
                  <a:srgbClr val="000000"/>
                </a:solidFill>
              </a:endParaRPr>
            </a:p>
          </p:txBody>
        </p:sp>
        <p:sp>
          <p:nvSpPr>
            <p:cNvPr id="4112" name="Freeform 4"/>
            <p:cNvSpPr>
              <a:spLocks/>
            </p:cNvSpPr>
            <p:nvPr/>
          </p:nvSpPr>
          <p:spPr bwMode="auto">
            <a:xfrm>
              <a:off x="2578" y="2087"/>
              <a:ext cx="1261" cy="267"/>
            </a:xfrm>
            <a:custGeom>
              <a:avLst/>
              <a:gdLst>
                <a:gd name="T0" fmla="*/ 13 w 1261"/>
                <a:gd name="T1" fmla="*/ 267 h 267"/>
                <a:gd name="T2" fmla="*/ 39 w 1261"/>
                <a:gd name="T3" fmla="*/ 266 h 267"/>
                <a:gd name="T4" fmla="*/ 63 w 1261"/>
                <a:gd name="T5" fmla="*/ 263 h 267"/>
                <a:gd name="T6" fmla="*/ 89 w 1261"/>
                <a:gd name="T7" fmla="*/ 258 h 267"/>
                <a:gd name="T8" fmla="*/ 115 w 1261"/>
                <a:gd name="T9" fmla="*/ 254 h 267"/>
                <a:gd name="T10" fmla="*/ 140 w 1261"/>
                <a:gd name="T11" fmla="*/ 246 h 267"/>
                <a:gd name="T12" fmla="*/ 166 w 1261"/>
                <a:gd name="T13" fmla="*/ 239 h 267"/>
                <a:gd name="T14" fmla="*/ 192 w 1261"/>
                <a:gd name="T15" fmla="*/ 228 h 267"/>
                <a:gd name="T16" fmla="*/ 216 w 1261"/>
                <a:gd name="T17" fmla="*/ 217 h 267"/>
                <a:gd name="T18" fmla="*/ 242 w 1261"/>
                <a:gd name="T19" fmla="*/ 205 h 267"/>
                <a:gd name="T20" fmla="*/ 267 w 1261"/>
                <a:gd name="T21" fmla="*/ 193 h 267"/>
                <a:gd name="T22" fmla="*/ 293 w 1261"/>
                <a:gd name="T23" fmla="*/ 180 h 267"/>
                <a:gd name="T24" fmla="*/ 319 w 1261"/>
                <a:gd name="T25" fmla="*/ 165 h 267"/>
                <a:gd name="T26" fmla="*/ 345 w 1261"/>
                <a:gd name="T27" fmla="*/ 149 h 267"/>
                <a:gd name="T28" fmla="*/ 370 w 1261"/>
                <a:gd name="T29" fmla="*/ 133 h 267"/>
                <a:gd name="T30" fmla="*/ 394 w 1261"/>
                <a:gd name="T31" fmla="*/ 116 h 267"/>
                <a:gd name="T32" fmla="*/ 420 w 1261"/>
                <a:gd name="T33" fmla="*/ 99 h 267"/>
                <a:gd name="T34" fmla="*/ 446 w 1261"/>
                <a:gd name="T35" fmla="*/ 83 h 267"/>
                <a:gd name="T36" fmla="*/ 472 w 1261"/>
                <a:gd name="T37" fmla="*/ 66 h 267"/>
                <a:gd name="T38" fmla="*/ 497 w 1261"/>
                <a:gd name="T39" fmla="*/ 50 h 267"/>
                <a:gd name="T40" fmla="*/ 523 w 1261"/>
                <a:gd name="T41" fmla="*/ 34 h 267"/>
                <a:gd name="T42" fmla="*/ 547 w 1261"/>
                <a:gd name="T43" fmla="*/ 21 h 267"/>
                <a:gd name="T44" fmla="*/ 573 w 1261"/>
                <a:gd name="T45" fmla="*/ 12 h 267"/>
                <a:gd name="T46" fmla="*/ 599 w 1261"/>
                <a:gd name="T47" fmla="*/ 4 h 267"/>
                <a:gd name="T48" fmla="*/ 624 w 1261"/>
                <a:gd name="T49" fmla="*/ 0 h 267"/>
                <a:gd name="T50" fmla="*/ 650 w 1261"/>
                <a:gd name="T51" fmla="*/ 1 h 267"/>
                <a:gd name="T52" fmla="*/ 676 w 1261"/>
                <a:gd name="T53" fmla="*/ 7 h 267"/>
                <a:gd name="T54" fmla="*/ 700 w 1261"/>
                <a:gd name="T55" fmla="*/ 16 h 267"/>
                <a:gd name="T56" fmla="*/ 726 w 1261"/>
                <a:gd name="T57" fmla="*/ 28 h 267"/>
                <a:gd name="T58" fmla="*/ 752 w 1261"/>
                <a:gd name="T59" fmla="*/ 42 h 267"/>
                <a:gd name="T60" fmla="*/ 777 w 1261"/>
                <a:gd name="T61" fmla="*/ 57 h 267"/>
                <a:gd name="T62" fmla="*/ 803 w 1261"/>
                <a:gd name="T63" fmla="*/ 74 h 267"/>
                <a:gd name="T64" fmla="*/ 827 w 1261"/>
                <a:gd name="T65" fmla="*/ 90 h 267"/>
                <a:gd name="T66" fmla="*/ 853 w 1261"/>
                <a:gd name="T67" fmla="*/ 107 h 267"/>
                <a:gd name="T68" fmla="*/ 879 w 1261"/>
                <a:gd name="T69" fmla="*/ 125 h 267"/>
                <a:gd name="T70" fmla="*/ 904 w 1261"/>
                <a:gd name="T71" fmla="*/ 140 h 267"/>
                <a:gd name="T72" fmla="*/ 930 w 1261"/>
                <a:gd name="T73" fmla="*/ 157 h 267"/>
                <a:gd name="T74" fmla="*/ 956 w 1261"/>
                <a:gd name="T75" fmla="*/ 172 h 267"/>
                <a:gd name="T76" fmla="*/ 980 w 1261"/>
                <a:gd name="T77" fmla="*/ 186 h 267"/>
                <a:gd name="T78" fmla="*/ 1006 w 1261"/>
                <a:gd name="T79" fmla="*/ 199 h 267"/>
                <a:gd name="T80" fmla="*/ 1031 w 1261"/>
                <a:gd name="T81" fmla="*/ 211 h 267"/>
                <a:gd name="T82" fmla="*/ 1057 w 1261"/>
                <a:gd name="T83" fmla="*/ 223 h 267"/>
                <a:gd name="T84" fmla="*/ 1083 w 1261"/>
                <a:gd name="T85" fmla="*/ 233 h 267"/>
                <a:gd name="T86" fmla="*/ 1109 w 1261"/>
                <a:gd name="T87" fmla="*/ 242 h 267"/>
                <a:gd name="T88" fmla="*/ 1134 w 1261"/>
                <a:gd name="T89" fmla="*/ 249 h 267"/>
                <a:gd name="T90" fmla="*/ 1159 w 1261"/>
                <a:gd name="T91" fmla="*/ 255 h 267"/>
                <a:gd name="T92" fmla="*/ 1184 w 1261"/>
                <a:gd name="T93" fmla="*/ 261 h 267"/>
                <a:gd name="T94" fmla="*/ 1210 w 1261"/>
                <a:gd name="T95" fmla="*/ 264 h 267"/>
                <a:gd name="T96" fmla="*/ 1236 w 1261"/>
                <a:gd name="T97" fmla="*/ 266 h 267"/>
                <a:gd name="T98" fmla="*/ 1261 w 1261"/>
                <a:gd name="T99" fmla="*/ 267 h 2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61"/>
                <a:gd name="T151" fmla="*/ 0 h 267"/>
                <a:gd name="T152" fmla="*/ 1261 w 1261"/>
                <a:gd name="T153" fmla="*/ 267 h 26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61" h="267">
                  <a:moveTo>
                    <a:pt x="0" y="267"/>
                  </a:moveTo>
                  <a:lnTo>
                    <a:pt x="13" y="267"/>
                  </a:lnTo>
                  <a:lnTo>
                    <a:pt x="25" y="266"/>
                  </a:lnTo>
                  <a:lnTo>
                    <a:pt x="39" y="266"/>
                  </a:lnTo>
                  <a:lnTo>
                    <a:pt x="51" y="264"/>
                  </a:lnTo>
                  <a:lnTo>
                    <a:pt x="63" y="263"/>
                  </a:lnTo>
                  <a:lnTo>
                    <a:pt x="77" y="261"/>
                  </a:lnTo>
                  <a:lnTo>
                    <a:pt x="89" y="258"/>
                  </a:lnTo>
                  <a:lnTo>
                    <a:pt x="102" y="255"/>
                  </a:lnTo>
                  <a:lnTo>
                    <a:pt x="115" y="254"/>
                  </a:lnTo>
                  <a:lnTo>
                    <a:pt x="127" y="249"/>
                  </a:lnTo>
                  <a:lnTo>
                    <a:pt x="140" y="246"/>
                  </a:lnTo>
                  <a:lnTo>
                    <a:pt x="152" y="242"/>
                  </a:lnTo>
                  <a:lnTo>
                    <a:pt x="166" y="239"/>
                  </a:lnTo>
                  <a:lnTo>
                    <a:pt x="178" y="233"/>
                  </a:lnTo>
                  <a:lnTo>
                    <a:pt x="192" y="228"/>
                  </a:lnTo>
                  <a:lnTo>
                    <a:pt x="204" y="223"/>
                  </a:lnTo>
                  <a:lnTo>
                    <a:pt x="216" y="217"/>
                  </a:lnTo>
                  <a:lnTo>
                    <a:pt x="230" y="211"/>
                  </a:lnTo>
                  <a:lnTo>
                    <a:pt x="242" y="205"/>
                  </a:lnTo>
                  <a:lnTo>
                    <a:pt x="255" y="199"/>
                  </a:lnTo>
                  <a:lnTo>
                    <a:pt x="267" y="193"/>
                  </a:lnTo>
                  <a:lnTo>
                    <a:pt x="281" y="186"/>
                  </a:lnTo>
                  <a:lnTo>
                    <a:pt x="293" y="180"/>
                  </a:lnTo>
                  <a:lnTo>
                    <a:pt x="305" y="172"/>
                  </a:lnTo>
                  <a:lnTo>
                    <a:pt x="319" y="165"/>
                  </a:lnTo>
                  <a:lnTo>
                    <a:pt x="331" y="157"/>
                  </a:lnTo>
                  <a:lnTo>
                    <a:pt x="345" y="149"/>
                  </a:lnTo>
                  <a:lnTo>
                    <a:pt x="357" y="140"/>
                  </a:lnTo>
                  <a:lnTo>
                    <a:pt x="370" y="133"/>
                  </a:lnTo>
                  <a:lnTo>
                    <a:pt x="382" y="125"/>
                  </a:lnTo>
                  <a:lnTo>
                    <a:pt x="394" y="116"/>
                  </a:lnTo>
                  <a:lnTo>
                    <a:pt x="408" y="107"/>
                  </a:lnTo>
                  <a:lnTo>
                    <a:pt x="420" y="99"/>
                  </a:lnTo>
                  <a:lnTo>
                    <a:pt x="434" y="90"/>
                  </a:lnTo>
                  <a:lnTo>
                    <a:pt x="446" y="83"/>
                  </a:lnTo>
                  <a:lnTo>
                    <a:pt x="458" y="74"/>
                  </a:lnTo>
                  <a:lnTo>
                    <a:pt x="472" y="66"/>
                  </a:lnTo>
                  <a:lnTo>
                    <a:pt x="484" y="57"/>
                  </a:lnTo>
                  <a:lnTo>
                    <a:pt x="497" y="50"/>
                  </a:lnTo>
                  <a:lnTo>
                    <a:pt x="509" y="42"/>
                  </a:lnTo>
                  <a:lnTo>
                    <a:pt x="523" y="34"/>
                  </a:lnTo>
                  <a:lnTo>
                    <a:pt x="535" y="28"/>
                  </a:lnTo>
                  <a:lnTo>
                    <a:pt x="547" y="21"/>
                  </a:lnTo>
                  <a:lnTo>
                    <a:pt x="561" y="16"/>
                  </a:lnTo>
                  <a:lnTo>
                    <a:pt x="573" y="12"/>
                  </a:lnTo>
                  <a:lnTo>
                    <a:pt x="587" y="7"/>
                  </a:lnTo>
                  <a:lnTo>
                    <a:pt x="599" y="4"/>
                  </a:lnTo>
                  <a:lnTo>
                    <a:pt x="611" y="1"/>
                  </a:lnTo>
                  <a:lnTo>
                    <a:pt x="624" y="0"/>
                  </a:lnTo>
                  <a:lnTo>
                    <a:pt x="637" y="0"/>
                  </a:lnTo>
                  <a:lnTo>
                    <a:pt x="650" y="1"/>
                  </a:lnTo>
                  <a:lnTo>
                    <a:pt x="662" y="4"/>
                  </a:lnTo>
                  <a:lnTo>
                    <a:pt x="676" y="7"/>
                  </a:lnTo>
                  <a:lnTo>
                    <a:pt x="688" y="12"/>
                  </a:lnTo>
                  <a:lnTo>
                    <a:pt x="700" y="16"/>
                  </a:lnTo>
                  <a:lnTo>
                    <a:pt x="714" y="21"/>
                  </a:lnTo>
                  <a:lnTo>
                    <a:pt x="726" y="28"/>
                  </a:lnTo>
                  <a:lnTo>
                    <a:pt x="739" y="34"/>
                  </a:lnTo>
                  <a:lnTo>
                    <a:pt x="752" y="42"/>
                  </a:lnTo>
                  <a:lnTo>
                    <a:pt x="764" y="50"/>
                  </a:lnTo>
                  <a:lnTo>
                    <a:pt x="777" y="57"/>
                  </a:lnTo>
                  <a:lnTo>
                    <a:pt x="789" y="66"/>
                  </a:lnTo>
                  <a:lnTo>
                    <a:pt x="803" y="74"/>
                  </a:lnTo>
                  <a:lnTo>
                    <a:pt x="815" y="83"/>
                  </a:lnTo>
                  <a:lnTo>
                    <a:pt x="827" y="90"/>
                  </a:lnTo>
                  <a:lnTo>
                    <a:pt x="841" y="99"/>
                  </a:lnTo>
                  <a:lnTo>
                    <a:pt x="853" y="107"/>
                  </a:lnTo>
                  <a:lnTo>
                    <a:pt x="866" y="116"/>
                  </a:lnTo>
                  <a:lnTo>
                    <a:pt x="879" y="125"/>
                  </a:lnTo>
                  <a:lnTo>
                    <a:pt x="892" y="133"/>
                  </a:lnTo>
                  <a:lnTo>
                    <a:pt x="904" y="140"/>
                  </a:lnTo>
                  <a:lnTo>
                    <a:pt x="916" y="149"/>
                  </a:lnTo>
                  <a:lnTo>
                    <a:pt x="930" y="157"/>
                  </a:lnTo>
                  <a:lnTo>
                    <a:pt x="942" y="165"/>
                  </a:lnTo>
                  <a:lnTo>
                    <a:pt x="956" y="172"/>
                  </a:lnTo>
                  <a:lnTo>
                    <a:pt x="968" y="180"/>
                  </a:lnTo>
                  <a:lnTo>
                    <a:pt x="980" y="186"/>
                  </a:lnTo>
                  <a:lnTo>
                    <a:pt x="994" y="193"/>
                  </a:lnTo>
                  <a:lnTo>
                    <a:pt x="1006" y="199"/>
                  </a:lnTo>
                  <a:lnTo>
                    <a:pt x="1019" y="205"/>
                  </a:lnTo>
                  <a:lnTo>
                    <a:pt x="1031" y="211"/>
                  </a:lnTo>
                  <a:lnTo>
                    <a:pt x="1045" y="217"/>
                  </a:lnTo>
                  <a:lnTo>
                    <a:pt x="1057" y="223"/>
                  </a:lnTo>
                  <a:lnTo>
                    <a:pt x="1069" y="228"/>
                  </a:lnTo>
                  <a:lnTo>
                    <a:pt x="1083" y="233"/>
                  </a:lnTo>
                  <a:lnTo>
                    <a:pt x="1095" y="239"/>
                  </a:lnTo>
                  <a:lnTo>
                    <a:pt x="1109" y="242"/>
                  </a:lnTo>
                  <a:lnTo>
                    <a:pt x="1121" y="246"/>
                  </a:lnTo>
                  <a:lnTo>
                    <a:pt x="1134" y="249"/>
                  </a:lnTo>
                  <a:lnTo>
                    <a:pt x="1146" y="254"/>
                  </a:lnTo>
                  <a:lnTo>
                    <a:pt x="1159" y="255"/>
                  </a:lnTo>
                  <a:lnTo>
                    <a:pt x="1172" y="258"/>
                  </a:lnTo>
                  <a:lnTo>
                    <a:pt x="1184" y="261"/>
                  </a:lnTo>
                  <a:lnTo>
                    <a:pt x="1198" y="263"/>
                  </a:lnTo>
                  <a:lnTo>
                    <a:pt x="1210" y="264"/>
                  </a:lnTo>
                  <a:lnTo>
                    <a:pt x="1222" y="266"/>
                  </a:lnTo>
                  <a:lnTo>
                    <a:pt x="1236" y="266"/>
                  </a:lnTo>
                  <a:lnTo>
                    <a:pt x="1248" y="267"/>
                  </a:lnTo>
                  <a:lnTo>
                    <a:pt x="1261" y="267"/>
                  </a:lnTo>
                </a:path>
              </a:pathLst>
            </a:custGeom>
            <a:noFill/>
            <a:ln w="26988">
              <a:solidFill>
                <a:srgbClr val="0000FF"/>
              </a:solidFill>
              <a:round/>
              <a:headEnd/>
              <a:tailEnd/>
            </a:ln>
          </p:spPr>
          <p:txBody>
            <a:bodyPr/>
            <a:lstStyle/>
            <a:p>
              <a:endParaRPr lang="en-US">
                <a:solidFill>
                  <a:srgbClr val="000000"/>
                </a:solidFill>
              </a:endParaRPr>
            </a:p>
          </p:txBody>
        </p:sp>
        <p:sp>
          <p:nvSpPr>
            <p:cNvPr id="4113" name="Line 5"/>
            <p:cNvSpPr>
              <a:spLocks noChangeShapeType="1"/>
            </p:cNvSpPr>
            <p:nvPr/>
          </p:nvSpPr>
          <p:spPr bwMode="auto">
            <a:xfrm>
              <a:off x="2522" y="1916"/>
              <a:ext cx="1506" cy="0"/>
            </a:xfrm>
            <a:prstGeom prst="line">
              <a:avLst/>
            </a:prstGeom>
            <a:noFill/>
            <a:ln w="25400">
              <a:solidFill>
                <a:schemeClr val="tx1"/>
              </a:solidFill>
              <a:round/>
              <a:headEnd/>
              <a:tailEnd type="triangle" w="med" len="med"/>
            </a:ln>
          </p:spPr>
          <p:txBody>
            <a:bodyPr wrap="none" anchor="ctr"/>
            <a:lstStyle/>
            <a:p>
              <a:endParaRPr lang="fr-FR"/>
            </a:p>
          </p:txBody>
        </p:sp>
        <p:sp>
          <p:nvSpPr>
            <p:cNvPr id="4114" name="Line 6"/>
            <p:cNvSpPr>
              <a:spLocks noChangeShapeType="1"/>
            </p:cNvSpPr>
            <p:nvPr/>
          </p:nvSpPr>
          <p:spPr bwMode="auto">
            <a:xfrm flipH="1" flipV="1">
              <a:off x="2582" y="1160"/>
              <a:ext cx="3" cy="1512"/>
            </a:xfrm>
            <a:prstGeom prst="line">
              <a:avLst/>
            </a:prstGeom>
            <a:noFill/>
            <a:ln w="25400">
              <a:solidFill>
                <a:schemeClr val="tx1"/>
              </a:solidFill>
              <a:round/>
              <a:headEnd/>
              <a:tailEnd type="triangle" w="med" len="med"/>
            </a:ln>
          </p:spPr>
          <p:txBody>
            <a:bodyPr wrap="none" anchor="ctr"/>
            <a:lstStyle/>
            <a:p>
              <a:endParaRPr lang="fr-FR"/>
            </a:p>
          </p:txBody>
        </p:sp>
        <p:sp>
          <p:nvSpPr>
            <p:cNvPr id="4115" name="Rectangle 7"/>
            <p:cNvSpPr>
              <a:spLocks noChangeArrowheads="1"/>
            </p:cNvSpPr>
            <p:nvPr/>
          </p:nvSpPr>
          <p:spPr bwMode="auto">
            <a:xfrm>
              <a:off x="2203" y="1119"/>
              <a:ext cx="379" cy="231"/>
            </a:xfrm>
            <a:prstGeom prst="rect">
              <a:avLst/>
            </a:prstGeom>
            <a:noFill/>
            <a:ln w="9525">
              <a:noFill/>
              <a:miter lim="800000"/>
              <a:headEnd/>
              <a:tailEnd/>
            </a:ln>
          </p:spPr>
          <p:txBody>
            <a:bodyPr wrap="none">
              <a:spAutoFit/>
            </a:bodyPr>
            <a:lstStyle/>
            <a:p>
              <a:pPr eaLnBrk="0" hangingPunct="0"/>
              <a:r>
                <a:rPr lang="en-US">
                  <a:solidFill>
                    <a:srgbClr val="000000"/>
                  </a:solidFill>
                  <a:sym typeface="Math1"/>
                </a:rPr>
                <a:t>E(</a:t>
              </a:r>
              <a:r>
                <a:rPr lang="en-US">
                  <a:solidFill>
                    <a:srgbClr val="FF00FF"/>
                  </a:solidFill>
                  <a:latin typeface="Symbol" pitchFamily="18" charset="2"/>
                  <a:sym typeface="Math1"/>
                </a:rPr>
                <a:t>d</a:t>
              </a:r>
              <a:r>
                <a:rPr lang="en-US">
                  <a:solidFill>
                    <a:srgbClr val="000000"/>
                  </a:solidFill>
                  <a:sym typeface="Math1"/>
                </a:rPr>
                <a:t>)</a:t>
              </a:r>
            </a:p>
          </p:txBody>
        </p:sp>
        <p:sp>
          <p:nvSpPr>
            <p:cNvPr id="4116" name="Rectangle 8"/>
            <p:cNvSpPr>
              <a:spLocks noChangeArrowheads="1"/>
            </p:cNvSpPr>
            <p:nvPr/>
          </p:nvSpPr>
          <p:spPr bwMode="auto">
            <a:xfrm>
              <a:off x="3909" y="1890"/>
              <a:ext cx="187" cy="231"/>
            </a:xfrm>
            <a:prstGeom prst="rect">
              <a:avLst/>
            </a:prstGeom>
            <a:noFill/>
            <a:ln w="9525">
              <a:noFill/>
              <a:miter lim="800000"/>
              <a:headEnd/>
              <a:tailEnd/>
            </a:ln>
          </p:spPr>
          <p:txBody>
            <a:bodyPr wrap="none">
              <a:spAutoFit/>
            </a:bodyPr>
            <a:lstStyle/>
            <a:p>
              <a:pPr eaLnBrk="0" hangingPunct="0"/>
              <a:r>
                <a:rPr lang="en-US">
                  <a:solidFill>
                    <a:srgbClr val="FF00FF"/>
                  </a:solidFill>
                  <a:latin typeface="Symbol" pitchFamily="18" charset="2"/>
                  <a:sym typeface="Math1"/>
                </a:rPr>
                <a:t>d</a:t>
              </a:r>
            </a:p>
          </p:txBody>
        </p:sp>
        <p:sp>
          <p:nvSpPr>
            <p:cNvPr id="4117" name="Rectangle 9"/>
            <p:cNvSpPr>
              <a:spLocks noChangeArrowheads="1"/>
            </p:cNvSpPr>
            <p:nvPr/>
          </p:nvSpPr>
          <p:spPr bwMode="auto">
            <a:xfrm>
              <a:off x="2890" y="2179"/>
              <a:ext cx="284" cy="245"/>
            </a:xfrm>
            <a:prstGeom prst="rect">
              <a:avLst/>
            </a:prstGeom>
            <a:noFill/>
            <a:ln w="9525">
              <a:noFill/>
              <a:miter lim="800000"/>
              <a:headEnd/>
              <a:tailEnd/>
            </a:ln>
          </p:spPr>
          <p:txBody>
            <a:bodyPr wrap="none">
              <a:spAutoFit/>
            </a:bodyPr>
            <a:lstStyle/>
            <a:p>
              <a:pPr eaLnBrk="0" hangingPunct="0"/>
              <a:r>
                <a:rPr lang="en-US">
                  <a:solidFill>
                    <a:srgbClr val="0000FF"/>
                  </a:solidFill>
                  <a:sym typeface="Math1"/>
                </a:rPr>
                <a:t>-E</a:t>
              </a:r>
              <a:r>
                <a:rPr lang="en-US" baseline="-25000">
                  <a:solidFill>
                    <a:srgbClr val="0000FF"/>
                  </a:solidFill>
                  <a:sym typeface="Math1"/>
                </a:rPr>
                <a:t>A</a:t>
              </a:r>
              <a:endParaRPr lang="en-US">
                <a:solidFill>
                  <a:srgbClr val="0000FF"/>
                </a:solidFill>
                <a:sym typeface="Math1"/>
              </a:endParaRPr>
            </a:p>
          </p:txBody>
        </p:sp>
        <p:sp>
          <p:nvSpPr>
            <p:cNvPr id="4118" name="Rectangle 10"/>
            <p:cNvSpPr>
              <a:spLocks noChangeArrowheads="1"/>
            </p:cNvSpPr>
            <p:nvPr/>
          </p:nvSpPr>
          <p:spPr bwMode="auto">
            <a:xfrm>
              <a:off x="2890" y="1433"/>
              <a:ext cx="315" cy="245"/>
            </a:xfrm>
            <a:prstGeom prst="rect">
              <a:avLst/>
            </a:prstGeom>
            <a:noFill/>
            <a:ln w="9525">
              <a:noFill/>
              <a:miter lim="800000"/>
              <a:headEnd/>
              <a:tailEnd/>
            </a:ln>
          </p:spPr>
          <p:txBody>
            <a:bodyPr wrap="none">
              <a:spAutoFit/>
            </a:bodyPr>
            <a:lstStyle/>
            <a:p>
              <a:pPr eaLnBrk="0" hangingPunct="0"/>
              <a:r>
                <a:rPr lang="en-US">
                  <a:solidFill>
                    <a:srgbClr val="FF0000"/>
                  </a:solidFill>
                  <a:sym typeface="Math1"/>
                </a:rPr>
                <a:t>+E</a:t>
              </a:r>
              <a:r>
                <a:rPr lang="en-US" baseline="-25000">
                  <a:solidFill>
                    <a:srgbClr val="FF0000"/>
                  </a:solidFill>
                  <a:sym typeface="Math1"/>
                </a:rPr>
                <a:t>A</a:t>
              </a:r>
            </a:p>
          </p:txBody>
        </p:sp>
        <p:sp>
          <p:nvSpPr>
            <p:cNvPr id="4119" name="Line 11"/>
            <p:cNvSpPr>
              <a:spLocks noChangeShapeType="1"/>
            </p:cNvSpPr>
            <p:nvPr/>
          </p:nvSpPr>
          <p:spPr bwMode="auto">
            <a:xfrm flipH="1">
              <a:off x="3830" y="1916"/>
              <a:ext cx="0" cy="41"/>
            </a:xfrm>
            <a:prstGeom prst="line">
              <a:avLst/>
            </a:prstGeom>
            <a:noFill/>
            <a:ln w="9525">
              <a:solidFill>
                <a:schemeClr val="tx1"/>
              </a:solidFill>
              <a:round/>
              <a:headEnd/>
              <a:tailEnd/>
            </a:ln>
          </p:spPr>
          <p:txBody>
            <a:bodyPr wrap="none" anchor="ctr"/>
            <a:lstStyle/>
            <a:p>
              <a:endParaRPr lang="fr-FR"/>
            </a:p>
          </p:txBody>
        </p:sp>
        <p:sp>
          <p:nvSpPr>
            <p:cNvPr id="4120" name="Rectangle 14"/>
            <p:cNvSpPr>
              <a:spLocks noChangeArrowheads="1"/>
            </p:cNvSpPr>
            <p:nvPr/>
          </p:nvSpPr>
          <p:spPr bwMode="auto">
            <a:xfrm>
              <a:off x="2290" y="1354"/>
              <a:ext cx="288" cy="231"/>
            </a:xfrm>
            <a:prstGeom prst="rect">
              <a:avLst/>
            </a:prstGeom>
            <a:noFill/>
            <a:ln w="9525">
              <a:noFill/>
              <a:miter lim="800000"/>
              <a:headEnd/>
              <a:tailEnd/>
            </a:ln>
          </p:spPr>
          <p:txBody>
            <a:bodyPr wrap="none">
              <a:spAutoFit/>
            </a:bodyPr>
            <a:lstStyle/>
            <a:p>
              <a:pPr eaLnBrk="0" hangingPunct="0"/>
              <a:r>
                <a:rPr lang="en-US">
                  <a:solidFill>
                    <a:srgbClr val="000000"/>
                  </a:solidFill>
                  <a:sym typeface="Math1"/>
                </a:rPr>
                <a:t>+</a:t>
              </a:r>
              <a:r>
                <a:rPr lang="en-US">
                  <a:solidFill>
                    <a:srgbClr val="000000"/>
                  </a:solidFill>
                  <a:latin typeface="Symbol" pitchFamily="18" charset="2"/>
                  <a:sym typeface="Math1"/>
                </a:rPr>
                <a:t>D</a:t>
              </a:r>
            </a:p>
          </p:txBody>
        </p:sp>
        <p:sp>
          <p:nvSpPr>
            <p:cNvPr id="4121" name="Rectangle 15"/>
            <p:cNvSpPr>
              <a:spLocks noChangeArrowheads="1"/>
            </p:cNvSpPr>
            <p:nvPr/>
          </p:nvSpPr>
          <p:spPr bwMode="auto">
            <a:xfrm>
              <a:off x="2322" y="2213"/>
              <a:ext cx="252" cy="231"/>
            </a:xfrm>
            <a:prstGeom prst="rect">
              <a:avLst/>
            </a:prstGeom>
            <a:noFill/>
            <a:ln w="9525">
              <a:noFill/>
              <a:miter lim="800000"/>
              <a:headEnd/>
              <a:tailEnd/>
            </a:ln>
          </p:spPr>
          <p:txBody>
            <a:bodyPr wrap="none">
              <a:spAutoFit/>
            </a:bodyPr>
            <a:lstStyle/>
            <a:p>
              <a:pPr eaLnBrk="0" hangingPunct="0"/>
              <a:r>
                <a:rPr lang="en-US">
                  <a:solidFill>
                    <a:srgbClr val="000000"/>
                  </a:solidFill>
                  <a:sym typeface="Math1"/>
                </a:rPr>
                <a:t>-</a:t>
              </a:r>
              <a:r>
                <a:rPr lang="en-US">
                  <a:solidFill>
                    <a:srgbClr val="000000"/>
                  </a:solidFill>
                  <a:latin typeface="Symbol" pitchFamily="18" charset="2"/>
                  <a:sym typeface="Math1"/>
                </a:rPr>
                <a:t>D</a:t>
              </a:r>
            </a:p>
          </p:txBody>
        </p:sp>
        <p:sp>
          <p:nvSpPr>
            <p:cNvPr id="4122" name="Rectangle 16"/>
            <p:cNvSpPr>
              <a:spLocks noChangeArrowheads="1"/>
            </p:cNvSpPr>
            <p:nvPr/>
          </p:nvSpPr>
          <p:spPr bwMode="auto">
            <a:xfrm>
              <a:off x="2382" y="1798"/>
              <a:ext cx="196" cy="231"/>
            </a:xfrm>
            <a:prstGeom prst="rect">
              <a:avLst/>
            </a:prstGeom>
            <a:noFill/>
            <a:ln w="9525">
              <a:noFill/>
              <a:miter lim="800000"/>
              <a:headEnd/>
              <a:tailEnd/>
            </a:ln>
          </p:spPr>
          <p:txBody>
            <a:bodyPr wrap="none">
              <a:spAutoFit/>
            </a:bodyPr>
            <a:lstStyle/>
            <a:p>
              <a:pPr eaLnBrk="0" hangingPunct="0"/>
              <a:r>
                <a:rPr lang="en-US">
                  <a:solidFill>
                    <a:srgbClr val="000000"/>
                  </a:solidFill>
                  <a:sym typeface="Math1"/>
                </a:rPr>
                <a:t>0</a:t>
              </a:r>
            </a:p>
          </p:txBody>
        </p:sp>
        <p:sp>
          <p:nvSpPr>
            <p:cNvPr id="4123" name="Line 17"/>
            <p:cNvSpPr>
              <a:spLocks noChangeShapeType="1"/>
            </p:cNvSpPr>
            <p:nvPr/>
          </p:nvSpPr>
          <p:spPr bwMode="auto">
            <a:xfrm>
              <a:off x="3205" y="1752"/>
              <a:ext cx="0" cy="335"/>
            </a:xfrm>
            <a:prstGeom prst="line">
              <a:avLst/>
            </a:prstGeom>
            <a:noFill/>
            <a:ln w="25400">
              <a:solidFill>
                <a:schemeClr val="tx1"/>
              </a:solidFill>
              <a:round/>
              <a:headEnd type="triangle" w="med" len="med"/>
              <a:tailEnd type="triangle" w="med" len="med"/>
            </a:ln>
          </p:spPr>
          <p:txBody>
            <a:bodyPr wrap="none" anchor="ctr"/>
            <a:lstStyle/>
            <a:p>
              <a:endParaRPr lang="fr-FR"/>
            </a:p>
          </p:txBody>
        </p:sp>
        <p:graphicFrame>
          <p:nvGraphicFramePr>
            <p:cNvPr id="4099" name="Object 3"/>
            <p:cNvGraphicFramePr>
              <a:graphicFrameLocks noChangeAspect="1"/>
            </p:cNvGraphicFramePr>
            <p:nvPr/>
          </p:nvGraphicFramePr>
          <p:xfrm>
            <a:off x="3254" y="1718"/>
            <a:ext cx="542" cy="182"/>
          </p:xfrm>
          <a:graphic>
            <a:graphicData uri="http://schemas.openxmlformats.org/presentationml/2006/ole">
              <p:oleObj spid="_x0000_s4099" name="Equation" r:id="rId6" imgW="1168200" imgH="393480" progId="">
                <p:embed/>
              </p:oleObj>
            </a:graphicData>
          </a:graphic>
        </p:graphicFrame>
      </p:grpSp>
      <p:graphicFrame>
        <p:nvGraphicFramePr>
          <p:cNvPr id="4100" name="Object 4"/>
          <p:cNvGraphicFramePr>
            <a:graphicFrameLocks noChangeAspect="1"/>
          </p:cNvGraphicFramePr>
          <p:nvPr/>
        </p:nvGraphicFramePr>
        <p:xfrm>
          <a:off x="6967538" y="3141663"/>
          <a:ext cx="258762" cy="222250"/>
        </p:xfrm>
        <a:graphic>
          <a:graphicData uri="http://schemas.openxmlformats.org/presentationml/2006/ole">
            <p:oleObj spid="_x0000_s4100" name="Equation" r:id="rId7" imgW="228402" imgH="177646" progId="">
              <p:embed/>
            </p:oleObj>
          </a:graphicData>
        </a:graphic>
      </p:graphicFrame>
      <p:sp>
        <p:nvSpPr>
          <p:cNvPr id="4109" name="Text Box 6"/>
          <p:cNvSpPr txBox="1">
            <a:spLocks noChangeArrowheads="1"/>
          </p:cNvSpPr>
          <p:nvPr/>
        </p:nvSpPr>
        <p:spPr bwMode="auto">
          <a:xfrm>
            <a:off x="4811713" y="1484313"/>
            <a:ext cx="2243137" cy="396875"/>
          </a:xfrm>
          <a:prstGeom prst="rect">
            <a:avLst/>
          </a:prstGeom>
          <a:noFill/>
          <a:ln w="9525">
            <a:noFill/>
            <a:miter lim="800000"/>
            <a:headEnd/>
            <a:tailEnd/>
          </a:ln>
        </p:spPr>
        <p:txBody>
          <a:bodyPr wrap="none">
            <a:spAutoFit/>
          </a:bodyPr>
          <a:lstStyle/>
          <a:p>
            <a:r>
              <a:rPr lang="en-US" sz="2000">
                <a:solidFill>
                  <a:srgbClr val="000000"/>
                </a:solidFill>
              </a:rPr>
              <a:t>Andreev spectrum</a:t>
            </a:r>
          </a:p>
        </p:txBody>
      </p:sp>
      <p:sp>
        <p:nvSpPr>
          <p:cNvPr id="4110" name="Rectangle 24"/>
          <p:cNvSpPr>
            <a:spLocks noChangeArrowheads="1"/>
          </p:cNvSpPr>
          <p:nvPr/>
        </p:nvSpPr>
        <p:spPr bwMode="auto">
          <a:xfrm>
            <a:off x="1763713" y="1555750"/>
            <a:ext cx="909637" cy="460375"/>
          </a:xfrm>
          <a:prstGeom prst="rect">
            <a:avLst/>
          </a:prstGeom>
          <a:noFill/>
          <a:ln w="9525">
            <a:noFill/>
            <a:miter lim="800000"/>
            <a:headEnd/>
            <a:tailEnd/>
          </a:ln>
        </p:spPr>
        <p:txBody>
          <a:bodyPr wrap="none">
            <a:spAutoFit/>
          </a:bodyPr>
          <a:lstStyle/>
          <a:p>
            <a:pPr eaLnBrk="0" hangingPunct="0"/>
            <a:r>
              <a:rPr lang="en-US" sz="2400">
                <a:solidFill>
                  <a:srgbClr val="0000FF"/>
                </a:solidFill>
                <a:latin typeface="Symbol" pitchFamily="18" charset="2"/>
              </a:rPr>
              <a:t>t  </a:t>
            </a:r>
            <a:r>
              <a:rPr lang="en-US" sz="2400">
                <a:solidFill>
                  <a:srgbClr val="0000FF"/>
                </a:solidFill>
              </a:rPr>
              <a:t>&lt; 1</a:t>
            </a:r>
          </a:p>
        </p:txBody>
      </p:sp>
      <p:sp>
        <p:nvSpPr>
          <p:cNvPr id="34" name="Text Box 21"/>
          <p:cNvSpPr txBox="1">
            <a:spLocks noChangeArrowheads="1"/>
          </p:cNvSpPr>
          <p:nvPr/>
        </p:nvSpPr>
        <p:spPr bwMode="auto">
          <a:xfrm>
            <a:off x="1281032" y="5742729"/>
            <a:ext cx="6107112" cy="830263"/>
          </a:xfrm>
          <a:prstGeom prst="rect">
            <a:avLst/>
          </a:prstGeom>
          <a:noFill/>
          <a:ln w="9525">
            <a:noFill/>
            <a:miter lim="800000"/>
            <a:headEnd/>
            <a:tailEnd/>
          </a:ln>
        </p:spPr>
        <p:txBody>
          <a:bodyPr wrap="none">
            <a:spAutoFit/>
          </a:bodyPr>
          <a:lstStyle/>
          <a:p>
            <a:pPr algn="ctr"/>
            <a:r>
              <a:rPr lang="en-US" sz="2400" dirty="0">
                <a:solidFill>
                  <a:srgbClr val="008000"/>
                </a:solidFill>
              </a:rPr>
              <a:t>Central prediction of the </a:t>
            </a:r>
            <a:r>
              <a:rPr lang="en-US" sz="2400" dirty="0" err="1">
                <a:solidFill>
                  <a:srgbClr val="008000"/>
                </a:solidFill>
              </a:rPr>
              <a:t>mesoscopic</a:t>
            </a:r>
            <a:r>
              <a:rPr lang="en-US" sz="2400" dirty="0">
                <a:solidFill>
                  <a:srgbClr val="008000"/>
                </a:solidFill>
              </a:rPr>
              <a:t> theory</a:t>
            </a:r>
          </a:p>
          <a:p>
            <a:pPr algn="ctr"/>
            <a:r>
              <a:rPr lang="en-US" sz="2400" dirty="0">
                <a:solidFill>
                  <a:srgbClr val="008000"/>
                </a:solidFill>
              </a:rPr>
              <a:t>of the Josephson effect</a:t>
            </a:r>
            <a:r>
              <a:rPr lang="en-US" sz="2400" dirty="0">
                <a:solidFill>
                  <a:srgbClr val="FF0000"/>
                </a:solidFill>
              </a:rPr>
              <a:t> </a:t>
            </a:r>
          </a:p>
        </p:txBody>
      </p:sp>
      <p:grpSp>
        <p:nvGrpSpPr>
          <p:cNvPr id="35" name="Group 75"/>
          <p:cNvGrpSpPr>
            <a:grpSpLocks/>
          </p:cNvGrpSpPr>
          <p:nvPr/>
        </p:nvGrpSpPr>
        <p:grpSpPr bwMode="auto">
          <a:xfrm>
            <a:off x="7496609" y="359622"/>
            <a:ext cx="1481137" cy="4340225"/>
            <a:chOff x="2468" y="947"/>
            <a:chExt cx="933" cy="2734"/>
          </a:xfrm>
        </p:grpSpPr>
        <p:grpSp>
          <p:nvGrpSpPr>
            <p:cNvPr id="36" name="Group 76"/>
            <p:cNvGrpSpPr>
              <a:grpSpLocks/>
            </p:cNvGrpSpPr>
            <p:nvPr/>
          </p:nvGrpSpPr>
          <p:grpSpPr bwMode="auto">
            <a:xfrm>
              <a:off x="2660" y="947"/>
              <a:ext cx="741" cy="659"/>
              <a:chOff x="4474" y="2618"/>
              <a:chExt cx="479" cy="333"/>
            </a:xfrm>
          </p:grpSpPr>
          <p:sp>
            <p:nvSpPr>
              <p:cNvPr id="49" name="Arc 77"/>
              <p:cNvSpPr>
                <a:spLocks/>
              </p:cNvSpPr>
              <p:nvPr/>
            </p:nvSpPr>
            <p:spPr bwMode="auto">
              <a:xfrm rot="5400000" flipV="1">
                <a:off x="4535" y="2577"/>
                <a:ext cx="313" cy="435"/>
              </a:xfrm>
              <a:custGeom>
                <a:avLst/>
                <a:gdLst>
                  <a:gd name="T0" fmla="*/ 0 w 21600"/>
                  <a:gd name="T1" fmla="*/ 0 h 17021"/>
                  <a:gd name="T2" fmla="*/ 0 w 21600"/>
                  <a:gd name="T3" fmla="*/ 0 h 17021"/>
                  <a:gd name="T4" fmla="*/ 0 w 21600"/>
                  <a:gd name="T5" fmla="*/ 0 h 17021"/>
                  <a:gd name="T6" fmla="*/ 0 60000 65536"/>
                  <a:gd name="T7" fmla="*/ 0 60000 65536"/>
                  <a:gd name="T8" fmla="*/ 0 60000 65536"/>
                  <a:gd name="T9" fmla="*/ 0 w 21600"/>
                  <a:gd name="T10" fmla="*/ 0 h 17021"/>
                  <a:gd name="T11" fmla="*/ 21600 w 21600"/>
                  <a:gd name="T12" fmla="*/ 17021 h 17021"/>
                </a:gdLst>
                <a:ahLst/>
                <a:cxnLst>
                  <a:cxn ang="T6">
                    <a:pos x="T0" y="T1"/>
                  </a:cxn>
                  <a:cxn ang="T7">
                    <a:pos x="T2" y="T3"/>
                  </a:cxn>
                  <a:cxn ang="T8">
                    <a:pos x="T4" y="T5"/>
                  </a:cxn>
                </a:cxnLst>
                <a:rect l="T9" t="T10" r="T11" b="T12"/>
                <a:pathLst>
                  <a:path w="21600" h="17021" fill="none" extrusionOk="0">
                    <a:moveTo>
                      <a:pt x="14978" y="0"/>
                    </a:moveTo>
                    <a:cubicBezTo>
                      <a:pt x="19209" y="4072"/>
                      <a:pt x="21600" y="9691"/>
                      <a:pt x="21600" y="15563"/>
                    </a:cubicBezTo>
                    <a:cubicBezTo>
                      <a:pt x="21600" y="16049"/>
                      <a:pt x="21583" y="16535"/>
                      <a:pt x="21550" y="17020"/>
                    </a:cubicBezTo>
                  </a:path>
                  <a:path w="21600" h="17021" stroke="0" extrusionOk="0">
                    <a:moveTo>
                      <a:pt x="14978" y="0"/>
                    </a:moveTo>
                    <a:cubicBezTo>
                      <a:pt x="19209" y="4072"/>
                      <a:pt x="21600" y="9691"/>
                      <a:pt x="21600" y="15563"/>
                    </a:cubicBezTo>
                    <a:cubicBezTo>
                      <a:pt x="21600" y="16049"/>
                      <a:pt x="21583" y="16535"/>
                      <a:pt x="21550" y="17020"/>
                    </a:cubicBezTo>
                    <a:lnTo>
                      <a:pt x="0" y="15563"/>
                    </a:lnTo>
                    <a:close/>
                  </a:path>
                </a:pathLst>
              </a:custGeom>
              <a:solidFill>
                <a:schemeClr val="bg1"/>
              </a:solidFill>
              <a:ln w="9525">
                <a:noFill/>
                <a:round/>
                <a:headEnd/>
                <a:tailEnd/>
              </a:ln>
            </p:spPr>
            <p:txBody>
              <a:bodyPr wrap="none" anchor="ctr"/>
              <a:lstStyle/>
              <a:p>
                <a:pPr algn="ctr"/>
                <a:endParaRPr lang="en-US">
                  <a:solidFill>
                    <a:srgbClr val="000000"/>
                  </a:solidFill>
                </a:endParaRPr>
              </a:p>
            </p:txBody>
          </p:sp>
          <p:sp>
            <p:nvSpPr>
              <p:cNvPr id="50" name="Rectangle 78"/>
              <p:cNvSpPr>
                <a:spLocks noChangeArrowheads="1"/>
              </p:cNvSpPr>
              <p:nvPr/>
            </p:nvSpPr>
            <p:spPr bwMode="auto">
              <a:xfrm flipV="1">
                <a:off x="4692" y="2622"/>
                <a:ext cx="261" cy="223"/>
              </a:xfrm>
              <a:prstGeom prst="rect">
                <a:avLst/>
              </a:prstGeom>
              <a:solidFill>
                <a:schemeClr val="bg1"/>
              </a:solidFill>
              <a:ln w="9525">
                <a:noFill/>
                <a:miter lim="800000"/>
                <a:headEnd/>
                <a:tailEnd/>
              </a:ln>
            </p:spPr>
            <p:txBody>
              <a:bodyPr wrap="none" anchor="ctr"/>
              <a:lstStyle/>
              <a:p>
                <a:pPr algn="ctr"/>
                <a:endParaRPr lang="en-US">
                  <a:solidFill>
                    <a:srgbClr val="000000"/>
                  </a:solidFill>
                </a:endParaRPr>
              </a:p>
            </p:txBody>
          </p:sp>
          <p:sp>
            <p:nvSpPr>
              <p:cNvPr id="51" name="Rectangle 79"/>
              <p:cNvSpPr>
                <a:spLocks noChangeArrowheads="1"/>
              </p:cNvSpPr>
              <p:nvPr/>
            </p:nvSpPr>
            <p:spPr bwMode="auto">
              <a:xfrm rot="18790953" flipV="1">
                <a:off x="4460" y="2739"/>
                <a:ext cx="286" cy="43"/>
              </a:xfrm>
              <a:prstGeom prst="rect">
                <a:avLst/>
              </a:prstGeom>
              <a:solidFill>
                <a:schemeClr val="bg1"/>
              </a:solidFill>
              <a:ln w="9525">
                <a:noFill/>
                <a:miter lim="800000"/>
                <a:headEnd/>
                <a:tailEnd/>
              </a:ln>
            </p:spPr>
            <p:txBody>
              <a:bodyPr wrap="none" anchor="ctr"/>
              <a:lstStyle/>
              <a:p>
                <a:pPr algn="ctr"/>
                <a:endParaRPr lang="en-US">
                  <a:solidFill>
                    <a:srgbClr val="000000"/>
                  </a:solidFill>
                </a:endParaRPr>
              </a:p>
            </p:txBody>
          </p:sp>
          <p:sp>
            <p:nvSpPr>
              <p:cNvPr id="52" name="Rectangle 80"/>
              <p:cNvSpPr>
                <a:spLocks noChangeArrowheads="1"/>
              </p:cNvSpPr>
              <p:nvPr/>
            </p:nvSpPr>
            <p:spPr bwMode="auto">
              <a:xfrm rot="18729598" flipV="1">
                <a:off x="4558" y="2693"/>
                <a:ext cx="201" cy="98"/>
              </a:xfrm>
              <a:prstGeom prst="rect">
                <a:avLst/>
              </a:prstGeom>
              <a:solidFill>
                <a:schemeClr val="bg1"/>
              </a:solidFill>
              <a:ln w="9525">
                <a:noFill/>
                <a:miter lim="800000"/>
                <a:headEnd/>
                <a:tailEnd/>
              </a:ln>
            </p:spPr>
            <p:txBody>
              <a:bodyPr wrap="none" anchor="ctr"/>
              <a:lstStyle/>
              <a:p>
                <a:pPr algn="ctr"/>
                <a:endParaRPr lang="en-US">
                  <a:solidFill>
                    <a:srgbClr val="000000"/>
                  </a:solidFill>
                </a:endParaRPr>
              </a:p>
            </p:txBody>
          </p:sp>
        </p:grpSp>
        <p:sp>
          <p:nvSpPr>
            <p:cNvPr id="37" name="Rectangle 81"/>
            <p:cNvSpPr>
              <a:spLocks noChangeArrowheads="1"/>
            </p:cNvSpPr>
            <p:nvPr/>
          </p:nvSpPr>
          <p:spPr bwMode="auto">
            <a:xfrm>
              <a:off x="2505" y="1138"/>
              <a:ext cx="212" cy="231"/>
            </a:xfrm>
            <a:prstGeom prst="rect">
              <a:avLst/>
            </a:prstGeom>
            <a:noFill/>
            <a:ln w="9525">
              <a:noFill/>
              <a:miter lim="800000"/>
              <a:headEnd/>
              <a:tailEnd/>
            </a:ln>
          </p:spPr>
          <p:txBody>
            <a:bodyPr wrap="none">
              <a:spAutoFit/>
            </a:bodyPr>
            <a:lstStyle/>
            <a:p>
              <a:pPr algn="ctr" eaLnBrk="0" hangingPunct="0"/>
              <a:r>
                <a:rPr lang="fr-FR">
                  <a:solidFill>
                    <a:srgbClr val="000000"/>
                  </a:solidFill>
                  <a:sym typeface="Math1"/>
                </a:rPr>
                <a:t>E</a:t>
              </a:r>
              <a:endParaRPr lang="fr-FR" sz="1600">
                <a:solidFill>
                  <a:srgbClr val="000000"/>
                </a:solidFill>
                <a:sym typeface="Math1"/>
              </a:endParaRPr>
            </a:p>
          </p:txBody>
        </p:sp>
        <p:sp>
          <p:nvSpPr>
            <p:cNvPr id="38" name="Line 82"/>
            <p:cNvSpPr>
              <a:spLocks noChangeShapeType="1"/>
            </p:cNvSpPr>
            <p:nvPr/>
          </p:nvSpPr>
          <p:spPr bwMode="auto">
            <a:xfrm>
              <a:off x="2722" y="1941"/>
              <a:ext cx="74" cy="0"/>
            </a:xfrm>
            <a:prstGeom prst="line">
              <a:avLst/>
            </a:prstGeom>
            <a:noFill/>
            <a:ln w="9525">
              <a:solidFill>
                <a:schemeClr val="tx1"/>
              </a:solidFill>
              <a:round/>
              <a:headEnd/>
              <a:tailEnd/>
            </a:ln>
          </p:spPr>
          <p:txBody>
            <a:bodyPr wrap="none" anchor="ctr"/>
            <a:lstStyle/>
            <a:p>
              <a:endParaRPr lang="fr-FR"/>
            </a:p>
          </p:txBody>
        </p:sp>
        <p:sp>
          <p:nvSpPr>
            <p:cNvPr id="39" name="Line 83"/>
            <p:cNvSpPr>
              <a:spLocks noChangeShapeType="1"/>
            </p:cNvSpPr>
            <p:nvPr/>
          </p:nvSpPr>
          <p:spPr bwMode="auto">
            <a:xfrm>
              <a:off x="2725" y="2828"/>
              <a:ext cx="74" cy="0"/>
            </a:xfrm>
            <a:prstGeom prst="line">
              <a:avLst/>
            </a:prstGeom>
            <a:noFill/>
            <a:ln w="9525">
              <a:solidFill>
                <a:schemeClr val="tx1"/>
              </a:solidFill>
              <a:round/>
              <a:headEnd/>
              <a:tailEnd/>
            </a:ln>
          </p:spPr>
          <p:txBody>
            <a:bodyPr wrap="none" anchor="ctr"/>
            <a:lstStyle/>
            <a:p>
              <a:endParaRPr lang="fr-FR"/>
            </a:p>
          </p:txBody>
        </p:sp>
        <p:sp>
          <p:nvSpPr>
            <p:cNvPr id="40" name="Line 84"/>
            <p:cNvSpPr>
              <a:spLocks noChangeShapeType="1"/>
            </p:cNvSpPr>
            <p:nvPr/>
          </p:nvSpPr>
          <p:spPr bwMode="auto">
            <a:xfrm>
              <a:off x="2722" y="2370"/>
              <a:ext cx="74" cy="0"/>
            </a:xfrm>
            <a:prstGeom prst="line">
              <a:avLst/>
            </a:prstGeom>
            <a:noFill/>
            <a:ln w="9525">
              <a:solidFill>
                <a:schemeClr val="tx1"/>
              </a:solidFill>
              <a:round/>
              <a:headEnd/>
              <a:tailEnd/>
            </a:ln>
          </p:spPr>
          <p:txBody>
            <a:bodyPr wrap="none" anchor="ctr"/>
            <a:lstStyle/>
            <a:p>
              <a:endParaRPr lang="fr-FR"/>
            </a:p>
          </p:txBody>
        </p:sp>
        <p:graphicFrame>
          <p:nvGraphicFramePr>
            <p:cNvPr id="41" name="Object 85"/>
            <p:cNvGraphicFramePr>
              <a:graphicFrameLocks noChangeAspect="1"/>
            </p:cNvGraphicFramePr>
            <p:nvPr/>
          </p:nvGraphicFramePr>
          <p:xfrm>
            <a:off x="2799" y="1220"/>
            <a:ext cx="326" cy="2350"/>
          </p:xfrm>
          <a:graphic>
            <a:graphicData uri="http://schemas.openxmlformats.org/presentationml/2006/ole">
              <p:oleObj spid="_x0000_s4101" name="Image bitmap" r:id="rId8" imgW="228571" imgH="1619476" progId="PBrush">
                <p:embed/>
              </p:oleObj>
            </a:graphicData>
          </a:graphic>
        </p:graphicFrame>
        <p:sp>
          <p:nvSpPr>
            <p:cNvPr id="42" name="Line 86"/>
            <p:cNvSpPr>
              <a:spLocks noChangeShapeType="1"/>
            </p:cNvSpPr>
            <p:nvPr/>
          </p:nvSpPr>
          <p:spPr bwMode="auto">
            <a:xfrm>
              <a:off x="2787" y="2101"/>
              <a:ext cx="529" cy="0"/>
            </a:xfrm>
            <a:prstGeom prst="line">
              <a:avLst/>
            </a:prstGeom>
            <a:noFill/>
            <a:ln w="38100">
              <a:solidFill>
                <a:schemeClr val="accent2"/>
              </a:solidFill>
              <a:round/>
              <a:headEnd/>
              <a:tailEnd/>
            </a:ln>
          </p:spPr>
          <p:txBody>
            <a:bodyPr wrap="none" anchor="ctr"/>
            <a:lstStyle/>
            <a:p>
              <a:endParaRPr lang="fr-FR"/>
            </a:p>
          </p:txBody>
        </p:sp>
        <p:sp>
          <p:nvSpPr>
            <p:cNvPr id="43" name="Line 87"/>
            <p:cNvSpPr>
              <a:spLocks noChangeShapeType="1"/>
            </p:cNvSpPr>
            <p:nvPr/>
          </p:nvSpPr>
          <p:spPr bwMode="auto">
            <a:xfrm>
              <a:off x="2787" y="2643"/>
              <a:ext cx="529" cy="0"/>
            </a:xfrm>
            <a:prstGeom prst="line">
              <a:avLst/>
            </a:prstGeom>
            <a:noFill/>
            <a:ln w="38100">
              <a:solidFill>
                <a:srgbClr val="FF0000"/>
              </a:solidFill>
              <a:round/>
              <a:headEnd/>
              <a:tailEnd/>
            </a:ln>
          </p:spPr>
          <p:txBody>
            <a:bodyPr wrap="none" anchor="ctr"/>
            <a:lstStyle/>
            <a:p>
              <a:endParaRPr lang="fr-FR"/>
            </a:p>
          </p:txBody>
        </p:sp>
        <p:sp>
          <p:nvSpPr>
            <p:cNvPr id="44" name="Line 88"/>
            <p:cNvSpPr>
              <a:spLocks noChangeShapeType="1"/>
            </p:cNvSpPr>
            <p:nvPr/>
          </p:nvSpPr>
          <p:spPr bwMode="auto">
            <a:xfrm flipH="1" flipV="1">
              <a:off x="2787" y="1102"/>
              <a:ext cx="0" cy="2579"/>
            </a:xfrm>
            <a:prstGeom prst="line">
              <a:avLst/>
            </a:prstGeom>
            <a:noFill/>
            <a:ln w="25400">
              <a:solidFill>
                <a:schemeClr val="tx1"/>
              </a:solidFill>
              <a:round/>
              <a:headEnd/>
              <a:tailEnd type="triangle" w="lg" len="lg"/>
            </a:ln>
          </p:spPr>
          <p:txBody>
            <a:bodyPr wrap="none" anchor="ctr"/>
            <a:lstStyle/>
            <a:p>
              <a:endParaRPr lang="fr-FR"/>
            </a:p>
          </p:txBody>
        </p:sp>
        <p:sp>
          <p:nvSpPr>
            <p:cNvPr id="45" name="Rectangle 89"/>
            <p:cNvSpPr>
              <a:spLocks noChangeArrowheads="1"/>
            </p:cNvSpPr>
            <p:nvPr/>
          </p:nvSpPr>
          <p:spPr bwMode="auto">
            <a:xfrm>
              <a:off x="2468" y="1789"/>
              <a:ext cx="288" cy="232"/>
            </a:xfrm>
            <a:prstGeom prst="rect">
              <a:avLst/>
            </a:prstGeom>
            <a:noFill/>
            <a:ln w="9525">
              <a:noFill/>
              <a:miter lim="800000"/>
              <a:headEnd/>
              <a:tailEnd/>
            </a:ln>
          </p:spPr>
          <p:txBody>
            <a:bodyPr wrap="none">
              <a:spAutoFit/>
            </a:bodyPr>
            <a:lstStyle/>
            <a:p>
              <a:pPr algn="ctr" eaLnBrk="0" hangingPunct="0"/>
              <a:r>
                <a:rPr lang="fr-FR">
                  <a:solidFill>
                    <a:srgbClr val="000000"/>
                  </a:solidFill>
                  <a:sym typeface="Math1"/>
                </a:rPr>
                <a:t>+</a:t>
              </a:r>
              <a:r>
                <a:rPr lang="fr-FR">
                  <a:solidFill>
                    <a:srgbClr val="000000"/>
                  </a:solidFill>
                  <a:latin typeface="Symbol" pitchFamily="18" charset="2"/>
                  <a:sym typeface="Math1"/>
                </a:rPr>
                <a:t>D</a:t>
              </a:r>
            </a:p>
          </p:txBody>
        </p:sp>
        <p:sp>
          <p:nvSpPr>
            <p:cNvPr id="46" name="Rectangle 90"/>
            <p:cNvSpPr>
              <a:spLocks noChangeArrowheads="1"/>
            </p:cNvSpPr>
            <p:nvPr/>
          </p:nvSpPr>
          <p:spPr bwMode="auto">
            <a:xfrm>
              <a:off x="2504" y="2702"/>
              <a:ext cx="252" cy="232"/>
            </a:xfrm>
            <a:prstGeom prst="rect">
              <a:avLst/>
            </a:prstGeom>
            <a:noFill/>
            <a:ln w="9525">
              <a:noFill/>
              <a:miter lim="800000"/>
              <a:headEnd/>
              <a:tailEnd/>
            </a:ln>
          </p:spPr>
          <p:txBody>
            <a:bodyPr wrap="none">
              <a:spAutoFit/>
            </a:bodyPr>
            <a:lstStyle/>
            <a:p>
              <a:pPr algn="ctr" eaLnBrk="0" hangingPunct="0"/>
              <a:r>
                <a:rPr lang="fr-FR">
                  <a:solidFill>
                    <a:srgbClr val="000000"/>
                  </a:solidFill>
                  <a:sym typeface="Math1"/>
                </a:rPr>
                <a:t>-</a:t>
              </a:r>
              <a:r>
                <a:rPr lang="fr-FR">
                  <a:solidFill>
                    <a:srgbClr val="000000"/>
                  </a:solidFill>
                  <a:latin typeface="Symbol" pitchFamily="18" charset="2"/>
                  <a:sym typeface="Math1"/>
                </a:rPr>
                <a:t>D</a:t>
              </a:r>
            </a:p>
          </p:txBody>
        </p:sp>
        <p:sp>
          <p:nvSpPr>
            <p:cNvPr id="47" name="Rectangle 91"/>
            <p:cNvSpPr>
              <a:spLocks noChangeArrowheads="1"/>
            </p:cNvSpPr>
            <p:nvPr/>
          </p:nvSpPr>
          <p:spPr bwMode="auto">
            <a:xfrm>
              <a:off x="2495" y="2253"/>
              <a:ext cx="196" cy="231"/>
            </a:xfrm>
            <a:prstGeom prst="rect">
              <a:avLst/>
            </a:prstGeom>
            <a:noFill/>
            <a:ln w="9525">
              <a:noFill/>
              <a:miter lim="800000"/>
              <a:headEnd/>
              <a:tailEnd/>
            </a:ln>
          </p:spPr>
          <p:txBody>
            <a:bodyPr wrap="none">
              <a:spAutoFit/>
            </a:bodyPr>
            <a:lstStyle/>
            <a:p>
              <a:pPr algn="ctr" eaLnBrk="0" hangingPunct="0"/>
              <a:r>
                <a:rPr lang="fr-FR">
                  <a:solidFill>
                    <a:srgbClr val="000000"/>
                  </a:solidFill>
                  <a:sym typeface="Math1"/>
                </a:rPr>
                <a:t>0</a:t>
              </a:r>
            </a:p>
          </p:txBody>
        </p:sp>
        <p:graphicFrame>
          <p:nvGraphicFramePr>
            <p:cNvPr id="48" name="Object 92"/>
            <p:cNvGraphicFramePr>
              <a:graphicFrameLocks noChangeAspect="1"/>
            </p:cNvGraphicFramePr>
            <p:nvPr/>
          </p:nvGraphicFramePr>
          <p:xfrm>
            <a:off x="2934" y="2304"/>
            <a:ext cx="433" cy="199"/>
          </p:xfrm>
          <a:graphic>
            <a:graphicData uri="http://schemas.openxmlformats.org/presentationml/2006/ole">
              <p:oleObj spid="_x0000_s4102" name="Equation" r:id="rId9" imgW="876240" imgH="317160" progId="">
                <p:embed/>
              </p:oleObj>
            </a:graphicData>
          </a:graphic>
        </p:graphicFrame>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9" name="Tytuł 1"/>
          <p:cNvSpPr>
            <a:spLocks noGrp="1"/>
          </p:cNvSpPr>
          <p:nvPr>
            <p:ph type="title"/>
          </p:nvPr>
        </p:nvSpPr>
        <p:spPr/>
        <p:txBody>
          <a:bodyPr/>
          <a:lstStyle/>
          <a:p>
            <a:r>
              <a:rPr lang="en-US" sz="3000" b="1" dirty="0" smtClean="0">
                <a:solidFill>
                  <a:srgbClr val="3333FF"/>
                </a:solidFill>
                <a:latin typeface="+mn-lt"/>
              </a:rPr>
              <a:t>SUPERCONDUCTING WEAK LINKS</a:t>
            </a:r>
            <a:endParaRPr lang="fr-FR" sz="3000" b="1" dirty="0" smtClean="0">
              <a:solidFill>
                <a:srgbClr val="3333FF"/>
              </a:solidFill>
              <a:latin typeface="+mn-lt"/>
            </a:endParaRPr>
          </a:p>
        </p:txBody>
      </p:sp>
      <p:grpSp>
        <p:nvGrpSpPr>
          <p:cNvPr id="5130" name="Group 10"/>
          <p:cNvGrpSpPr>
            <a:grpSpLocks/>
          </p:cNvGrpSpPr>
          <p:nvPr/>
        </p:nvGrpSpPr>
        <p:grpSpPr bwMode="auto">
          <a:xfrm>
            <a:off x="485775" y="3116263"/>
            <a:ext cx="3124200" cy="1008062"/>
            <a:chOff x="228" y="872"/>
            <a:chExt cx="2744" cy="684"/>
          </a:xfrm>
        </p:grpSpPr>
        <p:sp>
          <p:nvSpPr>
            <p:cNvPr id="6" name="Rectangle 9"/>
            <p:cNvSpPr>
              <a:spLocks noChangeArrowheads="1"/>
            </p:cNvSpPr>
            <p:nvPr/>
          </p:nvSpPr>
          <p:spPr bwMode="auto">
            <a:xfrm flipH="1" flipV="1">
              <a:off x="1699" y="1147"/>
              <a:ext cx="694" cy="402"/>
            </a:xfrm>
            <a:prstGeom prst="rect">
              <a:avLst/>
            </a:prstGeom>
            <a:solidFill>
              <a:schemeClr val="bg1"/>
            </a:solidFill>
            <a:ln w="9525">
              <a:miter lim="800000"/>
              <a:headEnd/>
              <a:tailEnd/>
            </a:ln>
            <a:effectLst>
              <a:reflection blurRad="6350" stA="50000" endA="300" endPos="55000" dir="5400000" sy="-100000" algn="bl" rotWithShape="0"/>
            </a:effectLst>
            <a:scene3d>
              <a:camera prst="legacyObliqueTopRight"/>
              <a:lightRig rig="legacyNormal2" dir="b"/>
            </a:scene3d>
            <a:sp3d extrusionH="887400" prstMaterial="legacyMatte">
              <a:bevelT w="13500" h="13500" prst="angle"/>
              <a:bevelB w="13500" h="13500" prst="angle"/>
              <a:extrusionClr>
                <a:schemeClr val="bg1"/>
              </a:extrusionClr>
            </a:sp3d>
          </p:spPr>
          <p:txBody>
            <a:bodyPr rot="10800000" wrap="none" anchor="ctr">
              <a:flatTx/>
            </a:bodyPr>
            <a:lstStyle/>
            <a:p>
              <a:pPr algn="ctr">
                <a:defRPr/>
              </a:pPr>
              <a:endParaRPr lang="en-US" sz="2000">
                <a:latin typeface="Arial" charset="0"/>
              </a:endParaRPr>
            </a:p>
          </p:txBody>
        </p:sp>
        <p:grpSp>
          <p:nvGrpSpPr>
            <p:cNvPr id="5148" name="Group 12"/>
            <p:cNvGrpSpPr>
              <a:grpSpLocks/>
            </p:cNvGrpSpPr>
            <p:nvPr/>
          </p:nvGrpSpPr>
          <p:grpSpPr bwMode="auto">
            <a:xfrm>
              <a:off x="228" y="872"/>
              <a:ext cx="2744" cy="684"/>
              <a:chOff x="228" y="872"/>
              <a:chExt cx="2744" cy="684"/>
            </a:xfrm>
          </p:grpSpPr>
          <p:sp>
            <p:nvSpPr>
              <p:cNvPr id="5149" name="Rectangle 7"/>
              <p:cNvSpPr>
                <a:spLocks noChangeArrowheads="1"/>
              </p:cNvSpPr>
              <p:nvPr/>
            </p:nvSpPr>
            <p:spPr bwMode="auto">
              <a:xfrm flipH="1" flipV="1">
                <a:off x="812" y="1147"/>
                <a:ext cx="786" cy="402"/>
              </a:xfrm>
              <a:prstGeom prst="rect">
                <a:avLst/>
              </a:prstGeom>
              <a:solidFill>
                <a:schemeClr val="bg1"/>
              </a:solidFill>
              <a:ln w="9525">
                <a:miter lim="800000"/>
                <a:headEnd/>
                <a:tailEnd/>
              </a:ln>
              <a:scene3d>
                <a:camera prst="legacyObliqueTopRight"/>
                <a:lightRig rig="legacyNormal2" dir="b"/>
              </a:scene3d>
              <a:sp3d extrusionH="887400" prstMaterial="legacyMatte">
                <a:bevelT w="13500" h="13500" prst="angle"/>
                <a:bevelB w="13500" h="13500" prst="angle"/>
                <a:extrusionClr>
                  <a:schemeClr val="bg1"/>
                </a:extrusionClr>
              </a:sp3d>
            </p:spPr>
            <p:txBody>
              <a:bodyPr rot="10800000" wrap="none" anchor="ctr">
                <a:flatTx/>
              </a:bodyPr>
              <a:lstStyle/>
              <a:p>
                <a:pPr algn="ctr"/>
                <a:endParaRPr lang="fr-FR" sz="2000"/>
              </a:p>
            </p:txBody>
          </p:sp>
          <p:sp>
            <p:nvSpPr>
              <p:cNvPr id="5150" name="Rectangle 8"/>
              <p:cNvSpPr>
                <a:spLocks noChangeArrowheads="1"/>
              </p:cNvSpPr>
              <p:nvPr/>
            </p:nvSpPr>
            <p:spPr bwMode="auto">
              <a:xfrm flipH="1" flipV="1">
                <a:off x="1521" y="1142"/>
                <a:ext cx="207" cy="402"/>
              </a:xfrm>
              <a:prstGeom prst="rect">
                <a:avLst/>
              </a:prstGeom>
              <a:solidFill>
                <a:srgbClr val="008000">
                  <a:alpha val="54901"/>
                </a:srgbClr>
              </a:solidFill>
              <a:ln w="9525">
                <a:miter lim="800000"/>
                <a:headEnd/>
                <a:tailEnd/>
              </a:ln>
              <a:scene3d>
                <a:camera prst="legacyObliqueTopRight"/>
                <a:lightRig rig="legacyNormal2" dir="b"/>
              </a:scene3d>
              <a:sp3d extrusionH="887400" prstMaterial="legacyMatte">
                <a:bevelT w="13500" h="13500" prst="angle"/>
                <a:bevelB w="13500" h="13500" prst="angle"/>
                <a:extrusionClr>
                  <a:srgbClr val="008000"/>
                </a:extrusionClr>
              </a:sp3d>
            </p:spPr>
            <p:txBody>
              <a:bodyPr rot="10800000" wrap="none" anchor="ctr">
                <a:flatTx/>
              </a:bodyPr>
              <a:lstStyle/>
              <a:p>
                <a:pPr algn="ctr"/>
                <a:endParaRPr lang="fr-FR" sz="2000"/>
              </a:p>
            </p:txBody>
          </p:sp>
          <p:sp>
            <p:nvSpPr>
              <p:cNvPr id="5151" name="Line 15"/>
              <p:cNvSpPr>
                <a:spLocks noChangeShapeType="1"/>
              </p:cNvSpPr>
              <p:nvPr/>
            </p:nvSpPr>
            <p:spPr bwMode="auto">
              <a:xfrm flipH="1">
                <a:off x="948" y="872"/>
                <a:ext cx="1694" cy="0"/>
              </a:xfrm>
              <a:prstGeom prst="line">
                <a:avLst/>
              </a:prstGeom>
              <a:noFill/>
              <a:ln w="28575">
                <a:solidFill>
                  <a:srgbClr val="5F5F5F"/>
                </a:solidFill>
                <a:round/>
                <a:headEnd/>
                <a:tailEnd type="triangle" w="lg" len="lg"/>
              </a:ln>
            </p:spPr>
            <p:txBody>
              <a:bodyPr wrap="none">
                <a:spAutoFit/>
              </a:bodyPr>
              <a:lstStyle/>
              <a:p>
                <a:endParaRPr lang="fr-FR"/>
              </a:p>
            </p:txBody>
          </p:sp>
          <p:sp>
            <p:nvSpPr>
              <p:cNvPr id="12" name="ZoneTexte 111"/>
              <p:cNvSpPr txBox="1"/>
              <p:nvPr/>
            </p:nvSpPr>
            <p:spPr>
              <a:xfrm>
                <a:off x="1178" y="1184"/>
                <a:ext cx="223" cy="288"/>
              </a:xfrm>
              <a:prstGeom prst="rect">
                <a:avLst/>
              </a:prstGeom>
              <a:noFill/>
            </p:spPr>
            <p:txBody>
              <a:bodyPr>
                <a:spAutoFit/>
              </a:bodyPr>
              <a:lstStyle/>
              <a:p>
                <a:pPr algn="ctr">
                  <a:defRPr/>
                </a:pPr>
                <a:r>
                  <a:rPr lang="fr-FR" sz="2400" dirty="0">
                    <a:solidFill>
                      <a:schemeClr val="bg1">
                        <a:lumMod val="95000"/>
                      </a:schemeClr>
                    </a:solidFill>
                    <a:latin typeface="Arial" charset="0"/>
                  </a:rPr>
                  <a:t>S</a:t>
                </a:r>
              </a:p>
            </p:txBody>
          </p:sp>
          <p:sp>
            <p:nvSpPr>
              <p:cNvPr id="13" name="ZoneTexte 112"/>
              <p:cNvSpPr txBox="1"/>
              <p:nvPr/>
            </p:nvSpPr>
            <p:spPr>
              <a:xfrm>
                <a:off x="1845" y="1188"/>
                <a:ext cx="219" cy="292"/>
              </a:xfrm>
              <a:prstGeom prst="rect">
                <a:avLst/>
              </a:prstGeom>
              <a:noFill/>
            </p:spPr>
            <p:txBody>
              <a:bodyPr>
                <a:spAutoFit/>
              </a:bodyPr>
              <a:lstStyle/>
              <a:p>
                <a:pPr algn="ctr">
                  <a:defRPr/>
                </a:pPr>
                <a:r>
                  <a:rPr lang="fr-FR" sz="2400" dirty="0">
                    <a:solidFill>
                      <a:schemeClr val="bg1">
                        <a:lumMod val="95000"/>
                      </a:schemeClr>
                    </a:solidFill>
                    <a:latin typeface="Arial" charset="0"/>
                  </a:rPr>
                  <a:t>S</a:t>
                </a:r>
              </a:p>
            </p:txBody>
          </p:sp>
          <p:sp>
            <p:nvSpPr>
              <p:cNvPr id="14" name="ZoneTexte 113"/>
              <p:cNvSpPr txBox="1"/>
              <p:nvPr/>
            </p:nvSpPr>
            <p:spPr>
              <a:xfrm>
                <a:off x="1532" y="1188"/>
                <a:ext cx="222" cy="292"/>
              </a:xfrm>
              <a:prstGeom prst="rect">
                <a:avLst/>
              </a:prstGeom>
              <a:noFill/>
            </p:spPr>
            <p:txBody>
              <a:bodyPr>
                <a:spAutoFit/>
              </a:bodyPr>
              <a:lstStyle/>
              <a:p>
                <a:pPr algn="ctr">
                  <a:defRPr/>
                </a:pPr>
                <a:r>
                  <a:rPr lang="fr-FR" sz="2400" dirty="0">
                    <a:solidFill>
                      <a:schemeClr val="bg1">
                        <a:lumMod val="95000"/>
                      </a:schemeClr>
                    </a:solidFill>
                    <a:latin typeface="Arial" charset="0"/>
                  </a:rPr>
                  <a:t>I</a:t>
                </a:r>
              </a:p>
            </p:txBody>
          </p:sp>
          <p:graphicFrame>
            <p:nvGraphicFramePr>
              <p:cNvPr id="5126" name="Object 8"/>
              <p:cNvGraphicFramePr>
                <a:graphicFrameLocks noChangeAspect="1"/>
              </p:cNvGraphicFramePr>
              <p:nvPr/>
            </p:nvGraphicFramePr>
            <p:xfrm>
              <a:off x="810" y="1309"/>
              <a:ext cx="191" cy="247"/>
            </p:xfrm>
            <a:graphic>
              <a:graphicData uri="http://schemas.openxmlformats.org/presentationml/2006/ole">
                <p:oleObj spid="_x0000_s5126" name="Equation" r:id="rId3" imgW="177480" imgH="228600" progId="">
                  <p:embed/>
                </p:oleObj>
              </a:graphicData>
            </a:graphic>
          </p:graphicFrame>
          <p:graphicFrame>
            <p:nvGraphicFramePr>
              <p:cNvPr id="5127" name="Object 9"/>
              <p:cNvGraphicFramePr>
                <a:graphicFrameLocks noChangeAspect="1"/>
              </p:cNvGraphicFramePr>
              <p:nvPr/>
            </p:nvGraphicFramePr>
            <p:xfrm>
              <a:off x="2183" y="1303"/>
              <a:ext cx="205" cy="247"/>
            </p:xfrm>
            <a:graphic>
              <a:graphicData uri="http://schemas.openxmlformats.org/presentationml/2006/ole">
                <p:oleObj spid="_x0000_s5127" name="Equation" r:id="rId4" imgW="190440" imgH="228600" progId="">
                  <p:embed/>
                </p:oleObj>
              </a:graphicData>
            </a:graphic>
          </p:graphicFrame>
          <p:sp>
            <p:nvSpPr>
              <p:cNvPr id="17" name="Forme libre 117"/>
              <p:cNvSpPr/>
              <p:nvPr/>
            </p:nvSpPr>
            <p:spPr>
              <a:xfrm>
                <a:off x="228" y="1232"/>
                <a:ext cx="588" cy="122"/>
              </a:xfrm>
              <a:custGeom>
                <a:avLst/>
                <a:gdLst>
                  <a:gd name="connsiteX0" fmla="*/ 933450 w 933450"/>
                  <a:gd name="connsiteY0" fmla="*/ 85725 h 190500"/>
                  <a:gd name="connsiteX1" fmla="*/ 647700 w 933450"/>
                  <a:gd name="connsiteY1" fmla="*/ 180975 h 190500"/>
                  <a:gd name="connsiteX2" fmla="*/ 457200 w 933450"/>
                  <a:gd name="connsiteY2" fmla="*/ 28575 h 190500"/>
                  <a:gd name="connsiteX3" fmla="*/ 171450 w 933450"/>
                  <a:gd name="connsiteY3" fmla="*/ 9525 h 190500"/>
                  <a:gd name="connsiteX4" fmla="*/ 0 w 933450"/>
                  <a:gd name="connsiteY4" fmla="*/ 85725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450" h="190500">
                    <a:moveTo>
                      <a:pt x="933450" y="85725"/>
                    </a:moveTo>
                    <a:cubicBezTo>
                      <a:pt x="830262" y="138112"/>
                      <a:pt x="727075" y="190500"/>
                      <a:pt x="647700" y="180975"/>
                    </a:cubicBezTo>
                    <a:cubicBezTo>
                      <a:pt x="568325" y="171450"/>
                      <a:pt x="536575" y="57150"/>
                      <a:pt x="457200" y="28575"/>
                    </a:cubicBezTo>
                    <a:cubicBezTo>
                      <a:pt x="377825" y="0"/>
                      <a:pt x="247650" y="0"/>
                      <a:pt x="171450" y="9525"/>
                    </a:cubicBezTo>
                    <a:cubicBezTo>
                      <a:pt x="95250" y="19050"/>
                      <a:pt x="47625" y="52387"/>
                      <a:pt x="0" y="85725"/>
                    </a:cubicBezTo>
                  </a:path>
                </a:pathLst>
              </a:custGeom>
              <a:ln w="28575">
                <a:solidFill>
                  <a:srgbClr val="5F5F5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5156" name="Line 13"/>
              <p:cNvSpPr>
                <a:spLocks noChangeShapeType="1"/>
              </p:cNvSpPr>
              <p:nvPr/>
            </p:nvSpPr>
            <p:spPr bwMode="auto">
              <a:xfrm>
                <a:off x="396" y="1234"/>
                <a:ext cx="102" cy="2"/>
              </a:xfrm>
              <a:prstGeom prst="line">
                <a:avLst/>
              </a:prstGeom>
              <a:noFill/>
              <a:ln w="57150">
                <a:solidFill>
                  <a:srgbClr val="FF6600"/>
                </a:solidFill>
                <a:round/>
                <a:headEnd/>
                <a:tailEnd type="triangle" w="med" len="med"/>
              </a:ln>
            </p:spPr>
            <p:txBody>
              <a:bodyPr>
                <a:spAutoFit/>
              </a:bodyPr>
              <a:lstStyle/>
              <a:p>
                <a:endParaRPr lang="fr-FR"/>
              </a:p>
            </p:txBody>
          </p:sp>
          <p:sp>
            <p:nvSpPr>
              <p:cNvPr id="5157" name="Oval 10"/>
              <p:cNvSpPr>
                <a:spLocks noChangeArrowheads="1"/>
              </p:cNvSpPr>
              <p:nvPr/>
            </p:nvSpPr>
            <p:spPr bwMode="auto">
              <a:xfrm>
                <a:off x="2466" y="1193"/>
                <a:ext cx="74" cy="110"/>
              </a:xfrm>
              <a:prstGeom prst="ellipse">
                <a:avLst/>
              </a:prstGeom>
              <a:solidFill>
                <a:schemeClr val="tx1"/>
              </a:solidFill>
              <a:ln w="9525">
                <a:solidFill>
                  <a:srgbClr val="5F5F5F"/>
                </a:solidFill>
                <a:round/>
                <a:headEnd/>
                <a:tailEnd/>
              </a:ln>
            </p:spPr>
            <p:txBody>
              <a:bodyPr wrap="none" anchor="ctr"/>
              <a:lstStyle/>
              <a:p>
                <a:pPr algn="ctr"/>
                <a:endParaRPr lang="fr-FR" sz="2000"/>
              </a:p>
            </p:txBody>
          </p:sp>
          <p:sp>
            <p:nvSpPr>
              <p:cNvPr id="5158" name="Freeform 11"/>
              <p:cNvSpPr>
                <a:spLocks/>
              </p:cNvSpPr>
              <p:nvPr/>
            </p:nvSpPr>
            <p:spPr bwMode="auto">
              <a:xfrm>
                <a:off x="2503" y="1137"/>
                <a:ext cx="469" cy="148"/>
              </a:xfrm>
              <a:custGeom>
                <a:avLst/>
                <a:gdLst>
                  <a:gd name="T0" fmla="*/ 0 w 576"/>
                  <a:gd name="T1" fmla="*/ 2147483647 h 135"/>
                  <a:gd name="T2" fmla="*/ 943909834 w 576"/>
                  <a:gd name="T3" fmla="*/ 2147483647 h 135"/>
                  <a:gd name="T4" fmla="*/ 943909834 w 576"/>
                  <a:gd name="T5" fmla="*/ 2147483647 h 135"/>
                  <a:gd name="T6" fmla="*/ 943909834 w 576"/>
                  <a:gd name="T7" fmla="*/ 2147483647 h 135"/>
                  <a:gd name="T8" fmla="*/ 943909834 w 576"/>
                  <a:gd name="T9" fmla="*/ 2147483647 h 135"/>
                  <a:gd name="T10" fmla="*/ 0 60000 65536"/>
                  <a:gd name="T11" fmla="*/ 0 60000 65536"/>
                  <a:gd name="T12" fmla="*/ 0 60000 65536"/>
                  <a:gd name="T13" fmla="*/ 0 60000 65536"/>
                  <a:gd name="T14" fmla="*/ 0 60000 65536"/>
                  <a:gd name="T15" fmla="*/ 0 w 576"/>
                  <a:gd name="T16" fmla="*/ 0 h 135"/>
                  <a:gd name="T17" fmla="*/ 576 w 576"/>
                  <a:gd name="T18" fmla="*/ 135 h 135"/>
                </a:gdLst>
                <a:ahLst/>
                <a:cxnLst>
                  <a:cxn ang="T10">
                    <a:pos x="T0" y="T1"/>
                  </a:cxn>
                  <a:cxn ang="T11">
                    <a:pos x="T2" y="T3"/>
                  </a:cxn>
                  <a:cxn ang="T12">
                    <a:pos x="T4" y="T5"/>
                  </a:cxn>
                  <a:cxn ang="T13">
                    <a:pos x="T6" y="T7"/>
                  </a:cxn>
                  <a:cxn ang="T14">
                    <a:pos x="T8" y="T9"/>
                  </a:cxn>
                </a:cxnLst>
                <a:rect l="T15" t="T16" r="T17" b="T18"/>
                <a:pathLst>
                  <a:path w="576" h="135">
                    <a:moveTo>
                      <a:pt x="0" y="108"/>
                    </a:moveTo>
                    <a:cubicBezTo>
                      <a:pt x="81" y="121"/>
                      <a:pt x="163" y="135"/>
                      <a:pt x="213" y="125"/>
                    </a:cubicBezTo>
                    <a:cubicBezTo>
                      <a:pt x="263" y="115"/>
                      <a:pt x="261" y="67"/>
                      <a:pt x="301" y="46"/>
                    </a:cubicBezTo>
                    <a:cubicBezTo>
                      <a:pt x="341" y="25"/>
                      <a:pt x="406" y="0"/>
                      <a:pt x="452" y="1"/>
                    </a:cubicBezTo>
                    <a:cubicBezTo>
                      <a:pt x="498" y="2"/>
                      <a:pt x="554" y="48"/>
                      <a:pt x="576" y="54"/>
                    </a:cubicBezTo>
                  </a:path>
                </a:pathLst>
              </a:custGeom>
              <a:noFill/>
              <a:ln w="25400">
                <a:solidFill>
                  <a:srgbClr val="5F5F5F"/>
                </a:solidFill>
                <a:round/>
                <a:headEnd/>
                <a:tailEnd/>
              </a:ln>
            </p:spPr>
            <p:txBody>
              <a:bodyPr/>
              <a:lstStyle/>
              <a:p>
                <a:endParaRPr lang="fr-FR"/>
              </a:p>
            </p:txBody>
          </p:sp>
        </p:grpSp>
      </p:grpSp>
      <p:sp>
        <p:nvSpPr>
          <p:cNvPr id="5131" name="pole tekstowe 21"/>
          <p:cNvSpPr txBox="1">
            <a:spLocks noChangeArrowheads="1"/>
          </p:cNvSpPr>
          <p:nvPr/>
        </p:nvSpPr>
        <p:spPr bwMode="auto">
          <a:xfrm>
            <a:off x="1171575" y="1800225"/>
            <a:ext cx="2105025" cy="1200329"/>
          </a:xfrm>
          <a:prstGeom prst="rect">
            <a:avLst/>
          </a:prstGeom>
          <a:noFill/>
          <a:ln w="9525">
            <a:noFill/>
            <a:miter lim="800000"/>
            <a:headEnd/>
            <a:tailEnd/>
          </a:ln>
        </p:spPr>
        <p:txBody>
          <a:bodyPr>
            <a:spAutoFit/>
          </a:bodyPr>
          <a:lstStyle/>
          <a:p>
            <a:r>
              <a:rPr lang="en-US" u="sng" dirty="0" smtClean="0"/>
              <a:t>Tunnel </a:t>
            </a:r>
            <a:r>
              <a:rPr lang="en-US" u="sng" dirty="0"/>
              <a:t>junction:</a:t>
            </a:r>
          </a:p>
          <a:p>
            <a:r>
              <a:rPr lang="en-US" dirty="0"/>
              <a:t>N</a:t>
            </a:r>
            <a:r>
              <a:rPr lang="en-US" dirty="0">
                <a:sym typeface="Wingdings" pitchFamily="2" charset="2"/>
              </a:rPr>
              <a:t></a:t>
            </a:r>
            <a:r>
              <a:rPr lang="pl-PL" dirty="0"/>
              <a:t> </a:t>
            </a:r>
            <a:r>
              <a:rPr lang="en-US" dirty="0"/>
              <a:t>infinity</a:t>
            </a:r>
          </a:p>
          <a:p>
            <a:r>
              <a:rPr lang="en-US" dirty="0">
                <a:latin typeface="Symbol" pitchFamily="18" charset="2"/>
              </a:rPr>
              <a:t>t </a:t>
            </a:r>
            <a:r>
              <a:rPr lang="en-US" dirty="0"/>
              <a:t>-&gt;0 </a:t>
            </a:r>
            <a:r>
              <a:rPr lang="pl-PL" dirty="0"/>
              <a:t/>
            </a:r>
            <a:br>
              <a:rPr lang="pl-PL" dirty="0"/>
            </a:br>
            <a:endParaRPr lang="fr-FR" dirty="0"/>
          </a:p>
        </p:txBody>
      </p:sp>
      <p:grpSp>
        <p:nvGrpSpPr>
          <p:cNvPr id="5132" name="Groupe 98"/>
          <p:cNvGrpSpPr>
            <a:grpSpLocks/>
          </p:cNvGrpSpPr>
          <p:nvPr/>
        </p:nvGrpSpPr>
        <p:grpSpPr bwMode="auto">
          <a:xfrm>
            <a:off x="4960938" y="2565503"/>
            <a:ext cx="4183062" cy="1636712"/>
            <a:chOff x="4844035" y="7560838"/>
            <a:chExt cx="5112568" cy="2432060"/>
          </a:xfrm>
        </p:grpSpPr>
        <p:sp>
          <p:nvSpPr>
            <p:cNvPr id="5139" name="Line 67"/>
            <p:cNvSpPr>
              <a:spLocks noChangeShapeType="1"/>
            </p:cNvSpPr>
            <p:nvPr/>
          </p:nvSpPr>
          <p:spPr bwMode="auto">
            <a:xfrm>
              <a:off x="4844035" y="8514934"/>
              <a:ext cx="5112568" cy="0"/>
            </a:xfrm>
            <a:prstGeom prst="line">
              <a:avLst/>
            </a:prstGeom>
            <a:noFill/>
            <a:ln w="38100">
              <a:solidFill>
                <a:schemeClr val="tx1"/>
              </a:solidFill>
              <a:prstDash val="dash"/>
              <a:round/>
              <a:headEnd/>
              <a:tailEnd/>
            </a:ln>
          </p:spPr>
          <p:txBody>
            <a:bodyPr wrap="none" lIns="91438" tIns="45719" rIns="91438" bIns="45719" anchor="ctr"/>
            <a:lstStyle/>
            <a:p>
              <a:endParaRPr lang="fr-FR"/>
            </a:p>
          </p:txBody>
        </p:sp>
        <p:sp>
          <p:nvSpPr>
            <p:cNvPr id="5140" name="Line 68"/>
            <p:cNvSpPr>
              <a:spLocks noChangeShapeType="1"/>
            </p:cNvSpPr>
            <p:nvPr/>
          </p:nvSpPr>
          <p:spPr bwMode="auto">
            <a:xfrm>
              <a:off x="9236523" y="8514934"/>
              <a:ext cx="292100" cy="0"/>
            </a:xfrm>
            <a:prstGeom prst="line">
              <a:avLst/>
            </a:prstGeom>
            <a:noFill/>
            <a:ln w="57150">
              <a:solidFill>
                <a:schemeClr val="tx1"/>
              </a:solidFill>
              <a:round/>
              <a:headEnd/>
              <a:tailEnd type="triangle" w="lg" len="lg"/>
            </a:ln>
          </p:spPr>
          <p:txBody>
            <a:bodyPr wrap="none" lIns="91438" tIns="45719" rIns="91438" bIns="45719" anchor="ctr"/>
            <a:lstStyle/>
            <a:p>
              <a:endParaRPr lang="fr-FR"/>
            </a:p>
          </p:txBody>
        </p:sp>
        <p:graphicFrame>
          <p:nvGraphicFramePr>
            <p:cNvPr id="5123" name="Object 69"/>
            <p:cNvGraphicFramePr>
              <a:graphicFrameLocks noChangeAspect="1"/>
            </p:cNvGraphicFramePr>
            <p:nvPr/>
          </p:nvGraphicFramePr>
          <p:xfrm>
            <a:off x="5670055" y="9197562"/>
            <a:ext cx="2724150" cy="795336"/>
          </p:xfrm>
          <a:graphic>
            <a:graphicData uri="http://schemas.openxmlformats.org/presentationml/2006/ole">
              <p:oleObj spid="_x0000_s5123" name="Equation" r:id="rId5" imgW="1143000" imgH="330120" progId="">
                <p:embed/>
              </p:oleObj>
            </a:graphicData>
          </a:graphic>
        </p:graphicFrame>
        <p:sp>
          <p:nvSpPr>
            <p:cNvPr id="5141" name="Freeform 72"/>
            <p:cNvSpPr>
              <a:spLocks noChangeAspect="1"/>
            </p:cNvSpPr>
            <p:nvPr/>
          </p:nvSpPr>
          <p:spPr bwMode="auto">
            <a:xfrm>
              <a:off x="5482733" y="7898986"/>
              <a:ext cx="1501775" cy="1216024"/>
            </a:xfrm>
            <a:custGeom>
              <a:avLst/>
              <a:gdLst>
                <a:gd name="T0" fmla="*/ 2147483647 w 566"/>
                <a:gd name="T1" fmla="*/ 2147483647 h 372"/>
                <a:gd name="T2" fmla="*/ 2147483647 w 566"/>
                <a:gd name="T3" fmla="*/ 0 h 372"/>
                <a:gd name="T4" fmla="*/ 0 w 566"/>
                <a:gd name="T5" fmla="*/ 0 h 372"/>
                <a:gd name="T6" fmla="*/ 0 w 566"/>
                <a:gd name="T7" fmla="*/ 2147483647 h 372"/>
                <a:gd name="T8" fmla="*/ 2147483647 w 566"/>
                <a:gd name="T9" fmla="*/ 2147483647 h 372"/>
                <a:gd name="T10" fmla="*/ 2147483647 w 566"/>
                <a:gd name="T11" fmla="*/ 2147483647 h 372"/>
                <a:gd name="T12" fmla="*/ 0 60000 65536"/>
                <a:gd name="T13" fmla="*/ 0 60000 65536"/>
                <a:gd name="T14" fmla="*/ 0 60000 65536"/>
                <a:gd name="T15" fmla="*/ 0 60000 65536"/>
                <a:gd name="T16" fmla="*/ 0 60000 65536"/>
                <a:gd name="T17" fmla="*/ 0 60000 65536"/>
                <a:gd name="T18" fmla="*/ 0 w 566"/>
                <a:gd name="T19" fmla="*/ 0 h 372"/>
                <a:gd name="T20" fmla="*/ 566 w 566"/>
                <a:gd name="T21" fmla="*/ 372 h 372"/>
              </a:gdLst>
              <a:ahLst/>
              <a:cxnLst>
                <a:cxn ang="T12">
                  <a:pos x="T0" y="T1"/>
                </a:cxn>
                <a:cxn ang="T13">
                  <a:pos x="T2" y="T3"/>
                </a:cxn>
                <a:cxn ang="T14">
                  <a:pos x="T4" y="T5"/>
                </a:cxn>
                <a:cxn ang="T15">
                  <a:pos x="T6" y="T7"/>
                </a:cxn>
                <a:cxn ang="T16">
                  <a:pos x="T8" y="T9"/>
                </a:cxn>
                <a:cxn ang="T17">
                  <a:pos x="T10" y="T11"/>
                </a:cxn>
              </a:cxnLst>
              <a:rect l="T18" t="T19" r="T20" b="T21"/>
              <a:pathLst>
                <a:path w="566" h="372">
                  <a:moveTo>
                    <a:pt x="566" y="192"/>
                  </a:moveTo>
                  <a:lnTo>
                    <a:pt x="258" y="0"/>
                  </a:lnTo>
                  <a:lnTo>
                    <a:pt x="0" y="0"/>
                  </a:lnTo>
                  <a:lnTo>
                    <a:pt x="0" y="372"/>
                  </a:lnTo>
                  <a:lnTo>
                    <a:pt x="274" y="372"/>
                  </a:lnTo>
                  <a:lnTo>
                    <a:pt x="566" y="192"/>
                  </a:lnTo>
                  <a:close/>
                </a:path>
              </a:pathLst>
            </a:custGeom>
            <a:solidFill>
              <a:srgbClr val="808000"/>
            </a:solidFill>
            <a:ln w="9525">
              <a:solidFill>
                <a:srgbClr val="808000"/>
              </a:solidFill>
              <a:round/>
              <a:headEnd/>
              <a:tailEnd/>
            </a:ln>
          </p:spPr>
          <p:txBody>
            <a:bodyPr wrap="none" lIns="91438" tIns="45719" rIns="91438" bIns="45719" anchor="ctr"/>
            <a:lstStyle/>
            <a:p>
              <a:endParaRPr lang="fr-FR"/>
            </a:p>
          </p:txBody>
        </p:sp>
        <p:sp>
          <p:nvSpPr>
            <p:cNvPr id="5142" name="Freeform 73"/>
            <p:cNvSpPr>
              <a:spLocks noChangeAspect="1"/>
            </p:cNvSpPr>
            <p:nvPr/>
          </p:nvSpPr>
          <p:spPr bwMode="auto">
            <a:xfrm flipH="1">
              <a:off x="7087695" y="7900566"/>
              <a:ext cx="1501775" cy="1217616"/>
            </a:xfrm>
            <a:custGeom>
              <a:avLst/>
              <a:gdLst>
                <a:gd name="T0" fmla="*/ 2147483647 w 566"/>
                <a:gd name="T1" fmla="*/ 2147483647 h 372"/>
                <a:gd name="T2" fmla="*/ 2147483647 w 566"/>
                <a:gd name="T3" fmla="*/ 0 h 372"/>
                <a:gd name="T4" fmla="*/ 0 w 566"/>
                <a:gd name="T5" fmla="*/ 0 h 372"/>
                <a:gd name="T6" fmla="*/ 0 w 566"/>
                <a:gd name="T7" fmla="*/ 2147483647 h 372"/>
                <a:gd name="T8" fmla="*/ 2147483647 w 566"/>
                <a:gd name="T9" fmla="*/ 2147483647 h 372"/>
                <a:gd name="T10" fmla="*/ 2147483647 w 566"/>
                <a:gd name="T11" fmla="*/ 2147483647 h 372"/>
                <a:gd name="T12" fmla="*/ 0 60000 65536"/>
                <a:gd name="T13" fmla="*/ 0 60000 65536"/>
                <a:gd name="T14" fmla="*/ 0 60000 65536"/>
                <a:gd name="T15" fmla="*/ 0 60000 65536"/>
                <a:gd name="T16" fmla="*/ 0 60000 65536"/>
                <a:gd name="T17" fmla="*/ 0 60000 65536"/>
                <a:gd name="T18" fmla="*/ 0 w 566"/>
                <a:gd name="T19" fmla="*/ 0 h 372"/>
                <a:gd name="T20" fmla="*/ 566 w 566"/>
                <a:gd name="T21" fmla="*/ 372 h 372"/>
              </a:gdLst>
              <a:ahLst/>
              <a:cxnLst>
                <a:cxn ang="T12">
                  <a:pos x="T0" y="T1"/>
                </a:cxn>
                <a:cxn ang="T13">
                  <a:pos x="T2" y="T3"/>
                </a:cxn>
                <a:cxn ang="T14">
                  <a:pos x="T4" y="T5"/>
                </a:cxn>
                <a:cxn ang="T15">
                  <a:pos x="T6" y="T7"/>
                </a:cxn>
                <a:cxn ang="T16">
                  <a:pos x="T8" y="T9"/>
                </a:cxn>
                <a:cxn ang="T17">
                  <a:pos x="T10" y="T11"/>
                </a:cxn>
              </a:cxnLst>
              <a:rect l="T18" t="T19" r="T20" b="T21"/>
              <a:pathLst>
                <a:path w="566" h="372">
                  <a:moveTo>
                    <a:pt x="566" y="192"/>
                  </a:moveTo>
                  <a:lnTo>
                    <a:pt x="258" y="0"/>
                  </a:lnTo>
                  <a:lnTo>
                    <a:pt x="0" y="0"/>
                  </a:lnTo>
                  <a:lnTo>
                    <a:pt x="0" y="372"/>
                  </a:lnTo>
                  <a:lnTo>
                    <a:pt x="274" y="372"/>
                  </a:lnTo>
                  <a:lnTo>
                    <a:pt x="566" y="192"/>
                  </a:lnTo>
                  <a:close/>
                </a:path>
              </a:pathLst>
            </a:custGeom>
            <a:solidFill>
              <a:srgbClr val="D2A5FF"/>
            </a:solidFill>
            <a:ln w="9525">
              <a:noFill/>
              <a:round/>
              <a:headEnd/>
              <a:tailEnd/>
            </a:ln>
          </p:spPr>
          <p:txBody>
            <a:bodyPr wrap="none" lIns="91438" tIns="45719" rIns="91438" bIns="45719" anchor="ctr"/>
            <a:lstStyle/>
            <a:p>
              <a:endParaRPr lang="fr-FR"/>
            </a:p>
          </p:txBody>
        </p:sp>
        <p:sp>
          <p:nvSpPr>
            <p:cNvPr id="5143" name="Line 74"/>
            <p:cNvSpPr>
              <a:spLocks noChangeAspect="1" noChangeShapeType="1"/>
            </p:cNvSpPr>
            <p:nvPr/>
          </p:nvSpPr>
          <p:spPr bwMode="auto">
            <a:xfrm rot="5400000">
              <a:off x="7053561" y="8393488"/>
              <a:ext cx="0" cy="252412"/>
            </a:xfrm>
            <a:prstGeom prst="line">
              <a:avLst/>
            </a:prstGeom>
            <a:noFill/>
            <a:ln w="101600">
              <a:solidFill>
                <a:srgbClr val="FF0066"/>
              </a:solidFill>
              <a:round/>
              <a:headEnd/>
              <a:tailEnd/>
            </a:ln>
          </p:spPr>
          <p:txBody>
            <a:bodyPr wrap="none" lIns="91438" tIns="45719" rIns="91438" bIns="45719" anchor="ctr"/>
            <a:lstStyle/>
            <a:p>
              <a:endParaRPr lang="fr-FR"/>
            </a:p>
          </p:txBody>
        </p:sp>
        <p:sp>
          <p:nvSpPr>
            <p:cNvPr id="5144" name="Rectangle 75"/>
            <p:cNvSpPr>
              <a:spLocks noChangeArrowheads="1"/>
            </p:cNvSpPr>
            <p:nvPr/>
          </p:nvSpPr>
          <p:spPr bwMode="auto">
            <a:xfrm>
              <a:off x="6822053" y="7565827"/>
              <a:ext cx="474663" cy="733925"/>
            </a:xfrm>
            <a:prstGeom prst="rect">
              <a:avLst/>
            </a:prstGeom>
            <a:noFill/>
            <a:ln w="9525">
              <a:noFill/>
              <a:miter lim="800000"/>
              <a:headEnd/>
              <a:tailEnd/>
            </a:ln>
          </p:spPr>
          <p:txBody>
            <a:bodyPr lIns="86747" tIns="43374" rIns="86747" bIns="43374">
              <a:spAutoFit/>
            </a:bodyPr>
            <a:lstStyle/>
            <a:p>
              <a:pPr defTabSz="865188" eaLnBrk="0" hangingPunct="0"/>
              <a:r>
                <a:rPr lang="fr-FR" sz="4200">
                  <a:solidFill>
                    <a:srgbClr val="FF0066"/>
                  </a:solidFill>
                  <a:latin typeface="Symbol" pitchFamily="18" charset="2"/>
                </a:rPr>
                <a:t>t</a:t>
              </a:r>
            </a:p>
          </p:txBody>
        </p:sp>
        <p:sp>
          <p:nvSpPr>
            <p:cNvPr id="5145" name="Rectangle 76"/>
            <p:cNvSpPr>
              <a:spLocks noChangeArrowheads="1"/>
            </p:cNvSpPr>
            <p:nvPr/>
          </p:nvSpPr>
          <p:spPr bwMode="auto">
            <a:xfrm>
              <a:off x="5711332" y="8118054"/>
              <a:ext cx="534261" cy="733926"/>
            </a:xfrm>
            <a:prstGeom prst="rect">
              <a:avLst/>
            </a:prstGeom>
            <a:noFill/>
            <a:ln w="9525">
              <a:noFill/>
              <a:miter lim="800000"/>
              <a:headEnd/>
              <a:tailEnd/>
            </a:ln>
          </p:spPr>
          <p:txBody>
            <a:bodyPr wrap="none" lIns="86747" tIns="43374" rIns="86747" bIns="43374">
              <a:spAutoFit/>
            </a:bodyPr>
            <a:lstStyle/>
            <a:p>
              <a:pPr defTabSz="865188" eaLnBrk="0" hangingPunct="0"/>
              <a:r>
                <a:rPr lang="en-US" sz="4200" b="1">
                  <a:solidFill>
                    <a:schemeClr val="bg1"/>
                  </a:solidFill>
                </a:rPr>
                <a:t>S</a:t>
              </a:r>
              <a:endParaRPr lang="fr-FR" sz="4200" b="1">
                <a:solidFill>
                  <a:schemeClr val="bg1"/>
                </a:solidFill>
              </a:endParaRPr>
            </a:p>
          </p:txBody>
        </p:sp>
        <p:sp>
          <p:nvSpPr>
            <p:cNvPr id="5146" name="Rectangle 77"/>
            <p:cNvSpPr>
              <a:spLocks noChangeArrowheads="1"/>
            </p:cNvSpPr>
            <p:nvPr/>
          </p:nvSpPr>
          <p:spPr bwMode="auto">
            <a:xfrm>
              <a:off x="7914328" y="8132161"/>
              <a:ext cx="534261" cy="733926"/>
            </a:xfrm>
            <a:prstGeom prst="rect">
              <a:avLst/>
            </a:prstGeom>
            <a:noFill/>
            <a:ln w="9525">
              <a:noFill/>
              <a:miter lim="800000"/>
              <a:headEnd/>
              <a:tailEnd/>
            </a:ln>
          </p:spPr>
          <p:txBody>
            <a:bodyPr wrap="none" lIns="86747" tIns="43374" rIns="86747" bIns="43374">
              <a:spAutoFit/>
            </a:bodyPr>
            <a:lstStyle/>
            <a:p>
              <a:pPr defTabSz="865188" eaLnBrk="0" hangingPunct="0"/>
              <a:r>
                <a:rPr lang="en-US" sz="4200" b="1" dirty="0">
                  <a:solidFill>
                    <a:schemeClr val="bg1"/>
                  </a:solidFill>
                </a:rPr>
                <a:t>S</a:t>
              </a:r>
              <a:endParaRPr lang="fr-FR" sz="4200" b="1" dirty="0">
                <a:solidFill>
                  <a:schemeClr val="bg1"/>
                </a:solidFill>
              </a:endParaRPr>
            </a:p>
          </p:txBody>
        </p:sp>
        <p:graphicFrame>
          <p:nvGraphicFramePr>
            <p:cNvPr id="5124" name="Object 353"/>
            <p:cNvGraphicFramePr>
              <a:graphicFrameLocks noChangeAspect="1"/>
            </p:cNvGraphicFramePr>
            <p:nvPr/>
          </p:nvGraphicFramePr>
          <p:xfrm>
            <a:off x="4971555" y="7560838"/>
            <a:ext cx="469900" cy="615952"/>
          </p:xfrm>
          <a:graphic>
            <a:graphicData uri="http://schemas.openxmlformats.org/presentationml/2006/ole">
              <p:oleObj spid="_x0000_s5124" name="Equation" r:id="rId6" imgW="253800" imgH="330120" progId="">
                <p:embed/>
              </p:oleObj>
            </a:graphicData>
          </a:graphic>
        </p:graphicFrame>
        <p:graphicFrame>
          <p:nvGraphicFramePr>
            <p:cNvPr id="5125" name="Object 354"/>
            <p:cNvGraphicFramePr>
              <a:graphicFrameLocks noChangeAspect="1"/>
            </p:cNvGraphicFramePr>
            <p:nvPr/>
          </p:nvGraphicFramePr>
          <p:xfrm>
            <a:off x="8670433" y="7560838"/>
            <a:ext cx="515937" cy="615952"/>
          </p:xfrm>
          <a:graphic>
            <a:graphicData uri="http://schemas.openxmlformats.org/presentationml/2006/ole">
              <p:oleObj spid="_x0000_s5125" name="Equation" r:id="rId7" imgW="279360" imgH="330120" progId="">
                <p:embed/>
              </p:oleObj>
            </a:graphicData>
          </a:graphic>
        </p:graphicFrame>
      </p:grpSp>
      <p:sp>
        <p:nvSpPr>
          <p:cNvPr id="5133" name="pole tekstowe 36"/>
          <p:cNvSpPr txBox="1">
            <a:spLocks noChangeArrowheads="1"/>
          </p:cNvSpPr>
          <p:nvPr/>
        </p:nvSpPr>
        <p:spPr bwMode="auto">
          <a:xfrm>
            <a:off x="5791200" y="1743075"/>
            <a:ext cx="2228850" cy="1477963"/>
          </a:xfrm>
          <a:prstGeom prst="rect">
            <a:avLst/>
          </a:prstGeom>
          <a:noFill/>
          <a:ln w="9525">
            <a:noFill/>
            <a:miter lim="800000"/>
            <a:headEnd/>
            <a:tailEnd/>
          </a:ln>
        </p:spPr>
        <p:txBody>
          <a:bodyPr>
            <a:spAutoFit/>
          </a:bodyPr>
          <a:lstStyle/>
          <a:p>
            <a:r>
              <a:rPr lang="en-US" u="sng" dirty="0"/>
              <a:t>Atomic contact:</a:t>
            </a:r>
          </a:p>
          <a:p>
            <a:r>
              <a:rPr lang="en-US" dirty="0"/>
              <a:t>N ~ 1</a:t>
            </a:r>
          </a:p>
          <a:p>
            <a:r>
              <a:rPr lang="en-US" dirty="0" smtClean="0">
                <a:latin typeface="Symbol" pitchFamily="18" charset="2"/>
              </a:rPr>
              <a:t>0 &lt; t </a:t>
            </a:r>
            <a:r>
              <a:rPr lang="en-US" dirty="0" smtClean="0"/>
              <a:t>&lt; 1</a:t>
            </a:r>
            <a:endParaRPr lang="en-US" dirty="0"/>
          </a:p>
          <a:p>
            <a:r>
              <a:rPr lang="pl-PL" dirty="0"/>
              <a:t/>
            </a:r>
            <a:br>
              <a:rPr lang="pl-PL" dirty="0"/>
            </a:br>
            <a:endParaRPr lang="fr-FR" dirty="0"/>
          </a:p>
        </p:txBody>
      </p:sp>
      <p:graphicFrame>
        <p:nvGraphicFramePr>
          <p:cNvPr id="5122" name="Object 135"/>
          <p:cNvGraphicFramePr>
            <a:graphicFrameLocks noChangeAspect="1"/>
          </p:cNvGraphicFramePr>
          <p:nvPr/>
        </p:nvGraphicFramePr>
        <p:xfrm>
          <a:off x="1152525" y="5084763"/>
          <a:ext cx="1636713" cy="547687"/>
        </p:xfrm>
        <a:graphic>
          <a:graphicData uri="http://schemas.openxmlformats.org/presentationml/2006/ole">
            <p:oleObj spid="_x0000_s5122" name="Equation" r:id="rId8" imgW="685800" imgH="228600" progId="">
              <p:embed/>
            </p:oleObj>
          </a:graphicData>
        </a:graphic>
      </p:graphicFrame>
      <p:sp>
        <p:nvSpPr>
          <p:cNvPr id="5134" name="pole tekstowe 38"/>
          <p:cNvSpPr txBox="1">
            <a:spLocks noChangeArrowheads="1"/>
          </p:cNvSpPr>
          <p:nvPr/>
        </p:nvSpPr>
        <p:spPr bwMode="auto">
          <a:xfrm>
            <a:off x="2775239" y="1211282"/>
            <a:ext cx="4419600" cy="646331"/>
          </a:xfrm>
          <a:prstGeom prst="rect">
            <a:avLst/>
          </a:prstGeom>
          <a:noFill/>
          <a:ln w="9525">
            <a:noFill/>
            <a:miter lim="800000"/>
            <a:headEnd/>
            <a:tailEnd/>
          </a:ln>
        </p:spPr>
        <p:txBody>
          <a:bodyPr wrap="square">
            <a:spAutoFit/>
          </a:bodyPr>
          <a:lstStyle/>
          <a:p>
            <a:r>
              <a:rPr lang="en-US" dirty="0" smtClean="0"/>
              <a:t>N </a:t>
            </a:r>
            <a:r>
              <a:rPr lang="en-US" dirty="0"/>
              <a:t>– number of transmission channels</a:t>
            </a:r>
          </a:p>
          <a:p>
            <a:r>
              <a:rPr lang="en-US" dirty="0">
                <a:latin typeface="Symbol" pitchFamily="18" charset="2"/>
              </a:rPr>
              <a:t>t </a:t>
            </a:r>
            <a:r>
              <a:rPr lang="en-US" dirty="0"/>
              <a:t>- transmission</a:t>
            </a:r>
            <a:endParaRPr lang="fr-FR" dirty="0"/>
          </a:p>
        </p:txBody>
      </p:sp>
      <p:sp>
        <p:nvSpPr>
          <p:cNvPr id="5135" name="pole tekstowe 39"/>
          <p:cNvSpPr txBox="1">
            <a:spLocks noChangeArrowheads="1"/>
          </p:cNvSpPr>
          <p:nvPr/>
        </p:nvSpPr>
        <p:spPr bwMode="auto">
          <a:xfrm>
            <a:off x="3537774" y="4996337"/>
            <a:ext cx="2095500" cy="646113"/>
          </a:xfrm>
          <a:prstGeom prst="rect">
            <a:avLst/>
          </a:prstGeom>
          <a:noFill/>
          <a:ln w="9525">
            <a:noFill/>
            <a:miter lim="800000"/>
            <a:headEnd/>
            <a:tailEnd/>
          </a:ln>
        </p:spPr>
        <p:txBody>
          <a:bodyPr>
            <a:spAutoFit/>
          </a:bodyPr>
          <a:lstStyle/>
          <a:p>
            <a:pPr algn="ctr"/>
            <a:r>
              <a:rPr lang="en-US" dirty="0"/>
              <a:t>Current phase-relation</a:t>
            </a:r>
          </a:p>
        </p:txBody>
      </p:sp>
      <p:sp>
        <p:nvSpPr>
          <p:cNvPr id="5137" name="pole tekstowe 44"/>
          <p:cNvSpPr txBox="1">
            <a:spLocks noChangeArrowheads="1"/>
          </p:cNvSpPr>
          <p:nvPr/>
        </p:nvSpPr>
        <p:spPr bwMode="auto">
          <a:xfrm>
            <a:off x="1400175" y="4276725"/>
            <a:ext cx="2286000" cy="461963"/>
          </a:xfrm>
          <a:prstGeom prst="rect">
            <a:avLst/>
          </a:prstGeom>
          <a:noFill/>
          <a:ln w="9525">
            <a:noFill/>
            <a:miter lim="800000"/>
            <a:headEnd/>
            <a:tailEnd/>
          </a:ln>
        </p:spPr>
        <p:txBody>
          <a:bodyPr>
            <a:spAutoFit/>
          </a:bodyPr>
          <a:lstStyle/>
          <a:p>
            <a:r>
              <a:rPr lang="en-US" sz="2400">
                <a:latin typeface="Symbol" pitchFamily="18" charset="2"/>
              </a:rPr>
              <a:t>g </a:t>
            </a:r>
            <a:r>
              <a:rPr lang="en-US" sz="2400"/>
              <a:t>= </a:t>
            </a:r>
            <a:r>
              <a:rPr lang="en-US" sz="2400">
                <a:latin typeface="Symbol" pitchFamily="18" charset="2"/>
              </a:rPr>
              <a:t>g</a:t>
            </a:r>
            <a:r>
              <a:rPr lang="en-US" sz="1200"/>
              <a:t>L </a:t>
            </a:r>
            <a:r>
              <a:rPr lang="en-US" sz="2400"/>
              <a:t>- </a:t>
            </a:r>
            <a:r>
              <a:rPr lang="en-US" sz="2400">
                <a:latin typeface="Symbol" pitchFamily="18" charset="2"/>
              </a:rPr>
              <a:t>g</a:t>
            </a:r>
            <a:r>
              <a:rPr lang="en-US" sz="1200"/>
              <a:t>R</a:t>
            </a:r>
            <a:endParaRPr lang="fr-FR" sz="2400"/>
          </a:p>
        </p:txBody>
      </p:sp>
      <p:sp>
        <p:nvSpPr>
          <p:cNvPr id="40" name="pole tekstowe 93"/>
          <p:cNvSpPr txBox="1">
            <a:spLocks noChangeArrowheads="1"/>
          </p:cNvSpPr>
          <p:nvPr/>
        </p:nvSpPr>
        <p:spPr bwMode="auto">
          <a:xfrm>
            <a:off x="1270898" y="622588"/>
            <a:ext cx="6629400" cy="646113"/>
          </a:xfrm>
          <a:prstGeom prst="rect">
            <a:avLst/>
          </a:prstGeom>
          <a:noFill/>
          <a:ln w="9525">
            <a:noFill/>
            <a:miter lim="800000"/>
            <a:headEnd/>
            <a:tailEnd/>
          </a:ln>
        </p:spPr>
        <p:txBody>
          <a:bodyPr>
            <a:spAutoFit/>
          </a:bodyPr>
          <a:lstStyle/>
          <a:p>
            <a:pPr algn="ctr"/>
            <a:r>
              <a:rPr lang="en-US" dirty="0"/>
              <a:t>Weak link = </a:t>
            </a:r>
            <a:r>
              <a:rPr lang="en-US" dirty="0" err="1"/>
              <a:t>ensamble</a:t>
            </a:r>
            <a:r>
              <a:rPr lang="en-US" dirty="0"/>
              <a:t> of independent transmitting channels,</a:t>
            </a:r>
          </a:p>
          <a:p>
            <a:pPr algn="ctr"/>
            <a:r>
              <a:rPr lang="en-US" dirty="0"/>
              <a:t>each characterized by transmission </a:t>
            </a:r>
            <a:r>
              <a:rPr lang="en-US" dirty="0">
                <a:latin typeface="Symbol" pitchFamily="18" charset="2"/>
              </a:rPr>
              <a:t>t </a:t>
            </a:r>
            <a:r>
              <a:rPr lang="en-US" dirty="0"/>
              <a:t>(</a:t>
            </a:r>
            <a:r>
              <a:rPr lang="en-US" dirty="0" err="1"/>
              <a:t>Landauer</a:t>
            </a:r>
            <a:r>
              <a:rPr lang="en-US" dirty="0"/>
              <a:t> picture)</a:t>
            </a:r>
            <a:endParaRPr lang="fr-FR" dirty="0"/>
          </a:p>
        </p:txBody>
      </p:sp>
      <p:sp>
        <p:nvSpPr>
          <p:cNvPr id="39" name="pole tekstowe 42"/>
          <p:cNvSpPr txBox="1">
            <a:spLocks noChangeArrowheads="1"/>
          </p:cNvSpPr>
          <p:nvPr/>
        </p:nvSpPr>
        <p:spPr bwMode="auto">
          <a:xfrm>
            <a:off x="6127668" y="5006068"/>
            <a:ext cx="2352675" cy="584200"/>
          </a:xfrm>
          <a:prstGeom prst="rect">
            <a:avLst/>
          </a:prstGeom>
          <a:noFill/>
          <a:ln w="9525">
            <a:solidFill>
              <a:srgbClr val="FF0000"/>
            </a:solidFill>
            <a:miter lim="800000"/>
            <a:headEnd/>
            <a:tailEnd/>
          </a:ln>
        </p:spPr>
        <p:txBody>
          <a:bodyPr>
            <a:spAutoFit/>
          </a:bodyPr>
          <a:lstStyle/>
          <a:p>
            <a:r>
              <a:rPr lang="en-US" sz="3200" b="1">
                <a:solidFill>
                  <a:srgbClr val="FF9933"/>
                </a:solidFill>
              </a:rPr>
              <a:t>I</a:t>
            </a:r>
            <a:r>
              <a:rPr lang="en-US" sz="2000" b="1">
                <a:solidFill>
                  <a:srgbClr val="FF9933"/>
                </a:solidFill>
              </a:rPr>
              <a:t>ac</a:t>
            </a:r>
            <a:r>
              <a:rPr lang="en-US" sz="3200" b="1">
                <a:solidFill>
                  <a:srgbClr val="FF9933"/>
                </a:solidFill>
              </a:rPr>
              <a:t>(</a:t>
            </a:r>
            <a:r>
              <a:rPr lang="en-US" sz="3200" b="1">
                <a:solidFill>
                  <a:srgbClr val="FF9933"/>
                </a:solidFill>
                <a:latin typeface="Symbol" pitchFamily="18" charset="2"/>
              </a:rPr>
              <a:t>d</a:t>
            </a:r>
            <a:r>
              <a:rPr lang="en-US" sz="3200" b="1">
                <a:solidFill>
                  <a:srgbClr val="FF9933"/>
                </a:solidFill>
              </a:rPr>
              <a:t>) = ?</a:t>
            </a:r>
            <a:endParaRPr lang="fr-FR" sz="3200" b="1">
              <a:solidFill>
                <a:srgbClr val="FF9933"/>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p:nvPr/>
        </p:nvSpPr>
        <p:spPr>
          <a:xfrm>
            <a:off x="4846796" y="1922876"/>
            <a:ext cx="2263448" cy="467532"/>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Rectangle 62"/>
          <p:cNvSpPr/>
          <p:nvPr/>
        </p:nvSpPr>
        <p:spPr>
          <a:xfrm>
            <a:off x="4846796" y="3737823"/>
            <a:ext cx="2263448" cy="46753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271" name="Rectangle 19"/>
          <p:cNvSpPr>
            <a:spLocks noChangeArrowheads="1"/>
          </p:cNvSpPr>
          <p:nvPr/>
        </p:nvSpPr>
        <p:spPr bwMode="auto">
          <a:xfrm>
            <a:off x="0" y="259087"/>
            <a:ext cx="9143999" cy="577625"/>
          </a:xfrm>
          <a:prstGeom prst="rect">
            <a:avLst/>
          </a:prstGeom>
          <a:noFill/>
          <a:ln w="9525">
            <a:noFill/>
            <a:miter lim="800000"/>
            <a:headEnd/>
            <a:tailEnd/>
          </a:ln>
        </p:spPr>
        <p:txBody>
          <a:bodyPr anchor="ctr"/>
          <a:lstStyle/>
          <a:p>
            <a:pPr algn="ctr"/>
            <a:r>
              <a:rPr lang="en-US" sz="3000" b="1" dirty="0" smtClean="0">
                <a:solidFill>
                  <a:srgbClr val="0000FF"/>
                </a:solidFill>
              </a:rPr>
              <a:t>FROM ANDREEV </a:t>
            </a:r>
            <a:r>
              <a:rPr lang="en-US" sz="3000" b="1" dirty="0">
                <a:solidFill>
                  <a:srgbClr val="0000FF"/>
                </a:solidFill>
              </a:rPr>
              <a:t>BOUND </a:t>
            </a:r>
            <a:r>
              <a:rPr lang="en-US" sz="3000" b="1" dirty="0" smtClean="0">
                <a:solidFill>
                  <a:srgbClr val="0000FF"/>
                </a:solidFill>
              </a:rPr>
              <a:t>STATES</a:t>
            </a:r>
          </a:p>
          <a:p>
            <a:pPr algn="ctr"/>
            <a:r>
              <a:rPr lang="en-US" sz="3000" b="1" dirty="0" smtClean="0">
                <a:solidFill>
                  <a:srgbClr val="0000FF"/>
                </a:solidFill>
              </a:rPr>
              <a:t>TO SUPERCURRENT</a:t>
            </a:r>
            <a:endParaRPr lang="en-US" sz="3000" b="1" dirty="0">
              <a:solidFill>
                <a:srgbClr val="0000FF"/>
              </a:solidFill>
            </a:endParaRPr>
          </a:p>
        </p:txBody>
      </p:sp>
      <p:grpSp>
        <p:nvGrpSpPr>
          <p:cNvPr id="2" name="Groupe 4"/>
          <p:cNvGrpSpPr/>
          <p:nvPr/>
        </p:nvGrpSpPr>
        <p:grpSpPr>
          <a:xfrm>
            <a:off x="4139952" y="1860699"/>
            <a:ext cx="3455908" cy="4924882"/>
            <a:chOff x="4417986" y="1860699"/>
            <a:chExt cx="3455908" cy="4924882"/>
          </a:xfrm>
        </p:grpSpPr>
        <p:grpSp>
          <p:nvGrpSpPr>
            <p:cNvPr id="4" name="Group 48"/>
            <p:cNvGrpSpPr/>
            <p:nvPr/>
          </p:nvGrpSpPr>
          <p:grpSpPr>
            <a:xfrm>
              <a:off x="5112120" y="4912319"/>
              <a:ext cx="2370875" cy="1624440"/>
              <a:chOff x="5533001" y="4171556"/>
              <a:chExt cx="2370875" cy="1624440"/>
            </a:xfrm>
          </p:grpSpPr>
          <p:sp>
            <p:nvSpPr>
              <p:cNvPr id="95" name="Freeform 33"/>
              <p:cNvSpPr>
                <a:spLocks/>
              </p:cNvSpPr>
              <p:nvPr/>
            </p:nvSpPr>
            <p:spPr bwMode="auto">
              <a:xfrm>
                <a:off x="5533001" y="4189460"/>
                <a:ext cx="863551" cy="794660"/>
              </a:xfrm>
              <a:custGeom>
                <a:avLst/>
                <a:gdLst/>
                <a:ahLst/>
                <a:cxnLst>
                  <a:cxn ang="0">
                    <a:pos x="0" y="1450"/>
                  </a:cxn>
                  <a:cxn ang="0">
                    <a:pos x="194" y="1243"/>
                  </a:cxn>
                  <a:cxn ang="0">
                    <a:pos x="296" y="1136"/>
                  </a:cxn>
                  <a:cxn ang="0">
                    <a:pos x="406" y="1022"/>
                  </a:cxn>
                  <a:cxn ang="0">
                    <a:pos x="509" y="916"/>
                  </a:cxn>
                  <a:cxn ang="0">
                    <a:pos x="604" y="820"/>
                  </a:cxn>
                  <a:cxn ang="0">
                    <a:pos x="704" y="725"/>
                  </a:cxn>
                  <a:cxn ang="0">
                    <a:pos x="758" y="673"/>
                  </a:cxn>
                  <a:cxn ang="0">
                    <a:pos x="807" y="625"/>
                  </a:cxn>
                  <a:cxn ang="0">
                    <a:pos x="857" y="582"/>
                  </a:cxn>
                  <a:cxn ang="0">
                    <a:pos x="909" y="537"/>
                  </a:cxn>
                  <a:cxn ang="0">
                    <a:pos x="952" y="498"/>
                  </a:cxn>
                  <a:cxn ang="0">
                    <a:pos x="1002" y="457"/>
                  </a:cxn>
                  <a:cxn ang="0">
                    <a:pos x="1052" y="415"/>
                  </a:cxn>
                  <a:cxn ang="0">
                    <a:pos x="1099" y="379"/>
                  </a:cxn>
                  <a:cxn ang="0">
                    <a:pos x="1125" y="357"/>
                  </a:cxn>
                  <a:cxn ang="0">
                    <a:pos x="1153" y="335"/>
                  </a:cxn>
                  <a:cxn ang="0">
                    <a:pos x="1203" y="299"/>
                  </a:cxn>
                  <a:cxn ang="0">
                    <a:pos x="1231" y="279"/>
                  </a:cxn>
                  <a:cxn ang="0">
                    <a:pos x="1255" y="260"/>
                  </a:cxn>
                  <a:cxn ang="0">
                    <a:pos x="1302" y="227"/>
                  </a:cxn>
                  <a:cxn ang="0">
                    <a:pos x="1328" y="210"/>
                  </a:cxn>
                  <a:cxn ang="0">
                    <a:pos x="1352" y="195"/>
                  </a:cxn>
                  <a:cxn ang="0">
                    <a:pos x="1380" y="177"/>
                  </a:cxn>
                  <a:cxn ang="0">
                    <a:pos x="1408" y="160"/>
                  </a:cxn>
                  <a:cxn ang="0">
                    <a:pos x="1432" y="145"/>
                  </a:cxn>
                  <a:cxn ang="0">
                    <a:pos x="1455" y="132"/>
                  </a:cxn>
                  <a:cxn ang="0">
                    <a:pos x="1481" y="117"/>
                  </a:cxn>
                  <a:cxn ang="0">
                    <a:pos x="1505" y="104"/>
                  </a:cxn>
                  <a:cxn ang="0">
                    <a:pos x="1529" y="91"/>
                  </a:cxn>
                  <a:cxn ang="0">
                    <a:pos x="1551" y="80"/>
                  </a:cxn>
                  <a:cxn ang="0">
                    <a:pos x="1561" y="76"/>
                  </a:cxn>
                  <a:cxn ang="0">
                    <a:pos x="1574" y="69"/>
                  </a:cxn>
                  <a:cxn ang="0">
                    <a:pos x="1585" y="63"/>
                  </a:cxn>
                  <a:cxn ang="0">
                    <a:pos x="1598" y="58"/>
                  </a:cxn>
                  <a:cxn ang="0">
                    <a:pos x="1611" y="52"/>
                  </a:cxn>
                  <a:cxn ang="0">
                    <a:pos x="1622" y="45"/>
                  </a:cxn>
                  <a:cxn ang="0">
                    <a:pos x="1635" y="41"/>
                  </a:cxn>
                  <a:cxn ang="0">
                    <a:pos x="1648" y="34"/>
                  </a:cxn>
                  <a:cxn ang="0">
                    <a:pos x="1661" y="30"/>
                  </a:cxn>
                  <a:cxn ang="0">
                    <a:pos x="1674" y="26"/>
                  </a:cxn>
                  <a:cxn ang="0">
                    <a:pos x="1684" y="21"/>
                  </a:cxn>
                  <a:cxn ang="0">
                    <a:pos x="1695" y="17"/>
                  </a:cxn>
                  <a:cxn ang="0">
                    <a:pos x="1702" y="15"/>
                  </a:cxn>
                  <a:cxn ang="0">
                    <a:pos x="1708" y="13"/>
                  </a:cxn>
                  <a:cxn ang="0">
                    <a:pos x="1715" y="11"/>
                  </a:cxn>
                  <a:cxn ang="0">
                    <a:pos x="1721" y="8"/>
                  </a:cxn>
                  <a:cxn ang="0">
                    <a:pos x="1728" y="6"/>
                  </a:cxn>
                  <a:cxn ang="0">
                    <a:pos x="1736" y="2"/>
                  </a:cxn>
                  <a:cxn ang="0">
                    <a:pos x="1743" y="0"/>
                  </a:cxn>
                </a:cxnLst>
                <a:rect l="0" t="0" r="r" b="b"/>
                <a:pathLst>
                  <a:path w="1743" h="1450">
                    <a:moveTo>
                      <a:pt x="0" y="1450"/>
                    </a:moveTo>
                    <a:lnTo>
                      <a:pt x="194" y="1243"/>
                    </a:lnTo>
                    <a:lnTo>
                      <a:pt x="296" y="1136"/>
                    </a:lnTo>
                    <a:lnTo>
                      <a:pt x="406" y="1022"/>
                    </a:lnTo>
                    <a:lnTo>
                      <a:pt x="509" y="916"/>
                    </a:lnTo>
                    <a:lnTo>
                      <a:pt x="604" y="820"/>
                    </a:lnTo>
                    <a:lnTo>
                      <a:pt x="704" y="725"/>
                    </a:lnTo>
                    <a:lnTo>
                      <a:pt x="758" y="673"/>
                    </a:lnTo>
                    <a:lnTo>
                      <a:pt x="807" y="625"/>
                    </a:lnTo>
                    <a:lnTo>
                      <a:pt x="857" y="582"/>
                    </a:lnTo>
                    <a:lnTo>
                      <a:pt x="909" y="537"/>
                    </a:lnTo>
                    <a:lnTo>
                      <a:pt x="952" y="498"/>
                    </a:lnTo>
                    <a:lnTo>
                      <a:pt x="1002" y="457"/>
                    </a:lnTo>
                    <a:lnTo>
                      <a:pt x="1052" y="415"/>
                    </a:lnTo>
                    <a:lnTo>
                      <a:pt x="1099" y="379"/>
                    </a:lnTo>
                    <a:lnTo>
                      <a:pt x="1125" y="357"/>
                    </a:lnTo>
                    <a:lnTo>
                      <a:pt x="1153" y="335"/>
                    </a:lnTo>
                    <a:lnTo>
                      <a:pt x="1203" y="299"/>
                    </a:lnTo>
                    <a:lnTo>
                      <a:pt x="1231" y="279"/>
                    </a:lnTo>
                    <a:lnTo>
                      <a:pt x="1255" y="260"/>
                    </a:lnTo>
                    <a:lnTo>
                      <a:pt x="1302" y="227"/>
                    </a:lnTo>
                    <a:lnTo>
                      <a:pt x="1328" y="210"/>
                    </a:lnTo>
                    <a:lnTo>
                      <a:pt x="1352" y="195"/>
                    </a:lnTo>
                    <a:lnTo>
                      <a:pt x="1380" y="177"/>
                    </a:lnTo>
                    <a:lnTo>
                      <a:pt x="1408" y="160"/>
                    </a:lnTo>
                    <a:lnTo>
                      <a:pt x="1432" y="145"/>
                    </a:lnTo>
                    <a:lnTo>
                      <a:pt x="1455" y="132"/>
                    </a:lnTo>
                    <a:lnTo>
                      <a:pt x="1481" y="117"/>
                    </a:lnTo>
                    <a:lnTo>
                      <a:pt x="1505" y="104"/>
                    </a:lnTo>
                    <a:lnTo>
                      <a:pt x="1529" y="91"/>
                    </a:lnTo>
                    <a:lnTo>
                      <a:pt x="1551" y="80"/>
                    </a:lnTo>
                    <a:lnTo>
                      <a:pt x="1561" y="76"/>
                    </a:lnTo>
                    <a:lnTo>
                      <a:pt x="1574" y="69"/>
                    </a:lnTo>
                    <a:lnTo>
                      <a:pt x="1585" y="63"/>
                    </a:lnTo>
                    <a:lnTo>
                      <a:pt x="1598" y="58"/>
                    </a:lnTo>
                    <a:lnTo>
                      <a:pt x="1611" y="52"/>
                    </a:lnTo>
                    <a:lnTo>
                      <a:pt x="1622" y="45"/>
                    </a:lnTo>
                    <a:lnTo>
                      <a:pt x="1635" y="41"/>
                    </a:lnTo>
                    <a:lnTo>
                      <a:pt x="1648" y="34"/>
                    </a:lnTo>
                    <a:lnTo>
                      <a:pt x="1661" y="30"/>
                    </a:lnTo>
                    <a:lnTo>
                      <a:pt x="1674" y="26"/>
                    </a:lnTo>
                    <a:lnTo>
                      <a:pt x="1684" y="21"/>
                    </a:lnTo>
                    <a:lnTo>
                      <a:pt x="1695" y="17"/>
                    </a:lnTo>
                    <a:lnTo>
                      <a:pt x="1702" y="15"/>
                    </a:lnTo>
                    <a:lnTo>
                      <a:pt x="1708" y="13"/>
                    </a:lnTo>
                    <a:lnTo>
                      <a:pt x="1715" y="11"/>
                    </a:lnTo>
                    <a:lnTo>
                      <a:pt x="1721" y="8"/>
                    </a:lnTo>
                    <a:lnTo>
                      <a:pt x="1728" y="6"/>
                    </a:lnTo>
                    <a:lnTo>
                      <a:pt x="1736" y="2"/>
                    </a:lnTo>
                    <a:lnTo>
                      <a:pt x="1743" y="0"/>
                    </a:lnTo>
                  </a:path>
                </a:pathLst>
              </a:custGeom>
              <a:noFill/>
              <a:ln w="25400">
                <a:solidFill>
                  <a:srgbClr val="0000FF"/>
                </a:solidFill>
                <a:prstDash val="solid"/>
                <a:round/>
                <a:headEnd/>
                <a:tailEnd/>
              </a:ln>
            </p:spPr>
            <p:txBody>
              <a:bodyPr/>
              <a:lstStyle/>
              <a:p>
                <a:endParaRPr lang="en-US">
                  <a:solidFill>
                    <a:srgbClr val="000000"/>
                  </a:solidFill>
                </a:endParaRPr>
              </a:p>
            </p:txBody>
          </p:sp>
          <p:sp>
            <p:nvSpPr>
              <p:cNvPr id="96" name="Freeform 34"/>
              <p:cNvSpPr>
                <a:spLocks/>
              </p:cNvSpPr>
              <p:nvPr/>
            </p:nvSpPr>
            <p:spPr bwMode="auto">
              <a:xfrm>
                <a:off x="6396552" y="4171556"/>
                <a:ext cx="136350" cy="17904"/>
              </a:xfrm>
              <a:custGeom>
                <a:avLst/>
                <a:gdLst/>
                <a:ahLst/>
                <a:cxnLst>
                  <a:cxn ang="0">
                    <a:pos x="0" y="33"/>
                  </a:cxn>
                  <a:cxn ang="0">
                    <a:pos x="6" y="31"/>
                  </a:cxn>
                  <a:cxn ang="0">
                    <a:pos x="13" y="28"/>
                  </a:cxn>
                  <a:cxn ang="0">
                    <a:pos x="19" y="28"/>
                  </a:cxn>
                  <a:cxn ang="0">
                    <a:pos x="26" y="26"/>
                  </a:cxn>
                  <a:cxn ang="0">
                    <a:pos x="32" y="24"/>
                  </a:cxn>
                  <a:cxn ang="0">
                    <a:pos x="39" y="22"/>
                  </a:cxn>
                  <a:cxn ang="0">
                    <a:pos x="45" y="20"/>
                  </a:cxn>
                  <a:cxn ang="0">
                    <a:pos x="52" y="20"/>
                  </a:cxn>
                  <a:cxn ang="0">
                    <a:pos x="56" y="18"/>
                  </a:cxn>
                  <a:cxn ang="0">
                    <a:pos x="62" y="15"/>
                  </a:cxn>
                  <a:cxn ang="0">
                    <a:pos x="67" y="15"/>
                  </a:cxn>
                  <a:cxn ang="0">
                    <a:pos x="69" y="15"/>
                  </a:cxn>
                  <a:cxn ang="0">
                    <a:pos x="75" y="13"/>
                  </a:cxn>
                  <a:cxn ang="0">
                    <a:pos x="82" y="11"/>
                  </a:cxn>
                  <a:cxn ang="0">
                    <a:pos x="88" y="11"/>
                  </a:cxn>
                  <a:cxn ang="0">
                    <a:pos x="93" y="9"/>
                  </a:cxn>
                  <a:cxn ang="0">
                    <a:pos x="99" y="9"/>
                  </a:cxn>
                  <a:cxn ang="0">
                    <a:pos x="106" y="7"/>
                  </a:cxn>
                  <a:cxn ang="0">
                    <a:pos x="110" y="7"/>
                  </a:cxn>
                  <a:cxn ang="0">
                    <a:pos x="114" y="7"/>
                  </a:cxn>
                  <a:cxn ang="0">
                    <a:pos x="119" y="7"/>
                  </a:cxn>
                  <a:cxn ang="0">
                    <a:pos x="125" y="5"/>
                  </a:cxn>
                  <a:cxn ang="0">
                    <a:pos x="127" y="5"/>
                  </a:cxn>
                  <a:cxn ang="0">
                    <a:pos x="132" y="5"/>
                  </a:cxn>
                  <a:cxn ang="0">
                    <a:pos x="138" y="2"/>
                  </a:cxn>
                  <a:cxn ang="0">
                    <a:pos x="144" y="2"/>
                  </a:cxn>
                  <a:cxn ang="0">
                    <a:pos x="151" y="2"/>
                  </a:cxn>
                  <a:cxn ang="0">
                    <a:pos x="155" y="2"/>
                  </a:cxn>
                  <a:cxn ang="0">
                    <a:pos x="162" y="2"/>
                  </a:cxn>
                  <a:cxn ang="0">
                    <a:pos x="166" y="2"/>
                  </a:cxn>
                  <a:cxn ang="0">
                    <a:pos x="173" y="0"/>
                  </a:cxn>
                  <a:cxn ang="0">
                    <a:pos x="177" y="0"/>
                  </a:cxn>
                  <a:cxn ang="0">
                    <a:pos x="183" y="0"/>
                  </a:cxn>
                  <a:cxn ang="0">
                    <a:pos x="190" y="0"/>
                  </a:cxn>
                  <a:cxn ang="0">
                    <a:pos x="194" y="0"/>
                  </a:cxn>
                  <a:cxn ang="0">
                    <a:pos x="201" y="2"/>
                  </a:cxn>
                  <a:cxn ang="0">
                    <a:pos x="207" y="2"/>
                  </a:cxn>
                  <a:cxn ang="0">
                    <a:pos x="211" y="2"/>
                  </a:cxn>
                  <a:cxn ang="0">
                    <a:pos x="218" y="2"/>
                  </a:cxn>
                  <a:cxn ang="0">
                    <a:pos x="224" y="2"/>
                  </a:cxn>
                  <a:cxn ang="0">
                    <a:pos x="229" y="5"/>
                  </a:cxn>
                  <a:cxn ang="0">
                    <a:pos x="237" y="5"/>
                  </a:cxn>
                  <a:cxn ang="0">
                    <a:pos x="242" y="7"/>
                  </a:cxn>
                  <a:cxn ang="0">
                    <a:pos x="248" y="7"/>
                  </a:cxn>
                  <a:cxn ang="0">
                    <a:pos x="255" y="9"/>
                  </a:cxn>
                  <a:cxn ang="0">
                    <a:pos x="261" y="11"/>
                  </a:cxn>
                  <a:cxn ang="0">
                    <a:pos x="263" y="11"/>
                  </a:cxn>
                  <a:cxn ang="0">
                    <a:pos x="268" y="11"/>
                  </a:cxn>
                  <a:cxn ang="0">
                    <a:pos x="272" y="13"/>
                  </a:cxn>
                  <a:cxn ang="0">
                    <a:pos x="274" y="13"/>
                  </a:cxn>
                </a:cxnLst>
                <a:rect l="0" t="0" r="r" b="b"/>
                <a:pathLst>
                  <a:path w="274" h="33">
                    <a:moveTo>
                      <a:pt x="0" y="33"/>
                    </a:moveTo>
                    <a:lnTo>
                      <a:pt x="6" y="31"/>
                    </a:lnTo>
                    <a:lnTo>
                      <a:pt x="13" y="28"/>
                    </a:lnTo>
                    <a:lnTo>
                      <a:pt x="19" y="28"/>
                    </a:lnTo>
                    <a:lnTo>
                      <a:pt x="26" y="26"/>
                    </a:lnTo>
                    <a:lnTo>
                      <a:pt x="32" y="24"/>
                    </a:lnTo>
                    <a:lnTo>
                      <a:pt x="39" y="22"/>
                    </a:lnTo>
                    <a:lnTo>
                      <a:pt x="45" y="20"/>
                    </a:lnTo>
                    <a:lnTo>
                      <a:pt x="52" y="20"/>
                    </a:lnTo>
                    <a:lnTo>
                      <a:pt x="56" y="18"/>
                    </a:lnTo>
                    <a:lnTo>
                      <a:pt x="62" y="15"/>
                    </a:lnTo>
                    <a:lnTo>
                      <a:pt x="67" y="15"/>
                    </a:lnTo>
                    <a:lnTo>
                      <a:pt x="69" y="15"/>
                    </a:lnTo>
                    <a:lnTo>
                      <a:pt x="75" y="13"/>
                    </a:lnTo>
                    <a:lnTo>
                      <a:pt x="82" y="11"/>
                    </a:lnTo>
                    <a:lnTo>
                      <a:pt x="88" y="11"/>
                    </a:lnTo>
                    <a:lnTo>
                      <a:pt x="93" y="9"/>
                    </a:lnTo>
                    <a:lnTo>
                      <a:pt x="99" y="9"/>
                    </a:lnTo>
                    <a:lnTo>
                      <a:pt x="106" y="7"/>
                    </a:lnTo>
                    <a:lnTo>
                      <a:pt x="110" y="7"/>
                    </a:lnTo>
                    <a:lnTo>
                      <a:pt x="114" y="7"/>
                    </a:lnTo>
                    <a:lnTo>
                      <a:pt x="119" y="7"/>
                    </a:lnTo>
                    <a:lnTo>
                      <a:pt x="125" y="5"/>
                    </a:lnTo>
                    <a:lnTo>
                      <a:pt x="127" y="5"/>
                    </a:lnTo>
                    <a:lnTo>
                      <a:pt x="132" y="5"/>
                    </a:lnTo>
                    <a:lnTo>
                      <a:pt x="138" y="2"/>
                    </a:lnTo>
                    <a:lnTo>
                      <a:pt x="144" y="2"/>
                    </a:lnTo>
                    <a:lnTo>
                      <a:pt x="151" y="2"/>
                    </a:lnTo>
                    <a:lnTo>
                      <a:pt x="155" y="2"/>
                    </a:lnTo>
                    <a:lnTo>
                      <a:pt x="162" y="2"/>
                    </a:lnTo>
                    <a:lnTo>
                      <a:pt x="166" y="2"/>
                    </a:lnTo>
                    <a:lnTo>
                      <a:pt x="173" y="0"/>
                    </a:lnTo>
                    <a:lnTo>
                      <a:pt x="177" y="0"/>
                    </a:lnTo>
                    <a:lnTo>
                      <a:pt x="183" y="0"/>
                    </a:lnTo>
                    <a:lnTo>
                      <a:pt x="190" y="0"/>
                    </a:lnTo>
                    <a:lnTo>
                      <a:pt x="194" y="0"/>
                    </a:lnTo>
                    <a:lnTo>
                      <a:pt x="201" y="2"/>
                    </a:lnTo>
                    <a:lnTo>
                      <a:pt x="207" y="2"/>
                    </a:lnTo>
                    <a:lnTo>
                      <a:pt x="211" y="2"/>
                    </a:lnTo>
                    <a:lnTo>
                      <a:pt x="218" y="2"/>
                    </a:lnTo>
                    <a:lnTo>
                      <a:pt x="224" y="2"/>
                    </a:lnTo>
                    <a:lnTo>
                      <a:pt x="229" y="5"/>
                    </a:lnTo>
                    <a:lnTo>
                      <a:pt x="237" y="5"/>
                    </a:lnTo>
                    <a:lnTo>
                      <a:pt x="242" y="7"/>
                    </a:lnTo>
                    <a:lnTo>
                      <a:pt x="248" y="7"/>
                    </a:lnTo>
                    <a:lnTo>
                      <a:pt x="255" y="9"/>
                    </a:lnTo>
                    <a:lnTo>
                      <a:pt x="261" y="11"/>
                    </a:lnTo>
                    <a:lnTo>
                      <a:pt x="263" y="11"/>
                    </a:lnTo>
                    <a:lnTo>
                      <a:pt x="268" y="11"/>
                    </a:lnTo>
                    <a:lnTo>
                      <a:pt x="272" y="13"/>
                    </a:lnTo>
                    <a:lnTo>
                      <a:pt x="274" y="13"/>
                    </a:lnTo>
                  </a:path>
                </a:pathLst>
              </a:custGeom>
              <a:noFill/>
              <a:ln w="25400">
                <a:solidFill>
                  <a:srgbClr val="0000FF"/>
                </a:solidFill>
                <a:prstDash val="solid"/>
                <a:round/>
                <a:headEnd/>
                <a:tailEnd/>
              </a:ln>
            </p:spPr>
            <p:txBody>
              <a:bodyPr/>
              <a:lstStyle/>
              <a:p>
                <a:endParaRPr lang="en-US">
                  <a:solidFill>
                    <a:srgbClr val="000000"/>
                  </a:solidFill>
                </a:endParaRPr>
              </a:p>
            </p:txBody>
          </p:sp>
          <p:sp>
            <p:nvSpPr>
              <p:cNvPr id="97" name="Freeform 35"/>
              <p:cNvSpPr>
                <a:spLocks/>
              </p:cNvSpPr>
              <p:nvPr/>
            </p:nvSpPr>
            <p:spPr bwMode="auto">
              <a:xfrm>
                <a:off x="6532903" y="4178442"/>
                <a:ext cx="130747" cy="278200"/>
              </a:xfrm>
              <a:custGeom>
                <a:avLst/>
                <a:gdLst/>
                <a:ahLst/>
                <a:cxnLst>
                  <a:cxn ang="0">
                    <a:pos x="0" y="0"/>
                  </a:cxn>
                  <a:cxn ang="0">
                    <a:pos x="7" y="2"/>
                  </a:cxn>
                  <a:cxn ang="0">
                    <a:pos x="13" y="5"/>
                  </a:cxn>
                  <a:cxn ang="0">
                    <a:pos x="15" y="7"/>
                  </a:cxn>
                  <a:cxn ang="0">
                    <a:pos x="20" y="9"/>
                  </a:cxn>
                  <a:cxn ang="0">
                    <a:pos x="26" y="11"/>
                  </a:cxn>
                  <a:cxn ang="0">
                    <a:pos x="32" y="13"/>
                  </a:cxn>
                  <a:cxn ang="0">
                    <a:pos x="37" y="15"/>
                  </a:cxn>
                  <a:cxn ang="0">
                    <a:pos x="43" y="20"/>
                  </a:cxn>
                  <a:cxn ang="0">
                    <a:pos x="50" y="24"/>
                  </a:cxn>
                  <a:cxn ang="0">
                    <a:pos x="56" y="26"/>
                  </a:cxn>
                  <a:cxn ang="0">
                    <a:pos x="61" y="31"/>
                  </a:cxn>
                  <a:cxn ang="0">
                    <a:pos x="67" y="35"/>
                  </a:cxn>
                  <a:cxn ang="0">
                    <a:pos x="71" y="39"/>
                  </a:cxn>
                  <a:cxn ang="0">
                    <a:pos x="78" y="44"/>
                  </a:cxn>
                  <a:cxn ang="0">
                    <a:pos x="84" y="50"/>
                  </a:cxn>
                  <a:cxn ang="0">
                    <a:pos x="89" y="52"/>
                  </a:cxn>
                  <a:cxn ang="0">
                    <a:pos x="91" y="57"/>
                  </a:cxn>
                  <a:cxn ang="0">
                    <a:pos x="97" y="63"/>
                  </a:cxn>
                  <a:cxn ang="0">
                    <a:pos x="104" y="67"/>
                  </a:cxn>
                  <a:cxn ang="0">
                    <a:pos x="110" y="76"/>
                  </a:cxn>
                  <a:cxn ang="0">
                    <a:pos x="117" y="83"/>
                  </a:cxn>
                  <a:cxn ang="0">
                    <a:pos x="123" y="91"/>
                  </a:cxn>
                  <a:cxn ang="0">
                    <a:pos x="125" y="96"/>
                  </a:cxn>
                  <a:cxn ang="0">
                    <a:pos x="130" y="100"/>
                  </a:cxn>
                  <a:cxn ang="0">
                    <a:pos x="136" y="109"/>
                  </a:cxn>
                  <a:cxn ang="0">
                    <a:pos x="140" y="115"/>
                  </a:cxn>
                  <a:cxn ang="0">
                    <a:pos x="143" y="121"/>
                  </a:cxn>
                  <a:cxn ang="0">
                    <a:pos x="147" y="126"/>
                  </a:cxn>
                  <a:cxn ang="0">
                    <a:pos x="151" y="134"/>
                  </a:cxn>
                  <a:cxn ang="0">
                    <a:pos x="153" y="139"/>
                  </a:cxn>
                  <a:cxn ang="0">
                    <a:pos x="158" y="147"/>
                  </a:cxn>
                  <a:cxn ang="0">
                    <a:pos x="162" y="154"/>
                  </a:cxn>
                  <a:cxn ang="0">
                    <a:pos x="164" y="160"/>
                  </a:cxn>
                  <a:cxn ang="0">
                    <a:pos x="171" y="173"/>
                  </a:cxn>
                  <a:cxn ang="0">
                    <a:pos x="177" y="189"/>
                  </a:cxn>
                  <a:cxn ang="0">
                    <a:pos x="184" y="202"/>
                  </a:cxn>
                  <a:cxn ang="0">
                    <a:pos x="190" y="219"/>
                  </a:cxn>
                  <a:cxn ang="0">
                    <a:pos x="197" y="236"/>
                  </a:cxn>
                  <a:cxn ang="0">
                    <a:pos x="203" y="254"/>
                  </a:cxn>
                  <a:cxn ang="0">
                    <a:pos x="207" y="271"/>
                  </a:cxn>
                  <a:cxn ang="0">
                    <a:pos x="214" y="288"/>
                  </a:cxn>
                  <a:cxn ang="0">
                    <a:pos x="218" y="310"/>
                  </a:cxn>
                  <a:cxn ang="0">
                    <a:pos x="225" y="332"/>
                  </a:cxn>
                  <a:cxn ang="0">
                    <a:pos x="231" y="355"/>
                  </a:cxn>
                  <a:cxn ang="0">
                    <a:pos x="238" y="381"/>
                  </a:cxn>
                  <a:cxn ang="0">
                    <a:pos x="244" y="407"/>
                  </a:cxn>
                  <a:cxn ang="0">
                    <a:pos x="248" y="435"/>
                  </a:cxn>
                  <a:cxn ang="0">
                    <a:pos x="257" y="470"/>
                  </a:cxn>
                  <a:cxn ang="0">
                    <a:pos x="259" y="490"/>
                  </a:cxn>
                  <a:cxn ang="0">
                    <a:pos x="264" y="507"/>
                  </a:cxn>
                </a:cxnLst>
                <a:rect l="0" t="0" r="r" b="b"/>
                <a:pathLst>
                  <a:path w="264" h="507">
                    <a:moveTo>
                      <a:pt x="0" y="0"/>
                    </a:moveTo>
                    <a:lnTo>
                      <a:pt x="7" y="2"/>
                    </a:lnTo>
                    <a:lnTo>
                      <a:pt x="13" y="5"/>
                    </a:lnTo>
                    <a:lnTo>
                      <a:pt x="15" y="7"/>
                    </a:lnTo>
                    <a:lnTo>
                      <a:pt x="20" y="9"/>
                    </a:lnTo>
                    <a:lnTo>
                      <a:pt x="26" y="11"/>
                    </a:lnTo>
                    <a:lnTo>
                      <a:pt x="32" y="13"/>
                    </a:lnTo>
                    <a:lnTo>
                      <a:pt x="37" y="15"/>
                    </a:lnTo>
                    <a:lnTo>
                      <a:pt x="43" y="20"/>
                    </a:lnTo>
                    <a:lnTo>
                      <a:pt x="50" y="24"/>
                    </a:lnTo>
                    <a:lnTo>
                      <a:pt x="56" y="26"/>
                    </a:lnTo>
                    <a:lnTo>
                      <a:pt x="61" y="31"/>
                    </a:lnTo>
                    <a:lnTo>
                      <a:pt x="67" y="35"/>
                    </a:lnTo>
                    <a:lnTo>
                      <a:pt x="71" y="39"/>
                    </a:lnTo>
                    <a:lnTo>
                      <a:pt x="78" y="44"/>
                    </a:lnTo>
                    <a:lnTo>
                      <a:pt x="84" y="50"/>
                    </a:lnTo>
                    <a:lnTo>
                      <a:pt x="89" y="52"/>
                    </a:lnTo>
                    <a:lnTo>
                      <a:pt x="91" y="57"/>
                    </a:lnTo>
                    <a:lnTo>
                      <a:pt x="97" y="63"/>
                    </a:lnTo>
                    <a:lnTo>
                      <a:pt x="104" y="67"/>
                    </a:lnTo>
                    <a:lnTo>
                      <a:pt x="110" y="76"/>
                    </a:lnTo>
                    <a:lnTo>
                      <a:pt x="117" y="83"/>
                    </a:lnTo>
                    <a:lnTo>
                      <a:pt x="123" y="91"/>
                    </a:lnTo>
                    <a:lnTo>
                      <a:pt x="125" y="96"/>
                    </a:lnTo>
                    <a:lnTo>
                      <a:pt x="130" y="100"/>
                    </a:lnTo>
                    <a:lnTo>
                      <a:pt x="136" y="109"/>
                    </a:lnTo>
                    <a:lnTo>
                      <a:pt x="140" y="115"/>
                    </a:lnTo>
                    <a:lnTo>
                      <a:pt x="143" y="121"/>
                    </a:lnTo>
                    <a:lnTo>
                      <a:pt x="147" y="126"/>
                    </a:lnTo>
                    <a:lnTo>
                      <a:pt x="151" y="134"/>
                    </a:lnTo>
                    <a:lnTo>
                      <a:pt x="153" y="139"/>
                    </a:lnTo>
                    <a:lnTo>
                      <a:pt x="158" y="147"/>
                    </a:lnTo>
                    <a:lnTo>
                      <a:pt x="162" y="154"/>
                    </a:lnTo>
                    <a:lnTo>
                      <a:pt x="164" y="160"/>
                    </a:lnTo>
                    <a:lnTo>
                      <a:pt x="171" y="173"/>
                    </a:lnTo>
                    <a:lnTo>
                      <a:pt x="177" y="189"/>
                    </a:lnTo>
                    <a:lnTo>
                      <a:pt x="184" y="202"/>
                    </a:lnTo>
                    <a:lnTo>
                      <a:pt x="190" y="219"/>
                    </a:lnTo>
                    <a:lnTo>
                      <a:pt x="197" y="236"/>
                    </a:lnTo>
                    <a:lnTo>
                      <a:pt x="203" y="254"/>
                    </a:lnTo>
                    <a:lnTo>
                      <a:pt x="207" y="271"/>
                    </a:lnTo>
                    <a:lnTo>
                      <a:pt x="214" y="288"/>
                    </a:lnTo>
                    <a:lnTo>
                      <a:pt x="218" y="310"/>
                    </a:lnTo>
                    <a:lnTo>
                      <a:pt x="225" y="332"/>
                    </a:lnTo>
                    <a:lnTo>
                      <a:pt x="231" y="355"/>
                    </a:lnTo>
                    <a:lnTo>
                      <a:pt x="238" y="381"/>
                    </a:lnTo>
                    <a:lnTo>
                      <a:pt x="244" y="407"/>
                    </a:lnTo>
                    <a:lnTo>
                      <a:pt x="248" y="435"/>
                    </a:lnTo>
                    <a:lnTo>
                      <a:pt x="257" y="470"/>
                    </a:lnTo>
                    <a:lnTo>
                      <a:pt x="259" y="490"/>
                    </a:lnTo>
                    <a:lnTo>
                      <a:pt x="264" y="507"/>
                    </a:lnTo>
                  </a:path>
                </a:pathLst>
              </a:custGeom>
              <a:noFill/>
              <a:ln w="25400">
                <a:solidFill>
                  <a:srgbClr val="0000FF"/>
                </a:solidFill>
                <a:prstDash val="solid"/>
                <a:round/>
                <a:headEnd/>
                <a:tailEnd/>
              </a:ln>
            </p:spPr>
            <p:txBody>
              <a:bodyPr/>
              <a:lstStyle/>
              <a:p>
                <a:endParaRPr lang="en-US">
                  <a:solidFill>
                    <a:srgbClr val="000000"/>
                  </a:solidFill>
                </a:endParaRPr>
              </a:p>
            </p:txBody>
          </p:sp>
          <p:sp>
            <p:nvSpPr>
              <p:cNvPr id="98" name="Freeform 36"/>
              <p:cNvSpPr>
                <a:spLocks/>
              </p:cNvSpPr>
              <p:nvPr/>
            </p:nvSpPr>
            <p:spPr bwMode="auto">
              <a:xfrm>
                <a:off x="6663649" y="4456642"/>
                <a:ext cx="150670" cy="1224355"/>
              </a:xfrm>
              <a:custGeom>
                <a:avLst/>
                <a:gdLst/>
                <a:ahLst/>
                <a:cxnLst>
                  <a:cxn ang="0">
                    <a:pos x="0" y="0"/>
                  </a:cxn>
                  <a:cxn ang="0">
                    <a:pos x="6" y="39"/>
                  </a:cxn>
                  <a:cxn ang="0">
                    <a:pos x="13" y="76"/>
                  </a:cxn>
                  <a:cxn ang="0">
                    <a:pos x="17" y="110"/>
                  </a:cxn>
                  <a:cxn ang="0">
                    <a:pos x="23" y="149"/>
                  </a:cxn>
                  <a:cxn ang="0">
                    <a:pos x="30" y="193"/>
                  </a:cxn>
                  <a:cxn ang="0">
                    <a:pos x="34" y="236"/>
                  </a:cxn>
                  <a:cxn ang="0">
                    <a:pos x="41" y="277"/>
                  </a:cxn>
                  <a:cxn ang="0">
                    <a:pos x="45" y="318"/>
                  </a:cxn>
                  <a:cxn ang="0">
                    <a:pos x="51" y="366"/>
                  </a:cxn>
                  <a:cxn ang="0">
                    <a:pos x="56" y="411"/>
                  </a:cxn>
                  <a:cxn ang="0">
                    <a:pos x="62" y="463"/>
                  </a:cxn>
                  <a:cxn ang="0">
                    <a:pos x="69" y="522"/>
                  </a:cxn>
                  <a:cxn ang="0">
                    <a:pos x="73" y="578"/>
                  </a:cxn>
                  <a:cxn ang="0">
                    <a:pos x="80" y="630"/>
                  </a:cxn>
                  <a:cxn ang="0">
                    <a:pos x="92" y="762"/>
                  </a:cxn>
                  <a:cxn ang="0">
                    <a:pos x="103" y="890"/>
                  </a:cxn>
                  <a:cxn ang="0">
                    <a:pos x="116" y="1020"/>
                  </a:cxn>
                  <a:cxn ang="0">
                    <a:pos x="129" y="1160"/>
                  </a:cxn>
                  <a:cxn ang="0">
                    <a:pos x="136" y="1225"/>
                  </a:cxn>
                  <a:cxn ang="0">
                    <a:pos x="142" y="1286"/>
                  </a:cxn>
                  <a:cxn ang="0">
                    <a:pos x="146" y="1340"/>
                  </a:cxn>
                  <a:cxn ang="0">
                    <a:pos x="153" y="1399"/>
                  </a:cxn>
                  <a:cxn ang="0">
                    <a:pos x="159" y="1457"/>
                  </a:cxn>
                  <a:cxn ang="0">
                    <a:pos x="166" y="1516"/>
                  </a:cxn>
                  <a:cxn ang="0">
                    <a:pos x="172" y="1565"/>
                  </a:cxn>
                  <a:cxn ang="0">
                    <a:pos x="177" y="1617"/>
                  </a:cxn>
                  <a:cxn ang="0">
                    <a:pos x="181" y="1645"/>
                  </a:cxn>
                  <a:cxn ang="0">
                    <a:pos x="185" y="1671"/>
                  </a:cxn>
                  <a:cxn ang="0">
                    <a:pos x="188" y="1700"/>
                  </a:cxn>
                  <a:cxn ang="0">
                    <a:pos x="192" y="1726"/>
                  </a:cxn>
                  <a:cxn ang="0">
                    <a:pos x="198" y="1771"/>
                  </a:cxn>
                  <a:cxn ang="0">
                    <a:pos x="200" y="1795"/>
                  </a:cxn>
                  <a:cxn ang="0">
                    <a:pos x="205" y="1819"/>
                  </a:cxn>
                  <a:cxn ang="0">
                    <a:pos x="211" y="1855"/>
                  </a:cxn>
                  <a:cxn ang="0">
                    <a:pos x="218" y="1892"/>
                  </a:cxn>
                  <a:cxn ang="0">
                    <a:pos x="222" y="1927"/>
                  </a:cxn>
                  <a:cxn ang="0">
                    <a:pos x="229" y="1957"/>
                  </a:cxn>
                  <a:cxn ang="0">
                    <a:pos x="233" y="1981"/>
                  </a:cxn>
                  <a:cxn ang="0">
                    <a:pos x="239" y="2009"/>
                  </a:cxn>
                  <a:cxn ang="0">
                    <a:pos x="244" y="2035"/>
                  </a:cxn>
                  <a:cxn ang="0">
                    <a:pos x="250" y="2059"/>
                  </a:cxn>
                  <a:cxn ang="0">
                    <a:pos x="257" y="2083"/>
                  </a:cxn>
                  <a:cxn ang="0">
                    <a:pos x="261" y="2107"/>
                  </a:cxn>
                  <a:cxn ang="0">
                    <a:pos x="267" y="2126"/>
                  </a:cxn>
                  <a:cxn ang="0">
                    <a:pos x="272" y="2146"/>
                  </a:cxn>
                  <a:cxn ang="0">
                    <a:pos x="278" y="2165"/>
                  </a:cxn>
                  <a:cxn ang="0">
                    <a:pos x="285" y="2187"/>
                  </a:cxn>
                  <a:cxn ang="0">
                    <a:pos x="291" y="2204"/>
                  </a:cxn>
                  <a:cxn ang="0">
                    <a:pos x="298" y="2219"/>
                  </a:cxn>
                  <a:cxn ang="0">
                    <a:pos x="304" y="2234"/>
                  </a:cxn>
                </a:cxnLst>
                <a:rect l="0" t="0" r="r" b="b"/>
                <a:pathLst>
                  <a:path w="304" h="2234">
                    <a:moveTo>
                      <a:pt x="0" y="0"/>
                    </a:moveTo>
                    <a:lnTo>
                      <a:pt x="6" y="39"/>
                    </a:lnTo>
                    <a:lnTo>
                      <a:pt x="13" y="76"/>
                    </a:lnTo>
                    <a:lnTo>
                      <a:pt x="17" y="110"/>
                    </a:lnTo>
                    <a:lnTo>
                      <a:pt x="23" y="149"/>
                    </a:lnTo>
                    <a:lnTo>
                      <a:pt x="30" y="193"/>
                    </a:lnTo>
                    <a:lnTo>
                      <a:pt x="34" y="236"/>
                    </a:lnTo>
                    <a:lnTo>
                      <a:pt x="41" y="277"/>
                    </a:lnTo>
                    <a:lnTo>
                      <a:pt x="45" y="318"/>
                    </a:lnTo>
                    <a:lnTo>
                      <a:pt x="51" y="366"/>
                    </a:lnTo>
                    <a:lnTo>
                      <a:pt x="56" y="411"/>
                    </a:lnTo>
                    <a:lnTo>
                      <a:pt x="62" y="463"/>
                    </a:lnTo>
                    <a:lnTo>
                      <a:pt x="69" y="522"/>
                    </a:lnTo>
                    <a:lnTo>
                      <a:pt x="73" y="578"/>
                    </a:lnTo>
                    <a:lnTo>
                      <a:pt x="80" y="630"/>
                    </a:lnTo>
                    <a:lnTo>
                      <a:pt x="92" y="762"/>
                    </a:lnTo>
                    <a:lnTo>
                      <a:pt x="103" y="890"/>
                    </a:lnTo>
                    <a:lnTo>
                      <a:pt x="116" y="1020"/>
                    </a:lnTo>
                    <a:lnTo>
                      <a:pt x="129" y="1160"/>
                    </a:lnTo>
                    <a:lnTo>
                      <a:pt x="136" y="1225"/>
                    </a:lnTo>
                    <a:lnTo>
                      <a:pt x="142" y="1286"/>
                    </a:lnTo>
                    <a:lnTo>
                      <a:pt x="146" y="1340"/>
                    </a:lnTo>
                    <a:lnTo>
                      <a:pt x="153" y="1399"/>
                    </a:lnTo>
                    <a:lnTo>
                      <a:pt x="159" y="1457"/>
                    </a:lnTo>
                    <a:lnTo>
                      <a:pt x="166" y="1516"/>
                    </a:lnTo>
                    <a:lnTo>
                      <a:pt x="172" y="1565"/>
                    </a:lnTo>
                    <a:lnTo>
                      <a:pt x="177" y="1617"/>
                    </a:lnTo>
                    <a:lnTo>
                      <a:pt x="181" y="1645"/>
                    </a:lnTo>
                    <a:lnTo>
                      <a:pt x="185" y="1671"/>
                    </a:lnTo>
                    <a:lnTo>
                      <a:pt x="188" y="1700"/>
                    </a:lnTo>
                    <a:lnTo>
                      <a:pt x="192" y="1726"/>
                    </a:lnTo>
                    <a:lnTo>
                      <a:pt x="198" y="1771"/>
                    </a:lnTo>
                    <a:lnTo>
                      <a:pt x="200" y="1795"/>
                    </a:lnTo>
                    <a:lnTo>
                      <a:pt x="205" y="1819"/>
                    </a:lnTo>
                    <a:lnTo>
                      <a:pt x="211" y="1855"/>
                    </a:lnTo>
                    <a:lnTo>
                      <a:pt x="218" y="1892"/>
                    </a:lnTo>
                    <a:lnTo>
                      <a:pt x="222" y="1927"/>
                    </a:lnTo>
                    <a:lnTo>
                      <a:pt x="229" y="1957"/>
                    </a:lnTo>
                    <a:lnTo>
                      <a:pt x="233" y="1981"/>
                    </a:lnTo>
                    <a:lnTo>
                      <a:pt x="239" y="2009"/>
                    </a:lnTo>
                    <a:lnTo>
                      <a:pt x="244" y="2035"/>
                    </a:lnTo>
                    <a:lnTo>
                      <a:pt x="250" y="2059"/>
                    </a:lnTo>
                    <a:lnTo>
                      <a:pt x="257" y="2083"/>
                    </a:lnTo>
                    <a:lnTo>
                      <a:pt x="261" y="2107"/>
                    </a:lnTo>
                    <a:lnTo>
                      <a:pt x="267" y="2126"/>
                    </a:lnTo>
                    <a:lnTo>
                      <a:pt x="272" y="2146"/>
                    </a:lnTo>
                    <a:lnTo>
                      <a:pt x="278" y="2165"/>
                    </a:lnTo>
                    <a:lnTo>
                      <a:pt x="285" y="2187"/>
                    </a:lnTo>
                    <a:lnTo>
                      <a:pt x="291" y="2204"/>
                    </a:lnTo>
                    <a:lnTo>
                      <a:pt x="298" y="2219"/>
                    </a:lnTo>
                    <a:lnTo>
                      <a:pt x="304" y="2234"/>
                    </a:lnTo>
                  </a:path>
                </a:pathLst>
              </a:custGeom>
              <a:noFill/>
              <a:ln w="25400">
                <a:solidFill>
                  <a:srgbClr val="0000FF"/>
                </a:solidFill>
                <a:prstDash val="solid"/>
                <a:round/>
                <a:headEnd/>
                <a:tailEnd/>
              </a:ln>
            </p:spPr>
            <p:txBody>
              <a:bodyPr/>
              <a:lstStyle/>
              <a:p>
                <a:endParaRPr lang="en-US">
                  <a:solidFill>
                    <a:srgbClr val="000000"/>
                  </a:solidFill>
                </a:endParaRPr>
              </a:p>
            </p:txBody>
          </p:sp>
          <p:sp>
            <p:nvSpPr>
              <p:cNvPr id="99" name="Freeform 37"/>
              <p:cNvSpPr>
                <a:spLocks/>
              </p:cNvSpPr>
              <p:nvPr/>
            </p:nvSpPr>
            <p:spPr bwMode="auto">
              <a:xfrm>
                <a:off x="6814319" y="5680997"/>
                <a:ext cx="120785" cy="113621"/>
              </a:xfrm>
              <a:custGeom>
                <a:avLst/>
                <a:gdLst/>
                <a:ahLst/>
                <a:cxnLst>
                  <a:cxn ang="0">
                    <a:pos x="0" y="0"/>
                  </a:cxn>
                  <a:cxn ang="0">
                    <a:pos x="4" y="13"/>
                  </a:cxn>
                  <a:cxn ang="0">
                    <a:pos x="11" y="26"/>
                  </a:cxn>
                  <a:cxn ang="0">
                    <a:pos x="17" y="42"/>
                  </a:cxn>
                  <a:cxn ang="0">
                    <a:pos x="22" y="48"/>
                  </a:cxn>
                  <a:cxn ang="0">
                    <a:pos x="24" y="55"/>
                  </a:cxn>
                  <a:cxn ang="0">
                    <a:pos x="33" y="68"/>
                  </a:cxn>
                  <a:cxn ang="0">
                    <a:pos x="37" y="78"/>
                  </a:cxn>
                  <a:cxn ang="0">
                    <a:pos x="43" y="87"/>
                  </a:cxn>
                  <a:cxn ang="0">
                    <a:pos x="50" y="96"/>
                  </a:cxn>
                  <a:cxn ang="0">
                    <a:pos x="54" y="102"/>
                  </a:cxn>
                  <a:cxn ang="0">
                    <a:pos x="61" y="111"/>
                  </a:cxn>
                  <a:cxn ang="0">
                    <a:pos x="67" y="117"/>
                  </a:cxn>
                  <a:cxn ang="0">
                    <a:pos x="71" y="126"/>
                  </a:cxn>
                  <a:cxn ang="0">
                    <a:pos x="78" y="132"/>
                  </a:cxn>
                  <a:cxn ang="0">
                    <a:pos x="84" y="137"/>
                  </a:cxn>
                  <a:cxn ang="0">
                    <a:pos x="91" y="143"/>
                  </a:cxn>
                  <a:cxn ang="0">
                    <a:pos x="93" y="148"/>
                  </a:cxn>
                  <a:cxn ang="0">
                    <a:pos x="97" y="150"/>
                  </a:cxn>
                  <a:cxn ang="0">
                    <a:pos x="102" y="152"/>
                  </a:cxn>
                  <a:cxn ang="0">
                    <a:pos x="104" y="156"/>
                  </a:cxn>
                  <a:cxn ang="0">
                    <a:pos x="110" y="161"/>
                  </a:cxn>
                  <a:cxn ang="0">
                    <a:pos x="117" y="165"/>
                  </a:cxn>
                  <a:cxn ang="0">
                    <a:pos x="119" y="167"/>
                  </a:cxn>
                  <a:cxn ang="0">
                    <a:pos x="123" y="169"/>
                  </a:cxn>
                  <a:cxn ang="0">
                    <a:pos x="130" y="174"/>
                  </a:cxn>
                  <a:cxn ang="0">
                    <a:pos x="134" y="176"/>
                  </a:cxn>
                  <a:cxn ang="0">
                    <a:pos x="138" y="178"/>
                  </a:cxn>
                  <a:cxn ang="0">
                    <a:pos x="141" y="180"/>
                  </a:cxn>
                  <a:cxn ang="0">
                    <a:pos x="145" y="182"/>
                  </a:cxn>
                  <a:cxn ang="0">
                    <a:pos x="151" y="184"/>
                  </a:cxn>
                  <a:cxn ang="0">
                    <a:pos x="154" y="187"/>
                  </a:cxn>
                  <a:cxn ang="0">
                    <a:pos x="158" y="189"/>
                  </a:cxn>
                  <a:cxn ang="0">
                    <a:pos x="164" y="191"/>
                  </a:cxn>
                  <a:cxn ang="0">
                    <a:pos x="166" y="193"/>
                  </a:cxn>
                  <a:cxn ang="0">
                    <a:pos x="171" y="193"/>
                  </a:cxn>
                  <a:cxn ang="0">
                    <a:pos x="177" y="195"/>
                  </a:cxn>
                  <a:cxn ang="0">
                    <a:pos x="182" y="197"/>
                  </a:cxn>
                  <a:cxn ang="0">
                    <a:pos x="188" y="200"/>
                  </a:cxn>
                  <a:cxn ang="0">
                    <a:pos x="195" y="202"/>
                  </a:cxn>
                  <a:cxn ang="0">
                    <a:pos x="201" y="202"/>
                  </a:cxn>
                  <a:cxn ang="0">
                    <a:pos x="205" y="204"/>
                  </a:cxn>
                  <a:cxn ang="0">
                    <a:pos x="208" y="204"/>
                  </a:cxn>
                  <a:cxn ang="0">
                    <a:pos x="214" y="206"/>
                  </a:cxn>
                  <a:cxn ang="0">
                    <a:pos x="220" y="206"/>
                  </a:cxn>
                  <a:cxn ang="0">
                    <a:pos x="225" y="206"/>
                  </a:cxn>
                  <a:cxn ang="0">
                    <a:pos x="227" y="208"/>
                  </a:cxn>
                  <a:cxn ang="0">
                    <a:pos x="233" y="208"/>
                  </a:cxn>
                  <a:cxn ang="0">
                    <a:pos x="238" y="208"/>
                  </a:cxn>
                  <a:cxn ang="0">
                    <a:pos x="240" y="208"/>
                  </a:cxn>
                  <a:cxn ang="0">
                    <a:pos x="244" y="208"/>
                  </a:cxn>
                </a:cxnLst>
                <a:rect l="0" t="0" r="r" b="b"/>
                <a:pathLst>
                  <a:path w="244" h="208">
                    <a:moveTo>
                      <a:pt x="0" y="0"/>
                    </a:moveTo>
                    <a:lnTo>
                      <a:pt x="4" y="13"/>
                    </a:lnTo>
                    <a:lnTo>
                      <a:pt x="11" y="26"/>
                    </a:lnTo>
                    <a:lnTo>
                      <a:pt x="17" y="42"/>
                    </a:lnTo>
                    <a:lnTo>
                      <a:pt x="22" y="48"/>
                    </a:lnTo>
                    <a:lnTo>
                      <a:pt x="24" y="55"/>
                    </a:lnTo>
                    <a:lnTo>
                      <a:pt x="33" y="68"/>
                    </a:lnTo>
                    <a:lnTo>
                      <a:pt x="37" y="78"/>
                    </a:lnTo>
                    <a:lnTo>
                      <a:pt x="43" y="87"/>
                    </a:lnTo>
                    <a:lnTo>
                      <a:pt x="50" y="96"/>
                    </a:lnTo>
                    <a:lnTo>
                      <a:pt x="54" y="102"/>
                    </a:lnTo>
                    <a:lnTo>
                      <a:pt x="61" y="111"/>
                    </a:lnTo>
                    <a:lnTo>
                      <a:pt x="67" y="117"/>
                    </a:lnTo>
                    <a:lnTo>
                      <a:pt x="71" y="126"/>
                    </a:lnTo>
                    <a:lnTo>
                      <a:pt x="78" y="132"/>
                    </a:lnTo>
                    <a:lnTo>
                      <a:pt x="84" y="137"/>
                    </a:lnTo>
                    <a:lnTo>
                      <a:pt x="91" y="143"/>
                    </a:lnTo>
                    <a:lnTo>
                      <a:pt x="93" y="148"/>
                    </a:lnTo>
                    <a:lnTo>
                      <a:pt x="97" y="150"/>
                    </a:lnTo>
                    <a:lnTo>
                      <a:pt x="102" y="152"/>
                    </a:lnTo>
                    <a:lnTo>
                      <a:pt x="104" y="156"/>
                    </a:lnTo>
                    <a:lnTo>
                      <a:pt x="110" y="161"/>
                    </a:lnTo>
                    <a:lnTo>
                      <a:pt x="117" y="165"/>
                    </a:lnTo>
                    <a:lnTo>
                      <a:pt x="119" y="167"/>
                    </a:lnTo>
                    <a:lnTo>
                      <a:pt x="123" y="169"/>
                    </a:lnTo>
                    <a:lnTo>
                      <a:pt x="130" y="174"/>
                    </a:lnTo>
                    <a:lnTo>
                      <a:pt x="134" y="176"/>
                    </a:lnTo>
                    <a:lnTo>
                      <a:pt x="138" y="178"/>
                    </a:lnTo>
                    <a:lnTo>
                      <a:pt x="141" y="180"/>
                    </a:lnTo>
                    <a:lnTo>
                      <a:pt x="145" y="182"/>
                    </a:lnTo>
                    <a:lnTo>
                      <a:pt x="151" y="184"/>
                    </a:lnTo>
                    <a:lnTo>
                      <a:pt x="154" y="187"/>
                    </a:lnTo>
                    <a:lnTo>
                      <a:pt x="158" y="189"/>
                    </a:lnTo>
                    <a:lnTo>
                      <a:pt x="164" y="191"/>
                    </a:lnTo>
                    <a:lnTo>
                      <a:pt x="166" y="193"/>
                    </a:lnTo>
                    <a:lnTo>
                      <a:pt x="171" y="193"/>
                    </a:lnTo>
                    <a:lnTo>
                      <a:pt x="177" y="195"/>
                    </a:lnTo>
                    <a:lnTo>
                      <a:pt x="182" y="197"/>
                    </a:lnTo>
                    <a:lnTo>
                      <a:pt x="188" y="200"/>
                    </a:lnTo>
                    <a:lnTo>
                      <a:pt x="195" y="202"/>
                    </a:lnTo>
                    <a:lnTo>
                      <a:pt x="201" y="202"/>
                    </a:lnTo>
                    <a:lnTo>
                      <a:pt x="205" y="204"/>
                    </a:lnTo>
                    <a:lnTo>
                      <a:pt x="208" y="204"/>
                    </a:lnTo>
                    <a:lnTo>
                      <a:pt x="214" y="206"/>
                    </a:lnTo>
                    <a:lnTo>
                      <a:pt x="220" y="206"/>
                    </a:lnTo>
                    <a:lnTo>
                      <a:pt x="225" y="206"/>
                    </a:lnTo>
                    <a:lnTo>
                      <a:pt x="227" y="208"/>
                    </a:lnTo>
                    <a:lnTo>
                      <a:pt x="233" y="208"/>
                    </a:lnTo>
                    <a:lnTo>
                      <a:pt x="238" y="208"/>
                    </a:lnTo>
                    <a:lnTo>
                      <a:pt x="240" y="208"/>
                    </a:lnTo>
                    <a:lnTo>
                      <a:pt x="244" y="208"/>
                    </a:lnTo>
                  </a:path>
                </a:pathLst>
              </a:custGeom>
              <a:noFill/>
              <a:ln w="25400">
                <a:solidFill>
                  <a:srgbClr val="0000FF"/>
                </a:solidFill>
                <a:prstDash val="solid"/>
                <a:round/>
                <a:headEnd/>
                <a:tailEnd/>
              </a:ln>
            </p:spPr>
            <p:txBody>
              <a:bodyPr/>
              <a:lstStyle/>
              <a:p>
                <a:endParaRPr lang="en-US">
                  <a:solidFill>
                    <a:srgbClr val="000000"/>
                  </a:solidFill>
                </a:endParaRPr>
              </a:p>
            </p:txBody>
          </p:sp>
          <p:sp>
            <p:nvSpPr>
              <p:cNvPr id="100" name="Freeform 38"/>
              <p:cNvSpPr>
                <a:spLocks/>
              </p:cNvSpPr>
              <p:nvPr/>
            </p:nvSpPr>
            <p:spPr bwMode="auto">
              <a:xfrm>
                <a:off x="6935105" y="5754679"/>
                <a:ext cx="161254" cy="41317"/>
              </a:xfrm>
              <a:custGeom>
                <a:avLst/>
                <a:gdLst/>
                <a:ahLst/>
                <a:cxnLst>
                  <a:cxn ang="0">
                    <a:pos x="0" y="73"/>
                  </a:cxn>
                  <a:cxn ang="0">
                    <a:pos x="5" y="75"/>
                  </a:cxn>
                  <a:cxn ang="0">
                    <a:pos x="11" y="75"/>
                  </a:cxn>
                  <a:cxn ang="0">
                    <a:pos x="13" y="75"/>
                  </a:cxn>
                  <a:cxn ang="0">
                    <a:pos x="18" y="75"/>
                  </a:cxn>
                  <a:cxn ang="0">
                    <a:pos x="24" y="75"/>
                  </a:cxn>
                  <a:cxn ang="0">
                    <a:pos x="30" y="75"/>
                  </a:cxn>
                  <a:cxn ang="0">
                    <a:pos x="35" y="75"/>
                  </a:cxn>
                  <a:cxn ang="0">
                    <a:pos x="41" y="75"/>
                  </a:cxn>
                  <a:cxn ang="0">
                    <a:pos x="48" y="75"/>
                  </a:cxn>
                  <a:cxn ang="0">
                    <a:pos x="54" y="75"/>
                  </a:cxn>
                  <a:cxn ang="0">
                    <a:pos x="61" y="73"/>
                  </a:cxn>
                  <a:cxn ang="0">
                    <a:pos x="65" y="73"/>
                  </a:cxn>
                  <a:cxn ang="0">
                    <a:pos x="72" y="73"/>
                  </a:cxn>
                  <a:cxn ang="0">
                    <a:pos x="76" y="73"/>
                  </a:cxn>
                  <a:cxn ang="0">
                    <a:pos x="78" y="73"/>
                  </a:cxn>
                  <a:cxn ang="0">
                    <a:pos x="84" y="71"/>
                  </a:cxn>
                  <a:cxn ang="0">
                    <a:pos x="91" y="71"/>
                  </a:cxn>
                  <a:cxn ang="0">
                    <a:pos x="97" y="71"/>
                  </a:cxn>
                  <a:cxn ang="0">
                    <a:pos x="102" y="69"/>
                  </a:cxn>
                  <a:cxn ang="0">
                    <a:pos x="108" y="69"/>
                  </a:cxn>
                  <a:cxn ang="0">
                    <a:pos x="113" y="67"/>
                  </a:cxn>
                  <a:cxn ang="0">
                    <a:pos x="119" y="67"/>
                  </a:cxn>
                  <a:cxn ang="0">
                    <a:pos x="123" y="65"/>
                  </a:cxn>
                  <a:cxn ang="0">
                    <a:pos x="130" y="65"/>
                  </a:cxn>
                  <a:cxn ang="0">
                    <a:pos x="136" y="62"/>
                  </a:cxn>
                  <a:cxn ang="0">
                    <a:pos x="141" y="62"/>
                  </a:cxn>
                  <a:cxn ang="0">
                    <a:pos x="147" y="60"/>
                  </a:cxn>
                  <a:cxn ang="0">
                    <a:pos x="154" y="60"/>
                  </a:cxn>
                  <a:cxn ang="0">
                    <a:pos x="158" y="58"/>
                  </a:cxn>
                  <a:cxn ang="0">
                    <a:pos x="164" y="56"/>
                  </a:cxn>
                  <a:cxn ang="0">
                    <a:pos x="171" y="54"/>
                  </a:cxn>
                  <a:cxn ang="0">
                    <a:pos x="177" y="54"/>
                  </a:cxn>
                  <a:cxn ang="0">
                    <a:pos x="182" y="52"/>
                  </a:cxn>
                  <a:cxn ang="0">
                    <a:pos x="188" y="49"/>
                  </a:cxn>
                  <a:cxn ang="0">
                    <a:pos x="195" y="47"/>
                  </a:cxn>
                  <a:cxn ang="0">
                    <a:pos x="201" y="47"/>
                  </a:cxn>
                  <a:cxn ang="0">
                    <a:pos x="208" y="45"/>
                  </a:cxn>
                  <a:cxn ang="0">
                    <a:pos x="216" y="43"/>
                  </a:cxn>
                  <a:cxn ang="0">
                    <a:pos x="223" y="41"/>
                  </a:cxn>
                  <a:cxn ang="0">
                    <a:pos x="234" y="36"/>
                  </a:cxn>
                  <a:cxn ang="0">
                    <a:pos x="240" y="34"/>
                  </a:cxn>
                  <a:cxn ang="0">
                    <a:pos x="246" y="32"/>
                  </a:cxn>
                  <a:cxn ang="0">
                    <a:pos x="253" y="28"/>
                  </a:cxn>
                  <a:cxn ang="0">
                    <a:pos x="259" y="26"/>
                  </a:cxn>
                  <a:cxn ang="0">
                    <a:pos x="272" y="21"/>
                  </a:cxn>
                  <a:cxn ang="0">
                    <a:pos x="281" y="19"/>
                  </a:cxn>
                  <a:cxn ang="0">
                    <a:pos x="288" y="17"/>
                  </a:cxn>
                  <a:cxn ang="0">
                    <a:pos x="300" y="10"/>
                  </a:cxn>
                  <a:cxn ang="0">
                    <a:pos x="313" y="6"/>
                  </a:cxn>
                  <a:cxn ang="0">
                    <a:pos x="326" y="0"/>
                  </a:cxn>
                </a:cxnLst>
                <a:rect l="0" t="0" r="r" b="b"/>
                <a:pathLst>
                  <a:path w="326" h="75">
                    <a:moveTo>
                      <a:pt x="0" y="73"/>
                    </a:moveTo>
                    <a:lnTo>
                      <a:pt x="5" y="75"/>
                    </a:lnTo>
                    <a:lnTo>
                      <a:pt x="11" y="75"/>
                    </a:lnTo>
                    <a:lnTo>
                      <a:pt x="13" y="75"/>
                    </a:lnTo>
                    <a:lnTo>
                      <a:pt x="18" y="75"/>
                    </a:lnTo>
                    <a:lnTo>
                      <a:pt x="24" y="75"/>
                    </a:lnTo>
                    <a:lnTo>
                      <a:pt x="30" y="75"/>
                    </a:lnTo>
                    <a:lnTo>
                      <a:pt x="35" y="75"/>
                    </a:lnTo>
                    <a:lnTo>
                      <a:pt x="41" y="75"/>
                    </a:lnTo>
                    <a:lnTo>
                      <a:pt x="48" y="75"/>
                    </a:lnTo>
                    <a:lnTo>
                      <a:pt x="54" y="75"/>
                    </a:lnTo>
                    <a:lnTo>
                      <a:pt x="61" y="73"/>
                    </a:lnTo>
                    <a:lnTo>
                      <a:pt x="65" y="73"/>
                    </a:lnTo>
                    <a:lnTo>
                      <a:pt x="72" y="73"/>
                    </a:lnTo>
                    <a:lnTo>
                      <a:pt x="76" y="73"/>
                    </a:lnTo>
                    <a:lnTo>
                      <a:pt x="78" y="73"/>
                    </a:lnTo>
                    <a:lnTo>
                      <a:pt x="84" y="71"/>
                    </a:lnTo>
                    <a:lnTo>
                      <a:pt x="91" y="71"/>
                    </a:lnTo>
                    <a:lnTo>
                      <a:pt x="97" y="71"/>
                    </a:lnTo>
                    <a:lnTo>
                      <a:pt x="102" y="69"/>
                    </a:lnTo>
                    <a:lnTo>
                      <a:pt x="108" y="69"/>
                    </a:lnTo>
                    <a:lnTo>
                      <a:pt x="113" y="67"/>
                    </a:lnTo>
                    <a:lnTo>
                      <a:pt x="119" y="67"/>
                    </a:lnTo>
                    <a:lnTo>
                      <a:pt x="123" y="65"/>
                    </a:lnTo>
                    <a:lnTo>
                      <a:pt x="130" y="65"/>
                    </a:lnTo>
                    <a:lnTo>
                      <a:pt x="136" y="62"/>
                    </a:lnTo>
                    <a:lnTo>
                      <a:pt x="141" y="62"/>
                    </a:lnTo>
                    <a:lnTo>
                      <a:pt x="147" y="60"/>
                    </a:lnTo>
                    <a:lnTo>
                      <a:pt x="154" y="60"/>
                    </a:lnTo>
                    <a:lnTo>
                      <a:pt x="158" y="58"/>
                    </a:lnTo>
                    <a:lnTo>
                      <a:pt x="164" y="56"/>
                    </a:lnTo>
                    <a:lnTo>
                      <a:pt x="171" y="54"/>
                    </a:lnTo>
                    <a:lnTo>
                      <a:pt x="177" y="54"/>
                    </a:lnTo>
                    <a:lnTo>
                      <a:pt x="182" y="52"/>
                    </a:lnTo>
                    <a:lnTo>
                      <a:pt x="188" y="49"/>
                    </a:lnTo>
                    <a:lnTo>
                      <a:pt x="195" y="47"/>
                    </a:lnTo>
                    <a:lnTo>
                      <a:pt x="201" y="47"/>
                    </a:lnTo>
                    <a:lnTo>
                      <a:pt x="208" y="45"/>
                    </a:lnTo>
                    <a:lnTo>
                      <a:pt x="216" y="43"/>
                    </a:lnTo>
                    <a:lnTo>
                      <a:pt x="223" y="41"/>
                    </a:lnTo>
                    <a:lnTo>
                      <a:pt x="234" y="36"/>
                    </a:lnTo>
                    <a:lnTo>
                      <a:pt x="240" y="34"/>
                    </a:lnTo>
                    <a:lnTo>
                      <a:pt x="246" y="32"/>
                    </a:lnTo>
                    <a:lnTo>
                      <a:pt x="253" y="28"/>
                    </a:lnTo>
                    <a:lnTo>
                      <a:pt x="259" y="26"/>
                    </a:lnTo>
                    <a:lnTo>
                      <a:pt x="272" y="21"/>
                    </a:lnTo>
                    <a:lnTo>
                      <a:pt x="281" y="19"/>
                    </a:lnTo>
                    <a:lnTo>
                      <a:pt x="288" y="17"/>
                    </a:lnTo>
                    <a:lnTo>
                      <a:pt x="300" y="10"/>
                    </a:lnTo>
                    <a:lnTo>
                      <a:pt x="313" y="6"/>
                    </a:lnTo>
                    <a:lnTo>
                      <a:pt x="326" y="0"/>
                    </a:lnTo>
                  </a:path>
                </a:pathLst>
              </a:custGeom>
              <a:noFill/>
              <a:ln w="25400">
                <a:solidFill>
                  <a:srgbClr val="0000FF"/>
                </a:solidFill>
                <a:prstDash val="solid"/>
                <a:round/>
                <a:headEnd/>
                <a:tailEnd/>
              </a:ln>
            </p:spPr>
            <p:txBody>
              <a:bodyPr/>
              <a:lstStyle/>
              <a:p>
                <a:endParaRPr lang="en-US">
                  <a:solidFill>
                    <a:srgbClr val="000000"/>
                  </a:solidFill>
                </a:endParaRPr>
              </a:p>
            </p:txBody>
          </p:sp>
          <p:sp>
            <p:nvSpPr>
              <p:cNvPr id="101" name="Freeform 39"/>
              <p:cNvSpPr>
                <a:spLocks/>
              </p:cNvSpPr>
              <p:nvPr/>
            </p:nvSpPr>
            <p:spPr bwMode="auto">
              <a:xfrm>
                <a:off x="7096359" y="4984120"/>
                <a:ext cx="807517" cy="770559"/>
              </a:xfrm>
              <a:custGeom>
                <a:avLst/>
                <a:gdLst/>
                <a:ahLst/>
                <a:cxnLst>
                  <a:cxn ang="0">
                    <a:pos x="0" y="1406"/>
                  </a:cxn>
                  <a:cxn ang="0">
                    <a:pos x="13" y="1399"/>
                  </a:cxn>
                  <a:cxn ang="0">
                    <a:pos x="26" y="1395"/>
                  </a:cxn>
                  <a:cxn ang="0">
                    <a:pos x="39" y="1388"/>
                  </a:cxn>
                  <a:cxn ang="0">
                    <a:pos x="52" y="1382"/>
                  </a:cxn>
                  <a:cxn ang="0">
                    <a:pos x="65" y="1375"/>
                  </a:cxn>
                  <a:cxn ang="0">
                    <a:pos x="78" y="1369"/>
                  </a:cxn>
                  <a:cxn ang="0">
                    <a:pos x="102" y="1356"/>
                  </a:cxn>
                  <a:cxn ang="0">
                    <a:pos x="115" y="1349"/>
                  </a:cxn>
                  <a:cxn ang="0">
                    <a:pos x="128" y="1343"/>
                  </a:cxn>
                  <a:cxn ang="0">
                    <a:pos x="152" y="1330"/>
                  </a:cxn>
                  <a:cxn ang="0">
                    <a:pos x="173" y="1319"/>
                  </a:cxn>
                  <a:cxn ang="0">
                    <a:pos x="197" y="1304"/>
                  </a:cxn>
                  <a:cxn ang="0">
                    <a:pos x="221" y="1289"/>
                  </a:cxn>
                  <a:cxn ang="0">
                    <a:pos x="247" y="1274"/>
                  </a:cxn>
                  <a:cxn ang="0">
                    <a:pos x="268" y="1261"/>
                  </a:cxn>
                  <a:cxn ang="0">
                    <a:pos x="294" y="1243"/>
                  </a:cxn>
                  <a:cxn ang="0">
                    <a:pos x="320" y="1226"/>
                  </a:cxn>
                  <a:cxn ang="0">
                    <a:pos x="363" y="1196"/>
                  </a:cxn>
                  <a:cxn ang="0">
                    <a:pos x="389" y="1178"/>
                  </a:cxn>
                  <a:cxn ang="0">
                    <a:pos x="411" y="1161"/>
                  </a:cxn>
                  <a:cxn ang="0">
                    <a:pos x="460" y="1126"/>
                  </a:cxn>
                  <a:cxn ang="0">
                    <a:pos x="506" y="1092"/>
                  </a:cxn>
                  <a:cxn ang="0">
                    <a:pos x="556" y="1053"/>
                  </a:cxn>
                  <a:cxn ang="0">
                    <a:pos x="610" y="1009"/>
                  </a:cxn>
                  <a:cxn ang="0">
                    <a:pos x="657" y="968"/>
                  </a:cxn>
                  <a:cxn ang="0">
                    <a:pos x="709" y="923"/>
                  </a:cxn>
                  <a:cxn ang="0">
                    <a:pos x="765" y="875"/>
                  </a:cxn>
                  <a:cxn ang="0">
                    <a:pos x="815" y="828"/>
                  </a:cxn>
                  <a:cxn ang="0">
                    <a:pos x="918" y="732"/>
                  </a:cxn>
                  <a:cxn ang="0">
                    <a:pos x="1011" y="641"/>
                  </a:cxn>
                  <a:cxn ang="0">
                    <a:pos x="1106" y="546"/>
                  </a:cxn>
                  <a:cxn ang="0">
                    <a:pos x="1212" y="440"/>
                  </a:cxn>
                  <a:cxn ang="0">
                    <a:pos x="1417" y="226"/>
                  </a:cxn>
                  <a:cxn ang="0">
                    <a:pos x="1614" y="13"/>
                  </a:cxn>
                  <a:cxn ang="0">
                    <a:pos x="1629" y="0"/>
                  </a:cxn>
                </a:cxnLst>
                <a:rect l="0" t="0" r="r" b="b"/>
                <a:pathLst>
                  <a:path w="1629" h="1406">
                    <a:moveTo>
                      <a:pt x="0" y="1406"/>
                    </a:moveTo>
                    <a:lnTo>
                      <a:pt x="13" y="1399"/>
                    </a:lnTo>
                    <a:lnTo>
                      <a:pt x="26" y="1395"/>
                    </a:lnTo>
                    <a:lnTo>
                      <a:pt x="39" y="1388"/>
                    </a:lnTo>
                    <a:lnTo>
                      <a:pt x="52" y="1382"/>
                    </a:lnTo>
                    <a:lnTo>
                      <a:pt x="65" y="1375"/>
                    </a:lnTo>
                    <a:lnTo>
                      <a:pt x="78" y="1369"/>
                    </a:lnTo>
                    <a:lnTo>
                      <a:pt x="102" y="1356"/>
                    </a:lnTo>
                    <a:lnTo>
                      <a:pt x="115" y="1349"/>
                    </a:lnTo>
                    <a:lnTo>
                      <a:pt x="128" y="1343"/>
                    </a:lnTo>
                    <a:lnTo>
                      <a:pt x="152" y="1330"/>
                    </a:lnTo>
                    <a:lnTo>
                      <a:pt x="173" y="1319"/>
                    </a:lnTo>
                    <a:lnTo>
                      <a:pt x="197" y="1304"/>
                    </a:lnTo>
                    <a:lnTo>
                      <a:pt x="221" y="1289"/>
                    </a:lnTo>
                    <a:lnTo>
                      <a:pt x="247" y="1274"/>
                    </a:lnTo>
                    <a:lnTo>
                      <a:pt x="268" y="1261"/>
                    </a:lnTo>
                    <a:lnTo>
                      <a:pt x="294" y="1243"/>
                    </a:lnTo>
                    <a:lnTo>
                      <a:pt x="320" y="1226"/>
                    </a:lnTo>
                    <a:lnTo>
                      <a:pt x="363" y="1196"/>
                    </a:lnTo>
                    <a:lnTo>
                      <a:pt x="389" y="1178"/>
                    </a:lnTo>
                    <a:lnTo>
                      <a:pt x="411" y="1161"/>
                    </a:lnTo>
                    <a:lnTo>
                      <a:pt x="460" y="1126"/>
                    </a:lnTo>
                    <a:lnTo>
                      <a:pt x="506" y="1092"/>
                    </a:lnTo>
                    <a:lnTo>
                      <a:pt x="556" y="1053"/>
                    </a:lnTo>
                    <a:lnTo>
                      <a:pt x="610" y="1009"/>
                    </a:lnTo>
                    <a:lnTo>
                      <a:pt x="657" y="968"/>
                    </a:lnTo>
                    <a:lnTo>
                      <a:pt x="709" y="923"/>
                    </a:lnTo>
                    <a:lnTo>
                      <a:pt x="765" y="875"/>
                    </a:lnTo>
                    <a:lnTo>
                      <a:pt x="815" y="828"/>
                    </a:lnTo>
                    <a:lnTo>
                      <a:pt x="918" y="732"/>
                    </a:lnTo>
                    <a:lnTo>
                      <a:pt x="1011" y="641"/>
                    </a:lnTo>
                    <a:lnTo>
                      <a:pt x="1106" y="546"/>
                    </a:lnTo>
                    <a:lnTo>
                      <a:pt x="1212" y="440"/>
                    </a:lnTo>
                    <a:lnTo>
                      <a:pt x="1417" y="226"/>
                    </a:lnTo>
                    <a:lnTo>
                      <a:pt x="1614" y="13"/>
                    </a:lnTo>
                    <a:lnTo>
                      <a:pt x="1629" y="0"/>
                    </a:lnTo>
                  </a:path>
                </a:pathLst>
              </a:custGeom>
              <a:noFill/>
              <a:ln w="25400">
                <a:solidFill>
                  <a:srgbClr val="0000FF"/>
                </a:solidFill>
                <a:prstDash val="solid"/>
                <a:round/>
                <a:headEnd/>
                <a:tailEnd/>
              </a:ln>
            </p:spPr>
            <p:txBody>
              <a:bodyPr/>
              <a:lstStyle/>
              <a:p>
                <a:endParaRPr lang="en-US">
                  <a:solidFill>
                    <a:srgbClr val="000000"/>
                  </a:solidFill>
                </a:endParaRPr>
              </a:p>
            </p:txBody>
          </p:sp>
        </p:grpSp>
        <p:grpSp>
          <p:nvGrpSpPr>
            <p:cNvPr id="5" name="Group 50"/>
            <p:cNvGrpSpPr/>
            <p:nvPr/>
          </p:nvGrpSpPr>
          <p:grpSpPr>
            <a:xfrm>
              <a:off x="4417986" y="1860699"/>
              <a:ext cx="3455908" cy="4924882"/>
              <a:chOff x="4841235" y="1124744"/>
              <a:chExt cx="3455908" cy="4924882"/>
            </a:xfrm>
          </p:grpSpPr>
          <p:grpSp>
            <p:nvGrpSpPr>
              <p:cNvPr id="7" name="Group 93"/>
              <p:cNvGrpSpPr>
                <a:grpSpLocks/>
              </p:cNvGrpSpPr>
              <p:nvPr/>
            </p:nvGrpSpPr>
            <p:grpSpPr bwMode="auto">
              <a:xfrm>
                <a:off x="4841235" y="1124744"/>
                <a:ext cx="3455908" cy="2344568"/>
                <a:chOff x="2203" y="1119"/>
                <a:chExt cx="1893" cy="1553"/>
              </a:xfrm>
            </p:grpSpPr>
            <p:sp>
              <p:nvSpPr>
                <p:cNvPr id="11342" name="Freeform 3"/>
                <p:cNvSpPr>
                  <a:spLocks/>
                </p:cNvSpPr>
                <p:nvPr/>
              </p:nvSpPr>
              <p:spPr bwMode="auto">
                <a:xfrm>
                  <a:off x="2576" y="1485"/>
                  <a:ext cx="1261" cy="267"/>
                </a:xfrm>
                <a:custGeom>
                  <a:avLst/>
                  <a:gdLst>
                    <a:gd name="T0" fmla="*/ 13 w 1261"/>
                    <a:gd name="T1" fmla="*/ 1 h 267"/>
                    <a:gd name="T2" fmla="*/ 39 w 1261"/>
                    <a:gd name="T3" fmla="*/ 1 h 267"/>
                    <a:gd name="T4" fmla="*/ 63 w 1261"/>
                    <a:gd name="T5" fmla="*/ 4 h 267"/>
                    <a:gd name="T6" fmla="*/ 89 w 1261"/>
                    <a:gd name="T7" fmla="*/ 9 h 267"/>
                    <a:gd name="T8" fmla="*/ 115 w 1261"/>
                    <a:gd name="T9" fmla="*/ 15 h 267"/>
                    <a:gd name="T10" fmla="*/ 140 w 1261"/>
                    <a:gd name="T11" fmla="*/ 21 h 267"/>
                    <a:gd name="T12" fmla="*/ 166 w 1261"/>
                    <a:gd name="T13" fmla="*/ 30 h 267"/>
                    <a:gd name="T14" fmla="*/ 192 w 1261"/>
                    <a:gd name="T15" fmla="*/ 39 h 267"/>
                    <a:gd name="T16" fmla="*/ 216 w 1261"/>
                    <a:gd name="T17" fmla="*/ 49 h 267"/>
                    <a:gd name="T18" fmla="*/ 242 w 1261"/>
                    <a:gd name="T19" fmla="*/ 62 h 267"/>
                    <a:gd name="T20" fmla="*/ 267 w 1261"/>
                    <a:gd name="T21" fmla="*/ 74 h 267"/>
                    <a:gd name="T22" fmla="*/ 293 w 1261"/>
                    <a:gd name="T23" fmla="*/ 89 h 267"/>
                    <a:gd name="T24" fmla="*/ 319 w 1261"/>
                    <a:gd name="T25" fmla="*/ 102 h 267"/>
                    <a:gd name="T26" fmla="*/ 345 w 1261"/>
                    <a:gd name="T27" fmla="*/ 119 h 267"/>
                    <a:gd name="T28" fmla="*/ 370 w 1261"/>
                    <a:gd name="T29" fmla="*/ 134 h 267"/>
                    <a:gd name="T30" fmla="*/ 394 w 1261"/>
                    <a:gd name="T31" fmla="*/ 151 h 267"/>
                    <a:gd name="T32" fmla="*/ 420 w 1261"/>
                    <a:gd name="T33" fmla="*/ 167 h 267"/>
                    <a:gd name="T34" fmla="*/ 446 w 1261"/>
                    <a:gd name="T35" fmla="*/ 186 h 267"/>
                    <a:gd name="T36" fmla="*/ 472 w 1261"/>
                    <a:gd name="T37" fmla="*/ 202 h 267"/>
                    <a:gd name="T38" fmla="*/ 497 w 1261"/>
                    <a:gd name="T39" fmla="*/ 217 h 267"/>
                    <a:gd name="T40" fmla="*/ 523 w 1261"/>
                    <a:gd name="T41" fmla="*/ 232 h 267"/>
                    <a:gd name="T42" fmla="*/ 547 w 1261"/>
                    <a:gd name="T43" fmla="*/ 246 h 267"/>
                    <a:gd name="T44" fmla="*/ 573 w 1261"/>
                    <a:gd name="T45" fmla="*/ 257 h 267"/>
                    <a:gd name="T46" fmla="*/ 599 w 1261"/>
                    <a:gd name="T47" fmla="*/ 264 h 267"/>
                    <a:gd name="T48" fmla="*/ 624 w 1261"/>
                    <a:gd name="T49" fmla="*/ 267 h 267"/>
                    <a:gd name="T50" fmla="*/ 650 w 1261"/>
                    <a:gd name="T51" fmla="*/ 266 h 267"/>
                    <a:gd name="T52" fmla="*/ 676 w 1261"/>
                    <a:gd name="T53" fmla="*/ 260 h 267"/>
                    <a:gd name="T54" fmla="*/ 700 w 1261"/>
                    <a:gd name="T55" fmla="*/ 251 h 267"/>
                    <a:gd name="T56" fmla="*/ 726 w 1261"/>
                    <a:gd name="T57" fmla="*/ 240 h 267"/>
                    <a:gd name="T58" fmla="*/ 752 w 1261"/>
                    <a:gd name="T59" fmla="*/ 225 h 267"/>
                    <a:gd name="T60" fmla="*/ 777 w 1261"/>
                    <a:gd name="T61" fmla="*/ 210 h 267"/>
                    <a:gd name="T62" fmla="*/ 803 w 1261"/>
                    <a:gd name="T63" fmla="*/ 193 h 267"/>
                    <a:gd name="T64" fmla="*/ 827 w 1261"/>
                    <a:gd name="T65" fmla="*/ 176 h 267"/>
                    <a:gd name="T66" fmla="*/ 853 w 1261"/>
                    <a:gd name="T67" fmla="*/ 160 h 267"/>
                    <a:gd name="T68" fmla="*/ 879 w 1261"/>
                    <a:gd name="T69" fmla="*/ 143 h 267"/>
                    <a:gd name="T70" fmla="*/ 904 w 1261"/>
                    <a:gd name="T71" fmla="*/ 127 h 267"/>
                    <a:gd name="T72" fmla="*/ 930 w 1261"/>
                    <a:gd name="T73" fmla="*/ 110 h 267"/>
                    <a:gd name="T74" fmla="*/ 956 w 1261"/>
                    <a:gd name="T75" fmla="*/ 95 h 267"/>
                    <a:gd name="T76" fmla="*/ 980 w 1261"/>
                    <a:gd name="T77" fmla="*/ 81 h 267"/>
                    <a:gd name="T78" fmla="*/ 1006 w 1261"/>
                    <a:gd name="T79" fmla="*/ 68 h 267"/>
                    <a:gd name="T80" fmla="*/ 1031 w 1261"/>
                    <a:gd name="T81" fmla="*/ 56 h 267"/>
                    <a:gd name="T82" fmla="*/ 1057 w 1261"/>
                    <a:gd name="T83" fmla="*/ 45 h 267"/>
                    <a:gd name="T84" fmla="*/ 1083 w 1261"/>
                    <a:gd name="T85" fmla="*/ 34 h 267"/>
                    <a:gd name="T86" fmla="*/ 1109 w 1261"/>
                    <a:gd name="T87" fmla="*/ 25 h 267"/>
                    <a:gd name="T88" fmla="*/ 1134 w 1261"/>
                    <a:gd name="T89" fmla="*/ 18 h 267"/>
                    <a:gd name="T90" fmla="*/ 1159 w 1261"/>
                    <a:gd name="T91" fmla="*/ 12 h 267"/>
                    <a:gd name="T92" fmla="*/ 1184 w 1261"/>
                    <a:gd name="T93" fmla="*/ 7 h 267"/>
                    <a:gd name="T94" fmla="*/ 1210 w 1261"/>
                    <a:gd name="T95" fmla="*/ 3 h 267"/>
                    <a:gd name="T96" fmla="*/ 1236 w 1261"/>
                    <a:gd name="T97" fmla="*/ 1 h 267"/>
                    <a:gd name="T98" fmla="*/ 1261 w 1261"/>
                    <a:gd name="T99" fmla="*/ 0 h 2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61"/>
                    <a:gd name="T151" fmla="*/ 0 h 267"/>
                    <a:gd name="T152" fmla="*/ 1261 w 1261"/>
                    <a:gd name="T153" fmla="*/ 267 h 26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61" h="267">
                      <a:moveTo>
                        <a:pt x="0" y="0"/>
                      </a:moveTo>
                      <a:lnTo>
                        <a:pt x="13" y="1"/>
                      </a:lnTo>
                      <a:lnTo>
                        <a:pt x="25" y="1"/>
                      </a:lnTo>
                      <a:lnTo>
                        <a:pt x="39" y="1"/>
                      </a:lnTo>
                      <a:lnTo>
                        <a:pt x="51" y="3"/>
                      </a:lnTo>
                      <a:lnTo>
                        <a:pt x="63" y="4"/>
                      </a:lnTo>
                      <a:lnTo>
                        <a:pt x="77" y="7"/>
                      </a:lnTo>
                      <a:lnTo>
                        <a:pt x="89" y="9"/>
                      </a:lnTo>
                      <a:lnTo>
                        <a:pt x="102" y="12"/>
                      </a:lnTo>
                      <a:lnTo>
                        <a:pt x="115" y="15"/>
                      </a:lnTo>
                      <a:lnTo>
                        <a:pt x="127" y="18"/>
                      </a:lnTo>
                      <a:lnTo>
                        <a:pt x="140" y="21"/>
                      </a:lnTo>
                      <a:lnTo>
                        <a:pt x="152" y="25"/>
                      </a:lnTo>
                      <a:lnTo>
                        <a:pt x="166" y="30"/>
                      </a:lnTo>
                      <a:lnTo>
                        <a:pt x="178" y="34"/>
                      </a:lnTo>
                      <a:lnTo>
                        <a:pt x="192" y="39"/>
                      </a:lnTo>
                      <a:lnTo>
                        <a:pt x="204" y="45"/>
                      </a:lnTo>
                      <a:lnTo>
                        <a:pt x="216" y="49"/>
                      </a:lnTo>
                      <a:lnTo>
                        <a:pt x="230" y="56"/>
                      </a:lnTo>
                      <a:lnTo>
                        <a:pt x="242" y="62"/>
                      </a:lnTo>
                      <a:lnTo>
                        <a:pt x="255" y="68"/>
                      </a:lnTo>
                      <a:lnTo>
                        <a:pt x="267" y="74"/>
                      </a:lnTo>
                      <a:lnTo>
                        <a:pt x="281" y="81"/>
                      </a:lnTo>
                      <a:lnTo>
                        <a:pt x="293" y="89"/>
                      </a:lnTo>
                      <a:lnTo>
                        <a:pt x="305" y="95"/>
                      </a:lnTo>
                      <a:lnTo>
                        <a:pt x="319" y="102"/>
                      </a:lnTo>
                      <a:lnTo>
                        <a:pt x="331" y="110"/>
                      </a:lnTo>
                      <a:lnTo>
                        <a:pt x="345" y="119"/>
                      </a:lnTo>
                      <a:lnTo>
                        <a:pt x="357" y="127"/>
                      </a:lnTo>
                      <a:lnTo>
                        <a:pt x="370" y="134"/>
                      </a:lnTo>
                      <a:lnTo>
                        <a:pt x="382" y="143"/>
                      </a:lnTo>
                      <a:lnTo>
                        <a:pt x="394" y="151"/>
                      </a:lnTo>
                      <a:lnTo>
                        <a:pt x="408" y="160"/>
                      </a:lnTo>
                      <a:lnTo>
                        <a:pt x="420" y="167"/>
                      </a:lnTo>
                      <a:lnTo>
                        <a:pt x="434" y="176"/>
                      </a:lnTo>
                      <a:lnTo>
                        <a:pt x="446" y="186"/>
                      </a:lnTo>
                      <a:lnTo>
                        <a:pt x="458" y="193"/>
                      </a:lnTo>
                      <a:lnTo>
                        <a:pt x="472" y="202"/>
                      </a:lnTo>
                      <a:lnTo>
                        <a:pt x="484" y="210"/>
                      </a:lnTo>
                      <a:lnTo>
                        <a:pt x="497" y="217"/>
                      </a:lnTo>
                      <a:lnTo>
                        <a:pt x="509" y="225"/>
                      </a:lnTo>
                      <a:lnTo>
                        <a:pt x="523" y="232"/>
                      </a:lnTo>
                      <a:lnTo>
                        <a:pt x="535" y="240"/>
                      </a:lnTo>
                      <a:lnTo>
                        <a:pt x="547" y="246"/>
                      </a:lnTo>
                      <a:lnTo>
                        <a:pt x="561" y="251"/>
                      </a:lnTo>
                      <a:lnTo>
                        <a:pt x="573" y="257"/>
                      </a:lnTo>
                      <a:lnTo>
                        <a:pt x="587" y="260"/>
                      </a:lnTo>
                      <a:lnTo>
                        <a:pt x="599" y="264"/>
                      </a:lnTo>
                      <a:lnTo>
                        <a:pt x="611" y="266"/>
                      </a:lnTo>
                      <a:lnTo>
                        <a:pt x="624" y="267"/>
                      </a:lnTo>
                      <a:lnTo>
                        <a:pt x="637" y="267"/>
                      </a:lnTo>
                      <a:lnTo>
                        <a:pt x="650" y="266"/>
                      </a:lnTo>
                      <a:lnTo>
                        <a:pt x="662" y="264"/>
                      </a:lnTo>
                      <a:lnTo>
                        <a:pt x="676" y="260"/>
                      </a:lnTo>
                      <a:lnTo>
                        <a:pt x="688" y="257"/>
                      </a:lnTo>
                      <a:lnTo>
                        <a:pt x="700" y="251"/>
                      </a:lnTo>
                      <a:lnTo>
                        <a:pt x="714" y="246"/>
                      </a:lnTo>
                      <a:lnTo>
                        <a:pt x="726" y="240"/>
                      </a:lnTo>
                      <a:lnTo>
                        <a:pt x="739" y="232"/>
                      </a:lnTo>
                      <a:lnTo>
                        <a:pt x="752" y="225"/>
                      </a:lnTo>
                      <a:lnTo>
                        <a:pt x="764" y="217"/>
                      </a:lnTo>
                      <a:lnTo>
                        <a:pt x="777" y="210"/>
                      </a:lnTo>
                      <a:lnTo>
                        <a:pt x="789" y="202"/>
                      </a:lnTo>
                      <a:lnTo>
                        <a:pt x="803" y="193"/>
                      </a:lnTo>
                      <a:lnTo>
                        <a:pt x="815" y="186"/>
                      </a:lnTo>
                      <a:lnTo>
                        <a:pt x="827" y="176"/>
                      </a:lnTo>
                      <a:lnTo>
                        <a:pt x="841" y="167"/>
                      </a:lnTo>
                      <a:lnTo>
                        <a:pt x="853" y="160"/>
                      </a:lnTo>
                      <a:lnTo>
                        <a:pt x="866" y="151"/>
                      </a:lnTo>
                      <a:lnTo>
                        <a:pt x="879" y="143"/>
                      </a:lnTo>
                      <a:lnTo>
                        <a:pt x="892" y="134"/>
                      </a:lnTo>
                      <a:lnTo>
                        <a:pt x="904" y="127"/>
                      </a:lnTo>
                      <a:lnTo>
                        <a:pt x="916" y="119"/>
                      </a:lnTo>
                      <a:lnTo>
                        <a:pt x="930" y="110"/>
                      </a:lnTo>
                      <a:lnTo>
                        <a:pt x="942" y="102"/>
                      </a:lnTo>
                      <a:lnTo>
                        <a:pt x="956" y="95"/>
                      </a:lnTo>
                      <a:lnTo>
                        <a:pt x="968" y="89"/>
                      </a:lnTo>
                      <a:lnTo>
                        <a:pt x="980" y="81"/>
                      </a:lnTo>
                      <a:lnTo>
                        <a:pt x="994" y="74"/>
                      </a:lnTo>
                      <a:lnTo>
                        <a:pt x="1006" y="68"/>
                      </a:lnTo>
                      <a:lnTo>
                        <a:pt x="1019" y="62"/>
                      </a:lnTo>
                      <a:lnTo>
                        <a:pt x="1031" y="56"/>
                      </a:lnTo>
                      <a:lnTo>
                        <a:pt x="1045" y="49"/>
                      </a:lnTo>
                      <a:lnTo>
                        <a:pt x="1057" y="45"/>
                      </a:lnTo>
                      <a:lnTo>
                        <a:pt x="1069" y="39"/>
                      </a:lnTo>
                      <a:lnTo>
                        <a:pt x="1083" y="34"/>
                      </a:lnTo>
                      <a:lnTo>
                        <a:pt x="1095" y="30"/>
                      </a:lnTo>
                      <a:lnTo>
                        <a:pt x="1109" y="25"/>
                      </a:lnTo>
                      <a:lnTo>
                        <a:pt x="1121" y="21"/>
                      </a:lnTo>
                      <a:lnTo>
                        <a:pt x="1134" y="18"/>
                      </a:lnTo>
                      <a:lnTo>
                        <a:pt x="1146" y="15"/>
                      </a:lnTo>
                      <a:lnTo>
                        <a:pt x="1159" y="12"/>
                      </a:lnTo>
                      <a:lnTo>
                        <a:pt x="1172" y="9"/>
                      </a:lnTo>
                      <a:lnTo>
                        <a:pt x="1184" y="7"/>
                      </a:lnTo>
                      <a:lnTo>
                        <a:pt x="1198" y="4"/>
                      </a:lnTo>
                      <a:lnTo>
                        <a:pt x="1210" y="3"/>
                      </a:lnTo>
                      <a:lnTo>
                        <a:pt x="1222" y="1"/>
                      </a:lnTo>
                      <a:lnTo>
                        <a:pt x="1236" y="1"/>
                      </a:lnTo>
                      <a:lnTo>
                        <a:pt x="1248" y="1"/>
                      </a:lnTo>
                      <a:lnTo>
                        <a:pt x="1261" y="0"/>
                      </a:lnTo>
                    </a:path>
                  </a:pathLst>
                </a:custGeom>
                <a:noFill/>
                <a:ln w="26988">
                  <a:solidFill>
                    <a:srgbClr val="FF0000"/>
                  </a:solidFill>
                  <a:prstDash val="dash"/>
                  <a:round/>
                  <a:headEnd/>
                  <a:tailEnd/>
                </a:ln>
              </p:spPr>
              <p:txBody>
                <a:bodyPr/>
                <a:lstStyle/>
                <a:p>
                  <a:endParaRPr lang="en-US">
                    <a:solidFill>
                      <a:srgbClr val="000000"/>
                    </a:solidFill>
                  </a:endParaRPr>
                </a:p>
              </p:txBody>
            </p:sp>
            <p:sp>
              <p:nvSpPr>
                <p:cNvPr id="11343" name="Freeform 4"/>
                <p:cNvSpPr>
                  <a:spLocks/>
                </p:cNvSpPr>
                <p:nvPr/>
              </p:nvSpPr>
              <p:spPr bwMode="auto">
                <a:xfrm>
                  <a:off x="2578" y="2087"/>
                  <a:ext cx="1261" cy="267"/>
                </a:xfrm>
                <a:custGeom>
                  <a:avLst/>
                  <a:gdLst>
                    <a:gd name="T0" fmla="*/ 13 w 1261"/>
                    <a:gd name="T1" fmla="*/ 267 h 267"/>
                    <a:gd name="T2" fmla="*/ 39 w 1261"/>
                    <a:gd name="T3" fmla="*/ 266 h 267"/>
                    <a:gd name="T4" fmla="*/ 63 w 1261"/>
                    <a:gd name="T5" fmla="*/ 263 h 267"/>
                    <a:gd name="T6" fmla="*/ 89 w 1261"/>
                    <a:gd name="T7" fmla="*/ 258 h 267"/>
                    <a:gd name="T8" fmla="*/ 115 w 1261"/>
                    <a:gd name="T9" fmla="*/ 254 h 267"/>
                    <a:gd name="T10" fmla="*/ 140 w 1261"/>
                    <a:gd name="T11" fmla="*/ 246 h 267"/>
                    <a:gd name="T12" fmla="*/ 166 w 1261"/>
                    <a:gd name="T13" fmla="*/ 239 h 267"/>
                    <a:gd name="T14" fmla="*/ 192 w 1261"/>
                    <a:gd name="T15" fmla="*/ 228 h 267"/>
                    <a:gd name="T16" fmla="*/ 216 w 1261"/>
                    <a:gd name="T17" fmla="*/ 217 h 267"/>
                    <a:gd name="T18" fmla="*/ 242 w 1261"/>
                    <a:gd name="T19" fmla="*/ 205 h 267"/>
                    <a:gd name="T20" fmla="*/ 267 w 1261"/>
                    <a:gd name="T21" fmla="*/ 193 h 267"/>
                    <a:gd name="T22" fmla="*/ 293 w 1261"/>
                    <a:gd name="T23" fmla="*/ 180 h 267"/>
                    <a:gd name="T24" fmla="*/ 319 w 1261"/>
                    <a:gd name="T25" fmla="*/ 165 h 267"/>
                    <a:gd name="T26" fmla="*/ 345 w 1261"/>
                    <a:gd name="T27" fmla="*/ 149 h 267"/>
                    <a:gd name="T28" fmla="*/ 370 w 1261"/>
                    <a:gd name="T29" fmla="*/ 133 h 267"/>
                    <a:gd name="T30" fmla="*/ 394 w 1261"/>
                    <a:gd name="T31" fmla="*/ 116 h 267"/>
                    <a:gd name="T32" fmla="*/ 420 w 1261"/>
                    <a:gd name="T33" fmla="*/ 99 h 267"/>
                    <a:gd name="T34" fmla="*/ 446 w 1261"/>
                    <a:gd name="T35" fmla="*/ 83 h 267"/>
                    <a:gd name="T36" fmla="*/ 472 w 1261"/>
                    <a:gd name="T37" fmla="*/ 66 h 267"/>
                    <a:gd name="T38" fmla="*/ 497 w 1261"/>
                    <a:gd name="T39" fmla="*/ 50 h 267"/>
                    <a:gd name="T40" fmla="*/ 523 w 1261"/>
                    <a:gd name="T41" fmla="*/ 34 h 267"/>
                    <a:gd name="T42" fmla="*/ 547 w 1261"/>
                    <a:gd name="T43" fmla="*/ 21 h 267"/>
                    <a:gd name="T44" fmla="*/ 573 w 1261"/>
                    <a:gd name="T45" fmla="*/ 12 h 267"/>
                    <a:gd name="T46" fmla="*/ 599 w 1261"/>
                    <a:gd name="T47" fmla="*/ 4 h 267"/>
                    <a:gd name="T48" fmla="*/ 624 w 1261"/>
                    <a:gd name="T49" fmla="*/ 0 h 267"/>
                    <a:gd name="T50" fmla="*/ 650 w 1261"/>
                    <a:gd name="T51" fmla="*/ 1 h 267"/>
                    <a:gd name="T52" fmla="*/ 676 w 1261"/>
                    <a:gd name="T53" fmla="*/ 7 h 267"/>
                    <a:gd name="T54" fmla="*/ 700 w 1261"/>
                    <a:gd name="T55" fmla="*/ 16 h 267"/>
                    <a:gd name="T56" fmla="*/ 726 w 1261"/>
                    <a:gd name="T57" fmla="*/ 28 h 267"/>
                    <a:gd name="T58" fmla="*/ 752 w 1261"/>
                    <a:gd name="T59" fmla="*/ 42 h 267"/>
                    <a:gd name="T60" fmla="*/ 777 w 1261"/>
                    <a:gd name="T61" fmla="*/ 57 h 267"/>
                    <a:gd name="T62" fmla="*/ 803 w 1261"/>
                    <a:gd name="T63" fmla="*/ 74 h 267"/>
                    <a:gd name="T64" fmla="*/ 827 w 1261"/>
                    <a:gd name="T65" fmla="*/ 90 h 267"/>
                    <a:gd name="T66" fmla="*/ 853 w 1261"/>
                    <a:gd name="T67" fmla="*/ 107 h 267"/>
                    <a:gd name="T68" fmla="*/ 879 w 1261"/>
                    <a:gd name="T69" fmla="*/ 125 h 267"/>
                    <a:gd name="T70" fmla="*/ 904 w 1261"/>
                    <a:gd name="T71" fmla="*/ 140 h 267"/>
                    <a:gd name="T72" fmla="*/ 930 w 1261"/>
                    <a:gd name="T73" fmla="*/ 157 h 267"/>
                    <a:gd name="T74" fmla="*/ 956 w 1261"/>
                    <a:gd name="T75" fmla="*/ 172 h 267"/>
                    <a:gd name="T76" fmla="*/ 980 w 1261"/>
                    <a:gd name="T77" fmla="*/ 186 h 267"/>
                    <a:gd name="T78" fmla="*/ 1006 w 1261"/>
                    <a:gd name="T79" fmla="*/ 199 h 267"/>
                    <a:gd name="T80" fmla="*/ 1031 w 1261"/>
                    <a:gd name="T81" fmla="*/ 211 h 267"/>
                    <a:gd name="T82" fmla="*/ 1057 w 1261"/>
                    <a:gd name="T83" fmla="*/ 223 h 267"/>
                    <a:gd name="T84" fmla="*/ 1083 w 1261"/>
                    <a:gd name="T85" fmla="*/ 233 h 267"/>
                    <a:gd name="T86" fmla="*/ 1109 w 1261"/>
                    <a:gd name="T87" fmla="*/ 242 h 267"/>
                    <a:gd name="T88" fmla="*/ 1134 w 1261"/>
                    <a:gd name="T89" fmla="*/ 249 h 267"/>
                    <a:gd name="T90" fmla="*/ 1159 w 1261"/>
                    <a:gd name="T91" fmla="*/ 255 h 267"/>
                    <a:gd name="T92" fmla="*/ 1184 w 1261"/>
                    <a:gd name="T93" fmla="*/ 261 h 267"/>
                    <a:gd name="T94" fmla="*/ 1210 w 1261"/>
                    <a:gd name="T95" fmla="*/ 264 h 267"/>
                    <a:gd name="T96" fmla="*/ 1236 w 1261"/>
                    <a:gd name="T97" fmla="*/ 266 h 267"/>
                    <a:gd name="T98" fmla="*/ 1261 w 1261"/>
                    <a:gd name="T99" fmla="*/ 267 h 2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61"/>
                    <a:gd name="T151" fmla="*/ 0 h 267"/>
                    <a:gd name="T152" fmla="*/ 1261 w 1261"/>
                    <a:gd name="T153" fmla="*/ 267 h 26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61" h="267">
                      <a:moveTo>
                        <a:pt x="0" y="267"/>
                      </a:moveTo>
                      <a:lnTo>
                        <a:pt x="13" y="267"/>
                      </a:lnTo>
                      <a:lnTo>
                        <a:pt x="25" y="266"/>
                      </a:lnTo>
                      <a:lnTo>
                        <a:pt x="39" y="266"/>
                      </a:lnTo>
                      <a:lnTo>
                        <a:pt x="51" y="264"/>
                      </a:lnTo>
                      <a:lnTo>
                        <a:pt x="63" y="263"/>
                      </a:lnTo>
                      <a:lnTo>
                        <a:pt x="77" y="261"/>
                      </a:lnTo>
                      <a:lnTo>
                        <a:pt x="89" y="258"/>
                      </a:lnTo>
                      <a:lnTo>
                        <a:pt x="102" y="255"/>
                      </a:lnTo>
                      <a:lnTo>
                        <a:pt x="115" y="254"/>
                      </a:lnTo>
                      <a:lnTo>
                        <a:pt x="127" y="249"/>
                      </a:lnTo>
                      <a:lnTo>
                        <a:pt x="140" y="246"/>
                      </a:lnTo>
                      <a:lnTo>
                        <a:pt x="152" y="242"/>
                      </a:lnTo>
                      <a:lnTo>
                        <a:pt x="166" y="239"/>
                      </a:lnTo>
                      <a:lnTo>
                        <a:pt x="178" y="233"/>
                      </a:lnTo>
                      <a:lnTo>
                        <a:pt x="192" y="228"/>
                      </a:lnTo>
                      <a:lnTo>
                        <a:pt x="204" y="223"/>
                      </a:lnTo>
                      <a:lnTo>
                        <a:pt x="216" y="217"/>
                      </a:lnTo>
                      <a:lnTo>
                        <a:pt x="230" y="211"/>
                      </a:lnTo>
                      <a:lnTo>
                        <a:pt x="242" y="205"/>
                      </a:lnTo>
                      <a:lnTo>
                        <a:pt x="255" y="199"/>
                      </a:lnTo>
                      <a:lnTo>
                        <a:pt x="267" y="193"/>
                      </a:lnTo>
                      <a:lnTo>
                        <a:pt x="281" y="186"/>
                      </a:lnTo>
                      <a:lnTo>
                        <a:pt x="293" y="180"/>
                      </a:lnTo>
                      <a:lnTo>
                        <a:pt x="305" y="172"/>
                      </a:lnTo>
                      <a:lnTo>
                        <a:pt x="319" y="165"/>
                      </a:lnTo>
                      <a:lnTo>
                        <a:pt x="331" y="157"/>
                      </a:lnTo>
                      <a:lnTo>
                        <a:pt x="345" y="149"/>
                      </a:lnTo>
                      <a:lnTo>
                        <a:pt x="357" y="140"/>
                      </a:lnTo>
                      <a:lnTo>
                        <a:pt x="370" y="133"/>
                      </a:lnTo>
                      <a:lnTo>
                        <a:pt x="382" y="125"/>
                      </a:lnTo>
                      <a:lnTo>
                        <a:pt x="394" y="116"/>
                      </a:lnTo>
                      <a:lnTo>
                        <a:pt x="408" y="107"/>
                      </a:lnTo>
                      <a:lnTo>
                        <a:pt x="420" y="99"/>
                      </a:lnTo>
                      <a:lnTo>
                        <a:pt x="434" y="90"/>
                      </a:lnTo>
                      <a:lnTo>
                        <a:pt x="446" y="83"/>
                      </a:lnTo>
                      <a:lnTo>
                        <a:pt x="458" y="74"/>
                      </a:lnTo>
                      <a:lnTo>
                        <a:pt x="472" y="66"/>
                      </a:lnTo>
                      <a:lnTo>
                        <a:pt x="484" y="57"/>
                      </a:lnTo>
                      <a:lnTo>
                        <a:pt x="497" y="50"/>
                      </a:lnTo>
                      <a:lnTo>
                        <a:pt x="509" y="42"/>
                      </a:lnTo>
                      <a:lnTo>
                        <a:pt x="523" y="34"/>
                      </a:lnTo>
                      <a:lnTo>
                        <a:pt x="535" y="28"/>
                      </a:lnTo>
                      <a:lnTo>
                        <a:pt x="547" y="21"/>
                      </a:lnTo>
                      <a:lnTo>
                        <a:pt x="561" y="16"/>
                      </a:lnTo>
                      <a:lnTo>
                        <a:pt x="573" y="12"/>
                      </a:lnTo>
                      <a:lnTo>
                        <a:pt x="587" y="7"/>
                      </a:lnTo>
                      <a:lnTo>
                        <a:pt x="599" y="4"/>
                      </a:lnTo>
                      <a:lnTo>
                        <a:pt x="611" y="1"/>
                      </a:lnTo>
                      <a:lnTo>
                        <a:pt x="624" y="0"/>
                      </a:lnTo>
                      <a:lnTo>
                        <a:pt x="637" y="0"/>
                      </a:lnTo>
                      <a:lnTo>
                        <a:pt x="650" y="1"/>
                      </a:lnTo>
                      <a:lnTo>
                        <a:pt x="662" y="4"/>
                      </a:lnTo>
                      <a:lnTo>
                        <a:pt x="676" y="7"/>
                      </a:lnTo>
                      <a:lnTo>
                        <a:pt x="688" y="12"/>
                      </a:lnTo>
                      <a:lnTo>
                        <a:pt x="700" y="16"/>
                      </a:lnTo>
                      <a:lnTo>
                        <a:pt x="714" y="21"/>
                      </a:lnTo>
                      <a:lnTo>
                        <a:pt x="726" y="28"/>
                      </a:lnTo>
                      <a:lnTo>
                        <a:pt x="739" y="34"/>
                      </a:lnTo>
                      <a:lnTo>
                        <a:pt x="752" y="42"/>
                      </a:lnTo>
                      <a:lnTo>
                        <a:pt x="764" y="50"/>
                      </a:lnTo>
                      <a:lnTo>
                        <a:pt x="777" y="57"/>
                      </a:lnTo>
                      <a:lnTo>
                        <a:pt x="789" y="66"/>
                      </a:lnTo>
                      <a:lnTo>
                        <a:pt x="803" y="74"/>
                      </a:lnTo>
                      <a:lnTo>
                        <a:pt x="815" y="83"/>
                      </a:lnTo>
                      <a:lnTo>
                        <a:pt x="827" y="90"/>
                      </a:lnTo>
                      <a:lnTo>
                        <a:pt x="841" y="99"/>
                      </a:lnTo>
                      <a:lnTo>
                        <a:pt x="853" y="107"/>
                      </a:lnTo>
                      <a:lnTo>
                        <a:pt x="866" y="116"/>
                      </a:lnTo>
                      <a:lnTo>
                        <a:pt x="879" y="125"/>
                      </a:lnTo>
                      <a:lnTo>
                        <a:pt x="892" y="133"/>
                      </a:lnTo>
                      <a:lnTo>
                        <a:pt x="904" y="140"/>
                      </a:lnTo>
                      <a:lnTo>
                        <a:pt x="916" y="149"/>
                      </a:lnTo>
                      <a:lnTo>
                        <a:pt x="930" y="157"/>
                      </a:lnTo>
                      <a:lnTo>
                        <a:pt x="942" y="165"/>
                      </a:lnTo>
                      <a:lnTo>
                        <a:pt x="956" y="172"/>
                      </a:lnTo>
                      <a:lnTo>
                        <a:pt x="968" y="180"/>
                      </a:lnTo>
                      <a:lnTo>
                        <a:pt x="980" y="186"/>
                      </a:lnTo>
                      <a:lnTo>
                        <a:pt x="994" y="193"/>
                      </a:lnTo>
                      <a:lnTo>
                        <a:pt x="1006" y="199"/>
                      </a:lnTo>
                      <a:lnTo>
                        <a:pt x="1019" y="205"/>
                      </a:lnTo>
                      <a:lnTo>
                        <a:pt x="1031" y="211"/>
                      </a:lnTo>
                      <a:lnTo>
                        <a:pt x="1045" y="217"/>
                      </a:lnTo>
                      <a:lnTo>
                        <a:pt x="1057" y="223"/>
                      </a:lnTo>
                      <a:lnTo>
                        <a:pt x="1069" y="228"/>
                      </a:lnTo>
                      <a:lnTo>
                        <a:pt x="1083" y="233"/>
                      </a:lnTo>
                      <a:lnTo>
                        <a:pt x="1095" y="239"/>
                      </a:lnTo>
                      <a:lnTo>
                        <a:pt x="1109" y="242"/>
                      </a:lnTo>
                      <a:lnTo>
                        <a:pt x="1121" y="246"/>
                      </a:lnTo>
                      <a:lnTo>
                        <a:pt x="1134" y="249"/>
                      </a:lnTo>
                      <a:lnTo>
                        <a:pt x="1146" y="254"/>
                      </a:lnTo>
                      <a:lnTo>
                        <a:pt x="1159" y="255"/>
                      </a:lnTo>
                      <a:lnTo>
                        <a:pt x="1172" y="258"/>
                      </a:lnTo>
                      <a:lnTo>
                        <a:pt x="1184" y="261"/>
                      </a:lnTo>
                      <a:lnTo>
                        <a:pt x="1198" y="263"/>
                      </a:lnTo>
                      <a:lnTo>
                        <a:pt x="1210" y="264"/>
                      </a:lnTo>
                      <a:lnTo>
                        <a:pt x="1222" y="266"/>
                      </a:lnTo>
                      <a:lnTo>
                        <a:pt x="1236" y="266"/>
                      </a:lnTo>
                      <a:lnTo>
                        <a:pt x="1248" y="267"/>
                      </a:lnTo>
                      <a:lnTo>
                        <a:pt x="1261" y="267"/>
                      </a:lnTo>
                    </a:path>
                  </a:pathLst>
                </a:custGeom>
                <a:noFill/>
                <a:ln w="26988">
                  <a:solidFill>
                    <a:srgbClr val="0000FF"/>
                  </a:solidFill>
                  <a:round/>
                  <a:headEnd/>
                  <a:tailEnd/>
                </a:ln>
              </p:spPr>
              <p:txBody>
                <a:bodyPr/>
                <a:lstStyle/>
                <a:p>
                  <a:endParaRPr lang="en-US">
                    <a:solidFill>
                      <a:srgbClr val="000000"/>
                    </a:solidFill>
                  </a:endParaRPr>
                </a:p>
              </p:txBody>
            </p:sp>
            <p:sp>
              <p:nvSpPr>
                <p:cNvPr id="11344" name="Line 5"/>
                <p:cNvSpPr>
                  <a:spLocks noChangeShapeType="1"/>
                </p:cNvSpPr>
                <p:nvPr/>
              </p:nvSpPr>
              <p:spPr bwMode="auto">
                <a:xfrm>
                  <a:off x="2522" y="1916"/>
                  <a:ext cx="1506" cy="0"/>
                </a:xfrm>
                <a:prstGeom prst="line">
                  <a:avLst/>
                </a:prstGeom>
                <a:noFill/>
                <a:ln w="25400">
                  <a:solidFill>
                    <a:schemeClr val="tx1"/>
                  </a:solidFill>
                  <a:round/>
                  <a:headEnd/>
                  <a:tailEnd type="triangle" w="med" len="med"/>
                </a:ln>
              </p:spPr>
              <p:txBody>
                <a:bodyPr wrap="none" anchor="ctr"/>
                <a:lstStyle/>
                <a:p>
                  <a:endParaRPr lang="en-US">
                    <a:solidFill>
                      <a:srgbClr val="000000"/>
                    </a:solidFill>
                  </a:endParaRPr>
                </a:p>
              </p:txBody>
            </p:sp>
            <p:sp>
              <p:nvSpPr>
                <p:cNvPr id="11345" name="Line 6"/>
                <p:cNvSpPr>
                  <a:spLocks noChangeShapeType="1"/>
                </p:cNvSpPr>
                <p:nvPr/>
              </p:nvSpPr>
              <p:spPr bwMode="auto">
                <a:xfrm flipH="1" flipV="1">
                  <a:off x="2582" y="1160"/>
                  <a:ext cx="3" cy="1512"/>
                </a:xfrm>
                <a:prstGeom prst="line">
                  <a:avLst/>
                </a:prstGeom>
                <a:noFill/>
                <a:ln w="25400">
                  <a:solidFill>
                    <a:schemeClr val="tx1"/>
                  </a:solidFill>
                  <a:round/>
                  <a:headEnd/>
                  <a:tailEnd type="triangle" w="med" len="med"/>
                </a:ln>
              </p:spPr>
              <p:txBody>
                <a:bodyPr wrap="none" anchor="ctr"/>
                <a:lstStyle/>
                <a:p>
                  <a:endParaRPr lang="en-US">
                    <a:solidFill>
                      <a:srgbClr val="000000"/>
                    </a:solidFill>
                  </a:endParaRPr>
                </a:p>
              </p:txBody>
            </p:sp>
            <p:sp>
              <p:nvSpPr>
                <p:cNvPr id="11346" name="Rectangle 7"/>
                <p:cNvSpPr>
                  <a:spLocks noChangeArrowheads="1"/>
                </p:cNvSpPr>
                <p:nvPr/>
              </p:nvSpPr>
              <p:spPr bwMode="auto">
                <a:xfrm>
                  <a:off x="2203" y="1119"/>
                  <a:ext cx="379" cy="231"/>
                </a:xfrm>
                <a:prstGeom prst="rect">
                  <a:avLst/>
                </a:prstGeom>
                <a:noFill/>
                <a:ln w="9525">
                  <a:noFill/>
                  <a:miter lim="800000"/>
                  <a:headEnd/>
                  <a:tailEnd/>
                </a:ln>
              </p:spPr>
              <p:txBody>
                <a:bodyPr wrap="none">
                  <a:spAutoFit/>
                </a:bodyPr>
                <a:lstStyle/>
                <a:p>
                  <a:pPr eaLnBrk="0" hangingPunct="0"/>
                  <a:r>
                    <a:rPr lang="en-US" dirty="0">
                      <a:solidFill>
                        <a:srgbClr val="000000"/>
                      </a:solidFill>
                      <a:sym typeface="Math1" pitchFamily="2" charset="2"/>
                    </a:rPr>
                    <a:t>E(</a:t>
                  </a:r>
                  <a:r>
                    <a:rPr lang="en-US" dirty="0">
                      <a:solidFill>
                        <a:srgbClr val="FF00FF"/>
                      </a:solidFill>
                      <a:latin typeface="Symbol" pitchFamily="18" charset="2"/>
                      <a:sym typeface="Math1" pitchFamily="2" charset="2"/>
                    </a:rPr>
                    <a:t>d</a:t>
                  </a:r>
                  <a:r>
                    <a:rPr lang="en-US" dirty="0">
                      <a:solidFill>
                        <a:srgbClr val="000000"/>
                      </a:solidFill>
                      <a:sym typeface="Math1" pitchFamily="2" charset="2"/>
                    </a:rPr>
                    <a:t>)</a:t>
                  </a:r>
                </a:p>
              </p:txBody>
            </p:sp>
            <p:sp>
              <p:nvSpPr>
                <p:cNvPr id="11347" name="Rectangle 8"/>
                <p:cNvSpPr>
                  <a:spLocks noChangeArrowheads="1"/>
                </p:cNvSpPr>
                <p:nvPr/>
              </p:nvSpPr>
              <p:spPr bwMode="auto">
                <a:xfrm>
                  <a:off x="3909" y="1890"/>
                  <a:ext cx="187" cy="231"/>
                </a:xfrm>
                <a:prstGeom prst="rect">
                  <a:avLst/>
                </a:prstGeom>
                <a:noFill/>
                <a:ln w="9525">
                  <a:noFill/>
                  <a:miter lim="800000"/>
                  <a:headEnd/>
                  <a:tailEnd/>
                </a:ln>
              </p:spPr>
              <p:txBody>
                <a:bodyPr wrap="none">
                  <a:spAutoFit/>
                </a:bodyPr>
                <a:lstStyle/>
                <a:p>
                  <a:pPr eaLnBrk="0" hangingPunct="0"/>
                  <a:r>
                    <a:rPr lang="en-US" dirty="0">
                      <a:solidFill>
                        <a:srgbClr val="FF00FF"/>
                      </a:solidFill>
                      <a:latin typeface="Symbol" pitchFamily="18" charset="2"/>
                      <a:sym typeface="Math1" pitchFamily="2" charset="2"/>
                    </a:rPr>
                    <a:t>d</a:t>
                  </a:r>
                </a:p>
              </p:txBody>
            </p:sp>
            <p:sp>
              <p:nvSpPr>
                <p:cNvPr id="11348" name="Rectangle 9"/>
                <p:cNvSpPr>
                  <a:spLocks noChangeArrowheads="1"/>
                </p:cNvSpPr>
                <p:nvPr/>
              </p:nvSpPr>
              <p:spPr bwMode="auto">
                <a:xfrm>
                  <a:off x="2890" y="2179"/>
                  <a:ext cx="284" cy="245"/>
                </a:xfrm>
                <a:prstGeom prst="rect">
                  <a:avLst/>
                </a:prstGeom>
                <a:noFill/>
                <a:ln w="9525">
                  <a:noFill/>
                  <a:miter lim="800000"/>
                  <a:headEnd/>
                  <a:tailEnd/>
                </a:ln>
              </p:spPr>
              <p:txBody>
                <a:bodyPr wrap="none">
                  <a:spAutoFit/>
                </a:bodyPr>
                <a:lstStyle/>
                <a:p>
                  <a:pPr eaLnBrk="0" hangingPunct="0"/>
                  <a:r>
                    <a:rPr lang="en-US" dirty="0" smtClean="0">
                      <a:solidFill>
                        <a:srgbClr val="0000FF"/>
                      </a:solidFill>
                      <a:sym typeface="Math1" pitchFamily="2" charset="2"/>
                    </a:rPr>
                    <a:t>-E</a:t>
                  </a:r>
                  <a:r>
                    <a:rPr lang="en-US" baseline="-25000" dirty="0" smtClean="0">
                      <a:solidFill>
                        <a:srgbClr val="0000FF"/>
                      </a:solidFill>
                      <a:sym typeface="Math1" pitchFamily="2" charset="2"/>
                    </a:rPr>
                    <a:t>A</a:t>
                  </a:r>
                  <a:endParaRPr lang="en-US" dirty="0">
                    <a:solidFill>
                      <a:srgbClr val="0000FF"/>
                    </a:solidFill>
                    <a:sym typeface="Math1" pitchFamily="2" charset="2"/>
                  </a:endParaRPr>
                </a:p>
              </p:txBody>
            </p:sp>
            <p:sp>
              <p:nvSpPr>
                <p:cNvPr id="11349" name="Rectangle 10"/>
                <p:cNvSpPr>
                  <a:spLocks noChangeArrowheads="1"/>
                </p:cNvSpPr>
                <p:nvPr/>
              </p:nvSpPr>
              <p:spPr bwMode="auto">
                <a:xfrm>
                  <a:off x="2890" y="1433"/>
                  <a:ext cx="315" cy="245"/>
                </a:xfrm>
                <a:prstGeom prst="rect">
                  <a:avLst/>
                </a:prstGeom>
                <a:noFill/>
                <a:ln w="9525">
                  <a:noFill/>
                  <a:miter lim="800000"/>
                  <a:headEnd/>
                  <a:tailEnd/>
                </a:ln>
              </p:spPr>
              <p:txBody>
                <a:bodyPr wrap="none">
                  <a:spAutoFit/>
                </a:bodyPr>
                <a:lstStyle/>
                <a:p>
                  <a:pPr eaLnBrk="0" hangingPunct="0"/>
                  <a:r>
                    <a:rPr lang="en-US" dirty="0" smtClean="0">
                      <a:solidFill>
                        <a:srgbClr val="FF0000"/>
                      </a:solidFill>
                      <a:sym typeface="Math1" pitchFamily="2" charset="2"/>
                    </a:rPr>
                    <a:t>+E</a:t>
                  </a:r>
                  <a:r>
                    <a:rPr lang="en-US" baseline="-25000" dirty="0" smtClean="0">
                      <a:solidFill>
                        <a:srgbClr val="FF0000"/>
                      </a:solidFill>
                      <a:sym typeface="Math1" pitchFamily="2" charset="2"/>
                    </a:rPr>
                    <a:t>A</a:t>
                  </a:r>
                  <a:endParaRPr lang="en-US" baseline="-25000" dirty="0">
                    <a:solidFill>
                      <a:srgbClr val="FF0000"/>
                    </a:solidFill>
                    <a:sym typeface="Math1" pitchFamily="2" charset="2"/>
                  </a:endParaRPr>
                </a:p>
              </p:txBody>
            </p:sp>
            <p:sp>
              <p:nvSpPr>
                <p:cNvPr id="11350" name="Line 11"/>
                <p:cNvSpPr>
                  <a:spLocks noChangeShapeType="1"/>
                </p:cNvSpPr>
                <p:nvPr/>
              </p:nvSpPr>
              <p:spPr bwMode="auto">
                <a:xfrm flipH="1">
                  <a:off x="3830" y="1916"/>
                  <a:ext cx="0" cy="41"/>
                </a:xfrm>
                <a:prstGeom prst="line">
                  <a:avLst/>
                </a:prstGeom>
                <a:noFill/>
                <a:ln w="9525">
                  <a:solidFill>
                    <a:schemeClr val="tx1"/>
                  </a:solidFill>
                  <a:round/>
                  <a:headEnd/>
                  <a:tailEnd/>
                </a:ln>
              </p:spPr>
              <p:txBody>
                <a:bodyPr wrap="none" anchor="ctr"/>
                <a:lstStyle/>
                <a:p>
                  <a:endParaRPr lang="en-US">
                    <a:solidFill>
                      <a:srgbClr val="000000"/>
                    </a:solidFill>
                  </a:endParaRPr>
                </a:p>
              </p:txBody>
            </p:sp>
            <p:sp>
              <p:nvSpPr>
                <p:cNvPr id="11353" name="Rectangle 14"/>
                <p:cNvSpPr>
                  <a:spLocks noChangeArrowheads="1"/>
                </p:cNvSpPr>
                <p:nvPr/>
              </p:nvSpPr>
              <p:spPr bwMode="auto">
                <a:xfrm>
                  <a:off x="2290" y="1354"/>
                  <a:ext cx="288" cy="231"/>
                </a:xfrm>
                <a:prstGeom prst="rect">
                  <a:avLst/>
                </a:prstGeom>
                <a:noFill/>
                <a:ln w="9525">
                  <a:noFill/>
                  <a:miter lim="800000"/>
                  <a:headEnd/>
                  <a:tailEnd/>
                </a:ln>
              </p:spPr>
              <p:txBody>
                <a:bodyPr wrap="none">
                  <a:spAutoFit/>
                </a:bodyPr>
                <a:lstStyle/>
                <a:p>
                  <a:pPr eaLnBrk="0" hangingPunct="0"/>
                  <a:r>
                    <a:rPr lang="en-US" dirty="0">
                      <a:solidFill>
                        <a:srgbClr val="000000"/>
                      </a:solidFill>
                      <a:sym typeface="Math1" pitchFamily="2" charset="2"/>
                    </a:rPr>
                    <a:t>+</a:t>
                  </a:r>
                  <a:r>
                    <a:rPr lang="en-US" dirty="0">
                      <a:solidFill>
                        <a:srgbClr val="000000"/>
                      </a:solidFill>
                      <a:latin typeface="Symbol" pitchFamily="18" charset="2"/>
                      <a:sym typeface="Math1" pitchFamily="2" charset="2"/>
                    </a:rPr>
                    <a:t>D</a:t>
                  </a:r>
                </a:p>
              </p:txBody>
            </p:sp>
            <p:sp>
              <p:nvSpPr>
                <p:cNvPr id="11354" name="Rectangle 15"/>
                <p:cNvSpPr>
                  <a:spLocks noChangeArrowheads="1"/>
                </p:cNvSpPr>
                <p:nvPr/>
              </p:nvSpPr>
              <p:spPr bwMode="auto">
                <a:xfrm>
                  <a:off x="2322" y="2213"/>
                  <a:ext cx="252" cy="231"/>
                </a:xfrm>
                <a:prstGeom prst="rect">
                  <a:avLst/>
                </a:prstGeom>
                <a:noFill/>
                <a:ln w="9525">
                  <a:noFill/>
                  <a:miter lim="800000"/>
                  <a:headEnd/>
                  <a:tailEnd/>
                </a:ln>
              </p:spPr>
              <p:txBody>
                <a:bodyPr wrap="none">
                  <a:spAutoFit/>
                </a:bodyPr>
                <a:lstStyle/>
                <a:p>
                  <a:pPr eaLnBrk="0" hangingPunct="0"/>
                  <a:r>
                    <a:rPr lang="en-US" dirty="0">
                      <a:solidFill>
                        <a:srgbClr val="000000"/>
                      </a:solidFill>
                      <a:sym typeface="Math1" pitchFamily="2" charset="2"/>
                    </a:rPr>
                    <a:t>-</a:t>
                  </a:r>
                  <a:r>
                    <a:rPr lang="en-US" dirty="0">
                      <a:solidFill>
                        <a:srgbClr val="000000"/>
                      </a:solidFill>
                      <a:latin typeface="Symbol" pitchFamily="18" charset="2"/>
                      <a:sym typeface="Math1" pitchFamily="2" charset="2"/>
                    </a:rPr>
                    <a:t>D</a:t>
                  </a:r>
                </a:p>
              </p:txBody>
            </p:sp>
            <p:sp>
              <p:nvSpPr>
                <p:cNvPr id="11355" name="Rectangle 16"/>
                <p:cNvSpPr>
                  <a:spLocks noChangeArrowheads="1"/>
                </p:cNvSpPr>
                <p:nvPr/>
              </p:nvSpPr>
              <p:spPr bwMode="auto">
                <a:xfrm>
                  <a:off x="2382" y="1798"/>
                  <a:ext cx="196" cy="231"/>
                </a:xfrm>
                <a:prstGeom prst="rect">
                  <a:avLst/>
                </a:prstGeom>
                <a:noFill/>
                <a:ln w="9525">
                  <a:noFill/>
                  <a:miter lim="800000"/>
                  <a:headEnd/>
                  <a:tailEnd/>
                </a:ln>
              </p:spPr>
              <p:txBody>
                <a:bodyPr wrap="none">
                  <a:spAutoFit/>
                </a:bodyPr>
                <a:lstStyle/>
                <a:p>
                  <a:pPr eaLnBrk="0" hangingPunct="0"/>
                  <a:r>
                    <a:rPr lang="en-US">
                      <a:solidFill>
                        <a:srgbClr val="000000"/>
                      </a:solidFill>
                      <a:sym typeface="Math1" pitchFamily="2" charset="2"/>
                    </a:rPr>
                    <a:t>0</a:t>
                  </a:r>
                </a:p>
              </p:txBody>
            </p:sp>
          </p:grpSp>
          <p:grpSp>
            <p:nvGrpSpPr>
              <p:cNvPr id="8" name="Group 49"/>
              <p:cNvGrpSpPr/>
              <p:nvPr/>
            </p:nvGrpSpPr>
            <p:grpSpPr>
              <a:xfrm>
                <a:off x="5436092" y="2397601"/>
                <a:ext cx="2743499" cy="3652025"/>
                <a:chOff x="5436092" y="2397601"/>
                <a:chExt cx="2743499" cy="3652025"/>
              </a:xfrm>
            </p:grpSpPr>
            <p:sp>
              <p:nvSpPr>
                <p:cNvPr id="102" name="Line 40"/>
                <p:cNvSpPr>
                  <a:spLocks noChangeShapeType="1"/>
                </p:cNvSpPr>
                <p:nvPr/>
              </p:nvSpPr>
              <p:spPr bwMode="auto">
                <a:xfrm flipV="1">
                  <a:off x="5541191" y="3849989"/>
                  <a:ext cx="0" cy="2199637"/>
                </a:xfrm>
                <a:prstGeom prst="line">
                  <a:avLst/>
                </a:prstGeom>
                <a:noFill/>
                <a:ln w="25400">
                  <a:solidFill>
                    <a:schemeClr val="tx1"/>
                  </a:solidFill>
                  <a:round/>
                  <a:headEnd/>
                  <a:tailEnd type="triangle" w="med" len="med"/>
                </a:ln>
                <a:effectLst/>
              </p:spPr>
              <p:txBody>
                <a:bodyPr/>
                <a:lstStyle/>
                <a:p>
                  <a:endParaRPr lang="en-US">
                    <a:solidFill>
                      <a:srgbClr val="000000"/>
                    </a:solidFill>
                  </a:endParaRPr>
                </a:p>
              </p:txBody>
            </p:sp>
            <p:sp>
              <p:nvSpPr>
                <p:cNvPr id="103" name="Line 41"/>
                <p:cNvSpPr>
                  <a:spLocks noChangeShapeType="1"/>
                </p:cNvSpPr>
                <p:nvPr/>
              </p:nvSpPr>
              <p:spPr bwMode="auto">
                <a:xfrm flipV="1">
                  <a:off x="5436092" y="4983776"/>
                  <a:ext cx="2743499" cy="0"/>
                </a:xfrm>
                <a:prstGeom prst="line">
                  <a:avLst/>
                </a:prstGeom>
                <a:noFill/>
                <a:ln w="25400">
                  <a:solidFill>
                    <a:schemeClr val="tx1"/>
                  </a:solidFill>
                  <a:round/>
                  <a:headEnd/>
                  <a:tailEnd type="triangle" w="med" len="med"/>
                </a:ln>
                <a:effectLst/>
              </p:spPr>
              <p:txBody>
                <a:bodyPr/>
                <a:lstStyle/>
                <a:p>
                  <a:endParaRPr lang="en-US">
                    <a:solidFill>
                      <a:srgbClr val="000000"/>
                    </a:solidFill>
                  </a:endParaRPr>
                </a:p>
              </p:txBody>
            </p:sp>
            <p:graphicFrame>
              <p:nvGraphicFramePr>
                <p:cNvPr id="104" name="Object 42"/>
                <p:cNvGraphicFramePr>
                  <a:graphicFrameLocks noChangeAspect="1"/>
                </p:cNvGraphicFramePr>
                <p:nvPr>
                  <p:extLst>
                    <p:ext uri="{D42A27DB-BD31-4B8C-83A1-F6EECF244321}">
                      <p14:modId xmlns:p14="http://schemas.microsoft.com/office/powerpoint/2010/main" xmlns="" val="1401922381"/>
                    </p:ext>
                  </p:extLst>
                </p:nvPr>
              </p:nvGraphicFramePr>
              <p:xfrm>
                <a:off x="5672812" y="3741092"/>
                <a:ext cx="536575" cy="392113"/>
              </p:xfrm>
              <a:graphic>
                <a:graphicData uri="http://schemas.openxmlformats.org/presentationml/2006/ole">
                  <p:oleObj spid="_x0000_s186370" name="Equation" r:id="rId4" imgW="520474" imgH="342751" progId="">
                    <p:embed/>
                  </p:oleObj>
                </a:graphicData>
              </a:graphic>
            </p:graphicFrame>
            <p:graphicFrame>
              <p:nvGraphicFramePr>
                <p:cNvPr id="105" name="Object 43"/>
                <p:cNvGraphicFramePr>
                  <a:graphicFrameLocks noChangeAspect="1"/>
                </p:cNvGraphicFramePr>
                <p:nvPr/>
              </p:nvGraphicFramePr>
              <p:xfrm>
                <a:off x="6749150" y="5010951"/>
                <a:ext cx="158331" cy="175125"/>
              </p:xfrm>
              <a:graphic>
                <a:graphicData uri="http://schemas.openxmlformats.org/presentationml/2006/ole">
                  <p:oleObj spid="_x0000_s186371" name="Equation" r:id="rId5" imgW="139700" imgH="139700" progId="">
                    <p:embed/>
                  </p:oleObj>
                </a:graphicData>
              </a:graphic>
            </p:graphicFrame>
            <p:graphicFrame>
              <p:nvGraphicFramePr>
                <p:cNvPr id="106" name="Object 44"/>
                <p:cNvGraphicFramePr>
                  <a:graphicFrameLocks noChangeAspect="1"/>
                </p:cNvGraphicFramePr>
                <p:nvPr/>
              </p:nvGraphicFramePr>
              <p:xfrm>
                <a:off x="8028384" y="5074195"/>
                <a:ext cx="136525" cy="227013"/>
              </p:xfrm>
              <a:graphic>
                <a:graphicData uri="http://schemas.openxmlformats.org/presentationml/2006/ole">
                  <p:oleObj spid="_x0000_s186372" name="Equation" r:id="rId6" imgW="152334" imgH="228501" progId="">
                    <p:embed/>
                  </p:oleObj>
                </a:graphicData>
              </a:graphic>
            </p:graphicFrame>
            <p:graphicFrame>
              <p:nvGraphicFramePr>
                <p:cNvPr id="107" name="Object 45"/>
                <p:cNvGraphicFramePr>
                  <a:graphicFrameLocks noChangeAspect="1"/>
                </p:cNvGraphicFramePr>
                <p:nvPr>
                  <p:extLst>
                    <p:ext uri="{D42A27DB-BD31-4B8C-83A1-F6EECF244321}">
                      <p14:modId xmlns:p14="http://schemas.microsoft.com/office/powerpoint/2010/main" xmlns="" val="270886694"/>
                    </p:ext>
                  </p:extLst>
                </p:nvPr>
              </p:nvGraphicFramePr>
              <p:xfrm>
                <a:off x="7668344" y="2397601"/>
                <a:ext cx="259336" cy="223436"/>
              </p:xfrm>
              <a:graphic>
                <a:graphicData uri="http://schemas.openxmlformats.org/presentationml/2006/ole">
                  <p:oleObj spid="_x0000_s186373" name="Equation" r:id="rId7" imgW="228402" imgH="177646" progId="">
                    <p:embed/>
                  </p:oleObj>
                </a:graphicData>
              </a:graphic>
            </p:graphicFrame>
          </p:grpSp>
        </p:grpSp>
      </p:grpSp>
      <p:sp>
        <p:nvSpPr>
          <p:cNvPr id="6" name="ZoneTexte 5"/>
          <p:cNvSpPr txBox="1"/>
          <p:nvPr/>
        </p:nvSpPr>
        <p:spPr>
          <a:xfrm>
            <a:off x="6663834" y="6434107"/>
            <a:ext cx="2480166" cy="369332"/>
          </a:xfrm>
          <a:prstGeom prst="rect">
            <a:avLst/>
          </a:prstGeom>
          <a:noFill/>
        </p:spPr>
        <p:txBody>
          <a:bodyPr wrap="none" rtlCol="0">
            <a:spAutoFit/>
          </a:bodyPr>
          <a:lstStyle/>
          <a:p>
            <a:r>
              <a:rPr lang="fr-FR" dirty="0" err="1" smtClean="0"/>
              <a:t>Current</a:t>
            </a:r>
            <a:r>
              <a:rPr lang="fr-FR" dirty="0" smtClean="0"/>
              <a:t>-phase relation</a:t>
            </a:r>
            <a:endParaRPr lang="fr-FR" dirty="0"/>
          </a:p>
        </p:txBody>
      </p:sp>
      <p:sp>
        <p:nvSpPr>
          <p:cNvPr id="3" name="ZoneTexte 2"/>
          <p:cNvSpPr txBox="1"/>
          <p:nvPr/>
        </p:nvSpPr>
        <p:spPr>
          <a:xfrm>
            <a:off x="2473950" y="2704623"/>
            <a:ext cx="1762021" cy="369332"/>
          </a:xfrm>
          <a:prstGeom prst="rect">
            <a:avLst/>
          </a:prstGeom>
          <a:noFill/>
        </p:spPr>
        <p:txBody>
          <a:bodyPr wrap="none" rtlCol="0">
            <a:spAutoFit/>
          </a:bodyPr>
          <a:lstStyle/>
          <a:p>
            <a:r>
              <a:rPr lang="fr-FR" b="1" dirty="0" err="1" smtClean="0">
                <a:solidFill>
                  <a:srgbClr val="0000FF"/>
                </a:solidFill>
              </a:rPr>
              <a:t>Ground</a:t>
            </a:r>
            <a:r>
              <a:rPr lang="fr-FR" b="1" dirty="0" smtClean="0">
                <a:solidFill>
                  <a:srgbClr val="0000FF"/>
                </a:solidFill>
              </a:rPr>
              <a:t> state :</a:t>
            </a:r>
            <a:endParaRPr lang="fr-FR" b="1" dirty="0">
              <a:solidFill>
                <a:srgbClr val="0000FF"/>
              </a:solidFill>
            </a:endParaRPr>
          </a:p>
        </p:txBody>
      </p:sp>
      <p:graphicFrame>
        <p:nvGraphicFramePr>
          <p:cNvPr id="65" name="Object 23"/>
          <p:cNvGraphicFramePr>
            <a:graphicFrameLocks noChangeAspect="1"/>
          </p:cNvGraphicFramePr>
          <p:nvPr>
            <p:extLst>
              <p:ext uri="{D42A27DB-BD31-4B8C-83A1-F6EECF244321}">
                <p14:modId xmlns:p14="http://schemas.microsoft.com/office/powerpoint/2010/main" xmlns="" val="3967138267"/>
              </p:ext>
            </p:extLst>
          </p:nvPr>
        </p:nvGraphicFramePr>
        <p:xfrm>
          <a:off x="1990725" y="5281613"/>
          <a:ext cx="2362200" cy="876300"/>
        </p:xfrm>
        <a:graphic>
          <a:graphicData uri="http://schemas.openxmlformats.org/presentationml/2006/ole">
            <p:oleObj spid="_x0000_s186374" name="Equation" r:id="rId8" imgW="2362200" imgH="876300" progId="">
              <p:embed/>
            </p:oleObj>
          </a:graphicData>
        </a:graphic>
      </p:graphicFrame>
    </p:spTree>
    <p:extLst>
      <p:ext uri="{BB962C8B-B14F-4D97-AF65-F5344CB8AC3E}">
        <p14:creationId xmlns:p14="http://schemas.microsoft.com/office/powerpoint/2010/main" xmlns="" val="1478466183"/>
      </p:ext>
    </p:extLst>
  </p:cSld>
  <p:clrMapOvr>
    <a:masterClrMapping/>
  </p:clrMapOvr>
  <p:timing>
    <p:tnLst>
      <p:par>
        <p:cTn id="1" dur="indefinite" restart="never" nodeType="tmRoot"/>
      </p:par>
    </p:tn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Arial" charset="0"/>
          </a:defRPr>
        </a:defPPr>
      </a:lst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33726</TotalTime>
  <Words>1568</Words>
  <Application>Microsoft Office PowerPoint</Application>
  <PresentationFormat>Pokaz na ekranie (4:3)</PresentationFormat>
  <Paragraphs>519</Paragraphs>
  <Slides>60</Slides>
  <Notes>8</Notes>
  <HiddenSlides>0</HiddenSlides>
  <MMClips>0</MMClips>
  <ScaleCrop>false</ScaleCrop>
  <HeadingPairs>
    <vt:vector size="6" baseType="variant">
      <vt:variant>
        <vt:lpstr>Motyw</vt:lpstr>
      </vt:variant>
      <vt:variant>
        <vt:i4>1</vt:i4>
      </vt:variant>
      <vt:variant>
        <vt:lpstr>Osadzone serwery OLE</vt:lpstr>
      </vt:variant>
      <vt:variant>
        <vt:i4>7</vt:i4>
      </vt:variant>
      <vt:variant>
        <vt:lpstr>Tytuły slajdów</vt:lpstr>
      </vt:variant>
      <vt:variant>
        <vt:i4>60</vt:i4>
      </vt:variant>
    </vt:vector>
  </HeadingPairs>
  <TitlesOfParts>
    <vt:vector size="68" baseType="lpstr">
      <vt:lpstr>Modèle par défaut</vt:lpstr>
      <vt:lpstr>Equation</vt:lpstr>
      <vt:lpstr>Image bitmap</vt:lpstr>
      <vt:lpstr>Acrobat Document</vt:lpstr>
      <vt:lpstr>Równanie</vt:lpstr>
      <vt:lpstr>Graph</vt:lpstr>
      <vt:lpstr>Origin Graph</vt:lpstr>
      <vt:lpstr>Document</vt:lpstr>
      <vt:lpstr>ABSTRACT Quasiparticle Trapping in Andreev Bound States     Maciej Zgirski*, L. Bretheau, Q. Le Masne, H. Pothier, C. Urbina, D. Esteve  Quantronics Group, SPEC, CEA Saclay, France *presently: Institute of Physics, PAN, Warsaw </vt:lpstr>
      <vt:lpstr>Slajd 2</vt:lpstr>
      <vt:lpstr>MOTIVATION</vt:lpstr>
      <vt:lpstr>ANDREEV REFLECTION</vt:lpstr>
      <vt:lpstr>Slajd 5</vt:lpstr>
      <vt:lpstr>Slajd 6</vt:lpstr>
      <vt:lpstr>Slajd 7</vt:lpstr>
      <vt:lpstr>SUPERCONDUCTING WEAK LINKS</vt:lpstr>
      <vt:lpstr>Slajd 9</vt:lpstr>
      <vt:lpstr>Current – phase relation…</vt:lpstr>
      <vt:lpstr>Towards ANDREEV QUBITS</vt:lpstr>
      <vt:lpstr>ATOMIC CONTACT = SIMPLEST WEAK LINK  fabrication &amp; characterization </vt:lpstr>
      <vt:lpstr>Slajd 13</vt:lpstr>
      <vt:lpstr>Slajd 14</vt:lpstr>
      <vt:lpstr>Slajd 15</vt:lpstr>
      <vt:lpstr>Slajd 16</vt:lpstr>
      <vt:lpstr>Slajd 17</vt:lpstr>
      <vt:lpstr>Slajd 18</vt:lpstr>
      <vt:lpstr>Slajd 19</vt:lpstr>
      <vt:lpstr>Slajd 20</vt:lpstr>
      <vt:lpstr>Flux Modulation pattern for ATOMIC SQUID = I(d) of the atomic contact </vt:lpstr>
      <vt:lpstr>Slajd 22</vt:lpstr>
      <vt:lpstr>SAMPLE</vt:lpstr>
      <vt:lpstr>Sample design</vt:lpstr>
      <vt:lpstr>Slajd 25</vt:lpstr>
      <vt:lpstr>Switching curve with prepulse</vt:lpstr>
      <vt:lpstr>Blocking the most transmitting channel</vt:lpstr>
      <vt:lpstr>Slajd 28</vt:lpstr>
      <vt:lpstr>Excitation picture</vt:lpstr>
      <vt:lpstr>Two scenarios</vt:lpstr>
      <vt:lpstr>Modulation curves on different contacts</vt:lpstr>
      <vt:lpstr>Slajd 32</vt:lpstr>
      <vt:lpstr>Slajd 33</vt:lpstr>
      <vt:lpstr>Slajd 34</vt:lpstr>
      <vt:lpstr>Slajd 35</vt:lpstr>
      <vt:lpstr>Slajd 36</vt:lpstr>
      <vt:lpstr>Possible explanation</vt:lpstr>
      <vt:lpstr>Conclusions</vt:lpstr>
      <vt:lpstr>Slajd 39</vt:lpstr>
      <vt:lpstr>Slajd 40</vt:lpstr>
      <vt:lpstr>Sample design</vt:lpstr>
      <vt:lpstr>Capacitor + inductive lines</vt:lpstr>
      <vt:lpstr>Electromagnetic environment is important</vt:lpstr>
      <vt:lpstr>Trials to observe excited Andreev state</vt:lpstr>
      <vt:lpstr>  Andreev Qubit in cavity</vt:lpstr>
      <vt:lpstr>Slajd 46</vt:lpstr>
      <vt:lpstr>Let 2 level system interact with resonator</vt:lpstr>
      <vt:lpstr>Slajd 48</vt:lpstr>
      <vt:lpstr>Slajd 49</vt:lpstr>
      <vt:lpstr>Atomic SQUID in cavity</vt:lpstr>
      <vt:lpstr>Slajd 51</vt:lpstr>
      <vt:lpstr>MULTIPLE CHARGE TRANSFER PROCESSES</vt:lpstr>
      <vt:lpstr>Slajd 53</vt:lpstr>
      <vt:lpstr>Slajd 54</vt:lpstr>
      <vt:lpstr>Slajd 55</vt:lpstr>
      <vt:lpstr>correlated switching events</vt:lpstr>
      <vt:lpstr>MEASURING THE SWITCHING PROBABILITY</vt:lpstr>
      <vt:lpstr>MEASURING THE SWITCHING PROBABILITY</vt:lpstr>
      <vt:lpstr>Reaching 1QP odd state </vt:lpstr>
      <vt:lpstr>Slajd 60</vt:lpstr>
    </vt:vector>
  </TitlesOfParts>
  <Company>C.E.A.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manipp08</dc:creator>
  <cp:lastModifiedBy>zgirski</cp:lastModifiedBy>
  <cp:revision>958</cp:revision>
  <dcterms:created xsi:type="dcterms:W3CDTF">2007-01-08T15:05:35Z</dcterms:created>
  <dcterms:modified xsi:type="dcterms:W3CDTF">2012-06-17T20:41:12Z</dcterms:modified>
</cp:coreProperties>
</file>